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6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  <p:sldMasterId id="2147483658" r:id="rId2"/>
    <p:sldMasterId id="2147483659" r:id="rId3"/>
    <p:sldMasterId id="2147483660" r:id="rId4"/>
  </p:sldMasterIdLst>
  <p:notesMasterIdLst>
    <p:notesMasterId r:id="rId96"/>
  </p:notesMasterIdLst>
  <p:handoutMasterIdLst>
    <p:handoutMasterId r:id="rId97"/>
  </p:handoutMasterIdLst>
  <p:sldIdLst>
    <p:sldId id="523" r:id="rId5"/>
    <p:sldId id="409" r:id="rId6"/>
    <p:sldId id="410" r:id="rId7"/>
    <p:sldId id="527" r:id="rId8"/>
    <p:sldId id="303" r:id="rId9"/>
    <p:sldId id="414" r:id="rId10"/>
    <p:sldId id="489" r:id="rId11"/>
    <p:sldId id="487" r:id="rId12"/>
    <p:sldId id="488" r:id="rId13"/>
    <p:sldId id="525" r:id="rId14"/>
    <p:sldId id="526" r:id="rId15"/>
    <p:sldId id="415" r:id="rId16"/>
    <p:sldId id="490" r:id="rId17"/>
    <p:sldId id="491" r:id="rId18"/>
    <p:sldId id="413" r:id="rId19"/>
    <p:sldId id="420" r:id="rId20"/>
    <p:sldId id="492" r:id="rId21"/>
    <p:sldId id="493" r:id="rId22"/>
    <p:sldId id="503" r:id="rId23"/>
    <p:sldId id="504" r:id="rId24"/>
    <p:sldId id="494" r:id="rId25"/>
    <p:sldId id="529" r:id="rId26"/>
    <p:sldId id="495" r:id="rId27"/>
    <p:sldId id="497" r:id="rId28"/>
    <p:sldId id="498" r:id="rId29"/>
    <p:sldId id="499" r:id="rId30"/>
    <p:sldId id="496" r:id="rId31"/>
    <p:sldId id="500" r:id="rId32"/>
    <p:sldId id="539" r:id="rId33"/>
    <p:sldId id="501" r:id="rId34"/>
    <p:sldId id="502" r:id="rId35"/>
    <p:sldId id="505" r:id="rId36"/>
    <p:sldId id="506" r:id="rId37"/>
    <p:sldId id="417" r:id="rId38"/>
    <p:sldId id="431" r:id="rId39"/>
    <p:sldId id="432" r:id="rId40"/>
    <p:sldId id="528" r:id="rId41"/>
    <p:sldId id="418" r:id="rId42"/>
    <p:sldId id="428" r:id="rId43"/>
    <p:sldId id="507" r:id="rId44"/>
    <p:sldId id="508" r:id="rId45"/>
    <p:sldId id="427" r:id="rId46"/>
    <p:sldId id="435" r:id="rId47"/>
    <p:sldId id="436" r:id="rId48"/>
    <p:sldId id="538" r:id="rId49"/>
    <p:sldId id="509" r:id="rId50"/>
    <p:sldId id="510" r:id="rId51"/>
    <p:sldId id="511" r:id="rId52"/>
    <p:sldId id="530" r:id="rId53"/>
    <p:sldId id="512" r:id="rId54"/>
    <p:sldId id="513" r:id="rId55"/>
    <p:sldId id="514" r:id="rId56"/>
    <p:sldId id="515" r:id="rId57"/>
    <p:sldId id="516" r:id="rId58"/>
    <p:sldId id="517" r:id="rId59"/>
    <p:sldId id="518" r:id="rId60"/>
    <p:sldId id="519" r:id="rId61"/>
    <p:sldId id="441" r:id="rId62"/>
    <p:sldId id="444" r:id="rId63"/>
    <p:sldId id="520" r:id="rId64"/>
    <p:sldId id="447" r:id="rId65"/>
    <p:sldId id="449" r:id="rId66"/>
    <p:sldId id="450" r:id="rId67"/>
    <p:sldId id="524" r:id="rId68"/>
    <p:sldId id="453" r:id="rId69"/>
    <p:sldId id="454" r:id="rId70"/>
    <p:sldId id="456" r:id="rId71"/>
    <p:sldId id="531" r:id="rId72"/>
    <p:sldId id="532" r:id="rId73"/>
    <p:sldId id="533" r:id="rId74"/>
    <p:sldId id="459" r:id="rId75"/>
    <p:sldId id="460" r:id="rId76"/>
    <p:sldId id="463" r:id="rId77"/>
    <p:sldId id="522" r:id="rId78"/>
    <p:sldId id="466" r:id="rId79"/>
    <p:sldId id="467" r:id="rId80"/>
    <p:sldId id="469" r:id="rId81"/>
    <p:sldId id="521" r:id="rId82"/>
    <p:sldId id="470" r:id="rId83"/>
    <p:sldId id="472" r:id="rId84"/>
    <p:sldId id="474" r:id="rId85"/>
    <p:sldId id="536" r:id="rId86"/>
    <p:sldId id="475" r:id="rId87"/>
    <p:sldId id="534" r:id="rId88"/>
    <p:sldId id="535" r:id="rId89"/>
    <p:sldId id="537" r:id="rId90"/>
    <p:sldId id="478" r:id="rId91"/>
    <p:sldId id="480" r:id="rId92"/>
    <p:sldId id="484" r:id="rId93"/>
    <p:sldId id="485" r:id="rId94"/>
    <p:sldId id="486" r:id="rId95"/>
  </p:sldIdLst>
  <p:sldSz cx="9144000" cy="6858000" type="screen4x3"/>
  <p:notesSz cx="7086600" cy="9296400"/>
  <p:custDataLst>
    <p:tags r:id="rId98"/>
  </p:custDataLst>
  <p:defaultTextStyle>
    <a:defPPr>
      <a:defRPr lang="en-US"/>
    </a:defPPr>
    <a:lvl1pPr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pos="2880">
          <p15:clr>
            <a:srgbClr val="A4A3A4"/>
          </p15:clr>
        </p15:guide>
        <p15:guide id="5" pos="624">
          <p15:clr>
            <a:srgbClr val="A4A3A4"/>
          </p15:clr>
        </p15:guide>
        <p15:guide id="6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B3D0"/>
    <a:srgbClr val="EDD456"/>
    <a:srgbClr val="FFF2AE"/>
    <a:srgbClr val="FEE8EA"/>
    <a:srgbClr val="E2F4FE"/>
    <a:srgbClr val="F29699"/>
    <a:srgbClr val="F8C4C5"/>
    <a:srgbClr val="B8D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77" autoAdjust="0"/>
    <p:restoredTop sz="91585" autoAdjust="0"/>
  </p:normalViewPr>
  <p:slideViewPr>
    <p:cSldViewPr snapToGrid="0">
      <p:cViewPr>
        <p:scale>
          <a:sx n="69" d="100"/>
          <a:sy n="69" d="100"/>
        </p:scale>
        <p:origin x="900" y="128"/>
      </p:cViewPr>
      <p:guideLst>
        <p:guide orient="horz" pos="2160"/>
        <p:guide orient="horz" pos="864"/>
        <p:guide orient="horz" pos="3744"/>
        <p:guide pos="2880"/>
        <p:guide pos="624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086" y="-102"/>
      </p:cViewPr>
      <p:guideLst>
        <p:guide orient="horz" pos="2928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A6C27608-E876-4B89-AACE-162B4F0027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FF17A578-E722-436B-81C2-C0AE0180D30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04" name="Rectangle 4">
            <a:extLst>
              <a:ext uri="{FF2B5EF4-FFF2-40B4-BE49-F238E27FC236}">
                <a16:creationId xmlns:a16="http://schemas.microsoft.com/office/drawing/2014/main" id="{2FF40941-AD79-4BD2-811A-3E6CCC9608B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05" name="Rectangle 5">
            <a:extLst>
              <a:ext uri="{FF2B5EF4-FFF2-40B4-BE49-F238E27FC236}">
                <a16:creationId xmlns:a16="http://schemas.microsoft.com/office/drawing/2014/main" id="{D7B7E110-CEB1-4DE4-838E-8CA350B22A1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anose="02020603050405020304" pitchFamily="18" charset="0"/>
              </a:defRPr>
            </a:lvl1pPr>
          </a:lstStyle>
          <a:p>
            <a:fld id="{22A4705F-FB18-4D9B-9943-2B85B44E27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3C17F26-C3CB-49CB-B7E1-6773F4208B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B2D9F20-CD50-4242-A552-D51F3E6420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F18BF393-3DFA-480E-BBD6-F61565F49C6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192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B4FD77AD-53C6-4F81-9FD1-B66BAE7EB23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16425"/>
            <a:ext cx="56705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66762324-7E4C-4CD1-8AEE-EF08A91337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4A1DBDA1-D951-4141-8508-E673C1671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anose="02020603050405020304" pitchFamily="18" charset="0"/>
              </a:defRPr>
            </a:lvl1pPr>
          </a:lstStyle>
          <a:p>
            <a:fld id="{F45B8E89-BA93-4B12-AD89-09F8E89261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0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0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0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6C53598E-A2A2-4C60-806F-FD8DA1E24F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68CB02-6C67-4FAC-9B40-46EB84680CE7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07052BAA-5DF9-4235-B63D-2D1A3DA3FF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501C99C7-A978-411F-91A7-5A96C4000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B3FFD7CE-6131-4289-B7BE-B3CC044BEB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E2C42D-25C2-4AE7-B284-EAC9CA3468BB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02149D0C-507D-4DFA-8A2B-558A8209F3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9F142F2C-0DCD-484E-A3E7-8081E2A83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0ABBEABE-1DA2-4E23-9252-824E54518D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6DBE55-6022-4995-B884-23043419CF28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1295D9FC-906C-445D-970C-DF536CD892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AB287E2F-AC83-4D6A-8CA2-8F054E839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6536A5A0-8DC9-443C-8913-F4AC14F19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4E02AC-E21C-40C6-A9DF-2F15B4D0EF1F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C14F99C2-C2CF-470E-99DC-B084295D89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3837396C-1D17-4D79-8FA6-8CDB55A34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26956BBA-972A-446E-A173-578F49CA9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2E20CB-32CE-4A44-88E5-98DC85DD067F}" type="slidenum">
              <a:rPr lang="en-US" altLang="en-US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06B8B822-A9FD-4AFD-A14F-C247789C81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935F8F20-7564-46AA-89B7-408A1B697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00389161-1A4D-4B7E-8095-09556574FD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81A302-8012-44A9-8F26-BFF0E24C8DA4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516FCA90-3D76-437F-98D2-251249CC0A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17D0CA67-D95E-4F9B-8FF9-29FDC001E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3BBB7CF4-C5B5-4064-8578-C17EA6FCAB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4D557D-7B51-4553-AAFA-41498117E8ED}" type="slidenum">
              <a:rPr lang="en-US" altLang="en-US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DCBB9B05-2D96-4AE8-A750-314E43489E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B99D5CF0-6647-4DBC-87A9-F858D4A48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54AB7F91-78F0-487C-8915-113133C83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9AC816-AB41-4B96-B756-7051FC6FF4ED}" type="slidenum">
              <a:rPr lang="en-US" altLang="en-US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E5679738-CBB3-45D6-99EA-145BCAAB9D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4CD7EA1F-2233-4E5A-9B65-E31A1688A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6FD5A8F6-5116-416A-84E9-D168584F5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9E9125-1E4B-40E9-9D65-793B68A72327}" type="slidenum">
              <a:rPr lang="en-US" altLang="en-US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ABF6AC96-731D-4B8B-BFCF-0DD4AAE795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D8B333E8-7329-49E0-81F9-26A0B0673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6DB36050-ABDB-4D9F-820E-714FA2279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6A4156-42F5-4A97-9024-3DCEF7EC0275}" type="slidenum">
              <a:rPr lang="en-US" altLang="en-US"/>
              <a:pPr>
                <a:spcBef>
                  <a:spcPct val="0"/>
                </a:spcBef>
              </a:pPr>
              <a:t>67</a:t>
            </a:fld>
            <a:endParaRPr lang="en-US" altLang="en-US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4192273A-AF7B-4C6D-9CBC-1912A85D62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B7E3FFC6-7260-4C65-9EC4-BF95A75001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20070144-4D37-46B6-9B70-171FCBD277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5911B3-C36F-41C4-91AA-1BF68CFE92C6}" type="slidenum">
              <a:rPr lang="en-US" altLang="en-US"/>
              <a:pPr>
                <a:spcBef>
                  <a:spcPct val="0"/>
                </a:spcBef>
              </a:pPr>
              <a:t>71</a:t>
            </a:fld>
            <a:endParaRPr lang="en-US" altLang="en-US"/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2A9C0E79-CC1C-444A-8372-FD3B8FCB5A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F41B9D2C-C6A2-418E-8A99-A326A8BC9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1C102D34-0C50-49CA-A7B8-5F2163D3F3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E28627-2517-4048-9379-16EAD02F0590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2F1CCC93-FD2D-47A8-939D-69248A163D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07C07B95-67D5-4914-B614-ACABBC145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24CB07A6-D735-4825-B0F2-9D7B009DF9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309E163-2DCF-4C18-AE30-F9444D671624}" type="slidenum">
              <a:rPr lang="en-US" altLang="en-US"/>
              <a:pPr>
                <a:spcBef>
                  <a:spcPct val="0"/>
                </a:spcBef>
              </a:pPr>
              <a:t>72</a:t>
            </a:fld>
            <a:endParaRPr lang="en-US" altLang="en-US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E89D6307-0B79-4A38-A031-DBC4FDEEA3C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7B08B166-411B-45A4-A869-44679BE3F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4AF40E01-408D-4DB6-B708-9EE53DC8A6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F33983-32B1-42C8-B220-F66305D5289D}" type="slidenum">
              <a:rPr lang="en-US" altLang="en-US"/>
              <a:pPr>
                <a:spcBef>
                  <a:spcPct val="0"/>
                </a:spcBef>
              </a:pPr>
              <a:t>75</a:t>
            </a:fld>
            <a:endParaRPr lang="en-US" altLang="en-US"/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74193364-6018-43E0-A0FB-9215190CF8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AAF944D7-C250-4467-88DD-E7FE0A2C5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77A89DD5-F14B-4FC6-8646-E4C04A2091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DBB1BA-9C72-40A1-BB60-28EC1DACEA58}" type="slidenum">
              <a:rPr lang="en-US" altLang="en-US"/>
              <a:pPr>
                <a:spcBef>
                  <a:spcPct val="0"/>
                </a:spcBef>
              </a:pPr>
              <a:t>76</a:t>
            </a:fld>
            <a:endParaRPr lang="en-US" altLang="en-US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5DE679E2-F027-49FD-A810-4F8DA1CA54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D3F7DE83-70CC-4D9B-A168-AE2AEE0D3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2F922056-16F2-4A5D-ADB0-C0D12C6ABD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224780-0490-434F-A79A-B67384AE382F}" type="slidenum">
              <a:rPr lang="en-US" altLang="en-US"/>
              <a:pPr>
                <a:spcBef>
                  <a:spcPct val="0"/>
                </a:spcBef>
              </a:pPr>
              <a:t>77</a:t>
            </a:fld>
            <a:endParaRPr lang="en-US" altLang="en-US"/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279DAC88-9875-4FFD-B7F5-2D008019205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A0A1E2CA-B7BE-413A-B69C-AA0B8EE3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2BBB5398-B383-445C-8E16-C7D7A54DA9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9CE12B-EEB4-4590-92A5-196CE560E47A}" type="slidenum">
              <a:rPr lang="en-US" altLang="en-US"/>
              <a:pPr>
                <a:spcBef>
                  <a:spcPct val="0"/>
                </a:spcBef>
              </a:pPr>
              <a:t>79</a:t>
            </a:fld>
            <a:endParaRPr lang="en-US" altLang="en-US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DE908E0D-8919-4C89-9BAF-9B320C2CD6B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E28C2BBD-42B9-42C1-A41E-BB80B0774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0C8928D2-FD5E-4725-8464-B0B4AE3C50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C6691D-7D15-4924-9219-438934980B56}" type="slidenum">
              <a:rPr lang="en-US" altLang="en-US"/>
              <a:pPr>
                <a:spcBef>
                  <a:spcPct val="0"/>
                </a:spcBef>
              </a:pPr>
              <a:t>80</a:t>
            </a:fld>
            <a:endParaRPr lang="en-US" altLang="en-US"/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6BFB0A77-2DA3-44F4-9982-D405A58438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707B35E1-4F48-4DAE-9146-4C79A7217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7CAA6191-D42E-43CA-8FE4-EDD03800D4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46940D-28C5-4950-AB2E-9CE895141036}" type="slidenum">
              <a:rPr lang="en-US" altLang="en-US"/>
              <a:pPr>
                <a:spcBef>
                  <a:spcPct val="0"/>
                </a:spcBef>
              </a:pPr>
              <a:t>81</a:t>
            </a:fld>
            <a:endParaRPr lang="en-US" altLang="en-US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D85AA915-B08C-4FDA-9D6B-50FDB8C5D9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3006B496-CA87-4985-90F8-23DBA0FCD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99CB2F7C-E21F-469C-8390-8207E100B1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630896-FF24-4F48-AE1D-111B2382E648}" type="slidenum">
              <a:rPr lang="en-US" altLang="en-US"/>
              <a:pPr>
                <a:spcBef>
                  <a:spcPct val="0"/>
                </a:spcBef>
              </a:pPr>
              <a:t>87</a:t>
            </a:fld>
            <a:endParaRPr lang="en-US" altLang="en-US"/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72A27174-FF63-41BE-B1EF-3C1361C923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99C2927B-9740-47DA-92A3-D04B179F8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19B3A551-503F-453B-AAC7-A65EFD2CC2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52C581-E1CE-4A05-BACD-294C5EA1F085}" type="slidenum">
              <a:rPr lang="en-US" altLang="en-US"/>
              <a:pPr>
                <a:spcBef>
                  <a:spcPct val="0"/>
                </a:spcBef>
              </a:pPr>
              <a:t>88</a:t>
            </a:fld>
            <a:endParaRPr lang="en-US" altLang="en-US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E10F7380-45D6-4845-856B-404BC93AF5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7B7A204B-23DB-449D-8E7B-2EFDBB2D3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DF2B27BF-804C-47D6-856E-9D787E9F5B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FB9AFB-1B4D-467D-B7E9-85C91AEF2CA0}" type="slidenum">
              <a:rPr lang="en-US" altLang="en-US"/>
              <a:pPr>
                <a:spcBef>
                  <a:spcPct val="0"/>
                </a:spcBef>
              </a:pPr>
              <a:t>91</a:t>
            </a:fld>
            <a:endParaRPr lang="en-US" altLang="en-US"/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6FB2C581-4745-4D13-8CEA-07ED558A7C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67EA45FB-7DFB-41D3-B7DE-B78EFB5F5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934046A6-6C39-4E3E-A230-5B88E9029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97440B-2FB2-460E-9981-69C1E53D4587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B6C60D26-3711-4A13-AF77-771FB067CD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384D99CA-7DF2-4484-8620-197E4F0B6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D7934335-BC1A-4C97-A397-CA6E7669E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22AFD5-023D-4351-AB7D-9E2A281B5DBE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F25B5443-D18B-41E9-85EB-06AA31829A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1BF243FA-9FFB-4007-8BE9-6F4C7DDFB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4729C9AC-0D4E-4A85-A35F-8EB1E3F2CA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6B1922-173B-4AB6-A3B5-F436BDB1404C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E713187E-5B44-483D-B73F-759D8BFB64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E82BFD43-E587-46CA-9F9B-55F020DDA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47387066-708C-49A9-9525-1997F5EA4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92CB33-1B9A-46D0-B92C-FF3766FA899B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B84D642B-44A7-46FE-AE35-60BA9C4B1B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23D46527-E5C9-4347-8DCE-C99110701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FDE4D937-7ABE-4FFE-A99D-E675B6628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77CF05-110E-404A-A62B-4710B67677DE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A1431EFF-50E8-497B-A32E-FEEBCAA0F6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2E43F145-9955-434F-9C40-62C8866BB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0B7E70AA-8461-41A9-954A-7F9F526F9F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E0F36B-C22B-4D4E-9970-F7D021F70D60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0CE96473-33AB-42B7-9FBC-59001EBAAF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0F6A0D70-7FCF-48F1-B77F-8D03A44F8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25D09069-2F5A-4D76-96BE-4E016235B2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450CD8-C29D-413E-803A-F2CF63978D5E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6F5DA61C-4C33-44AD-9077-892B6BAFFD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39DAFD6B-7C16-4F23-9A7B-BC41C40BE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54750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3766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28050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117498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937977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948907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8349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50893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83514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455827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3322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83514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51211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35546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000419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03388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18574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637141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914881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3957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738747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372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169898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89671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16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91304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57947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362105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65064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4368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67080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01811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000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5741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18709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11533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055585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7235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36713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34535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148471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25276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2315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1798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6220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" Target="../slides/slide36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" Target="../slides/slide35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" Target="../slides/slid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" Target="../slides/slide3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" Target="../slides/slide36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" Target="../slides/slide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" Target="../slides/slide3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" Target="../slides/slide36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" Target="../slides/slide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human_legacy_CONTENT_full">
            <a:extLst>
              <a:ext uri="{FF2B5EF4-FFF2-40B4-BE49-F238E27FC236}">
                <a16:creationId xmlns:a16="http://schemas.microsoft.com/office/drawing/2014/main" id="{E8FA42E4-7987-40D5-AB80-3BC013E821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15">
            <a:extLst>
              <a:ext uri="{FF2B5EF4-FFF2-40B4-BE49-F238E27FC236}">
                <a16:creationId xmlns:a16="http://schemas.microsoft.com/office/drawing/2014/main" id="{CC36B166-F7EC-4929-B33A-46A8F83850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2400" y="39688"/>
            <a:ext cx="4572000" cy="493712"/>
          </a:xfrm>
          <a:prstGeom prst="rect">
            <a:avLst/>
          </a:prstGeom>
          <a:solidFill>
            <a:srgbClr val="E2F4FE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990000"/>
                </a:solidFill>
              </a:rPr>
              <a:t>Exploration and Expansion</a:t>
            </a:r>
          </a:p>
        </p:txBody>
      </p:sp>
      <p:sp>
        <p:nvSpPr>
          <p:cNvPr id="1028" name="Text Box 16">
            <a:extLst>
              <a:ext uri="{FF2B5EF4-FFF2-40B4-BE49-F238E27FC236}">
                <a16:creationId xmlns:a16="http://schemas.microsoft.com/office/drawing/2014/main" id="{E127E005-0C4E-4E6C-83C6-3006195A74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26225" y="0"/>
            <a:ext cx="1600200" cy="493713"/>
          </a:xfrm>
          <a:prstGeom prst="rect">
            <a:avLst/>
          </a:prstGeom>
          <a:solidFill>
            <a:srgbClr val="E2F4FE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990000"/>
                </a:solidFill>
              </a:rPr>
              <a:t>Section 1</a:t>
            </a:r>
          </a:p>
        </p:txBody>
      </p:sp>
      <p:sp>
        <p:nvSpPr>
          <p:cNvPr id="1029" name="Rectangl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8983072-CB92-4E7E-8D4F-0A20DFEFC9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24400" y="6191250"/>
            <a:ext cx="990600" cy="304800"/>
          </a:xfrm>
          <a:prstGeom prst="rect">
            <a:avLst/>
          </a:prstGeom>
          <a:solidFill>
            <a:schemeClr val="tx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0" name="Rectangl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BDB47EC-C3E4-459F-B7A4-B27BDC8883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91200" y="6191250"/>
            <a:ext cx="990600" cy="304800"/>
          </a:xfrm>
          <a:prstGeom prst="rect">
            <a:avLst/>
          </a:prstGeom>
          <a:solidFill>
            <a:schemeClr val="tx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1" name="Rectangle 19">
            <a:hlinkClick r:id="rId15" action="ppaction://hlinksldjump"/>
            <a:extLst>
              <a:ext uri="{FF2B5EF4-FFF2-40B4-BE49-F238E27FC236}">
                <a16:creationId xmlns:a16="http://schemas.microsoft.com/office/drawing/2014/main" id="{11C765A4-0D08-491E-A355-49B2344F08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15150" y="6172200"/>
            <a:ext cx="990600" cy="304800"/>
          </a:xfrm>
          <a:prstGeom prst="rect">
            <a:avLst/>
          </a:prstGeom>
          <a:solidFill>
            <a:schemeClr val="tx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Rectangle 2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4470341-6906-4134-A739-D6E9F8C9A3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34350" y="6172200"/>
            <a:ext cx="685800" cy="304800"/>
          </a:xfrm>
          <a:prstGeom prst="rect">
            <a:avLst/>
          </a:prstGeom>
          <a:solidFill>
            <a:schemeClr val="tx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human_legacy_CONTENT_2v">
            <a:extLst>
              <a:ext uri="{FF2B5EF4-FFF2-40B4-BE49-F238E27FC236}">
                <a16:creationId xmlns:a16="http://schemas.microsoft.com/office/drawing/2014/main" id="{0E8DD4B3-6452-4FB6-8168-C22FB18516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>
            <a:extLst>
              <a:ext uri="{FF2B5EF4-FFF2-40B4-BE49-F238E27FC236}">
                <a16:creationId xmlns:a16="http://schemas.microsoft.com/office/drawing/2014/main" id="{A0CBF884-8E02-45F3-AFFB-1CAEF4D407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2400" y="39688"/>
            <a:ext cx="4572000" cy="493712"/>
          </a:xfrm>
          <a:prstGeom prst="rect">
            <a:avLst/>
          </a:prstGeom>
          <a:solidFill>
            <a:srgbClr val="E2F4FE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990000"/>
                </a:solidFill>
              </a:rPr>
              <a:t>Exploration and Expansion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B444C90C-1163-48A5-943E-AED63FE87F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26225" y="0"/>
            <a:ext cx="1600200" cy="493713"/>
          </a:xfrm>
          <a:prstGeom prst="rect">
            <a:avLst/>
          </a:prstGeom>
          <a:solidFill>
            <a:srgbClr val="E2F4FE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990000"/>
                </a:solidFill>
              </a:rPr>
              <a:t>Section 1</a:t>
            </a:r>
          </a:p>
        </p:txBody>
      </p:sp>
      <p:sp>
        <p:nvSpPr>
          <p:cNvPr id="2053" name="Rectangl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773B7B9-2A8E-41AE-8544-0DBB97FD11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24400" y="6191250"/>
            <a:ext cx="990600" cy="261938"/>
          </a:xfrm>
          <a:prstGeom prst="rect">
            <a:avLst/>
          </a:prstGeom>
          <a:solidFill>
            <a:schemeClr val="tx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054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E9BC1E5-6137-4021-9208-3AED34CA1E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91200" y="6191250"/>
            <a:ext cx="990600" cy="261938"/>
          </a:xfrm>
          <a:prstGeom prst="rect">
            <a:avLst/>
          </a:prstGeom>
          <a:solidFill>
            <a:schemeClr val="tx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055" name="Rectangle 7">
            <a:hlinkClick r:id="rId14" action="ppaction://hlinksldjump"/>
            <a:extLst>
              <a:ext uri="{FF2B5EF4-FFF2-40B4-BE49-F238E27FC236}">
                <a16:creationId xmlns:a16="http://schemas.microsoft.com/office/drawing/2014/main" id="{58D64FDF-FBDD-43C7-B391-685B847160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15150" y="6172200"/>
            <a:ext cx="990600" cy="261938"/>
          </a:xfrm>
          <a:prstGeom prst="rect">
            <a:avLst/>
          </a:prstGeom>
          <a:solidFill>
            <a:schemeClr val="tx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056" name="Rectangle 8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26AE993-3FD5-4932-9F95-DE7E8D85A6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34350" y="6172200"/>
            <a:ext cx="685800" cy="261938"/>
          </a:xfrm>
          <a:prstGeom prst="rect">
            <a:avLst/>
          </a:prstGeom>
          <a:solidFill>
            <a:schemeClr val="tx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057" name="Rectangle 10">
            <a:hlinkClick r:id="rId15" action="ppaction://hlinksldjump"/>
            <a:extLst>
              <a:ext uri="{FF2B5EF4-FFF2-40B4-BE49-F238E27FC236}">
                <a16:creationId xmlns:a16="http://schemas.microsoft.com/office/drawing/2014/main" id="{D3264C28-9594-402D-A711-262064C92B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58175" y="447675"/>
            <a:ext cx="342900" cy="485775"/>
          </a:xfrm>
          <a:prstGeom prst="rect">
            <a:avLst/>
          </a:prstGeom>
          <a:solidFill>
            <a:srgbClr val="FFF2AE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058" name="Rectangle 11">
            <a:hlinkClick r:id="rId16" action="ppaction://hlinksldjump"/>
            <a:extLst>
              <a:ext uri="{FF2B5EF4-FFF2-40B4-BE49-F238E27FC236}">
                <a16:creationId xmlns:a16="http://schemas.microsoft.com/office/drawing/2014/main" id="{A3D00EF5-88AE-4069-9A83-3B907053A0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4888" y="461963"/>
            <a:ext cx="342900" cy="485775"/>
          </a:xfrm>
          <a:prstGeom prst="rect">
            <a:avLst/>
          </a:prstGeom>
          <a:solidFill>
            <a:srgbClr val="FFF2AE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human_legacy_CONTENT_2vA">
            <a:extLst>
              <a:ext uri="{FF2B5EF4-FFF2-40B4-BE49-F238E27FC236}">
                <a16:creationId xmlns:a16="http://schemas.microsoft.com/office/drawing/2014/main" id="{C58B381C-F29B-40F2-8981-EB6D7C3BD0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F32839F8-0752-4622-882A-0AD26FABDE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2400" y="39688"/>
            <a:ext cx="4572000" cy="493712"/>
          </a:xfrm>
          <a:prstGeom prst="rect">
            <a:avLst/>
          </a:prstGeom>
          <a:solidFill>
            <a:srgbClr val="E2F4FE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990000"/>
                </a:solidFill>
              </a:rPr>
              <a:t>Exploration and Expansion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1A339D86-1671-48FE-A418-E76247A052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26225" y="0"/>
            <a:ext cx="1600200" cy="493713"/>
          </a:xfrm>
          <a:prstGeom prst="rect">
            <a:avLst/>
          </a:prstGeom>
          <a:solidFill>
            <a:srgbClr val="E2F4FE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990000"/>
                </a:solidFill>
              </a:rPr>
              <a:t>Section 1</a:t>
            </a:r>
          </a:p>
        </p:txBody>
      </p:sp>
      <p:sp>
        <p:nvSpPr>
          <p:cNvPr id="3077" name="Rectangle 10">
            <a:hlinkClick r:id="rId14" action="ppaction://hlinksldjump"/>
            <a:extLst>
              <a:ext uri="{FF2B5EF4-FFF2-40B4-BE49-F238E27FC236}">
                <a16:creationId xmlns:a16="http://schemas.microsoft.com/office/drawing/2014/main" id="{D1BFAF34-FCD3-445C-AEDC-1E226E4735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58175" y="447675"/>
            <a:ext cx="342900" cy="485775"/>
          </a:xfrm>
          <a:prstGeom prst="rect">
            <a:avLst/>
          </a:prstGeom>
          <a:solidFill>
            <a:srgbClr val="FFF2AE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78" name="Rectangle 11">
            <a:hlinkClick r:id="rId15" action="ppaction://hlinksldjump"/>
            <a:extLst>
              <a:ext uri="{FF2B5EF4-FFF2-40B4-BE49-F238E27FC236}">
                <a16:creationId xmlns:a16="http://schemas.microsoft.com/office/drawing/2014/main" id="{284C0BA4-22BD-4772-9AE6-5D68DA87EA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4888" y="461963"/>
            <a:ext cx="342900" cy="485775"/>
          </a:xfrm>
          <a:prstGeom prst="rect">
            <a:avLst/>
          </a:prstGeom>
          <a:solidFill>
            <a:srgbClr val="FFF2AE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79" name="Rectangle 12">
            <a:hlinkClick r:id="rId16" action="ppaction://hlinksldjump"/>
            <a:extLst>
              <a:ext uri="{FF2B5EF4-FFF2-40B4-BE49-F238E27FC236}">
                <a16:creationId xmlns:a16="http://schemas.microsoft.com/office/drawing/2014/main" id="{FA1EF8AF-65ED-4A9F-B4C8-126329D63A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05738" y="6127750"/>
            <a:ext cx="1338262" cy="327025"/>
          </a:xfrm>
          <a:prstGeom prst="rect">
            <a:avLst/>
          </a:prstGeom>
          <a:solidFill>
            <a:srgbClr val="FFF2AE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human_legacy_CONTENT_2vB">
            <a:extLst>
              <a:ext uri="{FF2B5EF4-FFF2-40B4-BE49-F238E27FC236}">
                <a16:creationId xmlns:a16="http://schemas.microsoft.com/office/drawing/2014/main" id="{2849635C-A92D-4AC2-AE8C-EF5081FEB9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B0DAC0D2-3EC6-4613-8528-7F5995AA43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2400" y="39688"/>
            <a:ext cx="4572000" cy="493712"/>
          </a:xfrm>
          <a:prstGeom prst="rect">
            <a:avLst/>
          </a:prstGeom>
          <a:solidFill>
            <a:srgbClr val="E2F4FE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990000"/>
                </a:solidFill>
              </a:rPr>
              <a:t>Exploration and Expansion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D1121729-6634-45E5-B02B-FD20F0981F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26225" y="0"/>
            <a:ext cx="1600200" cy="493713"/>
          </a:xfrm>
          <a:prstGeom prst="rect">
            <a:avLst/>
          </a:prstGeom>
          <a:solidFill>
            <a:srgbClr val="E2F4FE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990000"/>
                </a:solidFill>
              </a:rPr>
              <a:t>Section 1</a:t>
            </a:r>
          </a:p>
        </p:txBody>
      </p:sp>
      <p:sp>
        <p:nvSpPr>
          <p:cNvPr id="4101" name="Rectangle 10">
            <a:hlinkClick r:id="rId14" action="ppaction://hlinksldjump"/>
            <a:extLst>
              <a:ext uri="{FF2B5EF4-FFF2-40B4-BE49-F238E27FC236}">
                <a16:creationId xmlns:a16="http://schemas.microsoft.com/office/drawing/2014/main" id="{50D11451-AF0B-4C54-BF13-C66A7AD000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58175" y="447675"/>
            <a:ext cx="342900" cy="485775"/>
          </a:xfrm>
          <a:prstGeom prst="rect">
            <a:avLst/>
          </a:prstGeom>
          <a:solidFill>
            <a:srgbClr val="FFF2AE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102" name="Rectangle 11">
            <a:hlinkClick r:id="rId15" action="ppaction://hlinksldjump"/>
            <a:extLst>
              <a:ext uri="{FF2B5EF4-FFF2-40B4-BE49-F238E27FC236}">
                <a16:creationId xmlns:a16="http://schemas.microsoft.com/office/drawing/2014/main" id="{27E326FC-C28D-4ADD-A5DC-ADE86C7D85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4888" y="461963"/>
            <a:ext cx="342900" cy="485775"/>
          </a:xfrm>
          <a:prstGeom prst="rect">
            <a:avLst/>
          </a:prstGeom>
          <a:solidFill>
            <a:srgbClr val="FFF2AE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103" name="Rectangle 12">
            <a:hlinkClick r:id="rId16" action="ppaction://hlinksldjump"/>
            <a:extLst>
              <a:ext uri="{FF2B5EF4-FFF2-40B4-BE49-F238E27FC236}">
                <a16:creationId xmlns:a16="http://schemas.microsoft.com/office/drawing/2014/main" id="{5AE31C9F-0B9B-4216-9904-5AA215BD93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05738" y="6127750"/>
            <a:ext cx="1338262" cy="327025"/>
          </a:xfrm>
          <a:prstGeom prst="rect">
            <a:avLst/>
          </a:prstGeom>
          <a:solidFill>
            <a:srgbClr val="FFF2AE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pload.wikimedia.org/wikipedia/commons/7/78/Travels_of_Marco_Polo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a/a8/Marco_Polo_traveling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2/25/Compass_thumbnai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b/b2/Yale%27s_Hartmann_astrolabe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upload.wikimedia.org/wikipedia/commons/5/5b/Caravel_Boa_Esperanca_Portuga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1/1e/PotugueseCaravel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commons/a/af/Caravel_Espirito_Santo_Brazil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0/02/Henry_the_Navigator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upload.wikimedia.org/wikipedia/commons/d/d6/Bartolomeu_Dias_Voyage.P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5/50/Vasco-da-gama-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upload.wikimedia.org/wikipedia/commons/2/21/Caminho_maritimo_para_a_India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upload.wikimedia.org/wikipedia/commons/d/d6/Portugal_1521-1557.gi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pload.wikimedia.org/wikipedia/commons/8/88/Colomb.jpe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upload.wikimedia.org/wikipedia/commons/f/f7/1893_Nina_Pinta_Santa_Maria_replicas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commons/5/54/TresCarabelas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upload.wikimedia.org/wikipedia/commons/8/80/Columbus1.P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upload.wikimedia.org/wikipedia/commons/3/3b/Columbus2.P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upload.wikimedia.org/wikipedia/commons/8/85/Columbus3.PN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upload.wikimedia.org/wikipedia/commons/e/ec/Columbus4.P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upload.wikimedia.org/wikipedia/commons/9/95/Columbus_Taking_Possession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upload.wikimedia.org/wikipedia/commons/9/99/Emanuel_Gottlieb_Leutze_-_Columbus_Before_the_Queen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upload.wikimedia.org/wikipedia/commons/c/c0/Balbo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://upload.wikimedia.org/wikipedia/commons/7/7d/Balboa_Voyage_1513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upload.wikimedia.org/wikipedia/commons/0/05/Hernando_de_Magallanes_del_museo_Madrid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upload.wikimedia.org/wikipedia/commons/6/64/Magellan%27s_voyage_EN.sv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Relationship Id="rId5" Type="http://schemas.openxmlformats.org/officeDocument/2006/relationships/slide" Target="slide34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6.xml"/><Relationship Id="rId5" Type="http://schemas.openxmlformats.org/officeDocument/2006/relationships/slide" Target="slide34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1/Explos.png" TargetMode="External"/><Relationship Id="rId2" Type="http://schemas.openxmlformats.org/officeDocument/2006/relationships/slide" Target="slide3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0/07/CantinoPlanisphere.pn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upload.wikimedia.org/wikipedia/commons/2/20/1590_or_later_Marcus_Gheeraerts%2C_Sir_Francis_Drake_Buckland_Abbey%2C_Devo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upload.wikimedia.org/wikipedia/commons/d/d0/Northwest_passage.jp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upload.wikimedia.org/wikipedia/commons/9/90/Spanish_Empire_Anachronous_0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upload.wikimedia.org/wikipedia/commons/d/d9/Cortes-Hernando-LOC.jpg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upload.wikimedia.org/wikipedia/commons/5/57/Conquest_mexico_1519_21.png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upload.wikimedia.org/wikipedia/commons/c/c4/Ruta_de_Cort%C3%A9s.sv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upload.wikimedia.org/wikipedia/commons/9/9d/TenochtitlanMode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hyperlink" Target="http://upload.wikimedia.org/wikipedia/commons/e/ea/Motecuzoma_Xocoyotzin.jpe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upload.wikimedia.org/wikipedia/commons/0/04/Aztecexpansion.png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upload.wikimedia.org/wikipedia/commons/b/b0/Francisco-Pizarro-um1540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hyperlink" Target="http://upload.wikimedia.org/wikipedia/commons/e/eb/Conquest_peru_1531.jpg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upload.wikimedia.org/wikipedia/commons/c/c6/Ataw_Wallpa_portrai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hyperlink" Target="http://upload.wikimedia.org/wikipedia/commons/3/39/Inca-Spanish_confrontation.JP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upload.wikimedia.org/wikipedia/commons/f/fc/Funeralesdeatahualpa_luismontero.png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upload.wikimedia.org/wikipedia/commons/9/90/Spanish_Empire_Anachronous_0.PNG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upload.wikimedia.org/wikipedia/commons/d/d6/Portugal_1521-1557.gif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://upload.wikimedia.org/wikipedia/commons/b/b0/Nouvelle-France_map-en.svg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upload.wikimedia.org/wikipedia/commons/4/42/Namban-15.jpg" TargetMode="Externa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upload.wikimedia.org/wikipedia/commons/d/d0/New_World_Domesticated_plants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upload.wikimedia.org/wikipedia/commons/6/69/Old_World_Domesticated_plants1.jpg" TargetMode="Externa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://upload.wikimedia.org/wikipedia/commons/2/26/The_British_Empire.png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3/Flag_of_the_British_East_India_Company_%281707%29.svg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en/b/b9/Silk_Route_extant.JPG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upload.wikimedia.org/wikipedia/commons/3/37/Kongo_audience.jpg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://upload.wikimedia.org/wikipedia/commons/7/71/Africa_slave_Regions.svg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://upload.wikimedia.org/wikipedia/en/1/16/Slave_Auction_A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hyperlink" Target="http://upload.wikimedia.org/wikipedia/commons/0/09/Slave_ship_diagram.png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hyperlink" Target="http://upload.wikimedia.org/wikipedia/commons/5/50/The_Slave_Trade_by_Auguste_Francois_Biard.jpg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6/6c/Marco_Polo._Map_of_explore.jpg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9.xml"/><Relationship Id="rId4" Type="http://schemas.openxmlformats.org/officeDocument/2006/relationships/slide" Target="slide9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slide" Target="slide91.xml"/><Relationship Id="rId4" Type="http://schemas.openxmlformats.org/officeDocument/2006/relationships/slide" Target="slide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F7D8EA2A-1D90-425B-BCA9-296406C5DE0D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31788" y="1517650"/>
            <a:ext cx="8542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3200"/>
              <a:t>“Fear not for the future, weep not for the past.”</a:t>
            </a:r>
            <a:br>
              <a:rPr lang="en-US" altLang="en-US" sz="3200"/>
            </a:br>
            <a:r>
              <a:rPr lang="en-US" altLang="en-US" sz="3200"/>
              <a:t>- Percy Bysshe Shelley</a:t>
            </a:r>
            <a:br>
              <a:rPr lang="en-US" altLang="en-US" sz="3200"/>
            </a:br>
            <a:br>
              <a:rPr lang="en-US" altLang="en-US" sz="3200"/>
            </a:br>
            <a:r>
              <a:rPr lang="en-US" altLang="en-US" sz="3200"/>
              <a:t>The three best known western names in China are: Jesus Christ, Richard Nixon, and Elvis Presley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Travels of Marco Polo.png">
            <a:hlinkClick r:id="rId2"/>
            <a:extLst>
              <a:ext uri="{FF2B5EF4-FFF2-40B4-BE49-F238E27FC236}">
                <a16:creationId xmlns:a16="http://schemas.microsoft.com/office/drawing/2014/main" id="{9E9D3DF6-6615-4AC1-A83B-90AE9BD65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0"/>
            <a:ext cx="7567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Marco Polo traveling.JPG">
            <a:hlinkClick r:id="rId2"/>
            <a:extLst>
              <a:ext uri="{FF2B5EF4-FFF2-40B4-BE49-F238E27FC236}">
                <a16:creationId xmlns:a16="http://schemas.microsoft.com/office/drawing/2014/main" id="{F1C16649-6FDB-416C-8543-59F68A683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0825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B7A8D68-8F2C-49CA-AFE2-58F30806D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3500" b="1" i="1"/>
          </a:p>
        </p:txBody>
      </p:sp>
      <p:sp>
        <p:nvSpPr>
          <p:cNvPr id="434179" name="Rectangle 3">
            <a:extLst>
              <a:ext uri="{FF2B5EF4-FFF2-40B4-BE49-F238E27FC236}">
                <a16:creationId xmlns:a16="http://schemas.microsoft.com/office/drawing/2014/main" id="{542FA1FA-3B0D-4DEC-AFCF-09C6D755D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3167063"/>
            <a:ext cx="8629650" cy="2884487"/>
          </a:xfrm>
          <a:prstGeom prst="rect">
            <a:avLst/>
          </a:prstGeom>
          <a:solidFill>
            <a:srgbClr val="F8C4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400" b="1"/>
              <a:t>Advances in Technology: Shipbuilding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altLang="en-US" u="sng"/>
              <a:t>Deep-draft</a:t>
            </a:r>
            <a:r>
              <a:rPr lang="en-US" altLang="en-US"/>
              <a:t> ships could withstand heavier waves – rode lower in water and had larger cargo holds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altLang="en-US" b="1" u="sng"/>
              <a:t>Caravel</a:t>
            </a:r>
            <a:r>
              <a:rPr lang="en-US" altLang="en-US"/>
              <a:t>, light, fast sailing ship; two features made it highly maneuverable: </a:t>
            </a:r>
            <a:r>
              <a:rPr lang="en-US" altLang="en-US" u="sng"/>
              <a:t>rudder</a:t>
            </a:r>
            <a:r>
              <a:rPr lang="en-US" altLang="en-US"/>
              <a:t> and </a:t>
            </a:r>
            <a:r>
              <a:rPr lang="en-US" altLang="en-US" u="sng"/>
              <a:t>triangular</a:t>
            </a:r>
            <a:r>
              <a:rPr lang="en-US" altLang="en-US"/>
              <a:t> sails – lateen; equipped with weapons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altLang="en-US"/>
              <a:t>Maneuverability, defensive ability made caravel most popular for exploring</a:t>
            </a:r>
          </a:p>
        </p:txBody>
      </p:sp>
      <p:sp>
        <p:nvSpPr>
          <p:cNvPr id="434180" name="Rectangle 4">
            <a:extLst>
              <a:ext uri="{FF2B5EF4-FFF2-40B4-BE49-F238E27FC236}">
                <a16:creationId xmlns:a16="http://schemas.microsoft.com/office/drawing/2014/main" id="{40B330AF-C07A-4BED-98F5-C80065BA9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677863"/>
            <a:ext cx="8616950" cy="2366962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400" b="1"/>
              <a:t>Advances in Technology: Navigation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altLang="en-US"/>
              <a:t>Sailors needed precise means to calculate location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altLang="en-US" u="sng"/>
              <a:t>Compass</a:t>
            </a:r>
            <a:r>
              <a:rPr lang="en-US" altLang="en-US"/>
              <a:t> brought to Europe from </a:t>
            </a:r>
            <a:r>
              <a:rPr lang="en-US" altLang="en-US" u="sng"/>
              <a:t>China</a:t>
            </a:r>
            <a:r>
              <a:rPr lang="en-US" altLang="en-US"/>
              <a:t>, let know sailors know which direction was north at any time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altLang="en-US"/>
              <a:t>Europeans learned to use </a:t>
            </a:r>
            <a:r>
              <a:rPr lang="en-US" altLang="en-US" u="sng"/>
              <a:t>astrolabe</a:t>
            </a:r>
            <a:r>
              <a:rPr lang="en-US" altLang="en-US"/>
              <a:t> from Muslims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altLang="en-US"/>
              <a:t>Navigators could chart location based on sun, stars in relation to </a:t>
            </a:r>
            <a:r>
              <a:rPr lang="en-US" altLang="en-US" u="sng"/>
              <a:t>horizon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9" grpId="0" animBg="1"/>
      <p:bldP spid="4341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File:Compass thumbnail.jpg">
            <a:hlinkClick r:id="rId2"/>
            <a:extLst>
              <a:ext uri="{FF2B5EF4-FFF2-40B4-BE49-F238E27FC236}">
                <a16:creationId xmlns:a16="http://schemas.microsoft.com/office/drawing/2014/main" id="{9F87C8D8-A001-4945-A7C0-95C99878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70388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File:Yale's Hartmann astrolabe.jpg">
            <a:hlinkClick r:id="rId4"/>
            <a:extLst>
              <a:ext uri="{FF2B5EF4-FFF2-40B4-BE49-F238E27FC236}">
                <a16:creationId xmlns:a16="http://schemas.microsoft.com/office/drawing/2014/main" id="{007B1E0F-F6D3-432C-A85A-B4A500C4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2495550"/>
            <a:ext cx="473233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File:Caravel Boa Esperanca Portugal.jpg">
            <a:hlinkClick r:id="rId2"/>
            <a:extLst>
              <a:ext uri="{FF2B5EF4-FFF2-40B4-BE49-F238E27FC236}">
                <a16:creationId xmlns:a16="http://schemas.microsoft.com/office/drawing/2014/main" id="{5F64EF18-9197-4E0D-A516-F78738DE4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0"/>
            <a:ext cx="45291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 descr="File:Caravel Espirito Santo Brazil.jpg">
            <a:hlinkClick r:id="rId4"/>
            <a:extLst>
              <a:ext uri="{FF2B5EF4-FFF2-40B4-BE49-F238E27FC236}">
                <a16:creationId xmlns:a16="http://schemas.microsoft.com/office/drawing/2014/main" id="{E4C64D3D-D6AE-4AE3-A994-03CF24474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3455988"/>
            <a:ext cx="4275137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File:PotugueseCaravel.jpg">
            <a:hlinkClick r:id="rId6"/>
            <a:extLst>
              <a:ext uri="{FF2B5EF4-FFF2-40B4-BE49-F238E27FC236}">
                <a16:creationId xmlns:a16="http://schemas.microsoft.com/office/drawing/2014/main" id="{FE7EFFCE-D5A1-437C-BF1C-C4812C56C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7AB2484-8040-4D98-84ED-0E07AA8D3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3500" b="1" i="1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3D10661-BF24-4290-A804-63AB5965B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14388"/>
            <a:ext cx="8229600" cy="2459037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Question:</a:t>
            </a:r>
          </a:p>
          <a:p>
            <a:pPr algn="ctr" eaLnBrk="1" hangingPunct="1"/>
            <a:r>
              <a:rPr lang="en-US" altLang="en-US" sz="3200"/>
              <a:t>How did advances in technology spur exploration?</a:t>
            </a:r>
          </a:p>
          <a:p>
            <a:pPr algn="ctr" eaLnBrk="1" hangingPunct="1"/>
            <a:endParaRPr lang="en-US" altLang="en-US"/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BC01D44A-7FC5-42F0-97F0-840638A93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23913"/>
            <a:ext cx="49688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086" name="Rectangle 6">
            <a:extLst>
              <a:ext uri="{FF2B5EF4-FFF2-40B4-BE49-F238E27FC236}">
                <a16:creationId xmlns:a16="http://schemas.microsoft.com/office/drawing/2014/main" id="{68273638-DF6F-420D-8045-1D932D06C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619500"/>
            <a:ext cx="8153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Answer(s):</a:t>
            </a:r>
            <a:r>
              <a:rPr lang="en-US" altLang="en-US" sz="2800"/>
              <a:t> new ships faster and more maneuverable, could better handle sea voyages; navigational instruments allowed for voyages of exploration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DD4863D6-EA62-46B9-B6E2-BF7914D03244}"/>
              </a:ext>
            </a:extLst>
          </p:cNvPr>
          <p:cNvGrpSpPr>
            <a:grpSpLocks/>
          </p:cNvGrpSpPr>
          <p:nvPr/>
        </p:nvGrpSpPr>
        <p:grpSpPr bwMode="auto">
          <a:xfrm>
            <a:off x="0" y="952500"/>
            <a:ext cx="4573588" cy="5905500"/>
            <a:chOff x="384" y="624"/>
            <a:chExt cx="1632" cy="3120"/>
          </a:xfrm>
        </p:grpSpPr>
        <p:sp>
          <p:nvSpPr>
            <p:cNvPr id="20487" name="Text Box 4">
              <a:extLst>
                <a:ext uri="{FF2B5EF4-FFF2-40B4-BE49-F238E27FC236}">
                  <a16:creationId xmlns:a16="http://schemas.microsoft.com/office/drawing/2014/main" id="{613CCE41-7554-4963-99DB-FBB96F80C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4625" indent="-174625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r>
                <a:rPr lang="en-US" altLang="en-US" sz="1800"/>
                <a:t>First country to launch large-scale voyages of exploration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endParaRPr lang="en-US" altLang="en-US" sz="18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r>
                <a:rPr lang="en-US" altLang="en-US" sz="1800"/>
                <a:t>Prince </a:t>
              </a:r>
              <a:r>
                <a:rPr lang="en-US" altLang="en-US" sz="1800" b="1" u="sng"/>
                <a:t>Henry the Navigator</a:t>
              </a:r>
              <a:r>
                <a:rPr lang="en-US" altLang="en-US" sz="1800" b="1"/>
                <a:t> - </a:t>
              </a:r>
              <a:r>
                <a:rPr lang="en-US" altLang="en-US" sz="1800"/>
                <a:t>patron, supporter of those who wished to explore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endParaRPr lang="en-US" altLang="en-US" sz="18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r>
                <a:rPr lang="en-US" altLang="en-US" sz="1800"/>
                <a:t>Early 1400s: established </a:t>
              </a:r>
              <a:r>
                <a:rPr lang="en-US" altLang="en-US" sz="1800" u="sng"/>
                <a:t>Navigation</a:t>
              </a:r>
              <a:r>
                <a:rPr lang="en-US" altLang="en-US" sz="1800"/>
                <a:t> Court - ultimate goal—find water route around Africa to </a:t>
              </a:r>
              <a:r>
                <a:rPr lang="en-US" altLang="en-US" sz="1800" u="sng"/>
                <a:t>India</a:t>
              </a:r>
              <a:r>
                <a:rPr lang="en-US" altLang="en-US" sz="1800"/>
                <a:t> - Vasco da </a:t>
              </a:r>
              <a:r>
                <a:rPr lang="en-US" altLang="en-US" sz="1800" u="sng"/>
                <a:t>Gama</a:t>
              </a:r>
              <a:r>
                <a:rPr lang="en-US" altLang="en-US" sz="1800"/>
                <a:t> (1497–1499)</a:t>
              </a:r>
              <a:r>
                <a:rPr lang="en-US" altLang="en-US"/>
                <a:t> </a:t>
              </a:r>
              <a:endParaRPr lang="en-US" altLang="en-US" sz="18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r>
                <a:rPr lang="en-US" altLang="en-US" sz="1800"/>
                <a:t>1488, </a:t>
              </a:r>
              <a:r>
                <a:rPr lang="en-US" altLang="en-US" sz="1800" u="sng"/>
                <a:t>Bartolomeu Dias</a:t>
              </a:r>
              <a:r>
                <a:rPr lang="en-US" altLang="en-US" sz="1800"/>
                <a:t> became first to sail around southern tip of Africa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endParaRPr lang="en-US" altLang="en-US" sz="18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r>
                <a:rPr lang="en-US" altLang="en-US" sz="1800"/>
                <a:t>Portugal established </a:t>
              </a:r>
              <a:r>
                <a:rPr lang="en-US" altLang="en-US" sz="1800" u="sng"/>
                <a:t>trading</a:t>
              </a:r>
              <a:r>
                <a:rPr lang="en-US" altLang="en-US" sz="1800"/>
                <a:t> centers; became rich, powerful European nation</a:t>
              </a:r>
            </a:p>
          </p:txBody>
        </p:sp>
        <p:sp>
          <p:nvSpPr>
            <p:cNvPr id="20488" name="Text Box 5">
              <a:extLst>
                <a:ext uri="{FF2B5EF4-FFF2-40B4-BE49-F238E27FC236}">
                  <a16:creationId xmlns:a16="http://schemas.microsoft.com/office/drawing/2014/main" id="{692EE978-ACAF-4D3E-B31E-CEA09C633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</a:pPr>
              <a:r>
                <a:rPr lang="en-US" altLang="en-US" sz="2400" b="1" i="1"/>
                <a:t>The </a:t>
              </a:r>
              <a:r>
                <a:rPr lang="en-US" altLang="en-US" sz="2400" b="1" i="1" u="sng"/>
                <a:t>Portuguese</a:t>
              </a: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62CE181D-5592-4038-8460-E80A2D0AC361}"/>
              </a:ext>
            </a:extLst>
          </p:cNvPr>
          <p:cNvGrpSpPr>
            <a:grpSpLocks/>
          </p:cNvGrpSpPr>
          <p:nvPr/>
        </p:nvGrpSpPr>
        <p:grpSpPr bwMode="auto">
          <a:xfrm>
            <a:off x="4568825" y="947738"/>
            <a:ext cx="4575175" cy="5910262"/>
            <a:chOff x="384" y="624"/>
            <a:chExt cx="1632" cy="3120"/>
          </a:xfrm>
        </p:grpSpPr>
        <p:sp>
          <p:nvSpPr>
            <p:cNvPr id="20485" name="Text Box 7">
              <a:extLst>
                <a:ext uri="{FF2B5EF4-FFF2-40B4-BE49-F238E27FC236}">
                  <a16:creationId xmlns:a16="http://schemas.microsoft.com/office/drawing/2014/main" id="{2B38206E-7478-424C-9222-C95966F5D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80B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31775" indent="-231775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1800"/>
                <a:t>1492, </a:t>
              </a:r>
              <a:r>
                <a:rPr lang="en-US" altLang="en-US" sz="1800" b="1" u="sng"/>
                <a:t>Christopher Columbus</a:t>
              </a:r>
              <a:r>
                <a:rPr lang="en-US" altLang="en-US" sz="1800" b="1"/>
                <a:t>; </a:t>
              </a:r>
              <a:r>
                <a:rPr lang="en-US" altLang="en-US" sz="1800"/>
                <a:t>1493, returned to Spain - Spanish believed Columbus found new route to </a:t>
              </a:r>
              <a:r>
                <a:rPr lang="en-US" altLang="en-US" sz="1800" u="sng"/>
                <a:t>Asia</a:t>
              </a:r>
              <a:r>
                <a:rPr lang="en-US" altLang="en-US" sz="1800"/>
                <a:t>, hailed him as hero</a:t>
              </a:r>
            </a:p>
            <a:p>
              <a:pPr eaLnBrk="1" hangingPunct="1">
                <a:buFontTx/>
                <a:buChar char="•"/>
              </a:pPr>
              <a:endParaRPr lang="en-US" altLang="en-US" sz="1800"/>
            </a:p>
            <a:p>
              <a:pPr eaLnBrk="1" hangingPunct="1">
                <a:buFontTx/>
                <a:buChar char="•"/>
              </a:pPr>
              <a:r>
                <a:rPr lang="en-US" altLang="en-US" sz="1800"/>
                <a:t>1502 Explorer </a:t>
              </a:r>
              <a:r>
                <a:rPr lang="en-US" altLang="en-US" sz="1800" b="1" u="sng"/>
                <a:t>Amerigo Vespucci</a:t>
              </a:r>
              <a:r>
                <a:rPr lang="en-US" altLang="en-US" sz="1800"/>
                <a:t> sailed coast of South America - not Asia</a:t>
              </a:r>
            </a:p>
            <a:p>
              <a:pPr eaLnBrk="1" hangingPunct="1">
                <a:buFontTx/>
                <a:buChar char="•"/>
              </a:pPr>
              <a:r>
                <a:rPr lang="en-US" altLang="en-US" sz="1800"/>
                <a:t>1513, </a:t>
              </a:r>
              <a:r>
                <a:rPr lang="en-US" altLang="en-US" sz="1800" b="1"/>
                <a:t>Núñez de Balboa</a:t>
              </a:r>
              <a:r>
                <a:rPr lang="en-US" altLang="en-US" sz="1800"/>
                <a:t> - </a:t>
              </a:r>
              <a:r>
                <a:rPr lang="en-US" altLang="en-US" sz="1800" u="sng"/>
                <a:t>Pacific Ocean</a:t>
              </a:r>
              <a:r>
                <a:rPr lang="en-US" altLang="en-US" sz="1800"/>
                <a:t> - Spanish realized they needed to cross another ocean to reach Asia</a:t>
              </a:r>
            </a:p>
            <a:p>
              <a:pPr eaLnBrk="1" hangingPunct="1">
                <a:buFontTx/>
                <a:buChar char="•"/>
              </a:pPr>
              <a:endParaRPr lang="en-US" altLang="en-US" sz="1800"/>
            </a:p>
            <a:p>
              <a:pPr eaLnBrk="1" hangingPunct="1">
                <a:buFontTx/>
                <a:buChar char="•"/>
              </a:pPr>
              <a:r>
                <a:rPr lang="en-US" altLang="en-US" sz="1800"/>
                <a:t>1519, </a:t>
              </a:r>
              <a:r>
                <a:rPr lang="en-US" altLang="en-US" sz="1800" b="1" u="sng"/>
                <a:t>Ferdinand Magellan</a:t>
              </a:r>
              <a:r>
                <a:rPr lang="en-US" altLang="en-US" sz="1800"/>
                <a:t> set out for Spain with five ships, 250 men</a:t>
              </a:r>
            </a:p>
            <a:p>
              <a:pPr eaLnBrk="1" hangingPunct="1">
                <a:buFontTx/>
                <a:buChar char="•"/>
              </a:pPr>
              <a:r>
                <a:rPr lang="en-US" altLang="en-US" sz="1800"/>
                <a:t>1522, 18 survivors of original fleet arrived back in Spain, first to </a:t>
              </a:r>
              <a:r>
                <a:rPr lang="en-US" altLang="en-US" sz="1800" b="1" u="sng"/>
                <a:t>circum-navigate</a:t>
              </a:r>
              <a:r>
                <a:rPr lang="en-US" altLang="en-US" sz="1800"/>
                <a:t> world</a:t>
              </a:r>
            </a:p>
          </p:txBody>
        </p:sp>
        <p:sp>
          <p:nvSpPr>
            <p:cNvPr id="20486" name="Text Box 8">
              <a:extLst>
                <a:ext uri="{FF2B5EF4-FFF2-40B4-BE49-F238E27FC236}">
                  <a16:creationId xmlns:a16="http://schemas.microsoft.com/office/drawing/2014/main" id="{83B7972D-3F00-42F3-85BC-548324CA0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80B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</a:pPr>
              <a:r>
                <a:rPr lang="en-US" altLang="en-US" sz="2400" b="1" i="1"/>
                <a:t>The Spanish</a:t>
              </a:r>
            </a:p>
          </p:txBody>
        </p:sp>
      </p:grpSp>
      <p:sp>
        <p:nvSpPr>
          <p:cNvPr id="20484" name="Rectangle 9">
            <a:extLst>
              <a:ext uri="{FF2B5EF4-FFF2-40B4-BE49-F238E27FC236}">
                <a16:creationId xmlns:a16="http://schemas.microsoft.com/office/drawing/2014/main" id="{37C5664B-F5B6-4916-9C35-5DD337C7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6725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Explorers from Portugal and Spain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B7F6AAC-B1B3-4E10-A81B-FBF5BD729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11188"/>
            <a:ext cx="8229600" cy="45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/>
              <a:t>Henry the Navigator and </a:t>
            </a:r>
            <a:r>
              <a:rPr lang="en-US" altLang="en-US" sz="2400">
                <a:solidFill>
                  <a:schemeClr val="tx1"/>
                </a:solidFill>
              </a:rPr>
              <a:t>Bartolomeu Dias</a:t>
            </a:r>
            <a:r>
              <a:rPr lang="en-US" altLang="en-US" sz="2400"/>
              <a:t> </a:t>
            </a:r>
          </a:p>
        </p:txBody>
      </p:sp>
      <p:pic>
        <p:nvPicPr>
          <p:cNvPr id="21507" name="Picture 5" descr="File:Henry the Navigator1.jpg">
            <a:hlinkClick r:id="rId2"/>
            <a:extLst>
              <a:ext uri="{FF2B5EF4-FFF2-40B4-BE49-F238E27FC236}">
                <a16:creationId xmlns:a16="http://schemas.microsoft.com/office/drawing/2014/main" id="{4682E4BA-1B88-42A3-B971-F728C9E52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4575"/>
            <a:ext cx="5106988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image?id=91333&amp;rendTypeId=4">
            <a:extLst>
              <a:ext uri="{FF2B5EF4-FFF2-40B4-BE49-F238E27FC236}">
                <a16:creationId xmlns:a16="http://schemas.microsoft.com/office/drawing/2014/main" id="{5A78DBD5-BE68-46F2-A977-6ED209EF2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131888"/>
            <a:ext cx="403225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File:Bartolomeu Dias Voyage.PNG">
            <a:hlinkClick r:id="rId2"/>
            <a:extLst>
              <a:ext uri="{FF2B5EF4-FFF2-40B4-BE49-F238E27FC236}">
                <a16:creationId xmlns:a16="http://schemas.microsoft.com/office/drawing/2014/main" id="{F1178998-EA0D-4E9A-A878-4D0030300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46038"/>
            <a:ext cx="5459413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CFFFE68-E7EB-48E2-B5C9-7E3B5FF54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11188"/>
            <a:ext cx="8229600" cy="45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Vasco da Gama</a:t>
            </a:r>
          </a:p>
        </p:txBody>
      </p:sp>
      <p:pic>
        <p:nvPicPr>
          <p:cNvPr id="23555" name="Picture 6" descr="File:Vasco-da-gama-2.jpg">
            <a:hlinkClick r:id="rId2"/>
            <a:extLst>
              <a:ext uri="{FF2B5EF4-FFF2-40B4-BE49-F238E27FC236}">
                <a16:creationId xmlns:a16="http://schemas.microsoft.com/office/drawing/2014/main" id="{8289EFC1-76B7-43B2-9FFD-B31FF56CC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013"/>
            <a:ext cx="3797300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File:Caminho maritimo para a India.png">
            <a:hlinkClick r:id="rId4"/>
            <a:extLst>
              <a:ext uri="{FF2B5EF4-FFF2-40B4-BE49-F238E27FC236}">
                <a16:creationId xmlns:a16="http://schemas.microsoft.com/office/drawing/2014/main" id="{2A7202F4-B19C-4708-93B1-370CA3F23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711325"/>
            <a:ext cx="52959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466_p467">
            <a:extLst>
              <a:ext uri="{FF2B5EF4-FFF2-40B4-BE49-F238E27FC236}">
                <a16:creationId xmlns:a16="http://schemas.microsoft.com/office/drawing/2014/main" id="{3B1DECE8-4282-4E49-B6F9-CE5EFF398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975"/>
            <a:ext cx="9144000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File:Portugal 1521-1557.gif">
            <a:hlinkClick r:id="rId2"/>
            <a:extLst>
              <a:ext uri="{FF2B5EF4-FFF2-40B4-BE49-F238E27FC236}">
                <a16:creationId xmlns:a16="http://schemas.microsoft.com/office/drawing/2014/main" id="{4B151018-73AF-456B-8FFB-13E33D85B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9144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8">
            <a:extLst>
              <a:ext uri="{FF2B5EF4-FFF2-40B4-BE49-F238E27FC236}">
                <a16:creationId xmlns:a16="http://schemas.microsoft.com/office/drawing/2014/main" id="{864FA0BA-B786-414A-8C46-FE8F69FE4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5" y="823913"/>
            <a:ext cx="30908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Portuguese Empire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D2D58B4-18B2-4878-980C-8844D5D79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92488" y="611188"/>
            <a:ext cx="5294312" cy="45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Christopher Columbus</a:t>
            </a:r>
          </a:p>
        </p:txBody>
      </p:sp>
      <p:pic>
        <p:nvPicPr>
          <p:cNvPr id="25603" name="Picture 6" descr="File:Colomb.jpeg">
            <a:hlinkClick r:id="rId2"/>
            <a:extLst>
              <a:ext uri="{FF2B5EF4-FFF2-40B4-BE49-F238E27FC236}">
                <a16:creationId xmlns:a16="http://schemas.microsoft.com/office/drawing/2014/main" id="{5C37188E-7047-4D62-849E-347B47F3E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385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 descr="File:1893 Nina Pinta Santa Maria replicas.jpg">
            <a:hlinkClick r:id="rId4"/>
            <a:extLst>
              <a:ext uri="{FF2B5EF4-FFF2-40B4-BE49-F238E27FC236}">
                <a16:creationId xmlns:a16="http://schemas.microsoft.com/office/drawing/2014/main" id="{01CCC26A-3E4A-4CD3-B3B1-E038F3C7A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2579688"/>
            <a:ext cx="6861175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9">
            <a:extLst>
              <a:ext uri="{FF2B5EF4-FFF2-40B4-BE49-F238E27FC236}">
                <a16:creationId xmlns:a16="http://schemas.microsoft.com/office/drawing/2014/main" id="{B2868D45-2B2C-40C3-AF25-F74B13B99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2078038"/>
            <a:ext cx="5667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b="1">
                <a:solidFill>
                  <a:schemeClr val="tx2"/>
                </a:solidFill>
              </a:rPr>
              <a:t>Replicas of </a:t>
            </a:r>
            <a:r>
              <a:rPr lang="en-US" altLang="en-US" b="1" i="1">
                <a:solidFill>
                  <a:schemeClr val="tx2"/>
                </a:solidFill>
              </a:rPr>
              <a:t>Niña</a:t>
            </a:r>
            <a:r>
              <a:rPr lang="en-US" altLang="en-US" b="1">
                <a:solidFill>
                  <a:schemeClr val="tx2"/>
                </a:solidFill>
              </a:rPr>
              <a:t>, </a:t>
            </a:r>
            <a:r>
              <a:rPr lang="en-US" altLang="en-US" b="1" i="1">
                <a:solidFill>
                  <a:schemeClr val="tx2"/>
                </a:solidFill>
              </a:rPr>
              <a:t>Pinta</a:t>
            </a:r>
            <a:r>
              <a:rPr lang="en-US" altLang="en-US" b="1">
                <a:solidFill>
                  <a:schemeClr val="tx2"/>
                </a:solidFill>
              </a:rPr>
              <a:t> and </a:t>
            </a:r>
            <a:r>
              <a:rPr lang="en-US" altLang="en-US" b="1" i="1">
                <a:solidFill>
                  <a:schemeClr val="tx2"/>
                </a:solidFill>
              </a:rPr>
              <a:t>Santa Maria</a:t>
            </a:r>
            <a:r>
              <a:rPr lang="en-US" altLang="en-US" b="1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TresCarabelas.jpg">
            <a:hlinkClick r:id="rId2"/>
            <a:extLst>
              <a:ext uri="{FF2B5EF4-FFF2-40B4-BE49-F238E27FC236}">
                <a16:creationId xmlns:a16="http://schemas.microsoft.com/office/drawing/2014/main" id="{0E783B8F-D08A-456A-B811-3FC91E0ED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873125"/>
            <a:ext cx="9180513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File:Columbus1.PNG">
            <a:hlinkClick r:id="rId2"/>
            <a:extLst>
              <a:ext uri="{FF2B5EF4-FFF2-40B4-BE49-F238E27FC236}">
                <a16:creationId xmlns:a16="http://schemas.microsoft.com/office/drawing/2014/main" id="{834EFDF1-E2F4-400E-BF2B-47A376CA0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6188"/>
            <a:ext cx="91440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7">
            <a:extLst>
              <a:ext uri="{FF2B5EF4-FFF2-40B4-BE49-F238E27FC236}">
                <a16:creationId xmlns:a16="http://schemas.microsoft.com/office/drawing/2014/main" id="{366E58E4-15E0-452B-9D1B-E79943607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720725"/>
            <a:ext cx="4005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First Voyage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>
            <a:extLst>
              <a:ext uri="{FF2B5EF4-FFF2-40B4-BE49-F238E27FC236}">
                <a16:creationId xmlns:a16="http://schemas.microsoft.com/office/drawing/2014/main" id="{D34586D0-E7E9-4086-9A76-FD2D55D3A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720725"/>
            <a:ext cx="4005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Second Voyage</a:t>
            </a:r>
          </a:p>
        </p:txBody>
      </p:sp>
      <p:pic>
        <p:nvPicPr>
          <p:cNvPr id="28675" name="Picture 5" descr="File:Columbus2.PNG">
            <a:hlinkClick r:id="rId2"/>
            <a:extLst>
              <a:ext uri="{FF2B5EF4-FFF2-40B4-BE49-F238E27FC236}">
                <a16:creationId xmlns:a16="http://schemas.microsoft.com/office/drawing/2014/main" id="{A9B7B9D2-85E3-4C68-964B-AD03550EC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675"/>
            <a:ext cx="91440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0B23EE00-0BF9-4CD7-9D2F-AFA4CA123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720725"/>
            <a:ext cx="4005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Third Voyage</a:t>
            </a:r>
          </a:p>
        </p:txBody>
      </p:sp>
      <p:pic>
        <p:nvPicPr>
          <p:cNvPr id="29699" name="Picture 5" descr="File:Columbus3.PNG">
            <a:hlinkClick r:id="rId2"/>
            <a:extLst>
              <a:ext uri="{FF2B5EF4-FFF2-40B4-BE49-F238E27FC236}">
                <a16:creationId xmlns:a16="http://schemas.microsoft.com/office/drawing/2014/main" id="{4F56C2EF-D1BC-4B97-8977-BB799276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675"/>
            <a:ext cx="91440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9040DF2E-41CD-4B98-AC73-5543D82A9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720725"/>
            <a:ext cx="4005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Fourth Voyage</a:t>
            </a:r>
          </a:p>
        </p:txBody>
      </p:sp>
      <p:pic>
        <p:nvPicPr>
          <p:cNvPr id="30723" name="Picture 5" descr="File:Columbus4.PNG">
            <a:hlinkClick r:id="rId2"/>
            <a:extLst>
              <a:ext uri="{FF2B5EF4-FFF2-40B4-BE49-F238E27FC236}">
                <a16:creationId xmlns:a16="http://schemas.microsoft.com/office/drawing/2014/main" id="{AED8E140-861B-4F25-BDEB-C6227BDAF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675"/>
            <a:ext cx="91440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Columbus Taking Possession.jpg">
            <a:hlinkClick r:id="rId2"/>
            <a:extLst>
              <a:ext uri="{FF2B5EF4-FFF2-40B4-BE49-F238E27FC236}">
                <a16:creationId xmlns:a16="http://schemas.microsoft.com/office/drawing/2014/main" id="{D4C7F50E-04BE-4795-960A-656609844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07950"/>
            <a:ext cx="8797925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File:Emanuel Gottlieb Leutze - Columbus Before the Queen.JPG">
            <a:hlinkClick r:id="rId2"/>
            <a:extLst>
              <a:ext uri="{FF2B5EF4-FFF2-40B4-BE49-F238E27FC236}">
                <a16:creationId xmlns:a16="http://schemas.microsoft.com/office/drawing/2014/main" id="{884E03F6-6C79-4BE7-A90C-8DB5879E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oogle Image Result for http://3.bp.blogspot.com/-4TRBcjTuCiY/TpJ7xQJmxnI/AAAAAAAAz-U/ak2XIiLmovM/s1600/ColumbusDay1.png: ">
            <a:extLst>
              <a:ext uri="{FF2B5EF4-FFF2-40B4-BE49-F238E27FC236}">
                <a16:creationId xmlns:a16="http://schemas.microsoft.com/office/drawing/2014/main" id="{F106B571-8BF7-4D01-B6B3-62F128AD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636588"/>
            <a:ext cx="7637463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p468">
            <a:extLst>
              <a:ext uri="{FF2B5EF4-FFF2-40B4-BE49-F238E27FC236}">
                <a16:creationId xmlns:a16="http://schemas.microsoft.com/office/drawing/2014/main" id="{1E70DBAA-F50F-468D-A674-BC5B11817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77788"/>
            <a:ext cx="6808787" cy="678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A924E36-EAD0-47E6-9038-80FC3E11D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11188"/>
            <a:ext cx="8229600" cy="45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Amerigo Vespucci</a:t>
            </a:r>
          </a:p>
        </p:txBody>
      </p:sp>
      <p:pic>
        <p:nvPicPr>
          <p:cNvPr id="34819" name="Picture 6" descr="Amerigo">
            <a:extLst>
              <a:ext uri="{FF2B5EF4-FFF2-40B4-BE49-F238E27FC236}">
                <a16:creationId xmlns:a16="http://schemas.microsoft.com/office/drawing/2014/main" id="{1C76D2D7-FEC6-4823-BDEE-B408B8CB0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988"/>
            <a:ext cx="42545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8" descr="amerigo_vespucci_map%5B1%5D">
            <a:extLst>
              <a:ext uri="{FF2B5EF4-FFF2-40B4-BE49-F238E27FC236}">
                <a16:creationId xmlns:a16="http://schemas.microsoft.com/office/drawing/2014/main" id="{23320D38-D028-4A46-A408-4CF3F2169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1790700"/>
            <a:ext cx="4975225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7C5CF9D-EB88-434E-9A66-B45661F2F6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11188"/>
            <a:ext cx="8229600" cy="45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Núñez de Balboa</a:t>
            </a:r>
          </a:p>
        </p:txBody>
      </p:sp>
      <p:pic>
        <p:nvPicPr>
          <p:cNvPr id="35843" name="Picture 6" descr="File:Balboa.jpg">
            <a:hlinkClick r:id="rId2"/>
            <a:extLst>
              <a:ext uri="{FF2B5EF4-FFF2-40B4-BE49-F238E27FC236}">
                <a16:creationId xmlns:a16="http://schemas.microsoft.com/office/drawing/2014/main" id="{896A9593-9412-456B-843F-CB062968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25"/>
            <a:ext cx="3578225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8" descr="File:Balboa Voyage 1513.PNG">
            <a:hlinkClick r:id="rId4"/>
            <a:extLst>
              <a:ext uri="{FF2B5EF4-FFF2-40B4-BE49-F238E27FC236}">
                <a16:creationId xmlns:a16="http://schemas.microsoft.com/office/drawing/2014/main" id="{1A71BD1D-F20B-4897-9593-5F6CF1903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743075"/>
            <a:ext cx="55340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DA551A4-3C50-461B-8EE9-DD2A58630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11188"/>
            <a:ext cx="8229600" cy="45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Ferdinand Magellan</a:t>
            </a:r>
          </a:p>
        </p:txBody>
      </p:sp>
      <p:pic>
        <p:nvPicPr>
          <p:cNvPr id="36867" name="Picture 6" descr="File:Hernando de Magallanes del museo Madrid.jpg">
            <a:hlinkClick r:id="rId2"/>
            <a:extLst>
              <a:ext uri="{FF2B5EF4-FFF2-40B4-BE49-F238E27FC236}">
                <a16:creationId xmlns:a16="http://schemas.microsoft.com/office/drawing/2014/main" id="{275668DF-EC07-4F8D-B362-E3A7B0AFE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1143000"/>
            <a:ext cx="45815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File:Magellan's voyage EN.svg">
            <a:hlinkClick r:id="rId2"/>
            <a:extLst>
              <a:ext uri="{FF2B5EF4-FFF2-40B4-BE49-F238E27FC236}">
                <a16:creationId xmlns:a16="http://schemas.microsoft.com/office/drawing/2014/main" id="{056965A9-4207-45CB-9E25-D12988A31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91440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E114CAF2-3E0E-490B-BA2B-8B67F4DFA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en-US"/>
              <a:t>Explorers and their Routes </a:t>
            </a:r>
          </a:p>
          <a:p>
            <a:pPr algn="ctr" eaLnBrk="1" hangingPunct="1">
              <a:buFontTx/>
              <a:buNone/>
            </a:pPr>
            <a:endParaRPr lang="en-US" altLang="en-US"/>
          </a:p>
          <a:p>
            <a:pPr algn="ctr" eaLnBrk="1" hangingPunct="1">
              <a:buFontTx/>
              <a:buNone/>
            </a:pPr>
            <a:endParaRPr lang="en-US" altLang="en-US" b="1"/>
          </a:p>
          <a:p>
            <a:pPr algn="ctr" eaLnBrk="1" hangingPunct="1">
              <a:buFontTx/>
              <a:buNone/>
            </a:pPr>
            <a:r>
              <a:rPr lang="en-US" altLang="en-US"/>
              <a:t>Chapter 16, section 1, pages 472-473</a:t>
            </a:r>
          </a:p>
        </p:txBody>
      </p:sp>
      <p:pic>
        <p:nvPicPr>
          <p:cNvPr id="38915" name="Picture 5" descr="p472_p473">
            <a:extLst>
              <a:ext uri="{FF2B5EF4-FFF2-40B4-BE49-F238E27FC236}">
                <a16:creationId xmlns:a16="http://schemas.microsoft.com/office/drawing/2014/main" id="{8EDC259D-4673-4AB9-BFAA-9BE89635E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371600"/>
            <a:ext cx="8455025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B468B4F4-7F53-48E0-9AEB-5F05ED887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1371600"/>
            <a:ext cx="4194175" cy="3940175"/>
          </a:xfrm>
          <a:prstGeom prst="rect">
            <a:avLst/>
          </a:prstGeom>
          <a:solidFill>
            <a:srgbClr val="FFF2AE">
              <a:alpha val="196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7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444FC6D2-8B54-4D4B-BF3A-9DF64D903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371600"/>
            <a:ext cx="4194175" cy="3940175"/>
          </a:xfrm>
          <a:prstGeom prst="rect">
            <a:avLst/>
          </a:prstGeom>
          <a:solidFill>
            <a:srgbClr val="FFF2AE">
              <a:alpha val="196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8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0DFCBF79-4743-4310-8E05-31F43FC57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4572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9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79CAED57-3A55-4EA4-BBEA-3E8772069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475" y="4572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p472_473_a">
            <a:extLst>
              <a:ext uri="{FF2B5EF4-FFF2-40B4-BE49-F238E27FC236}">
                <a16:creationId xmlns:a16="http://schemas.microsoft.com/office/drawing/2014/main" id="{30D87D52-BDAA-4C5A-B22D-E730C41C3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7938"/>
            <a:ext cx="7786688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95BE1F3A-D18C-4F71-ABBF-89A890FF7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4572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0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6C1DFF6A-BB74-4611-92B9-776EFF09E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475" y="4572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1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FBA846B6-6099-4DAC-A729-1E704F7DA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838" y="6156325"/>
            <a:ext cx="960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p472_473_b">
            <a:extLst>
              <a:ext uri="{FF2B5EF4-FFF2-40B4-BE49-F238E27FC236}">
                <a16:creationId xmlns:a16="http://schemas.microsoft.com/office/drawing/2014/main" id="{8F190F05-3533-40D0-809F-2C0339529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7938"/>
            <a:ext cx="7516812" cy="678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0FF461D8-B6C3-4C43-B830-F2F4A5DD4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4572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C59FA13B-34D1-425E-A9A0-0625BC120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475" y="4572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5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44169982-479E-4908-A7A3-D00C7F726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6142038"/>
            <a:ext cx="9302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>
            <a:hlinkClick r:id="rId2" action="ppaction://hlinksldjump"/>
            <a:extLst>
              <a:ext uri="{FF2B5EF4-FFF2-40B4-BE49-F238E27FC236}">
                <a16:creationId xmlns:a16="http://schemas.microsoft.com/office/drawing/2014/main" id="{E76D89DD-0EC1-4AC2-896B-A58E4A433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6142038"/>
            <a:ext cx="9302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1987" name="Picture 2" descr="File:Explos.png">
            <a:hlinkClick r:id="rId3"/>
            <a:extLst>
              <a:ext uri="{FF2B5EF4-FFF2-40B4-BE49-F238E27FC236}">
                <a16:creationId xmlns:a16="http://schemas.microsoft.com/office/drawing/2014/main" id="{0F28ECAD-7300-4385-A3C8-AC448E7DB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075"/>
            <a:ext cx="9139238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AA30857-8B9D-450A-AC59-D3E2BA593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3500" b="1" i="1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5770E38-BCD2-449F-AF1A-75FF1971C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85825"/>
            <a:ext cx="8229600" cy="2182813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Question: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altLang="en-US" sz="3200"/>
              <a:t>What did da Gama, Columbus, and Magellan accomplish?</a:t>
            </a:r>
            <a:endParaRPr lang="en-US" altLang="en-US"/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98B766F9-CC8D-40CE-989B-4B5A62F2E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23913"/>
            <a:ext cx="49688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9302" name="Rectangle 6">
            <a:extLst>
              <a:ext uri="{FF2B5EF4-FFF2-40B4-BE49-F238E27FC236}">
                <a16:creationId xmlns:a16="http://schemas.microsoft.com/office/drawing/2014/main" id="{810DB4C9-42DC-4D92-8535-69A8B503E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462338"/>
            <a:ext cx="8153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Answer(s):</a:t>
            </a:r>
            <a:r>
              <a:rPr lang="en-US" altLang="en-US" sz="2800"/>
              <a:t> da Gama—reached India via sea; Columbus—landed in the Americas; Magellan—circumnavigated the earth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>
            <a:extLst>
              <a:ext uri="{FF2B5EF4-FFF2-40B4-BE49-F238E27FC236}">
                <a16:creationId xmlns:a16="http://schemas.microsoft.com/office/drawing/2014/main" id="{DF780B45-7E17-43DB-9C70-8BF58170D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4725"/>
            <a:ext cx="9144000" cy="641350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  <a:buFontTx/>
              <a:buChar char="•"/>
            </a:pPr>
            <a:r>
              <a:rPr lang="en-US" altLang="en-US" sz="1800"/>
              <a:t>By early 1500s the English and French were exploring northern parts of the Americas; Dutch later joined in explorations.</a:t>
            </a:r>
          </a:p>
        </p:txBody>
      </p:sp>
      <p:sp>
        <p:nvSpPr>
          <p:cNvPr id="44035" name="Rectangle 7">
            <a:extLst>
              <a:ext uri="{FF2B5EF4-FFF2-40B4-BE49-F238E27FC236}">
                <a16:creationId xmlns:a16="http://schemas.microsoft.com/office/drawing/2014/main" id="{D4A6C53C-0A6D-4E82-8075-E0A18644E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937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Explorers from the Rest of Europe</a:t>
            </a:r>
          </a:p>
        </p:txBody>
      </p:sp>
      <p:grpSp>
        <p:nvGrpSpPr>
          <p:cNvPr id="44036" name="Group 11">
            <a:extLst>
              <a:ext uri="{FF2B5EF4-FFF2-40B4-BE49-F238E27FC236}">
                <a16:creationId xmlns:a16="http://schemas.microsoft.com/office/drawing/2014/main" id="{16F61845-A873-4411-A0E5-A413531A2436}"/>
              </a:ext>
            </a:extLst>
          </p:cNvPr>
          <p:cNvGrpSpPr>
            <a:grpSpLocks/>
          </p:cNvGrpSpPr>
          <p:nvPr/>
        </p:nvGrpSpPr>
        <p:grpSpPr bwMode="auto">
          <a:xfrm>
            <a:off x="0" y="1606550"/>
            <a:ext cx="4727575" cy="5251450"/>
            <a:chOff x="384" y="624"/>
            <a:chExt cx="1632" cy="3120"/>
          </a:xfrm>
        </p:grpSpPr>
        <p:sp>
          <p:nvSpPr>
            <p:cNvPr id="44040" name="Text Box 12">
              <a:extLst>
                <a:ext uri="{FF2B5EF4-FFF2-40B4-BE49-F238E27FC236}">
                  <a16:creationId xmlns:a16="http://schemas.microsoft.com/office/drawing/2014/main" id="{BE74F969-C74D-41C3-A2B8-70C883C62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28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1800"/>
                <a:t>1497, first major </a:t>
              </a:r>
              <a:r>
                <a:rPr lang="en-US" altLang="en-US" sz="1800" u="sng"/>
                <a:t>English</a:t>
              </a:r>
              <a:r>
                <a:rPr lang="en-US" altLang="en-US" sz="1800"/>
                <a:t> voyage of discovery launched</a:t>
              </a:r>
            </a:p>
            <a:p>
              <a:pPr eaLnBrk="1" hangingPunct="1">
                <a:buFontTx/>
                <a:buChar char="•"/>
              </a:pPr>
              <a:r>
                <a:rPr lang="en-US" altLang="en-US" sz="1800"/>
                <a:t>John Cabot sailed to Atlantic coast of what is now Canada</a:t>
              </a:r>
            </a:p>
            <a:p>
              <a:pPr eaLnBrk="1" hangingPunct="1">
                <a:buFontTx/>
                <a:buChar char="•"/>
              </a:pPr>
              <a:endParaRPr lang="en-US" altLang="en-US" sz="1800"/>
            </a:p>
            <a:p>
              <a:pPr eaLnBrk="1" hangingPunct="1">
                <a:buFontTx/>
                <a:buChar char="•"/>
              </a:pPr>
              <a:r>
                <a:rPr lang="en-US" altLang="en-US" sz="1800"/>
                <a:t>1577, </a:t>
              </a:r>
              <a:r>
                <a:rPr lang="en-US" altLang="en-US" sz="1800" b="1"/>
                <a:t>Sir Francis Drake</a:t>
              </a:r>
              <a:r>
                <a:rPr lang="en-US" altLang="en-US" sz="1800"/>
                <a:t> – sailed north to seek route around North America</a:t>
              </a:r>
            </a:p>
            <a:p>
              <a:pPr eaLnBrk="1" hangingPunct="1">
                <a:buFontTx/>
                <a:buChar char="•"/>
              </a:pPr>
              <a:r>
                <a:rPr lang="en-US" altLang="en-US" sz="1800"/>
                <a:t>Weather too cold, headed </a:t>
              </a:r>
              <a:r>
                <a:rPr lang="en-US" altLang="en-US" sz="1800" u="sng"/>
                <a:t>west</a:t>
              </a:r>
              <a:r>
                <a:rPr lang="en-US" altLang="en-US" sz="1800"/>
                <a:t> around the world to get back to England - </a:t>
              </a:r>
              <a:r>
                <a:rPr lang="en-US" altLang="en-US" sz="1800" u="sng"/>
                <a:t>second</a:t>
              </a:r>
              <a:r>
                <a:rPr lang="en-US" altLang="en-US" sz="1800"/>
                <a:t> man to circumnavigate the globe</a:t>
              </a:r>
            </a:p>
            <a:p>
              <a:pPr eaLnBrk="1" hangingPunct="1">
                <a:buFontTx/>
                <a:buChar char="•"/>
              </a:pPr>
              <a:endParaRPr lang="en-US" altLang="en-US" sz="1800"/>
            </a:p>
            <a:p>
              <a:pPr eaLnBrk="1" hangingPunct="1">
                <a:buFontTx/>
                <a:buChar char="•"/>
              </a:pPr>
              <a:r>
                <a:rPr lang="en-US" altLang="en-US" sz="1800"/>
                <a:t>1607, Henry Hudson and Northwest Passage</a:t>
              </a:r>
            </a:p>
          </p:txBody>
        </p:sp>
        <p:sp>
          <p:nvSpPr>
            <p:cNvPr id="44041" name="Text Box 13">
              <a:extLst>
                <a:ext uri="{FF2B5EF4-FFF2-40B4-BE49-F238E27FC236}">
                  <a16:creationId xmlns:a16="http://schemas.microsoft.com/office/drawing/2014/main" id="{551EB942-284D-4157-9DC8-2CAD8D932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</a:pPr>
              <a:r>
                <a:rPr lang="en-US" altLang="en-US" b="1" i="1"/>
                <a:t>The English</a:t>
              </a:r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F93AE9F5-21F0-4413-A5FF-812ED150743C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4963"/>
            <a:ext cx="4419600" cy="5253037"/>
            <a:chOff x="384" y="624"/>
            <a:chExt cx="1632" cy="3120"/>
          </a:xfrm>
        </p:grpSpPr>
        <p:sp>
          <p:nvSpPr>
            <p:cNvPr id="44038" name="Text Box 15">
              <a:extLst>
                <a:ext uri="{FF2B5EF4-FFF2-40B4-BE49-F238E27FC236}">
                  <a16:creationId xmlns:a16="http://schemas.microsoft.com/office/drawing/2014/main" id="{B9D57FE8-642E-4475-97F7-ADAC5C6A9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F29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28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1800"/>
                <a:t>Sent explorers to look for </a:t>
              </a:r>
              <a:r>
                <a:rPr lang="en-US" altLang="en-US" sz="1800" u="sng"/>
                <a:t>Northwest Passage</a:t>
              </a:r>
            </a:p>
            <a:p>
              <a:pPr eaLnBrk="1" hangingPunct="1">
                <a:buFontTx/>
                <a:buChar char="•"/>
              </a:pPr>
              <a:r>
                <a:rPr lang="en-US" altLang="en-US" sz="1800"/>
                <a:t>1534, Jacques Cartier sailed past Newfoundland into St. Lawrence River, claimed land as province of New France, now Canada</a:t>
              </a:r>
            </a:p>
            <a:p>
              <a:pPr eaLnBrk="1" hangingPunct="1">
                <a:buFontTx/>
                <a:buChar char="•"/>
              </a:pPr>
              <a:endParaRPr lang="en-US" altLang="en-US" sz="1800"/>
            </a:p>
            <a:p>
              <a:pPr algn="ctr" eaLnBrk="1" hangingPunct="1"/>
              <a:r>
                <a:rPr lang="en-US" altLang="en-US" b="1" i="1"/>
                <a:t>The Dutch</a:t>
              </a:r>
            </a:p>
            <a:p>
              <a:pPr eaLnBrk="1" hangingPunct="1">
                <a:buFontTx/>
                <a:buChar char="•"/>
              </a:pPr>
              <a:r>
                <a:rPr lang="en-US" altLang="en-US" sz="1800"/>
                <a:t>By 1600s Netherlands powerful trading nation, hoped to find new products, trading partners</a:t>
              </a:r>
            </a:p>
          </p:txBody>
        </p:sp>
        <p:sp>
          <p:nvSpPr>
            <p:cNvPr id="44039" name="Text Box 16">
              <a:extLst>
                <a:ext uri="{FF2B5EF4-FFF2-40B4-BE49-F238E27FC236}">
                  <a16:creationId xmlns:a16="http://schemas.microsoft.com/office/drawing/2014/main" id="{15B1419D-2815-4F45-94F9-F4DD05468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F29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US" altLang="en-US" b="1" i="1">
                  <a:solidFill>
                    <a:schemeClr val="tx2"/>
                  </a:solidFill>
                </a:rPr>
                <a:t>The French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CantinoPlanisphere.png">
            <a:hlinkClick r:id="rId2"/>
            <a:extLst>
              <a:ext uri="{FF2B5EF4-FFF2-40B4-BE49-F238E27FC236}">
                <a16:creationId xmlns:a16="http://schemas.microsoft.com/office/drawing/2014/main" id="{18C138FC-D432-4091-A27D-F0E7E7215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725"/>
            <a:ext cx="9196388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4F82CBD-DE92-47F3-9A1E-5D504817D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11188"/>
            <a:ext cx="8229600" cy="45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Sir Francis Drake</a:t>
            </a:r>
          </a:p>
        </p:txBody>
      </p:sp>
      <p:pic>
        <p:nvPicPr>
          <p:cNvPr id="45059" name="Picture 5" descr="File:1590 or later Marcus Gheeraerts, Sir Francis Drake Buckland Abbey, Devon.jpg">
            <a:hlinkClick r:id="rId2"/>
            <a:extLst>
              <a:ext uri="{FF2B5EF4-FFF2-40B4-BE49-F238E27FC236}">
                <a16:creationId xmlns:a16="http://schemas.microsoft.com/office/drawing/2014/main" id="{3D16F2AD-4889-4B80-BC87-C71EB061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225"/>
            <a:ext cx="378301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7" descr="map">
            <a:extLst>
              <a:ext uri="{FF2B5EF4-FFF2-40B4-BE49-F238E27FC236}">
                <a16:creationId xmlns:a16="http://schemas.microsoft.com/office/drawing/2014/main" id="{AB16644B-AE14-4043-A6D5-B46EC2701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792288"/>
            <a:ext cx="53530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5920701-2AF8-4EF2-9A97-B69CA4623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11188"/>
            <a:ext cx="8229600" cy="45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Northwest Passage</a:t>
            </a:r>
          </a:p>
        </p:txBody>
      </p:sp>
      <p:pic>
        <p:nvPicPr>
          <p:cNvPr id="46083" name="Picture 6" descr="File:Northwest passage.jpg">
            <a:hlinkClick r:id="rId2"/>
            <a:extLst>
              <a:ext uri="{FF2B5EF4-FFF2-40B4-BE49-F238E27FC236}">
                <a16:creationId xmlns:a16="http://schemas.microsoft.com/office/drawing/2014/main" id="{2138961B-7AF5-4701-9E35-FBC5A0166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5A83A6A-9567-465C-B7A5-041332B7C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3500" b="1" i="1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23289C6-B00C-4070-9CDA-90798C0FB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42975"/>
            <a:ext cx="8229600" cy="2236788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Question: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altLang="en-US" sz="3200"/>
              <a:t>What did English, French, and Dutch explorers hope to find?</a:t>
            </a:r>
            <a:endParaRPr lang="en-US" altLang="en-US"/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00A1A99E-C821-4456-AB7A-7FECEC0AB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23913"/>
            <a:ext cx="49688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4662" name="Rectangle 6">
            <a:extLst>
              <a:ext uri="{FF2B5EF4-FFF2-40B4-BE49-F238E27FC236}">
                <a16:creationId xmlns:a16="http://schemas.microsoft.com/office/drawing/2014/main" id="{9CFC8173-5A84-408A-9281-7FC74D731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462338"/>
            <a:ext cx="815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Answer(s):</a:t>
            </a:r>
            <a:r>
              <a:rPr lang="en-US" altLang="en-US" sz="2800"/>
              <a:t> a shorter route to Asia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35A427B9-E165-4C7E-9044-C1401CE05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1143000"/>
            <a:ext cx="8526462" cy="4819650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3600" b="1"/>
              <a:t>Main Idea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3000"/>
              <a:t>The countries of Europe established </a:t>
            </a:r>
            <a:r>
              <a:rPr lang="en-US" altLang="en-US" sz="3000" u="sng"/>
              <a:t>colonies</a:t>
            </a:r>
            <a:r>
              <a:rPr lang="en-US" altLang="en-US" sz="3000"/>
              <a:t> in the lands they had discovered but, in some cases, only after violently </a:t>
            </a:r>
            <a:r>
              <a:rPr lang="en-US" altLang="en-US" sz="3000" u="sng"/>
              <a:t>conquering</a:t>
            </a:r>
            <a:r>
              <a:rPr lang="en-US" altLang="en-US" sz="3000"/>
              <a:t> the native people who lived there.</a:t>
            </a: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2349BCD9-3A30-4A2C-B377-F9C932FED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600" b="1">
                <a:solidFill>
                  <a:schemeClr val="tx2"/>
                </a:solidFill>
              </a:rPr>
              <a:t>Conquest and Colonies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54F4FFB-3026-47C4-8951-C90F4BC0C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727075"/>
          </a:xfrm>
          <a:prstGeom prst="rect">
            <a:avLst/>
          </a:prstGeom>
          <a:solidFill>
            <a:srgbClr val="F29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n-US" altLang="en-US" sz="1900"/>
              <a:t>Scramble to establish colonies and empires in new lands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n-US" altLang="en-US" sz="1900"/>
              <a:t>Spain </a:t>
            </a:r>
            <a:r>
              <a:rPr lang="en-US" altLang="en-US" sz="1900" u="sng"/>
              <a:t>first</a:t>
            </a:r>
            <a:r>
              <a:rPr lang="en-US" altLang="en-US" sz="1900"/>
              <a:t> to successfully settle in the Americas 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CDCB72E7-3148-40C5-961D-5963F527A279}"/>
              </a:ext>
            </a:extLst>
          </p:cNvPr>
          <p:cNvGrpSpPr>
            <a:grpSpLocks/>
          </p:cNvGrpSpPr>
          <p:nvPr/>
        </p:nvGrpSpPr>
        <p:grpSpPr bwMode="auto">
          <a:xfrm>
            <a:off x="0" y="1885950"/>
            <a:ext cx="3124200" cy="4972050"/>
            <a:chOff x="384" y="624"/>
            <a:chExt cx="1632" cy="3120"/>
          </a:xfrm>
        </p:grpSpPr>
        <p:sp>
          <p:nvSpPr>
            <p:cNvPr id="49163" name="Text Box 4">
              <a:extLst>
                <a:ext uri="{FF2B5EF4-FFF2-40B4-BE49-F238E27FC236}">
                  <a16:creationId xmlns:a16="http://schemas.microsoft.com/office/drawing/2014/main" id="{6A799BB3-2D4A-47DC-806D-54C542B98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4625" indent="-174625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altLang="en-US" sz="1800"/>
                <a:t>First areas settled by Spanish, </a:t>
              </a:r>
              <a:r>
                <a:rPr lang="en-US" altLang="en-US" sz="1800" u="sng"/>
                <a:t>Caribbean</a:t>
              </a:r>
              <a:r>
                <a:rPr lang="en-US" altLang="en-US" sz="1800"/>
                <a:t> islands, Hispaniola, Cuba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endParaRPr lang="en-US" altLang="en-US" sz="18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altLang="en-US" sz="1800"/>
                <a:t>Columbus hoped to find gold, did not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endParaRPr lang="en-US" altLang="en-US" sz="18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altLang="en-US" sz="1800"/>
                <a:t>Spanish introduced </a:t>
              </a:r>
              <a:r>
                <a:rPr lang="en-US" altLang="en-US" sz="1800" b="1" i="1" u="sng"/>
                <a:t>encomienda</a:t>
              </a:r>
              <a:r>
                <a:rPr lang="en-US" altLang="en-US" sz="1800"/>
                <a:t> system</a:t>
              </a:r>
            </a:p>
          </p:txBody>
        </p:sp>
        <p:sp>
          <p:nvSpPr>
            <p:cNvPr id="49164" name="Text Box 5">
              <a:extLst>
                <a:ext uri="{FF2B5EF4-FFF2-40B4-BE49-F238E27FC236}">
                  <a16:creationId xmlns:a16="http://schemas.microsoft.com/office/drawing/2014/main" id="{E79C51BE-5BCE-4FF3-9CEF-8F7B8C24F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en-US" altLang="en-US" b="1" i="1"/>
                <a:t>Spain in Caribbean </a:t>
              </a: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0A108711-E8C8-44A4-9567-16E294AC3281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1885950"/>
            <a:ext cx="2898775" cy="4972050"/>
            <a:chOff x="384" y="624"/>
            <a:chExt cx="1632" cy="3120"/>
          </a:xfrm>
        </p:grpSpPr>
        <p:sp>
          <p:nvSpPr>
            <p:cNvPr id="49161" name="Text Box 7">
              <a:extLst>
                <a:ext uri="{FF2B5EF4-FFF2-40B4-BE49-F238E27FC236}">
                  <a16:creationId xmlns:a16="http://schemas.microsoft.com/office/drawing/2014/main" id="{86DAE3CD-F979-4A40-B5E0-6CEC58867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80B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4625" indent="-174625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altLang="en-US" sz="1900">
                  <a:cs typeface="Arial" panose="020B0604020202020204" pitchFamily="34" charset="0"/>
                </a:rPr>
                <a:t>Colonist given </a:t>
              </a:r>
              <a:r>
                <a:rPr lang="en-US" altLang="en-US" sz="1900" u="sng"/>
                <a:t>land</a:t>
              </a:r>
              <a:r>
                <a:rPr lang="en-US" altLang="en-US" sz="1900"/>
                <a:t> and Native Americans to work the land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endParaRPr lang="en-US" altLang="en-US" sz="19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altLang="en-US" sz="1900"/>
                <a:t>Required to teach native workers about </a:t>
              </a:r>
              <a:r>
                <a:rPr lang="en-US" altLang="en-US" sz="1900" u="sng"/>
                <a:t>Christianity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endParaRPr lang="en-US" altLang="en-US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altLang="en-US"/>
                <a:t>Mistreatment, overwork, and diseases took toll on </a:t>
              </a:r>
              <a:r>
                <a:rPr lang="en-US" altLang="en-US" u="sng"/>
                <a:t>population</a:t>
              </a:r>
            </a:p>
          </p:txBody>
        </p:sp>
        <p:sp>
          <p:nvSpPr>
            <p:cNvPr id="49162" name="Text Box 8">
              <a:extLst>
                <a:ext uri="{FF2B5EF4-FFF2-40B4-BE49-F238E27FC236}">
                  <a16:creationId xmlns:a16="http://schemas.microsoft.com/office/drawing/2014/main" id="{BFA8640F-38FE-4331-8F51-8D416E96A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80B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en-US" altLang="en-US" b="1" i="1"/>
                <a:t>Encomienda</a:t>
              </a: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19902E53-E615-45D4-800C-7172263A9212}"/>
              </a:ext>
            </a:extLst>
          </p:cNvPr>
          <p:cNvGrpSpPr>
            <a:grpSpLocks/>
          </p:cNvGrpSpPr>
          <p:nvPr/>
        </p:nvGrpSpPr>
        <p:grpSpPr bwMode="auto">
          <a:xfrm>
            <a:off x="5997575" y="1885950"/>
            <a:ext cx="3146425" cy="4972050"/>
            <a:chOff x="384" y="624"/>
            <a:chExt cx="1632" cy="3120"/>
          </a:xfrm>
        </p:grpSpPr>
        <p:sp>
          <p:nvSpPr>
            <p:cNvPr id="49159" name="Text Box 10">
              <a:extLst>
                <a:ext uri="{FF2B5EF4-FFF2-40B4-BE49-F238E27FC236}">
                  <a16:creationId xmlns:a16="http://schemas.microsoft.com/office/drawing/2014/main" id="{FFAFA2A6-9BA0-47FD-9AB8-261B3148A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4625" indent="-174625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/>
                <a:t>1519, </a:t>
              </a:r>
              <a:r>
                <a:rPr lang="en-US" altLang="en-US" b="1" u="sng"/>
                <a:t>Hernán Cortés</a:t>
              </a:r>
              <a:r>
                <a:rPr lang="en-US" altLang="en-US"/>
                <a:t> , led expedition to Mexico, ended with conquest of </a:t>
              </a:r>
              <a:r>
                <a:rPr lang="en-US" altLang="en-US" u="sng"/>
                <a:t>Aztecs</a:t>
              </a:r>
            </a:p>
            <a:p>
              <a:pPr eaLnBrk="1" hangingPunct="1">
                <a:buFontTx/>
                <a:buChar char="•"/>
              </a:pPr>
              <a:endParaRPr lang="en-US" altLang="en-US" sz="1800" u="sng"/>
            </a:p>
            <a:p>
              <a:pPr eaLnBrk="1" hangingPunct="1">
                <a:buFontTx/>
                <a:buChar char="•"/>
              </a:pPr>
              <a:r>
                <a:rPr lang="en-US" altLang="en-US"/>
                <a:t>10 years after conquest of Aztecs, </a:t>
              </a:r>
              <a:r>
                <a:rPr lang="en-US" altLang="en-US" b="1" u="sng"/>
                <a:t>Francisco Pizarro</a:t>
              </a:r>
              <a:r>
                <a:rPr lang="en-US" altLang="en-US"/>
                <a:t> led expedition to Peru and conquered the </a:t>
              </a:r>
              <a:r>
                <a:rPr lang="en-US" altLang="en-US" u="sng"/>
                <a:t>Incan</a:t>
              </a:r>
              <a:r>
                <a:rPr lang="en-US" altLang="en-US"/>
                <a:t> Empire</a:t>
              </a:r>
            </a:p>
          </p:txBody>
        </p:sp>
        <p:sp>
          <p:nvSpPr>
            <p:cNvPr id="49160" name="Text Box 11">
              <a:extLst>
                <a:ext uri="{FF2B5EF4-FFF2-40B4-BE49-F238E27FC236}">
                  <a16:creationId xmlns:a16="http://schemas.microsoft.com/office/drawing/2014/main" id="{2158686A-6E46-4DB0-90C9-36E805AA1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en-US" altLang="en-US" sz="1800" b="1" i="1">
                  <a:solidFill>
                    <a:schemeClr val="tx2"/>
                  </a:solidFill>
                </a:rPr>
                <a:t>The Conquest of Mexico and Peru</a:t>
              </a:r>
            </a:p>
          </p:txBody>
        </p:sp>
      </p:grpSp>
      <p:sp>
        <p:nvSpPr>
          <p:cNvPr id="49158" name="Rectangle 12">
            <a:extLst>
              <a:ext uri="{FF2B5EF4-FFF2-40B4-BE49-F238E27FC236}">
                <a16:creationId xmlns:a16="http://schemas.microsoft.com/office/drawing/2014/main" id="{56103C75-065F-4162-A8EE-6102A7C00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Spain Builds an Empire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ump A Day Funny Pictures Of The Day - 92 Pics: ">
            <a:extLst>
              <a:ext uri="{FF2B5EF4-FFF2-40B4-BE49-F238E27FC236}">
                <a16:creationId xmlns:a16="http://schemas.microsoft.com/office/drawing/2014/main" id="{9EEC9C14-4401-4252-BBE5-BCC9AA01E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685800"/>
            <a:ext cx="70326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File:Spanish Empire Anachronous 0.PNG">
            <a:hlinkClick r:id="rId2"/>
            <a:extLst>
              <a:ext uri="{FF2B5EF4-FFF2-40B4-BE49-F238E27FC236}">
                <a16:creationId xmlns:a16="http://schemas.microsoft.com/office/drawing/2014/main" id="{EDC9B35E-95A3-4E78-A00B-CEDFEE38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6625"/>
            <a:ext cx="91440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7" descr="5111015">
            <a:extLst>
              <a:ext uri="{FF2B5EF4-FFF2-40B4-BE49-F238E27FC236}">
                <a16:creationId xmlns:a16="http://schemas.microsoft.com/office/drawing/2014/main" id="{B2A10C3C-3615-45C8-9772-8DB5B0C8F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0"/>
            <a:ext cx="42386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4B2C0B5-D225-43C7-BD35-F2DE29A36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5000"/>
            <a:ext cx="8229600" cy="50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/>
              <a:t>Hernán Cortés</a:t>
            </a:r>
          </a:p>
        </p:txBody>
      </p:sp>
      <p:pic>
        <p:nvPicPr>
          <p:cNvPr id="52227" name="Picture 5" descr="File:Cortes-Hernando-LOC.jpg">
            <a:hlinkClick r:id="rId2"/>
            <a:extLst>
              <a:ext uri="{FF2B5EF4-FFF2-40B4-BE49-F238E27FC236}">
                <a16:creationId xmlns:a16="http://schemas.microsoft.com/office/drawing/2014/main" id="{74720CB2-0BAA-49FF-A935-29508C9E4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049338"/>
            <a:ext cx="4645025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 descr="File:Conquest mexico 1519 21.png">
            <a:hlinkClick r:id="rId2"/>
            <a:extLst>
              <a:ext uri="{FF2B5EF4-FFF2-40B4-BE49-F238E27FC236}">
                <a16:creationId xmlns:a16="http://schemas.microsoft.com/office/drawing/2014/main" id="{F34A28F4-BD79-466A-806F-AC1E716CD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225"/>
            <a:ext cx="914400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ile:Ruta de Cortés.svg">
            <a:hlinkClick r:id="rId2"/>
            <a:extLst>
              <a:ext uri="{FF2B5EF4-FFF2-40B4-BE49-F238E27FC236}">
                <a16:creationId xmlns:a16="http://schemas.microsoft.com/office/drawing/2014/main" id="{B9F77344-F809-4DA9-85CA-21F93F332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9050"/>
            <a:ext cx="91440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C236D4A-E7E0-4CD8-B0A8-A6105BFED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" y="1219200"/>
            <a:ext cx="8526463" cy="4729163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3600" b="1"/>
              <a:t>Main Idea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3000"/>
              <a:t>During the </a:t>
            </a:r>
            <a:r>
              <a:rPr lang="en-US" altLang="en-US" sz="3000" u="sng"/>
              <a:t>1400s</a:t>
            </a:r>
            <a:r>
              <a:rPr lang="en-US" altLang="en-US" sz="3000"/>
              <a:t> and </a:t>
            </a:r>
            <a:r>
              <a:rPr lang="en-US" altLang="en-US" sz="3000" u="sng"/>
              <a:t>1500s</a:t>
            </a:r>
            <a:r>
              <a:rPr lang="en-US" altLang="en-US" sz="3000"/>
              <a:t> European explorers—inspired by greed, curiosity, and the desire for glory, and aided by new </a:t>
            </a:r>
            <a:r>
              <a:rPr lang="en-US" altLang="en-US" sz="3000" u="sng"/>
              <a:t>technologies</a:t>
            </a:r>
            <a:r>
              <a:rPr lang="en-US" altLang="en-US" sz="3000"/>
              <a:t> — sailed to many previously unknown lands.</a:t>
            </a:r>
          </a:p>
        </p:txBody>
      </p:sp>
      <p:sp>
        <p:nvSpPr>
          <p:cNvPr id="9219" name="Rectangle 9">
            <a:extLst>
              <a:ext uri="{FF2B5EF4-FFF2-40B4-BE49-F238E27FC236}">
                <a16:creationId xmlns:a16="http://schemas.microsoft.com/office/drawing/2014/main" id="{F0344DB9-709A-478F-A494-E3E0293E4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600" b="1">
                <a:solidFill>
                  <a:schemeClr val="tx2"/>
                </a:solidFill>
              </a:rPr>
              <a:t>Voyages of Discovery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File:TenochtitlanModel.JPG">
            <a:hlinkClick r:id="rId2"/>
            <a:extLst>
              <a:ext uri="{FF2B5EF4-FFF2-40B4-BE49-F238E27FC236}">
                <a16:creationId xmlns:a16="http://schemas.microsoft.com/office/drawing/2014/main" id="{B0701C61-4C8E-4170-A697-F5F15880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2863"/>
            <a:ext cx="5700713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6" descr="File:Motecuzoma Xocoyotzin.jpeg">
            <a:hlinkClick r:id="rId4"/>
            <a:extLst>
              <a:ext uri="{FF2B5EF4-FFF2-40B4-BE49-F238E27FC236}">
                <a16:creationId xmlns:a16="http://schemas.microsoft.com/office/drawing/2014/main" id="{A7D03B15-8E78-41DD-A84C-731EB6FC5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0"/>
            <a:ext cx="3414712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File:Aztecexpansion.png">
            <a:hlinkClick r:id="rId2"/>
            <a:extLst>
              <a:ext uri="{FF2B5EF4-FFF2-40B4-BE49-F238E27FC236}">
                <a16:creationId xmlns:a16="http://schemas.microsoft.com/office/drawing/2014/main" id="{C3CEE46E-2481-4DD9-8D5C-140172BB0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288"/>
            <a:ext cx="91440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HernandoCortesvictoryOtumbaoverAztecsbattlebyManuelIbanez">
            <a:extLst>
              <a:ext uri="{FF2B5EF4-FFF2-40B4-BE49-F238E27FC236}">
                <a16:creationId xmlns:a16="http://schemas.microsoft.com/office/drawing/2014/main" id="{DEFF727F-72CB-4406-9E22-05F6D3530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91440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002003F-C8D1-4343-A20E-85148DB90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5000"/>
            <a:ext cx="8229600" cy="50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/>
              <a:t>Francisco Pizarro</a:t>
            </a:r>
          </a:p>
        </p:txBody>
      </p:sp>
      <p:pic>
        <p:nvPicPr>
          <p:cNvPr id="58371" name="Picture 5" descr="File:Francisco-Pizarro-um1540.png">
            <a:hlinkClick r:id="rId2"/>
            <a:extLst>
              <a:ext uri="{FF2B5EF4-FFF2-40B4-BE49-F238E27FC236}">
                <a16:creationId xmlns:a16="http://schemas.microsoft.com/office/drawing/2014/main" id="{7505D6A4-0D8C-4141-8C7E-09C830BE3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73150"/>
            <a:ext cx="3795712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7" descr="File:Conquest peru 1531.jpg">
            <a:hlinkClick r:id="rId4"/>
            <a:extLst>
              <a:ext uri="{FF2B5EF4-FFF2-40B4-BE49-F238E27FC236}">
                <a16:creationId xmlns:a16="http://schemas.microsoft.com/office/drawing/2014/main" id="{017198D5-2369-4E35-A090-E7AA8B164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060450"/>
            <a:ext cx="357505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7" descr="File:Ataw Wallpa portrait.jpg">
            <a:hlinkClick r:id="rId2"/>
            <a:extLst>
              <a:ext uri="{FF2B5EF4-FFF2-40B4-BE49-F238E27FC236}">
                <a16:creationId xmlns:a16="http://schemas.microsoft.com/office/drawing/2014/main" id="{EB6BCE58-4418-48EB-AFFC-08C955A53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5338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9" descr="File:Inca-Spanish confrontation.JPG">
            <a:hlinkClick r:id="rId4"/>
            <a:extLst>
              <a:ext uri="{FF2B5EF4-FFF2-40B4-BE49-F238E27FC236}">
                <a16:creationId xmlns:a16="http://schemas.microsoft.com/office/drawing/2014/main" id="{C31C7729-FEA7-4CCC-804D-0CA4E9227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527300"/>
            <a:ext cx="578485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File:Funeralesdeatahualpa luismontero.png">
            <a:hlinkClick r:id="rId2"/>
            <a:extLst>
              <a:ext uri="{FF2B5EF4-FFF2-40B4-BE49-F238E27FC236}">
                <a16:creationId xmlns:a16="http://schemas.microsoft.com/office/drawing/2014/main" id="{B4354238-BA37-4E94-BF3A-1133ECD0C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3"/>
            <a:ext cx="91440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File:Spanish Empire Anachronous 0.PNG">
            <a:hlinkClick r:id="rId2"/>
            <a:extLst>
              <a:ext uri="{FF2B5EF4-FFF2-40B4-BE49-F238E27FC236}">
                <a16:creationId xmlns:a16="http://schemas.microsoft.com/office/drawing/2014/main" id="{BD5A9939-4F63-4C64-ABA3-969817605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1738"/>
            <a:ext cx="91440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>
            <a:extLst>
              <a:ext uri="{FF2B5EF4-FFF2-40B4-BE49-F238E27FC236}">
                <a16:creationId xmlns:a16="http://schemas.microsoft.com/office/drawing/2014/main" id="{BF1F3EE6-A189-4D00-B3DE-597FC1568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617538"/>
            <a:ext cx="40322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Spanish Empire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File:Portugal 1521-1557.gif">
            <a:hlinkClick r:id="rId2"/>
            <a:extLst>
              <a:ext uri="{FF2B5EF4-FFF2-40B4-BE49-F238E27FC236}">
                <a16:creationId xmlns:a16="http://schemas.microsoft.com/office/drawing/2014/main" id="{6F97BDD0-3DD5-45CA-BA1A-D2587F594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038"/>
            <a:ext cx="9144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4">
            <a:extLst>
              <a:ext uri="{FF2B5EF4-FFF2-40B4-BE49-F238E27FC236}">
                <a16:creationId xmlns:a16="http://schemas.microsoft.com/office/drawing/2014/main" id="{08285423-5A63-4F9A-B5A9-55A08B97A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5" y="823913"/>
            <a:ext cx="30908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Portuguese Empire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2720ED7-AB4F-41F1-9F59-23D90CC0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3500" b="1" i="1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479FAD5-1B88-40BE-9B6F-4AB5B96D1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14400"/>
            <a:ext cx="8229600" cy="2179638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Question: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altLang="en-US" sz="3200"/>
              <a:t>How did the Spanish create an empire in the Americas?</a:t>
            </a:r>
            <a:endParaRPr lang="en-US" altLang="en-US"/>
          </a:p>
        </p:txBody>
      </p:sp>
      <p:sp>
        <p:nvSpPr>
          <p:cNvPr id="63492" name="Text Box 4">
            <a:extLst>
              <a:ext uri="{FF2B5EF4-FFF2-40B4-BE49-F238E27FC236}">
                <a16:creationId xmlns:a16="http://schemas.microsoft.com/office/drawing/2014/main" id="{06741AA9-A30B-4FB4-9DAA-455ADAFA2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23913"/>
            <a:ext cx="49688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9717" name="Rectangle 5">
            <a:extLst>
              <a:ext uri="{FF2B5EF4-FFF2-40B4-BE49-F238E27FC236}">
                <a16:creationId xmlns:a16="http://schemas.microsoft.com/office/drawing/2014/main" id="{98F93281-D1D9-43AC-9B91-4D448B148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3909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Answer(s):</a:t>
            </a:r>
            <a:r>
              <a:rPr lang="en-US" altLang="en-US" sz="2800"/>
              <a:t> conquered Aztec and Inca empires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>
            <a:extLst>
              <a:ext uri="{FF2B5EF4-FFF2-40B4-BE49-F238E27FC236}">
                <a16:creationId xmlns:a16="http://schemas.microsoft.com/office/drawing/2014/main" id="{E6261335-685B-4DAB-9BA6-B7A5B59E4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014413"/>
            <a:ext cx="8616950" cy="915987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altLang="en-US" sz="1800" u="sng"/>
              <a:t>Silver</a:t>
            </a:r>
            <a:r>
              <a:rPr lang="en-US" altLang="en-US" sz="1800"/>
              <a:t> and gold </a:t>
            </a:r>
            <a:r>
              <a:rPr lang="en-US" altLang="en-US" sz="1800" u="sng"/>
              <a:t>from</a:t>
            </a:r>
            <a:r>
              <a:rPr lang="en-US" altLang="en-US" sz="1800"/>
              <a:t> American colonies began to circulate in Europe.  Leaders in France, England, and the </a:t>
            </a:r>
            <a:r>
              <a:rPr lang="en-US" altLang="en-US" sz="1800" u="sng"/>
              <a:t>Netherlands</a:t>
            </a:r>
            <a:r>
              <a:rPr lang="en-US" altLang="en-US" sz="1800"/>
              <a:t> decided that they needed to establish colonies in the Americas.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303B4672-1800-48DD-BDF4-A5134F68BDFC}"/>
              </a:ext>
            </a:extLst>
          </p:cNvPr>
          <p:cNvGrpSpPr>
            <a:grpSpLocks/>
          </p:cNvGrpSpPr>
          <p:nvPr/>
        </p:nvGrpSpPr>
        <p:grpSpPr bwMode="auto">
          <a:xfrm>
            <a:off x="265113" y="1947863"/>
            <a:ext cx="4295775" cy="4017962"/>
            <a:chOff x="288" y="2166"/>
            <a:chExt cx="2448" cy="1338"/>
          </a:xfrm>
        </p:grpSpPr>
        <p:sp>
          <p:nvSpPr>
            <p:cNvPr id="64520" name="Text Box 5">
              <a:extLst>
                <a:ext uri="{FF2B5EF4-FFF2-40B4-BE49-F238E27FC236}">
                  <a16:creationId xmlns:a16="http://schemas.microsoft.com/office/drawing/2014/main" id="{BB6F5BC1-CC07-4545-9B2C-32E4D0FC6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400"/>
              <a:ext cx="2448" cy="1104"/>
            </a:xfrm>
            <a:prstGeom prst="rect">
              <a:avLst/>
            </a:prstGeom>
            <a:solidFill>
              <a:srgbClr val="FE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28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altLang="en-US" sz="1800"/>
                <a:t>French explorers established colonies in </a:t>
              </a:r>
              <a:r>
                <a:rPr lang="en-US" altLang="en-US" sz="1800" u="sng"/>
                <a:t>New France</a:t>
              </a:r>
              <a:r>
                <a:rPr lang="en-US" altLang="en-US" sz="1800"/>
                <a:t> (Canada)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altLang="en-US" sz="1800"/>
                <a:t>Hoped this would be a rich source for gold, silver – found fish, furs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altLang="en-US" sz="1800"/>
                <a:t>Little </a:t>
              </a:r>
              <a:r>
                <a:rPr lang="en-US" altLang="en-US" sz="1800" u="sng"/>
                <a:t>colonization</a:t>
              </a:r>
              <a:r>
                <a:rPr lang="en-US" altLang="en-US" sz="1800"/>
                <a:t> – traders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altLang="en-US" sz="1800"/>
                <a:t>1608, Samuel de Champlain founded city of Quebec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altLang="en-US" sz="1800"/>
                <a:t>1682, René-Robert La Salle Mississippi and Louisiana</a:t>
              </a:r>
            </a:p>
          </p:txBody>
        </p:sp>
        <p:sp>
          <p:nvSpPr>
            <p:cNvPr id="64521" name="Text Box 6">
              <a:extLst>
                <a:ext uri="{FF2B5EF4-FFF2-40B4-BE49-F238E27FC236}">
                  <a16:creationId xmlns:a16="http://schemas.microsoft.com/office/drawing/2014/main" id="{14AF5F34-02E6-456D-935F-B9D345360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166"/>
              <a:ext cx="2448" cy="234"/>
            </a:xfrm>
            <a:prstGeom prst="rect">
              <a:avLst/>
            </a:prstGeom>
            <a:solidFill>
              <a:srgbClr val="FE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en-US" altLang="en-US" b="1" i="1"/>
                <a:t>New France</a:t>
              </a:r>
            </a:p>
          </p:txBody>
        </p:sp>
      </p:grpSp>
      <p:sp>
        <p:nvSpPr>
          <p:cNvPr id="64516" name="Rectangle 7">
            <a:extLst>
              <a:ext uri="{FF2B5EF4-FFF2-40B4-BE49-F238E27FC236}">
                <a16:creationId xmlns:a16="http://schemas.microsoft.com/office/drawing/2014/main" id="{6F646FE0-5252-4134-92F1-18CD94DAC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2"/>
                </a:solidFill>
              </a:rPr>
              <a:t>French, Dutch, and English Colonies in the Americas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F5568018-848C-487E-8F0A-1C583FA6C4C1}"/>
              </a:ext>
            </a:extLst>
          </p:cNvPr>
          <p:cNvGrpSpPr>
            <a:grpSpLocks/>
          </p:cNvGrpSpPr>
          <p:nvPr/>
        </p:nvGrpSpPr>
        <p:grpSpPr bwMode="auto">
          <a:xfrm>
            <a:off x="4557713" y="1946275"/>
            <a:ext cx="4360862" cy="4084638"/>
            <a:chOff x="288" y="2166"/>
            <a:chExt cx="2448" cy="1338"/>
          </a:xfrm>
        </p:grpSpPr>
        <p:sp>
          <p:nvSpPr>
            <p:cNvPr id="64518" name="Text Box 9">
              <a:extLst>
                <a:ext uri="{FF2B5EF4-FFF2-40B4-BE49-F238E27FC236}">
                  <a16:creationId xmlns:a16="http://schemas.microsoft.com/office/drawing/2014/main" id="{6488C239-5601-4B77-A321-2BCFBAC9C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400"/>
              <a:ext cx="2448" cy="1104"/>
            </a:xfrm>
            <a:prstGeom prst="rect">
              <a:avLst/>
            </a:prstGeom>
            <a:solidFill>
              <a:srgbClr val="FE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28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1800"/>
                <a:t>New </a:t>
              </a:r>
              <a:r>
                <a:rPr lang="en-US" altLang="en-US" sz="1800" u="sng"/>
                <a:t>Netherland</a:t>
              </a:r>
              <a:r>
                <a:rPr lang="en-US" altLang="en-US" sz="1800"/>
                <a:t> did not grow - focused on developing colonies in other parts of world </a:t>
              </a:r>
            </a:p>
            <a:p>
              <a:pPr eaLnBrk="1" hangingPunct="1">
                <a:buFontTx/>
                <a:buChar char="•"/>
              </a:pPr>
              <a:endParaRPr lang="en-US" altLang="en-US" sz="1800"/>
            </a:p>
            <a:p>
              <a:pPr eaLnBrk="1" hangingPunct="1">
                <a:buFontTx/>
                <a:buChar char="•"/>
              </a:pPr>
              <a:r>
                <a:rPr lang="en-US" altLang="en-US" sz="1800"/>
                <a:t>Other colonies more profitable - Caribbean </a:t>
              </a:r>
              <a:r>
                <a:rPr lang="en-US" altLang="en-US" sz="1800" u="sng"/>
                <a:t>sugar</a:t>
              </a:r>
              <a:r>
                <a:rPr lang="en-US" altLang="en-US" sz="1800"/>
                <a:t>, </a:t>
              </a:r>
              <a:r>
                <a:rPr lang="en-US" altLang="en-US" sz="1800" u="sng"/>
                <a:t>Asian</a:t>
              </a:r>
              <a:r>
                <a:rPr lang="en-US" altLang="en-US" sz="1800"/>
                <a:t> spices more valuable</a:t>
              </a:r>
            </a:p>
          </p:txBody>
        </p:sp>
        <p:sp>
          <p:nvSpPr>
            <p:cNvPr id="64519" name="Text Box 10">
              <a:extLst>
                <a:ext uri="{FF2B5EF4-FFF2-40B4-BE49-F238E27FC236}">
                  <a16:creationId xmlns:a16="http://schemas.microsoft.com/office/drawing/2014/main" id="{8CCC6285-B8FB-4560-92EB-D358B2D8F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166"/>
              <a:ext cx="2448" cy="234"/>
            </a:xfrm>
            <a:prstGeom prst="rect">
              <a:avLst/>
            </a:prstGeom>
            <a:solidFill>
              <a:srgbClr val="FE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en-US" altLang="en-US" b="1" i="1"/>
                <a:t>Dutch and New Netherland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0CB02C1-2A8E-4308-A8D3-3ADEA0B62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1143000"/>
            <a:ext cx="8629650" cy="1219200"/>
          </a:xfrm>
          <a:prstGeom prst="rect">
            <a:avLst/>
          </a:prstGeom>
          <a:solidFill>
            <a:srgbClr val="F29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Tx/>
              <a:buChar char="•"/>
            </a:pPr>
            <a:r>
              <a:rPr lang="en-US" altLang="en-US"/>
              <a:t>Renaissance spirit of </a:t>
            </a:r>
            <a:r>
              <a:rPr lang="en-US" altLang="en-US" u="sng"/>
              <a:t>discovery</a:t>
            </a:r>
            <a:r>
              <a:rPr lang="en-US" altLang="en-US"/>
              <a:t> and innovation in Europe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Tx/>
              <a:buChar char="•"/>
            </a:pPr>
            <a:r>
              <a:rPr lang="en-US" altLang="en-US"/>
              <a:t>Spirit led Europeans to set sail on voyages of discovery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Tx/>
              <a:buChar char="•"/>
            </a:pPr>
            <a:r>
              <a:rPr lang="en-US" altLang="en-US"/>
              <a:t>Period is sometimes called the </a:t>
            </a:r>
            <a:r>
              <a:rPr lang="en-US" altLang="en-US" u="sng"/>
              <a:t>Age of Exploration</a:t>
            </a:r>
            <a:r>
              <a:rPr lang="en-US" altLang="en-US"/>
              <a:t> </a:t>
            </a:r>
            <a:endParaRPr lang="en-US" altLang="en-US" b="1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17FF83A7-E882-4D8D-8C0D-9C75566A0A51}"/>
              </a:ext>
            </a:extLst>
          </p:cNvPr>
          <p:cNvGrpSpPr>
            <a:grpSpLocks/>
          </p:cNvGrpSpPr>
          <p:nvPr/>
        </p:nvGrpSpPr>
        <p:grpSpPr bwMode="auto">
          <a:xfrm>
            <a:off x="274638" y="2360613"/>
            <a:ext cx="2849562" cy="3789362"/>
            <a:chOff x="384" y="624"/>
            <a:chExt cx="1632" cy="3120"/>
          </a:xfrm>
        </p:grpSpPr>
        <p:sp>
          <p:nvSpPr>
            <p:cNvPr id="10251" name="Text Box 4">
              <a:extLst>
                <a:ext uri="{FF2B5EF4-FFF2-40B4-BE49-F238E27FC236}">
                  <a16:creationId xmlns:a16="http://schemas.microsoft.com/office/drawing/2014/main" id="{8CE8B069-D56C-44D4-AE9E-30EF5BFF1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4625" indent="-174625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altLang="en-US" sz="1800"/>
                <a:t>Search for </a:t>
              </a:r>
              <a:r>
                <a:rPr lang="en-US" altLang="en-US" sz="1800" u="sng"/>
                <a:t>wealth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endParaRPr lang="en-US" altLang="en-US" sz="18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altLang="en-US" sz="1800"/>
                <a:t>Europeans desired expensive luxury goods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endParaRPr lang="en-US" altLang="en-US" sz="18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altLang="en-US" sz="1800"/>
                <a:t>Flow of goods controlled by </a:t>
              </a:r>
              <a:r>
                <a:rPr lang="en-US" altLang="en-US" sz="1800" u="sng"/>
                <a:t>Italian</a:t>
              </a:r>
              <a:r>
                <a:rPr lang="en-US" altLang="en-US" sz="1800"/>
                <a:t> merchants – also blocked by </a:t>
              </a:r>
              <a:r>
                <a:rPr lang="en-US" altLang="en-US" sz="1800" u="sng"/>
                <a:t>Ottoman Empire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altLang="en-US" sz="1800"/>
                <a:t>Charged high prices for these rare goods</a:t>
              </a:r>
            </a:p>
          </p:txBody>
        </p:sp>
        <p:sp>
          <p:nvSpPr>
            <p:cNvPr id="10252" name="Text Box 5">
              <a:extLst>
                <a:ext uri="{FF2B5EF4-FFF2-40B4-BE49-F238E27FC236}">
                  <a16:creationId xmlns:a16="http://schemas.microsoft.com/office/drawing/2014/main" id="{9FC4C494-8B25-4362-8A51-DC2DEE877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US" altLang="en-US" b="1" i="1"/>
                <a:t>Drive to Explore</a:t>
              </a: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FD4E5F2D-08CD-4F99-9744-40441FF62CFE}"/>
              </a:ext>
            </a:extLst>
          </p:cNvPr>
          <p:cNvGrpSpPr>
            <a:grpSpLocks/>
          </p:cNvGrpSpPr>
          <p:nvPr/>
        </p:nvGrpSpPr>
        <p:grpSpPr bwMode="auto">
          <a:xfrm>
            <a:off x="3121025" y="2360613"/>
            <a:ext cx="2889250" cy="3789362"/>
            <a:chOff x="384" y="624"/>
            <a:chExt cx="1632" cy="3120"/>
          </a:xfrm>
        </p:grpSpPr>
        <p:sp>
          <p:nvSpPr>
            <p:cNvPr id="10249" name="Text Box 7">
              <a:extLst>
                <a:ext uri="{FF2B5EF4-FFF2-40B4-BE49-F238E27FC236}">
                  <a16:creationId xmlns:a16="http://schemas.microsoft.com/office/drawing/2014/main" id="{5FE4B771-761B-4914-B9D0-0272AB056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80B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4625" indent="-174625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altLang="en-US" sz="1800"/>
                <a:t>Hoped to find new, faster routes to </a:t>
              </a:r>
              <a:r>
                <a:rPr lang="en-US" altLang="en-US" sz="1800" u="sng"/>
                <a:t>Asia</a:t>
              </a:r>
              <a:r>
                <a:rPr lang="en-US" altLang="en-US" sz="1800"/>
                <a:t> to gain </a:t>
              </a:r>
              <a:r>
                <a:rPr lang="en-US" altLang="en-US" sz="1800" u="sng"/>
                <a:t>trade</a:t>
              </a:r>
              <a:r>
                <a:rPr lang="en-US" altLang="en-US" sz="1800"/>
                <a:t> foothold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endParaRPr lang="en-US" altLang="en-US" sz="18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altLang="en-US" sz="1800"/>
                <a:t>Wealth not only goal - some set out to find </a:t>
              </a:r>
              <a:r>
                <a:rPr lang="en-US" altLang="en-US" sz="1800" u="sng"/>
                <a:t>fame</a:t>
              </a:r>
              <a:r>
                <a:rPr lang="en-US" altLang="en-US" sz="1800"/>
                <a:t>, glory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endParaRPr lang="en-US" altLang="en-US" sz="18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altLang="en-US" sz="1800"/>
                <a:t>Hoped making great discoveries would bring honor to their names</a:t>
              </a:r>
            </a:p>
          </p:txBody>
        </p:sp>
        <p:sp>
          <p:nvSpPr>
            <p:cNvPr id="10250" name="Text Box 8">
              <a:extLst>
                <a:ext uri="{FF2B5EF4-FFF2-40B4-BE49-F238E27FC236}">
                  <a16:creationId xmlns:a16="http://schemas.microsoft.com/office/drawing/2014/main" id="{68DD2932-22AB-417E-82C5-E44AAF451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80B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US" altLang="en-US" b="1" i="1"/>
                <a:t>New Routes</a:t>
              </a: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E82A3E95-31EE-4DDB-BDAE-99A16655762A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360613"/>
            <a:ext cx="2886075" cy="3789362"/>
            <a:chOff x="384" y="624"/>
            <a:chExt cx="1632" cy="3120"/>
          </a:xfrm>
        </p:grpSpPr>
        <p:sp>
          <p:nvSpPr>
            <p:cNvPr id="10247" name="Text Box 10">
              <a:extLst>
                <a:ext uri="{FF2B5EF4-FFF2-40B4-BE49-F238E27FC236}">
                  <a16:creationId xmlns:a16="http://schemas.microsoft.com/office/drawing/2014/main" id="{F83522E1-65BB-40EE-8B35-1FEB92FCA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4625" indent="-174625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Char char="•"/>
              </a:pPr>
              <a:r>
                <a:rPr lang="en-US" altLang="en-US" sz="1800"/>
                <a:t>Other explorers hoped to spread their </a:t>
              </a:r>
              <a:r>
                <a:rPr lang="en-US" altLang="en-US" sz="1800" u="sng"/>
                <a:t>faith</a:t>
              </a:r>
              <a:r>
                <a:rPr lang="en-US" altLang="en-US" sz="1800"/>
                <a:t> into new lands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Char char="•"/>
              </a:pPr>
              <a:endParaRPr lang="en-US" altLang="en-US" sz="18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Char char="•"/>
              </a:pPr>
              <a:r>
                <a:rPr lang="en-US" altLang="en-US" sz="1800"/>
                <a:t>Another motive—simple curiosity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Char char="•"/>
              </a:pPr>
              <a:endParaRPr lang="en-US" altLang="en-US" sz="18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Char char="•"/>
              </a:pPr>
              <a:r>
                <a:rPr lang="en-US" altLang="en-US" sz="1800"/>
                <a:t>Writings like </a:t>
              </a:r>
              <a:r>
                <a:rPr lang="en-US" altLang="en-US" sz="1800" u="sng"/>
                <a:t>Marco Polo’s</a:t>
              </a:r>
              <a:r>
                <a:rPr lang="en-US" altLang="en-US" sz="1800"/>
                <a:t> very popular in Europe, intrigued many with tales of exotic lands, peoples</a:t>
              </a:r>
            </a:p>
          </p:txBody>
        </p:sp>
        <p:sp>
          <p:nvSpPr>
            <p:cNvPr id="10248" name="Text Box 11">
              <a:extLst>
                <a:ext uri="{FF2B5EF4-FFF2-40B4-BE49-F238E27FC236}">
                  <a16:creationId xmlns:a16="http://schemas.microsoft.com/office/drawing/2014/main" id="{1AA8E07F-ED49-4C1A-8ECA-501743C43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US" altLang="en-US" b="1" i="1"/>
                <a:t>Faith, Curiosity</a:t>
              </a:r>
            </a:p>
          </p:txBody>
        </p:sp>
      </p:grpSp>
      <p:sp>
        <p:nvSpPr>
          <p:cNvPr id="10246" name="Rectangle 12">
            <a:extLst>
              <a:ext uri="{FF2B5EF4-FFF2-40B4-BE49-F238E27FC236}">
                <a16:creationId xmlns:a16="http://schemas.microsoft.com/office/drawing/2014/main" id="{CD370F78-74F6-4F59-8906-30FB2A4D0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Foundations of Exploration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File:Nouvelle-France map-en.svg">
            <a:hlinkClick r:id="rId2"/>
            <a:extLst>
              <a:ext uri="{FF2B5EF4-FFF2-40B4-BE49-F238E27FC236}">
                <a16:creationId xmlns:a16="http://schemas.microsoft.com/office/drawing/2014/main" id="{02F35364-0D65-4290-982F-DE7F72F01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extLst>
              <a:ext uri="{FF2B5EF4-FFF2-40B4-BE49-F238E27FC236}">
                <a16:creationId xmlns:a16="http://schemas.microsoft.com/office/drawing/2014/main" id="{99B8092E-0B36-42D9-8C5F-4A6325B5A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1090613"/>
            <a:ext cx="8616950" cy="1431925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n-US" altLang="en-US" u="sng"/>
              <a:t>1607</a:t>
            </a:r>
            <a:r>
              <a:rPr lang="en-US" altLang="en-US"/>
              <a:t>, first English colony established at </a:t>
            </a:r>
            <a:r>
              <a:rPr lang="en-US" altLang="en-US" u="sng"/>
              <a:t>Jamestown</a:t>
            </a:r>
            <a:r>
              <a:rPr lang="en-US" altLang="en-US"/>
              <a:t> - Settlers hoped to find gold, silver, river route to Pacific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n-US" altLang="en-US"/>
              <a:t>Instead found marshy ground, impure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n-US" altLang="en-US" u="sng"/>
              <a:t>80%</a:t>
            </a:r>
            <a:r>
              <a:rPr lang="en-US" altLang="en-US"/>
              <a:t> of settlers died during first winter in America - Colony still endured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9EFD9C93-6523-4C5D-873D-DF967188B57B}"/>
              </a:ext>
            </a:extLst>
          </p:cNvPr>
          <p:cNvGrpSpPr>
            <a:grpSpLocks/>
          </p:cNvGrpSpPr>
          <p:nvPr/>
        </p:nvGrpSpPr>
        <p:grpSpPr bwMode="auto">
          <a:xfrm>
            <a:off x="265113" y="2532063"/>
            <a:ext cx="4283075" cy="3605212"/>
            <a:chOff x="288" y="2166"/>
            <a:chExt cx="2448" cy="1338"/>
          </a:xfrm>
        </p:grpSpPr>
        <p:sp>
          <p:nvSpPr>
            <p:cNvPr id="66568" name="Text Box 4">
              <a:extLst>
                <a:ext uri="{FF2B5EF4-FFF2-40B4-BE49-F238E27FC236}">
                  <a16:creationId xmlns:a16="http://schemas.microsoft.com/office/drawing/2014/main" id="{421BB3D7-278B-43DA-A219-BE41A5555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400"/>
              <a:ext cx="2448" cy="1104"/>
            </a:xfrm>
            <a:prstGeom prst="rect">
              <a:avLst/>
            </a:prstGeom>
            <a:solidFill>
              <a:srgbClr val="80B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28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30000"/>
                </a:spcAft>
                <a:buFontTx/>
                <a:buChar char="•"/>
              </a:pPr>
              <a:r>
                <a:rPr lang="en-US" altLang="en-US" sz="1800"/>
                <a:t>1620, </a:t>
              </a:r>
              <a:r>
                <a:rPr lang="en-US" altLang="en-US" sz="1800" u="sng"/>
                <a:t>Pilgrims</a:t>
              </a:r>
              <a:r>
                <a:rPr lang="en-US" altLang="en-US" sz="1800"/>
                <a:t> sailed from England - persecuted for religious beliefs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30000"/>
                </a:spcAft>
                <a:buFontTx/>
                <a:buChar char="•"/>
              </a:pPr>
              <a:r>
                <a:rPr lang="en-US" altLang="en-US" sz="1800"/>
                <a:t>Established colony at </a:t>
              </a:r>
              <a:r>
                <a:rPr lang="en-US" altLang="en-US" sz="1800" u="sng"/>
                <a:t>Plymouth</a:t>
              </a:r>
              <a:r>
                <a:rPr lang="en-US" altLang="en-US" sz="1800"/>
                <a:t>, Massachusetts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30000"/>
                </a:spcAft>
                <a:buFontTx/>
                <a:buChar char="•"/>
              </a:pPr>
              <a:r>
                <a:rPr lang="en-US" altLang="en-US" sz="1800"/>
                <a:t>Colony self-sufficient within 5 years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30000"/>
                </a:spcAft>
                <a:buFontTx/>
                <a:buChar char="•"/>
              </a:pPr>
              <a:r>
                <a:rPr lang="en-US" altLang="en-US" sz="1800"/>
                <a:t>Jamestown, Plymouth colonies received aid from local peoples – despite aid, Native American viewed with distrust</a:t>
              </a:r>
            </a:p>
          </p:txBody>
        </p:sp>
        <p:sp>
          <p:nvSpPr>
            <p:cNvPr id="66569" name="Text Box 5">
              <a:extLst>
                <a:ext uri="{FF2B5EF4-FFF2-40B4-BE49-F238E27FC236}">
                  <a16:creationId xmlns:a16="http://schemas.microsoft.com/office/drawing/2014/main" id="{FAEBBFFB-DA78-4B58-9325-E9F2D79CB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166"/>
              <a:ext cx="2448" cy="234"/>
            </a:xfrm>
            <a:prstGeom prst="rect">
              <a:avLst/>
            </a:prstGeom>
            <a:solidFill>
              <a:srgbClr val="80B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30000"/>
                </a:spcAft>
              </a:pPr>
              <a:r>
                <a:rPr lang="en-US" altLang="en-US" sz="2400" b="1" i="1"/>
                <a:t>Pilgrims</a:t>
              </a: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6F264D4D-6BE9-4CD8-A3BC-8D64866B171B}"/>
              </a:ext>
            </a:extLst>
          </p:cNvPr>
          <p:cNvGrpSpPr>
            <a:grpSpLocks/>
          </p:cNvGrpSpPr>
          <p:nvPr/>
        </p:nvGrpSpPr>
        <p:grpSpPr bwMode="auto">
          <a:xfrm>
            <a:off x="4532313" y="2532063"/>
            <a:ext cx="4360862" cy="3605212"/>
            <a:chOff x="288" y="2166"/>
            <a:chExt cx="2448" cy="1338"/>
          </a:xfrm>
        </p:grpSpPr>
        <p:sp>
          <p:nvSpPr>
            <p:cNvPr id="66566" name="Text Box 7">
              <a:extLst>
                <a:ext uri="{FF2B5EF4-FFF2-40B4-BE49-F238E27FC236}">
                  <a16:creationId xmlns:a16="http://schemas.microsoft.com/office/drawing/2014/main" id="{F0386548-0132-4179-9FAC-8B7502B73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400"/>
              <a:ext cx="2448" cy="1104"/>
            </a:xfrm>
            <a:prstGeom prst="rect">
              <a:avLst/>
            </a:prstGeom>
            <a:solidFill>
              <a:srgbClr val="F29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28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30000"/>
                </a:spcAft>
                <a:buFontTx/>
                <a:buChar char="•"/>
              </a:pPr>
              <a:r>
                <a:rPr lang="en-US" altLang="en-US" sz="1800"/>
                <a:t>Mid-1700s, English colonists attempted to settle in </a:t>
              </a:r>
              <a:r>
                <a:rPr lang="en-US" altLang="en-US" sz="1800" u="sng"/>
                <a:t>French</a:t>
              </a:r>
              <a:r>
                <a:rPr lang="en-US" altLang="en-US" sz="1800"/>
                <a:t> territory, upper Ohio River valley; 1754 – </a:t>
              </a:r>
              <a:r>
                <a:rPr lang="en-US" altLang="en-US" sz="1800" u="sng"/>
                <a:t>French and Indian War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30000"/>
                </a:spcAft>
                <a:buFontTx/>
                <a:buChar char="•"/>
              </a:pPr>
              <a:r>
                <a:rPr lang="en-US" altLang="en-US" sz="1800"/>
                <a:t>French eventually surrendered, yielded Canada, all French territory east of Mississippi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30000"/>
                </a:spcAft>
                <a:buFontTx/>
                <a:buChar char="•"/>
              </a:pPr>
              <a:r>
                <a:rPr lang="en-US" altLang="en-US" sz="1800"/>
                <a:t>War costly for </a:t>
              </a:r>
              <a:r>
                <a:rPr lang="en-US" altLang="en-US" sz="1800" u="sng"/>
                <a:t>British</a:t>
              </a:r>
              <a:r>
                <a:rPr lang="en-US" altLang="en-US" sz="1800"/>
                <a:t> – king tried to </a:t>
              </a:r>
              <a:r>
                <a:rPr lang="en-US" altLang="en-US" sz="1800" u="sng"/>
                <a:t>tax</a:t>
              </a:r>
              <a:r>
                <a:rPr lang="en-US" altLang="en-US" sz="1800"/>
                <a:t> colonists – led to </a:t>
              </a:r>
              <a:r>
                <a:rPr lang="en-US" altLang="en-US" sz="1800" u="sng"/>
                <a:t>American Revolution</a:t>
              </a:r>
            </a:p>
          </p:txBody>
        </p:sp>
        <p:sp>
          <p:nvSpPr>
            <p:cNvPr id="66567" name="Text Box 8">
              <a:extLst>
                <a:ext uri="{FF2B5EF4-FFF2-40B4-BE49-F238E27FC236}">
                  <a16:creationId xmlns:a16="http://schemas.microsoft.com/office/drawing/2014/main" id="{83D698AE-975D-4F60-84A7-DFA1E6450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166"/>
              <a:ext cx="2448" cy="234"/>
            </a:xfrm>
            <a:prstGeom prst="rect">
              <a:avLst/>
            </a:prstGeom>
            <a:solidFill>
              <a:srgbClr val="F29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30000"/>
                </a:spcAft>
              </a:pPr>
              <a:r>
                <a:rPr lang="en-US" altLang="en-US" sz="2400" b="1" i="1">
                  <a:solidFill>
                    <a:schemeClr val="tx2"/>
                  </a:solidFill>
                </a:rPr>
                <a:t>British-French Conflict</a:t>
              </a:r>
              <a:endParaRPr lang="en-US" altLang="en-US" sz="2400" b="1" i="1"/>
            </a:p>
          </p:txBody>
        </p:sp>
      </p:grpSp>
      <p:sp>
        <p:nvSpPr>
          <p:cNvPr id="66565" name="Rectangle 9">
            <a:extLst>
              <a:ext uri="{FF2B5EF4-FFF2-40B4-BE49-F238E27FC236}">
                <a16:creationId xmlns:a16="http://schemas.microsoft.com/office/drawing/2014/main" id="{4C1F2318-C982-4256-8351-55D7F7894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The English Colonies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481">
            <a:extLst>
              <a:ext uri="{FF2B5EF4-FFF2-40B4-BE49-F238E27FC236}">
                <a16:creationId xmlns:a16="http://schemas.microsoft.com/office/drawing/2014/main" id="{BB3CF923-EEEA-4C9A-857F-6202285F8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87313"/>
            <a:ext cx="8451850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p477">
            <a:extLst>
              <a:ext uri="{FF2B5EF4-FFF2-40B4-BE49-F238E27FC236}">
                <a16:creationId xmlns:a16="http://schemas.microsoft.com/office/drawing/2014/main" id="{EE77A8A0-E605-4361-9BBE-BB8907EC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0"/>
            <a:ext cx="416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F7775299-7BCC-4FF0-96D1-ABB809FA1E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4013" y="1017588"/>
            <a:ext cx="8499475" cy="4946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3200"/>
              <a:t>“Our life’s a stage, a comedy: either learn to play and take it lightly, or bear its troubles patiently.”</a:t>
            </a:r>
            <a:br>
              <a:rPr lang="en-US" altLang="en-US" sz="3200"/>
            </a:br>
            <a:r>
              <a:rPr lang="en-US" altLang="en-US" sz="3200"/>
              <a:t>- Palladas</a:t>
            </a:r>
            <a:br>
              <a:rPr lang="en-US" altLang="en-US" sz="3200"/>
            </a:br>
            <a:br>
              <a:rPr lang="en-US" altLang="en-US" sz="3200"/>
            </a:br>
            <a:r>
              <a:rPr lang="en-US" altLang="en-US" sz="3200"/>
              <a:t>There are twice as many kangaroos in </a:t>
            </a:r>
            <a:br>
              <a:rPr lang="en-US" altLang="en-US" sz="3200"/>
            </a:br>
            <a:r>
              <a:rPr lang="en-US" altLang="en-US" sz="3200"/>
              <a:t>Australia as there are people.  The kangaroo population is estimated at about 40 million.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>
            <a:extLst>
              <a:ext uri="{FF2B5EF4-FFF2-40B4-BE49-F238E27FC236}">
                <a16:creationId xmlns:a16="http://schemas.microsoft.com/office/drawing/2014/main" id="{E6BE0D54-A141-4BF2-9828-DA425DDCF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3" y="1143000"/>
            <a:ext cx="8513762" cy="4819650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3600" b="1"/>
              <a:t>Main Idea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3000"/>
              <a:t>The creation of colonies in the Americas and elsewhere led to the </a:t>
            </a:r>
            <a:r>
              <a:rPr lang="en-US" altLang="en-US" sz="3000" u="sng"/>
              <a:t>exchange</a:t>
            </a:r>
            <a:r>
              <a:rPr lang="en-US" altLang="en-US" sz="3000"/>
              <a:t> of new types of goods, the establishment of new patterns of trade, and new </a:t>
            </a:r>
            <a:r>
              <a:rPr lang="en-US" altLang="en-US" sz="3000" u="sng"/>
              <a:t>economic</a:t>
            </a:r>
            <a:r>
              <a:rPr lang="en-US" altLang="en-US" sz="3000"/>
              <a:t> systems in Europe.</a:t>
            </a:r>
          </a:p>
        </p:txBody>
      </p:sp>
      <p:sp>
        <p:nvSpPr>
          <p:cNvPr id="70659" name="Rectangle 4">
            <a:extLst>
              <a:ext uri="{FF2B5EF4-FFF2-40B4-BE49-F238E27FC236}">
                <a16:creationId xmlns:a16="http://schemas.microsoft.com/office/drawing/2014/main" id="{0FED1FEC-B7A6-4790-8349-4C34F53EA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600" b="1">
                <a:solidFill>
                  <a:schemeClr val="tx2"/>
                </a:solidFill>
              </a:rPr>
              <a:t>New Patterns of Trade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3">
            <a:extLst>
              <a:ext uri="{FF2B5EF4-FFF2-40B4-BE49-F238E27FC236}">
                <a16:creationId xmlns:a16="http://schemas.microsoft.com/office/drawing/2014/main" id="{ADCC91EF-2581-4E99-890D-F1F4F5C93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3613"/>
            <a:ext cx="9144000" cy="1023937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US" altLang="en-US" sz="1900"/>
              <a:t>Voyages launched large-scale </a:t>
            </a:r>
            <a:r>
              <a:rPr lang="en-US" altLang="en-US" sz="1900" u="sng"/>
              <a:t>contact</a:t>
            </a:r>
            <a:r>
              <a:rPr lang="en-US" altLang="en-US" sz="1900"/>
              <a:t> between Europe and Americas.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US" altLang="en-US" sz="1900"/>
              <a:t>Contact between the two groups led to the widespread exchange of plants, animals, and disease</a:t>
            </a:r>
            <a:r>
              <a:rPr lang="en-US" altLang="en-US" sz="1900">
                <a:cs typeface="Arial" panose="020B0604020202020204" pitchFamily="34" charset="0"/>
              </a:rPr>
              <a:t>—</a:t>
            </a:r>
            <a:r>
              <a:rPr lang="en-US" altLang="en-US" sz="1900"/>
              <a:t>the </a:t>
            </a:r>
            <a:r>
              <a:rPr lang="en-US" altLang="en-US" sz="1900" b="1" u="sng"/>
              <a:t>Columbian Exchange</a:t>
            </a:r>
            <a:r>
              <a:rPr lang="en-US" altLang="en-US" sz="1900"/>
              <a:t>.</a:t>
            </a:r>
          </a:p>
        </p:txBody>
      </p:sp>
      <p:sp>
        <p:nvSpPr>
          <p:cNvPr id="71683" name="Rectangle 7">
            <a:extLst>
              <a:ext uri="{FF2B5EF4-FFF2-40B4-BE49-F238E27FC236}">
                <a16:creationId xmlns:a16="http://schemas.microsoft.com/office/drawing/2014/main" id="{6971CF2C-5773-4631-80B7-81642B234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10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The Columbian Exchange</a:t>
            </a:r>
          </a:p>
        </p:txBody>
      </p:sp>
      <p:pic>
        <p:nvPicPr>
          <p:cNvPr id="71684" name="Picture 11" descr="p483">
            <a:extLst>
              <a:ext uri="{FF2B5EF4-FFF2-40B4-BE49-F238E27FC236}">
                <a16:creationId xmlns:a16="http://schemas.microsoft.com/office/drawing/2014/main" id="{9304CBCC-40C2-4C92-A95B-3919B4B42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375"/>
            <a:ext cx="91440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7FDE0170-2F54-475E-A5B8-309A8606F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3500" b="1" i="1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D5D358DC-9BE6-4A55-A17B-B7E85D9A7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1143000"/>
            <a:ext cx="8615363" cy="2106613"/>
          </a:xfrm>
          <a:prstGeom prst="rect">
            <a:avLst/>
          </a:prstGeom>
          <a:solidFill>
            <a:srgbClr val="FEE8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b="1" i="1"/>
              <a:t>Different Foods</a:t>
            </a:r>
            <a:endParaRPr lang="en-US" altLang="en-US" sz="2400" b="1" i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1800"/>
              <a:t>Exchange of foods, animals had </a:t>
            </a:r>
            <a:r>
              <a:rPr lang="en-US" altLang="en-US" sz="1800" u="sng"/>
              <a:t>dramatic</a:t>
            </a:r>
            <a:r>
              <a:rPr lang="en-US" altLang="en-US" sz="1800"/>
              <a:t> impact on later societies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1800"/>
              <a:t>Over time crops native to Americas became staples in diets of </a:t>
            </a:r>
            <a:r>
              <a:rPr lang="en-US" altLang="en-US" sz="1800" u="sng"/>
              <a:t>Europeans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1800"/>
              <a:t>New foods provided substantial nutrition, helped people </a:t>
            </a:r>
            <a:r>
              <a:rPr lang="en-US" altLang="en-US" sz="1800" u="sng"/>
              <a:t>live</a:t>
            </a:r>
            <a:r>
              <a:rPr lang="en-US" altLang="en-US" sz="1800"/>
              <a:t> longer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1800"/>
              <a:t>Texas cattle ranching, Brazilian coffee, and by late 1600s, tomatoes (poisonous?) in Italian cookbooks</a:t>
            </a:r>
          </a:p>
        </p:txBody>
      </p:sp>
      <p:sp>
        <p:nvSpPr>
          <p:cNvPr id="526340" name="Rectangle 4">
            <a:extLst>
              <a:ext uri="{FF2B5EF4-FFF2-40B4-BE49-F238E27FC236}">
                <a16:creationId xmlns:a16="http://schemas.microsoft.com/office/drawing/2014/main" id="{75E84051-A0AB-46E1-8F93-A1277C4A9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3313113"/>
            <a:ext cx="8642350" cy="2527300"/>
          </a:xfrm>
          <a:prstGeom prst="rect">
            <a:avLst/>
          </a:prstGeom>
          <a:solidFill>
            <a:srgbClr val="F29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b="1" i="1"/>
              <a:t>Effects Widespread</a:t>
            </a:r>
            <a:endParaRPr lang="en-US" altLang="en-US" sz="2400" b="1" i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1800"/>
              <a:t>China: Arrival of easy-to-grow, nutritious corn helped population grow tremendously; main consumer of silver mined in Americas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1800"/>
              <a:t>Africa: Two native crops of Americas—corn, peanuts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1800"/>
              <a:t>Scholars estimate </a:t>
            </a:r>
            <a:r>
              <a:rPr lang="en-US" altLang="en-US" sz="1800" u="sng"/>
              <a:t>1/3 </a:t>
            </a:r>
            <a:r>
              <a:rPr lang="en-US" altLang="en-US" sz="1800"/>
              <a:t>of all food crops grown in world are of </a:t>
            </a:r>
            <a:r>
              <a:rPr lang="en-US" altLang="en-US" sz="1800" u="sng"/>
              <a:t>American</a:t>
            </a:r>
            <a:r>
              <a:rPr lang="en-US" altLang="en-US" sz="1800"/>
              <a:t> origin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1800"/>
              <a:t>Introduction of new </a:t>
            </a:r>
            <a:r>
              <a:rPr lang="en-US" altLang="en-US" sz="1800" u="sng"/>
              <a:t>diseases</a:t>
            </a:r>
            <a:r>
              <a:rPr lang="en-US" altLang="en-US" sz="1800"/>
              <a:t> in the Americans: Smallpox, measles, influenza, malaria killed millions – no natural </a:t>
            </a:r>
            <a:r>
              <a:rPr lang="en-US" altLang="en-US" sz="1800" u="sng"/>
              <a:t>resistances</a:t>
            </a:r>
            <a:r>
              <a:rPr lang="en-US" altLang="en-US" sz="1800"/>
              <a:t>, devastated native population</a:t>
            </a:r>
          </a:p>
        </p:txBody>
      </p:sp>
      <p:sp>
        <p:nvSpPr>
          <p:cNvPr id="72709" name="Rectangle 6">
            <a:extLst>
              <a:ext uri="{FF2B5EF4-FFF2-40B4-BE49-F238E27FC236}">
                <a16:creationId xmlns:a16="http://schemas.microsoft.com/office/drawing/2014/main" id="{38360AA0-080F-44AE-B48F-AB36AED01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Effects of the Columbian Exchange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ile:Namban-15.jpg">
            <a:hlinkClick r:id="rId2"/>
            <a:extLst>
              <a:ext uri="{FF2B5EF4-FFF2-40B4-BE49-F238E27FC236}">
                <a16:creationId xmlns:a16="http://schemas.microsoft.com/office/drawing/2014/main" id="{82C730BC-7D90-4A7B-BA0C-07EE25018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BA20AAB9-57F6-4762-81ED-C9C78D2F00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31788" y="4867275"/>
            <a:ext cx="85217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2400"/>
              <a:t>New World native plants. Clockwise, from top left: </a:t>
            </a:r>
            <a:br>
              <a:rPr lang="en-US" altLang="en-US" sz="2400"/>
            </a:br>
            <a:r>
              <a:rPr lang="en-US" altLang="en-US" sz="2400"/>
              <a:t>1. Maize 2. Tomato 3. Potato 4. Vanilla 5. Pará rubber tree </a:t>
            </a:r>
            <a:br>
              <a:rPr lang="en-US" altLang="en-US" sz="2400"/>
            </a:br>
            <a:r>
              <a:rPr lang="en-US" altLang="en-US" sz="2400"/>
              <a:t>6. Cacao 7. Tobacco</a:t>
            </a:r>
            <a:br>
              <a:rPr lang="en-US" altLang="en-US" sz="2400"/>
            </a:br>
            <a:br>
              <a:rPr lang="en-US" altLang="en-US"/>
            </a:br>
            <a:endParaRPr lang="en-US" altLang="en-US"/>
          </a:p>
        </p:txBody>
      </p:sp>
      <p:pic>
        <p:nvPicPr>
          <p:cNvPr id="74755" name="Picture 2" descr="File:New World Domesticated plants.JPG">
            <a:hlinkClick r:id="rId2"/>
            <a:extLst>
              <a:ext uri="{FF2B5EF4-FFF2-40B4-BE49-F238E27FC236}">
                <a16:creationId xmlns:a16="http://schemas.microsoft.com/office/drawing/2014/main" id="{1FB71AFF-020D-494B-B852-D427A4488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06438"/>
            <a:ext cx="8474075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ara_ottoman1580">
            <a:extLst>
              <a:ext uri="{FF2B5EF4-FFF2-40B4-BE49-F238E27FC236}">
                <a16:creationId xmlns:a16="http://schemas.microsoft.com/office/drawing/2014/main" id="{57A97DAE-6486-4074-B4D9-43063BCCA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1850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7A1F9B09-7427-40D3-A42E-D753723832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11150" y="4867275"/>
            <a:ext cx="85629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2400"/>
              <a:t>Old World native plants. Clockwise, from top left: </a:t>
            </a:r>
            <a:br>
              <a:rPr lang="en-US" altLang="en-US" sz="2400"/>
            </a:br>
            <a:r>
              <a:rPr lang="en-US" altLang="en-US" sz="2400"/>
              <a:t>1. Citrus 2. Apple 3. Banana 4. Mango 5. Onion 6. Coffee </a:t>
            </a:r>
            <a:br>
              <a:rPr lang="en-US" altLang="en-US" sz="2400"/>
            </a:br>
            <a:r>
              <a:rPr lang="en-US" altLang="en-US" sz="2400"/>
              <a:t>7. Wheat 8. Rice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pic>
        <p:nvPicPr>
          <p:cNvPr id="75779" name="Picture 2" descr="File:Old World Domesticated plants1.jpg">
            <a:hlinkClick r:id="rId2"/>
            <a:extLst>
              <a:ext uri="{FF2B5EF4-FFF2-40B4-BE49-F238E27FC236}">
                <a16:creationId xmlns:a16="http://schemas.microsoft.com/office/drawing/2014/main" id="{36A87AFF-3B70-4376-BDB2-37F25CEC6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615950"/>
            <a:ext cx="8588375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617C8DD8-AE3B-4CDD-A8A2-95B44CFF5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3500" b="1" i="1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80B8A85-65AA-4FF2-9651-7D4C7F461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42975"/>
            <a:ext cx="8229600" cy="2309813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Question: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altLang="en-US" sz="3200"/>
              <a:t>What were two lasting effects of the Columbian Exchange?</a:t>
            </a:r>
            <a:endParaRPr lang="en-US" altLang="en-US"/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5D6C8D77-5C8F-4A0E-AB45-39DF9A22B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23913"/>
            <a:ext cx="49688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485" name="Rectangle 5">
            <a:extLst>
              <a:ext uri="{FF2B5EF4-FFF2-40B4-BE49-F238E27FC236}">
                <a16:creationId xmlns:a16="http://schemas.microsoft.com/office/drawing/2014/main" id="{4D9DD6D2-1BCA-4967-A3C0-A64AAFC88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605213"/>
            <a:ext cx="8153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Answer(s):</a:t>
            </a:r>
            <a:r>
              <a:rPr lang="en-US" altLang="en-US" sz="2800"/>
              <a:t> possible answers—changes in cuisine, changes in crops grown around the world, epidemics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6AF206A-6DD6-4F34-87F2-73B544C4B627}"/>
              </a:ext>
            </a:extLst>
          </p:cNvPr>
          <p:cNvGrpSpPr>
            <a:grpSpLocks/>
          </p:cNvGrpSpPr>
          <p:nvPr/>
        </p:nvGrpSpPr>
        <p:grpSpPr bwMode="auto">
          <a:xfrm>
            <a:off x="4635500" y="1143000"/>
            <a:ext cx="4508500" cy="5715000"/>
            <a:chOff x="384" y="624"/>
            <a:chExt cx="1632" cy="3120"/>
          </a:xfrm>
        </p:grpSpPr>
        <p:sp>
          <p:nvSpPr>
            <p:cNvPr id="77831" name="Text Box 3">
              <a:extLst>
                <a:ext uri="{FF2B5EF4-FFF2-40B4-BE49-F238E27FC236}">
                  <a16:creationId xmlns:a16="http://schemas.microsoft.com/office/drawing/2014/main" id="{A5608798-77DF-4361-A459-F9549B7C5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F29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28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Char char="•"/>
              </a:pPr>
              <a:r>
                <a:rPr lang="en-US" altLang="en-US" sz="1800"/>
                <a:t>Mercantilists built wealth two ways—extract gold, silver from mines at home, colonies; sell more goods than it bought from foreign countries = favorable </a:t>
              </a:r>
              <a:r>
                <a:rPr lang="en-US" altLang="en-US" sz="1800" b="1" u="sng"/>
                <a:t>balance of trade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Char char="•"/>
              </a:pPr>
              <a:endParaRPr lang="en-US" altLang="en-US" sz="1800" b="1"/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Char char="•"/>
              </a:pPr>
              <a:r>
                <a:rPr lang="en-US" altLang="en-US" sz="1800"/>
                <a:t>Favorable balance of trade - country received more gold, silver from other nations than it paid to them - increased its power; weakened foreign competitors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Char char="•"/>
              </a:pPr>
              <a:endParaRPr lang="en-US" altLang="en-US" sz="1800"/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Char char="•"/>
              </a:pPr>
              <a:r>
                <a:rPr lang="en-US" altLang="en-US" sz="1800" u="sng"/>
                <a:t>Tariffs</a:t>
              </a:r>
              <a:r>
                <a:rPr lang="en-US" altLang="en-US" sz="1800"/>
                <a:t> on imports; encouraged exports that could sell for higher prices than raw materials; controlled </a:t>
              </a:r>
              <a:r>
                <a:rPr lang="en-US" altLang="en-US" sz="1800" u="sng"/>
                <a:t>sources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Char char="•"/>
              </a:pPr>
              <a:endParaRPr lang="en-US" altLang="en-US" sz="1800"/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Char char="•"/>
              </a:pPr>
              <a:r>
                <a:rPr lang="en-US" altLang="en-US" sz="1800"/>
                <a:t>Building </a:t>
              </a:r>
              <a:r>
                <a:rPr lang="en-US" altLang="en-US" sz="1800" u="sng"/>
                <a:t>colonial</a:t>
              </a:r>
              <a:r>
                <a:rPr lang="en-US" altLang="en-US" sz="1800"/>
                <a:t> empires essential to mercantilist system – control of resources</a:t>
              </a:r>
            </a:p>
          </p:txBody>
        </p:sp>
        <p:sp>
          <p:nvSpPr>
            <p:cNvPr id="77832" name="Text Box 4">
              <a:extLst>
                <a:ext uri="{FF2B5EF4-FFF2-40B4-BE49-F238E27FC236}">
                  <a16:creationId xmlns:a16="http://schemas.microsoft.com/office/drawing/2014/main" id="{1BFD26EF-ED51-46D5-808D-F44397E06E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F29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i="1"/>
                <a:t>Balance of Trade</a:t>
              </a:r>
            </a:p>
          </p:txBody>
        </p:sp>
      </p:grpSp>
      <p:grpSp>
        <p:nvGrpSpPr>
          <p:cNvPr id="77827" name="Group 5">
            <a:extLst>
              <a:ext uri="{FF2B5EF4-FFF2-40B4-BE49-F238E27FC236}">
                <a16:creationId xmlns:a16="http://schemas.microsoft.com/office/drawing/2014/main" id="{9E106BC0-F862-4268-A9BD-E3A5BC020D2F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4638675" cy="5715000"/>
            <a:chOff x="384" y="624"/>
            <a:chExt cx="1632" cy="3120"/>
          </a:xfrm>
        </p:grpSpPr>
        <p:sp>
          <p:nvSpPr>
            <p:cNvPr id="77829" name="Text Box 6">
              <a:extLst>
                <a:ext uri="{FF2B5EF4-FFF2-40B4-BE49-F238E27FC236}">
                  <a16:creationId xmlns:a16="http://schemas.microsoft.com/office/drawing/2014/main" id="{A32BA5C7-C093-40CA-B102-9459C5157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28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Char char="•"/>
              </a:pPr>
              <a:r>
                <a:rPr lang="en-US" altLang="en-US"/>
                <a:t>1500s, Europeans developed new economic policy, </a:t>
              </a:r>
              <a:r>
                <a:rPr lang="en-US" altLang="en-US" b="1" u="sng"/>
                <a:t>mercantilism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Char char="•"/>
              </a:pPr>
              <a:endParaRPr lang="en-US" altLang="en-US" b="1"/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Char char="•"/>
              </a:pPr>
              <a:r>
                <a:rPr lang="en-US" altLang="en-US"/>
                <a:t>Nation’s strength depended on its </a:t>
              </a:r>
              <a:r>
                <a:rPr lang="en-US" altLang="en-US" u="sng"/>
                <a:t>wealth</a:t>
              </a:r>
              <a:r>
                <a:rPr lang="en-US" altLang="en-US"/>
                <a:t> - wealthy nation had power for </a:t>
              </a:r>
              <a:r>
                <a:rPr lang="en-US" altLang="en-US" u="sng"/>
                <a:t>military</a:t>
              </a:r>
              <a:r>
                <a:rPr lang="en-US" altLang="en-US"/>
                <a:t> and expanded </a:t>
              </a:r>
              <a:r>
                <a:rPr lang="en-US" altLang="en-US" u="sng"/>
                <a:t>influence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Char char="•"/>
              </a:pPr>
              <a:endParaRPr lang="en-US" altLang="en-US"/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Char char="•"/>
              </a:pPr>
              <a:r>
                <a:rPr lang="en-US" altLang="en-US"/>
                <a:t>Wealth measured by amount of gold, silver possessed by nation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Char char="•"/>
              </a:pPr>
              <a:endParaRPr lang="en-US" altLang="en-US"/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Char char="•"/>
              </a:pPr>
              <a:r>
                <a:rPr lang="en-US" altLang="en-US"/>
                <a:t>Mercantilists believed there was fixed amount of wealth in world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Char char="•"/>
              </a:pPr>
              <a:endParaRPr lang="en-US" altLang="en-US"/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Char char="•"/>
              </a:pPr>
              <a:r>
                <a:rPr lang="en-US" altLang="en-US"/>
                <a:t>Mercantilism led to intense </a:t>
              </a:r>
              <a:r>
                <a:rPr lang="en-US" altLang="en-US" u="sng"/>
                <a:t>competition</a:t>
              </a:r>
              <a:r>
                <a:rPr lang="en-US" altLang="en-US"/>
                <a:t> between nations</a:t>
              </a:r>
            </a:p>
          </p:txBody>
        </p:sp>
        <p:sp>
          <p:nvSpPr>
            <p:cNvPr id="77830" name="Text Box 7">
              <a:extLst>
                <a:ext uri="{FF2B5EF4-FFF2-40B4-BE49-F238E27FC236}">
                  <a16:creationId xmlns:a16="http://schemas.microsoft.com/office/drawing/2014/main" id="{F7702FF4-65E8-4766-986F-18488C026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i="1"/>
                <a:t>New Economic Policy</a:t>
              </a:r>
            </a:p>
          </p:txBody>
        </p:sp>
      </p:grpSp>
      <p:sp>
        <p:nvSpPr>
          <p:cNvPr id="77828" name="Rectangle 8">
            <a:extLst>
              <a:ext uri="{FF2B5EF4-FFF2-40B4-BE49-F238E27FC236}">
                <a16:creationId xmlns:a16="http://schemas.microsoft.com/office/drawing/2014/main" id="{9203FB91-E5B4-4055-B175-F6951CAB0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Mercantilism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p484">
            <a:extLst>
              <a:ext uri="{FF2B5EF4-FFF2-40B4-BE49-F238E27FC236}">
                <a16:creationId xmlns:a16="http://schemas.microsoft.com/office/drawing/2014/main" id="{EDE96834-A1BE-47B3-9FD8-714D89496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55563"/>
            <a:ext cx="8210550" cy="6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 descr="File:The British Empire.png">
            <a:hlinkClick r:id="rId2"/>
            <a:extLst>
              <a:ext uri="{FF2B5EF4-FFF2-40B4-BE49-F238E27FC236}">
                <a16:creationId xmlns:a16="http://schemas.microsoft.com/office/drawing/2014/main" id="{BC25DB3D-8D1D-4514-96CB-68286173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025"/>
            <a:ext cx="91440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F1E0A565-E1C5-49C5-A5F4-DF64E7698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3500" b="1" i="1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A32E8CE-25FB-4018-A1E8-C294BDE1D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00113"/>
            <a:ext cx="8229600" cy="2228850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Question: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altLang="en-US" sz="3200"/>
              <a:t>What were the main principles of mercantilism?</a:t>
            </a:r>
            <a:endParaRPr lang="en-US" altLang="en-US"/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36E89C0B-5867-425F-9862-6509A65C8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23913"/>
            <a:ext cx="49688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5797" name="Rectangle 5">
            <a:extLst>
              <a:ext uri="{FF2B5EF4-FFF2-40B4-BE49-F238E27FC236}">
                <a16:creationId xmlns:a16="http://schemas.microsoft.com/office/drawing/2014/main" id="{981CCED8-D229-4997-9B8F-EA0414E93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44805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Answer(s):</a:t>
            </a:r>
            <a:r>
              <a:rPr lang="en-US" altLang="en-US" sz="2800"/>
              <a:t> nation's strength depended upon its wealth; needed a favorable balance of trade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BF01E6E-0B27-43AF-BD12-5B7C06FF9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8" y="974725"/>
            <a:ext cx="8631237" cy="1006475"/>
          </a:xfrm>
          <a:prstGeom prst="rect">
            <a:avLst/>
          </a:prstGeom>
          <a:solidFill>
            <a:srgbClr val="F29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en-US"/>
              <a:t>Increasing trade between Europe and colonies created new business and trade practices during the 1500s and 1600s. These practices would have a great impact on the economies of European nations.</a:t>
            </a:r>
            <a:endParaRPr lang="en-US" altLang="en-US" b="1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3BE169D3-E213-48F1-BA6D-B072B27C227E}"/>
              </a:ext>
            </a:extLst>
          </p:cNvPr>
          <p:cNvGrpSpPr>
            <a:grpSpLocks/>
          </p:cNvGrpSpPr>
          <p:nvPr/>
        </p:nvGrpSpPr>
        <p:grpSpPr bwMode="auto">
          <a:xfrm>
            <a:off x="276225" y="2006600"/>
            <a:ext cx="2874963" cy="4027488"/>
            <a:chOff x="384" y="624"/>
            <a:chExt cx="1632" cy="3120"/>
          </a:xfrm>
        </p:grpSpPr>
        <p:sp>
          <p:nvSpPr>
            <p:cNvPr id="81931" name="Text Box 4">
              <a:extLst>
                <a:ext uri="{FF2B5EF4-FFF2-40B4-BE49-F238E27FC236}">
                  <a16:creationId xmlns:a16="http://schemas.microsoft.com/office/drawing/2014/main" id="{E839A23C-7106-4ECF-B7D4-74C94F82EA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4625" indent="-174625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altLang="en-US" sz="1800"/>
                <a:t>During this time, </a:t>
              </a:r>
              <a:r>
                <a:rPr lang="en-US" altLang="en-US" sz="1800" b="1" u="sng"/>
                <a:t>capitalism</a:t>
              </a:r>
              <a:r>
                <a:rPr lang="en-US" altLang="en-US" sz="1800"/>
                <a:t> expanded: economic activity carried on by private individuals, organizations in order to seek profit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altLang="en-US" sz="1800"/>
                <a:t>Overseas trade made many merchants rich – investment in more business/business activity increased greatly</a:t>
              </a:r>
            </a:p>
          </p:txBody>
        </p:sp>
        <p:sp>
          <p:nvSpPr>
            <p:cNvPr id="81932" name="Text Box 5">
              <a:extLst>
                <a:ext uri="{FF2B5EF4-FFF2-40B4-BE49-F238E27FC236}">
                  <a16:creationId xmlns:a16="http://schemas.microsoft.com/office/drawing/2014/main" id="{A513F5D9-8510-4021-A93A-390451F32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en-US" altLang="en-US" b="1" i="1"/>
                <a:t>Capitalism Emerges</a:t>
              </a: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A92661DD-D079-410A-9967-83415F128F62}"/>
              </a:ext>
            </a:extLst>
          </p:cNvPr>
          <p:cNvGrpSpPr>
            <a:grpSpLocks/>
          </p:cNvGrpSpPr>
          <p:nvPr/>
        </p:nvGrpSpPr>
        <p:grpSpPr bwMode="auto">
          <a:xfrm>
            <a:off x="3160713" y="2006600"/>
            <a:ext cx="2849562" cy="4027488"/>
            <a:chOff x="384" y="624"/>
            <a:chExt cx="1632" cy="3120"/>
          </a:xfrm>
        </p:grpSpPr>
        <p:sp>
          <p:nvSpPr>
            <p:cNvPr id="81929" name="Text Box 7">
              <a:extLst>
                <a:ext uri="{FF2B5EF4-FFF2-40B4-BE49-F238E27FC236}">
                  <a16:creationId xmlns:a16="http://schemas.microsoft.com/office/drawing/2014/main" id="{4AB99B75-25C9-4B04-9F44-E81EC6745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80B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4625" indent="-174625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altLang="en-US" sz="1800"/>
                <a:t>Investors took risks of investing in overseas trade because of </a:t>
              </a:r>
              <a:r>
                <a:rPr lang="en-US" altLang="en-US" sz="1800" u="sng"/>
                <a:t>inflation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endParaRPr lang="en-US" altLang="en-US" sz="18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altLang="en-US" sz="1800"/>
                <a:t>Demand for goods increased due to growing population, scarcity of goods; rising demand drove prices higher</a:t>
              </a:r>
            </a:p>
          </p:txBody>
        </p:sp>
        <p:sp>
          <p:nvSpPr>
            <p:cNvPr id="81930" name="Text Box 8">
              <a:extLst>
                <a:ext uri="{FF2B5EF4-FFF2-40B4-BE49-F238E27FC236}">
                  <a16:creationId xmlns:a16="http://schemas.microsoft.com/office/drawing/2014/main" id="{AF95378F-03A1-474B-8636-8517B0345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80B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en-US" altLang="en-US" b="1" i="1"/>
                <a:t>Rising Prices</a:t>
              </a: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1D45B3D9-2AA5-41D2-AF9C-5E896B0BD1E2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006600"/>
            <a:ext cx="2900363" cy="4027488"/>
            <a:chOff x="384" y="624"/>
            <a:chExt cx="1632" cy="3120"/>
          </a:xfrm>
        </p:grpSpPr>
        <p:sp>
          <p:nvSpPr>
            <p:cNvPr id="81927" name="Text Box 10">
              <a:extLst>
                <a:ext uri="{FF2B5EF4-FFF2-40B4-BE49-F238E27FC236}">
                  <a16:creationId xmlns:a16="http://schemas.microsoft.com/office/drawing/2014/main" id="{55A54242-DFBA-4E23-9438-C7A9AC3C9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4625" indent="-174625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altLang="en-US" sz="1800"/>
                <a:t>Increase of </a:t>
              </a:r>
              <a:r>
                <a:rPr lang="en-US" altLang="en-US" sz="1800" u="sng"/>
                <a:t>money</a:t>
              </a:r>
              <a:r>
                <a:rPr lang="en-US" altLang="en-US" sz="1800"/>
                <a:t> supply another factor in higher prices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endParaRPr lang="en-US" altLang="en-US" sz="18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altLang="en-US" sz="1800"/>
                <a:t>Gold, silver from Americas made into new coins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altLang="en-US" sz="1800"/>
                <a:t>Over time, increase of money in circulation pushed prices for goods still higher</a:t>
              </a:r>
            </a:p>
          </p:txBody>
        </p:sp>
        <p:sp>
          <p:nvSpPr>
            <p:cNvPr id="81928" name="Text Box 11">
              <a:extLst>
                <a:ext uri="{FF2B5EF4-FFF2-40B4-BE49-F238E27FC236}">
                  <a16:creationId xmlns:a16="http://schemas.microsoft.com/office/drawing/2014/main" id="{031A5DE5-0CB6-44B5-8119-3EE967AB72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B8D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en-US" altLang="en-US" b="1" i="1"/>
                <a:t>Money Supply</a:t>
              </a:r>
            </a:p>
          </p:txBody>
        </p:sp>
      </p:grpSp>
      <p:sp>
        <p:nvSpPr>
          <p:cNvPr id="81926" name="Rectangle 12">
            <a:extLst>
              <a:ext uri="{FF2B5EF4-FFF2-40B4-BE49-F238E27FC236}">
                <a16:creationId xmlns:a16="http://schemas.microsoft.com/office/drawing/2014/main" id="{2484DD5D-2020-4419-91B4-A41C9309E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10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The Rise of Capitalism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>
            <a:extLst>
              <a:ext uri="{FF2B5EF4-FFF2-40B4-BE49-F238E27FC236}">
                <a16:creationId xmlns:a16="http://schemas.microsoft.com/office/drawing/2014/main" id="{A694A879-C013-4907-AD1B-D063CB739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1143000"/>
            <a:ext cx="4217987" cy="2286000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US" altLang="en-US" sz="2400" i="1"/>
              <a:t>New Ventures</a:t>
            </a:r>
            <a:endParaRPr lang="en-US" altLang="en-US" sz="1000" i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altLang="en-US" sz="1900"/>
              <a:t>Overseas business ventures often too expensive for individual investors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altLang="en-US" sz="1900"/>
              <a:t>Investors began pooling money in </a:t>
            </a:r>
            <a:r>
              <a:rPr lang="en-US" altLang="en-US" sz="1900" b="1" u="sng"/>
              <a:t>joint-stock companies</a:t>
            </a:r>
            <a:endParaRPr lang="en-US" altLang="en-US" b="1" u="sng"/>
          </a:p>
        </p:txBody>
      </p:sp>
      <p:sp>
        <p:nvSpPr>
          <p:cNvPr id="551939" name="Text Box 3">
            <a:extLst>
              <a:ext uri="{FF2B5EF4-FFF2-40B4-BE49-F238E27FC236}">
                <a16:creationId xmlns:a16="http://schemas.microsoft.com/office/drawing/2014/main" id="{94085098-5E16-441C-A520-6437B5DCF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3581400"/>
            <a:ext cx="4230687" cy="2286000"/>
          </a:xfrm>
          <a:prstGeom prst="rect">
            <a:avLst/>
          </a:prstGeom>
          <a:solidFill>
            <a:srgbClr val="FEE8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US" altLang="en-US" sz="2400" i="1"/>
              <a:t>Shares</a:t>
            </a:r>
            <a:endParaRPr lang="en-US" altLang="en-US" sz="1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altLang="en-US" sz="1900"/>
              <a:t>Profit, loss based on number of shares owned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altLang="en-US" sz="1900"/>
              <a:t>If company failed, investors lost only amount invested</a:t>
            </a:r>
            <a:r>
              <a:rPr lang="en-US" altLang="en-US"/>
              <a:t> </a:t>
            </a:r>
          </a:p>
        </p:txBody>
      </p:sp>
      <p:sp>
        <p:nvSpPr>
          <p:cNvPr id="551940" name="Text Box 4">
            <a:extLst>
              <a:ext uri="{FF2B5EF4-FFF2-40B4-BE49-F238E27FC236}">
                <a16:creationId xmlns:a16="http://schemas.microsoft.com/office/drawing/2014/main" id="{461F30E7-19EF-420F-A8C2-926250F5D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143000"/>
            <a:ext cx="4244975" cy="2286000"/>
          </a:xfrm>
          <a:prstGeom prst="rect">
            <a:avLst/>
          </a:prstGeom>
          <a:solidFill>
            <a:srgbClr val="FEE8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US" altLang="en-US" sz="2400" i="1"/>
              <a:t>Joint-Stock Companies</a:t>
            </a:r>
            <a:endParaRPr lang="en-US" altLang="en-US" sz="1000" i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altLang="en-US" sz="1900"/>
              <a:t>Investors bought shares of stock in company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altLang="en-US" sz="1900"/>
              <a:t>If company made profit, each shareholder received portion</a:t>
            </a:r>
            <a:endParaRPr lang="en-US" altLang="en-US" sz="2400"/>
          </a:p>
        </p:txBody>
      </p:sp>
      <p:sp>
        <p:nvSpPr>
          <p:cNvPr id="551941" name="Text Box 5">
            <a:extLst>
              <a:ext uri="{FF2B5EF4-FFF2-40B4-BE49-F238E27FC236}">
                <a16:creationId xmlns:a16="http://schemas.microsoft.com/office/drawing/2014/main" id="{63E95EB1-66E4-4DD6-AF62-83D7E5961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581400"/>
            <a:ext cx="4257675" cy="2286000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US" altLang="en-US" sz="2400" i="1"/>
              <a:t>Financing Colonies</a:t>
            </a:r>
            <a:endParaRPr lang="en-US" altLang="en-US" sz="1000" i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1900"/>
              <a:t>British </a:t>
            </a:r>
            <a:r>
              <a:rPr lang="en-US" altLang="en-US" sz="1900" u="sng"/>
              <a:t>East India Company</a:t>
            </a:r>
            <a:r>
              <a:rPr lang="en-US" altLang="en-US" sz="1900"/>
              <a:t>, one of first joint-stock companies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1900"/>
              <a:t>1600, imported spices from Asia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1900"/>
              <a:t>Others formed to bear cost of establishing colonies</a:t>
            </a:r>
            <a:endParaRPr lang="en-US" altLang="en-US"/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1C784B19-A130-469F-8E7B-64FB4921E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A New Business Organization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5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5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9" grpId="0" animBg="1"/>
      <p:bldP spid="551940" grpId="0" animBg="1"/>
      <p:bldP spid="55194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7" descr="history-of-the-united-kingdom1">
            <a:extLst>
              <a:ext uri="{FF2B5EF4-FFF2-40B4-BE49-F238E27FC236}">
                <a16:creationId xmlns:a16="http://schemas.microsoft.com/office/drawing/2014/main" id="{0887E519-2332-4A7A-AF65-19392D89F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2689225"/>
            <a:ext cx="4421187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8" descr="File:Flag of the British East India Company (1707).svg">
            <a:hlinkClick r:id="rId3"/>
            <a:extLst>
              <a:ext uri="{FF2B5EF4-FFF2-40B4-BE49-F238E27FC236}">
                <a16:creationId xmlns:a16="http://schemas.microsoft.com/office/drawing/2014/main" id="{59364029-7352-4A15-9EE2-27DA7F655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122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10" descr="companycoin">
            <a:extLst>
              <a:ext uri="{FF2B5EF4-FFF2-40B4-BE49-F238E27FC236}">
                <a16:creationId xmlns:a16="http://schemas.microsoft.com/office/drawing/2014/main" id="{C98CC78C-E9BB-4C9D-B710-3CA58B4AD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7988"/>
            <a:ext cx="4716463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12" descr="east-india-company-influence-3">
            <a:extLst>
              <a:ext uri="{FF2B5EF4-FFF2-40B4-BE49-F238E27FC236}">
                <a16:creationId xmlns:a16="http://schemas.microsoft.com/office/drawing/2014/main" id="{766D67E3-5DE4-4D92-BD57-C6A423C61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0"/>
            <a:ext cx="4148138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3BBB305-9C46-44BB-B141-5D60D5999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3500" b="1" i="1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9D5B9382-6449-40F7-9481-A734972E0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42975"/>
            <a:ext cx="8229600" cy="2282825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Question: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altLang="en-US" sz="3200"/>
              <a:t>Why did new business practices develop in Europe?</a:t>
            </a:r>
            <a:endParaRPr lang="en-US" altLang="en-US"/>
          </a:p>
        </p:txBody>
      </p:sp>
      <p:sp>
        <p:nvSpPr>
          <p:cNvPr id="553989" name="Rectangle 5">
            <a:extLst>
              <a:ext uri="{FF2B5EF4-FFF2-40B4-BE49-F238E27FC236}">
                <a16:creationId xmlns:a16="http://schemas.microsoft.com/office/drawing/2014/main" id="{2837068D-6E61-4E61-A041-BAA8E468D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90925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Answer(s):</a:t>
            </a:r>
            <a:r>
              <a:rPr lang="en-US" altLang="en-US" sz="2800"/>
              <a:t> because of increasing trade between Europe and its colonies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File:Silk Route extant.JPG">
            <a:hlinkClick r:id="rId2"/>
            <a:extLst>
              <a:ext uri="{FF2B5EF4-FFF2-40B4-BE49-F238E27FC236}">
                <a16:creationId xmlns:a16="http://schemas.microsoft.com/office/drawing/2014/main" id="{BDE4449F-D159-4592-A0E6-ADE189C92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101725"/>
            <a:ext cx="8836025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8">
            <a:extLst>
              <a:ext uri="{FF2B5EF4-FFF2-40B4-BE49-F238E27FC236}">
                <a16:creationId xmlns:a16="http://schemas.microsoft.com/office/drawing/2014/main" id="{5CA9A2C2-A168-442C-903C-F5BD79246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581025"/>
            <a:ext cx="85248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Red: Silk Road; Blue: Eastern Spice Trade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>
            <a:extLst>
              <a:ext uri="{FF2B5EF4-FFF2-40B4-BE49-F238E27FC236}">
                <a16:creationId xmlns:a16="http://schemas.microsoft.com/office/drawing/2014/main" id="{44C989FC-33AA-4549-92AE-62CC256BD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" y="1143000"/>
            <a:ext cx="8551863" cy="4845050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3600" b="1"/>
              <a:t>Main Idea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3000"/>
              <a:t>Between the 1500s and the 1800s millions of </a:t>
            </a:r>
            <a:r>
              <a:rPr lang="en-US" altLang="en-US" sz="3000" u="sng"/>
              <a:t>Africans</a:t>
            </a:r>
            <a:r>
              <a:rPr lang="en-US" altLang="en-US" sz="3000"/>
              <a:t> were captured, shipped across the </a:t>
            </a:r>
            <a:r>
              <a:rPr lang="en-US" altLang="en-US" sz="3000" u="sng"/>
              <a:t>Atlantic</a:t>
            </a:r>
            <a:r>
              <a:rPr lang="en-US" altLang="en-US" sz="3000"/>
              <a:t> Ocean, and sold as slaves in the Americas.</a:t>
            </a:r>
          </a:p>
        </p:txBody>
      </p:sp>
      <p:sp>
        <p:nvSpPr>
          <p:cNvPr id="86019" name="Rectangle 4">
            <a:extLst>
              <a:ext uri="{FF2B5EF4-FFF2-40B4-BE49-F238E27FC236}">
                <a16:creationId xmlns:a16="http://schemas.microsoft.com/office/drawing/2014/main" id="{09D9C045-0547-4859-BFE3-AED0896FA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600" b="1">
                <a:solidFill>
                  <a:schemeClr val="tx2"/>
                </a:solidFill>
              </a:rPr>
              <a:t>The Atlantic Slave Trade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26B77CBE-F73D-47D4-BDCD-66BF9A0B7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937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Origins of the Slave Trade and Trade Network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A6A03938-5018-493D-A73D-5ED4C0317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5113" y="3354388"/>
            <a:ext cx="8640762" cy="2679700"/>
          </a:xfrm>
          <a:solidFill>
            <a:srgbClr val="FEE8EA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indent="-231775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000"/>
              <a:t>Captured Africans became part of network called the </a:t>
            </a:r>
            <a:r>
              <a:rPr lang="en-US" altLang="en-US" sz="2000" b="1" u="sng"/>
              <a:t>triangular trade</a:t>
            </a:r>
            <a:r>
              <a:rPr lang="en-US" altLang="en-US" sz="2000"/>
              <a:t> </a:t>
            </a:r>
          </a:p>
          <a:p>
            <a:pPr marL="231775" indent="-231775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2000" u="sng"/>
              <a:t>First</a:t>
            </a:r>
            <a:r>
              <a:rPr lang="en-US" altLang="en-US" sz="2000"/>
              <a:t> leg of triangle, ships carrying European goods to Africa to be exchanged for slaves</a:t>
            </a:r>
          </a:p>
          <a:p>
            <a:pPr marL="231775" indent="-231775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2000"/>
              <a:t>Second leg, </a:t>
            </a:r>
            <a:r>
              <a:rPr lang="en-US" altLang="en-US" sz="2000" b="1" u="sng"/>
              <a:t>Middle Passage</a:t>
            </a:r>
            <a:r>
              <a:rPr lang="en-US" altLang="en-US" sz="2000"/>
              <a:t>, brought Africans to Americas to be sold </a:t>
            </a:r>
          </a:p>
          <a:p>
            <a:pPr marL="231775" indent="-231775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2000"/>
              <a:t>Third leg carried American products to Europe</a:t>
            </a:r>
          </a:p>
          <a:p>
            <a:pPr marL="231775" indent="-231775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2000"/>
              <a:t>Some slave traders from Americas sailed directly to Africa, not following triangular route </a:t>
            </a:r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17A5F0A0-6A83-42C3-A8A5-527120F1B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984250"/>
            <a:ext cx="8602662" cy="2333625"/>
          </a:xfrm>
          <a:prstGeom prst="rect">
            <a:avLst/>
          </a:prstGeom>
          <a:solidFill>
            <a:srgbClr val="B8D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/>
              <a:t>Shortage of </a:t>
            </a:r>
            <a:r>
              <a:rPr lang="en-US" altLang="en-US" u="sng"/>
              <a:t>labor</a:t>
            </a:r>
            <a:r>
              <a:rPr lang="en-US" altLang="en-US"/>
              <a:t> in Americas led to beginning of Atlantic slave trade – laborers needed for </a:t>
            </a:r>
            <a:r>
              <a:rPr lang="en-US" altLang="en-US" u="sng"/>
              <a:t>plantations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/>
              <a:t>Planters first used Native Americans; European </a:t>
            </a:r>
            <a:r>
              <a:rPr lang="en-US" altLang="en-US" u="sng"/>
              <a:t>diseases</a:t>
            </a:r>
            <a:r>
              <a:rPr lang="en-US" altLang="en-US"/>
              <a:t> killed millions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/>
              <a:t>1600s, used indentured servants – expensive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/>
              <a:t>Eventually, slaves taken from coast of </a:t>
            </a:r>
            <a:r>
              <a:rPr lang="en-US" altLang="en-US" u="sng"/>
              <a:t>west</a:t>
            </a:r>
            <a:r>
              <a:rPr lang="en-US" altLang="en-US"/>
              <a:t> Africa - some exchanged for firearms, goods; others kidnapped on raids by traders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File:Kongo audience.jpg">
            <a:hlinkClick r:id="rId2"/>
            <a:extLst>
              <a:ext uri="{FF2B5EF4-FFF2-40B4-BE49-F238E27FC236}">
                <a16:creationId xmlns:a16="http://schemas.microsoft.com/office/drawing/2014/main" id="{BEEF40CD-50DB-4B93-8BEC-0762E411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p489">
            <a:extLst>
              <a:ext uri="{FF2B5EF4-FFF2-40B4-BE49-F238E27FC236}">
                <a16:creationId xmlns:a16="http://schemas.microsoft.com/office/drawing/2014/main" id="{D747F171-6C77-46F9-85FE-754D47FA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63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File:Africa slave Regions.svg">
            <a:hlinkClick r:id="rId2"/>
            <a:extLst>
              <a:ext uri="{FF2B5EF4-FFF2-40B4-BE49-F238E27FC236}">
                <a16:creationId xmlns:a16="http://schemas.microsoft.com/office/drawing/2014/main" id="{46934559-D99E-4D96-B7DA-CB626592F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0"/>
            <a:ext cx="7258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File:Slave Auction Ad.jpg">
            <a:hlinkClick r:id="rId2"/>
            <a:extLst>
              <a:ext uri="{FF2B5EF4-FFF2-40B4-BE49-F238E27FC236}">
                <a16:creationId xmlns:a16="http://schemas.microsoft.com/office/drawing/2014/main" id="{6761834C-09E3-4C11-888F-F62851B3C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74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4" descr="File:Slave ship diagram.png">
            <a:hlinkClick r:id="rId4"/>
            <a:extLst>
              <a:ext uri="{FF2B5EF4-FFF2-40B4-BE49-F238E27FC236}">
                <a16:creationId xmlns:a16="http://schemas.microsoft.com/office/drawing/2014/main" id="{49F85DF7-34D2-44D7-B030-722A4C57E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File:The Slave Trade by Auguste Francois Biard.jpg">
            <a:hlinkClick r:id="rId2"/>
            <a:extLst>
              <a:ext uri="{FF2B5EF4-FFF2-40B4-BE49-F238E27FC236}">
                <a16:creationId xmlns:a16="http://schemas.microsoft.com/office/drawing/2014/main" id="{272E11CF-D537-49DF-9398-01FBB556D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3">
            <a:extLst>
              <a:ext uri="{FF2B5EF4-FFF2-40B4-BE49-F238E27FC236}">
                <a16:creationId xmlns:a16="http://schemas.microsoft.com/office/drawing/2014/main" id="{20525EC3-D03D-4C20-BE66-86EEB1A37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052513"/>
            <a:ext cx="8604250" cy="2827337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altLang="en-US"/>
              <a:t>Spanish</a:t>
            </a:r>
            <a:r>
              <a:rPr lang="en-US" altLang="en-US">
                <a:cs typeface="Arial" panose="020B0604020202020204" pitchFamily="34" charset="0"/>
              </a:rPr>
              <a:t>—</a:t>
            </a:r>
            <a:r>
              <a:rPr lang="en-US" altLang="en-US"/>
              <a:t>Caribbean sugar plantations; Portuguese—Brazil; English—West Indies but also to colonies in North America.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altLang="en-US" u="sng"/>
              <a:t>England</a:t>
            </a:r>
            <a:r>
              <a:rPr lang="en-US" altLang="en-US"/>
              <a:t> dominated the slave trade by end of 1600s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altLang="en-US"/>
              <a:t>Most worked on </a:t>
            </a:r>
            <a:r>
              <a:rPr lang="en-US" altLang="en-US" u="sng"/>
              <a:t>plantations</a:t>
            </a:r>
            <a:r>
              <a:rPr lang="en-US" altLang="en-US"/>
              <a:t>; some in mines, towns, or countryside; women given domestic duties; skilled craft workers continued crafts in Americas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Laws in Americas considered enslaved Africans to be </a:t>
            </a:r>
            <a:r>
              <a:rPr lang="en-US" altLang="en-US" u="sng"/>
              <a:t>property</a:t>
            </a:r>
            <a:r>
              <a:rPr lang="en-US" altLang="en-US"/>
              <a:t> - slaves had no rights, freedoms</a:t>
            </a:r>
          </a:p>
        </p:txBody>
      </p:sp>
      <p:sp>
        <p:nvSpPr>
          <p:cNvPr id="93187" name="Rectangle 7">
            <a:extLst>
              <a:ext uri="{FF2B5EF4-FFF2-40B4-BE49-F238E27FC236}">
                <a16:creationId xmlns:a16="http://schemas.microsoft.com/office/drawing/2014/main" id="{8CF760E8-943B-4973-A22F-A6391EAE1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461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Slavery in the Colonies</a:t>
            </a:r>
          </a:p>
        </p:txBody>
      </p:sp>
      <p:sp>
        <p:nvSpPr>
          <p:cNvPr id="569355" name="Rectangle 11">
            <a:extLst>
              <a:ext uri="{FF2B5EF4-FFF2-40B4-BE49-F238E27FC236}">
                <a16:creationId xmlns:a16="http://schemas.microsoft.com/office/drawing/2014/main" id="{4EA49CCD-AF2F-4599-BD5E-4F41D04A4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3887788"/>
            <a:ext cx="8653463" cy="2468562"/>
          </a:xfrm>
          <a:prstGeom prst="rect">
            <a:avLst/>
          </a:prstGeom>
          <a:solidFill>
            <a:srgbClr val="F8C4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2400" b="1"/>
              <a:t>Resistance</a:t>
            </a:r>
            <a:endParaRPr lang="en-US" altLang="en-US" sz="10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/>
              <a:t>Slaves coped with inhumane conditions many different ways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/>
              <a:t>Tried to keep </a:t>
            </a:r>
            <a:r>
              <a:rPr lang="en-US" altLang="en-US" u="sng"/>
              <a:t>cultural</a:t>
            </a:r>
            <a:r>
              <a:rPr lang="en-US" altLang="en-US"/>
              <a:t> traditions alive, others turned to religion, slow work, destroyed equipment, revolted, and flee -  est. communities of runaways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/>
              <a:t>As result of slave trade, people of African descent and their culture spread throughout Americas, Western Europe - </a:t>
            </a:r>
            <a:r>
              <a:rPr lang="en-US" altLang="en-US" b="1" u="sng"/>
              <a:t>African Diaspora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5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124FBC7-72DD-4DDB-89BD-22E558B24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3500" b="1" i="1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D68FE90A-66EA-49BD-A63D-6626296A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57263"/>
            <a:ext cx="8229600" cy="2270125"/>
          </a:xfrm>
          <a:prstGeom prst="rect">
            <a:avLst/>
          </a:prstGeom>
          <a:solidFill>
            <a:srgbClr val="E2F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Question: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altLang="en-US" sz="3200"/>
              <a:t>Why did many slaves fight back against their owners?</a:t>
            </a:r>
            <a:endParaRPr lang="en-US" altLang="en-US"/>
          </a:p>
        </p:txBody>
      </p:sp>
      <p:sp>
        <p:nvSpPr>
          <p:cNvPr id="94212" name="Text Box 4">
            <a:extLst>
              <a:ext uri="{FF2B5EF4-FFF2-40B4-BE49-F238E27FC236}">
                <a16:creationId xmlns:a16="http://schemas.microsoft.com/office/drawing/2014/main" id="{CDDEA2E9-FF95-4DE3-9FAA-170AF3EE4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23913"/>
            <a:ext cx="49688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445" name="Rectangle 5">
            <a:extLst>
              <a:ext uri="{FF2B5EF4-FFF2-40B4-BE49-F238E27FC236}">
                <a16:creationId xmlns:a16="http://schemas.microsoft.com/office/drawing/2014/main" id="{733CA4CD-EC02-49B3-81BA-AD3B1653B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6235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Answer(s):</a:t>
            </a:r>
            <a:r>
              <a:rPr lang="en-US" altLang="en-US" sz="2800"/>
              <a:t> to cope with inhumane conditions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p494">
            <a:extLst>
              <a:ext uri="{FF2B5EF4-FFF2-40B4-BE49-F238E27FC236}">
                <a16:creationId xmlns:a16="http://schemas.microsoft.com/office/drawing/2014/main" id="{0BA346F6-0129-4FCA-BDF3-905BB513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644525"/>
            <a:ext cx="5421313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502D29B4-6B22-4CC5-9B3B-FA25C1585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52463"/>
            <a:ext cx="5472113" cy="3382962"/>
          </a:xfrm>
          <a:prstGeom prst="rect">
            <a:avLst/>
          </a:prstGeom>
          <a:solidFill>
            <a:srgbClr val="FFF2AE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36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C3BC0C41-D82F-4CA9-BD73-16897A0C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056063"/>
            <a:ext cx="5472113" cy="1887537"/>
          </a:xfrm>
          <a:prstGeom prst="rect">
            <a:avLst/>
          </a:prstGeom>
          <a:solidFill>
            <a:srgbClr val="FFF2AE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37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3D852332-8A8D-4109-8A7C-5C1465E7B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638" y="441325"/>
            <a:ext cx="685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38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36BEBCEF-3F8D-4EF4-9534-A6FBA7E96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288" y="688975"/>
            <a:ext cx="685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Marco Polo. Map of explore.jpg">
            <a:hlinkClick r:id="rId2"/>
            <a:extLst>
              <a:ext uri="{FF2B5EF4-FFF2-40B4-BE49-F238E27FC236}">
                <a16:creationId xmlns:a16="http://schemas.microsoft.com/office/drawing/2014/main" id="{F6843A1B-9A72-4A88-BBD0-3FA0924B6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"/>
            <a:ext cx="91440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p494_a">
            <a:extLst>
              <a:ext uri="{FF2B5EF4-FFF2-40B4-BE49-F238E27FC236}">
                <a16:creationId xmlns:a16="http://schemas.microsoft.com/office/drawing/2014/main" id="{B1D38D5D-84CA-4160-8A12-01FC8E43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0"/>
            <a:ext cx="91440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B6691530-D226-415E-AB52-56B8F0266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638" y="441325"/>
            <a:ext cx="685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60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42431FA5-7F16-482A-8EF2-7BB21272E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288" y="688975"/>
            <a:ext cx="685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61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E9F1D56E-3A33-4502-8BFB-D256B2617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75" y="6111875"/>
            <a:ext cx="914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p494_b">
            <a:extLst>
              <a:ext uri="{FF2B5EF4-FFF2-40B4-BE49-F238E27FC236}">
                <a16:creationId xmlns:a16="http://schemas.microsoft.com/office/drawing/2014/main" id="{852DE3E0-1343-4E9A-88AA-FC4871CB2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1838"/>
            <a:ext cx="91440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464BCFB6-8BD5-4937-8478-17B3F48B3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638" y="441325"/>
            <a:ext cx="685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84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7E582A37-B8D8-4171-931B-5078EA25C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288" y="688975"/>
            <a:ext cx="685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85" name="Rectangle 5">
            <a:hlinkClick r:id="rId6" action="ppaction://hlinksldjump"/>
            <a:extLst>
              <a:ext uri="{FF2B5EF4-FFF2-40B4-BE49-F238E27FC236}">
                <a16:creationId xmlns:a16="http://schemas.microsoft.com/office/drawing/2014/main" id="{7D08A74F-E87B-4B7D-BD71-652869DB0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163" y="6126163"/>
            <a:ext cx="8683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5/15/2006 11:29:37 AM&quot;&gt;&lt;Slide id=&quot;303&quot; dur=&quot;1.031&quot;/&gt;&lt;Slide id=&quot;304&quot; dur=&quot;.641&quot;/&gt;&lt;Slide id=&quot;308&quot; dur=&quot;3.345&quot; bld=&quot;|.8|.8|.9&quot;/&gt;&lt;Slide id=&quot;327&quot; dur=&quot;2.173&quot; bld=&quot;|1&quot;/&gt;&lt;Slide id=&quot;310&quot; dur=&quot;1.963&quot; bld=&quot;|.1|.7&quot;/&gt;&lt;Slide id=&quot;311&quot; dur=&quot;3.124&quot; bld=&quot;|.4|.9|.9&quot;/&gt;&lt;Slide id=&quot;320&quot; dur=&quot;7.481&quot; bld=&quot;|.6|.9|.9|1.1&quot;/&gt;&lt;/Timings&gt;&lt;Timings time=&quot;5/12/2006 12:13:06 PM&quot;&gt;&lt;Slide id=&quot;303&quot; dur=&quot;2.414&quot; bld=&quot;|.9&quot;/&gt;&lt;/Timings&gt;&lt;/WMTool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1|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6|.9|.9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6|.9|.9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6|.9|.9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4|.9|.9"/>
</p:tagLst>
</file>

<file path=ppt/theme/theme1.xml><?xml version="1.0" encoding="utf-8"?>
<a:theme xmlns:a="http://schemas.openxmlformats.org/drawingml/2006/main" name="2_Custom Design">
  <a:themeElements>
    <a:clrScheme name="2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3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ustom Design">
  <a:themeElements>
    <a:clrScheme name="4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Custom Design">
  <a:themeElements>
    <a:clrScheme name="5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5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6786</TotalTime>
  <Words>2242</Words>
  <Application>Microsoft Office PowerPoint</Application>
  <PresentationFormat>On-screen Show (4:3)</PresentationFormat>
  <Paragraphs>282</Paragraphs>
  <Slides>91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91</vt:i4>
      </vt:variant>
    </vt:vector>
  </HeadingPairs>
  <TitlesOfParts>
    <vt:vector size="97" baseType="lpstr">
      <vt:lpstr>Arial</vt:lpstr>
      <vt:lpstr>Times</vt:lpstr>
      <vt:lpstr>2_Custom Design</vt:lpstr>
      <vt:lpstr>3_Custom Design</vt:lpstr>
      <vt:lpstr>4_Custom Design</vt:lpstr>
      <vt:lpstr>5_Custom Design</vt:lpstr>
      <vt:lpstr>“Fear not for the future, weep not for the past.” - Percy Bysshe Shelley  The three best known western names in China are: Jesus Christ, Richard Nixon, and Elvis Presley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Henry the Navigator and Bartolomeu Dias </vt:lpstr>
      <vt:lpstr>PowerPoint Presentation</vt:lpstr>
      <vt:lpstr>Vasco da Gama</vt:lpstr>
      <vt:lpstr>PowerPoint Presentation</vt:lpstr>
      <vt:lpstr>Christopher Columbus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Amerigo Vespucci</vt:lpstr>
      <vt:lpstr>Núñez de Balboa</vt:lpstr>
      <vt:lpstr>Ferdinand Magellan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Sir Francis Drake</vt:lpstr>
      <vt:lpstr>Northwest Passage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Hernán Cortés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Francisco Pizarro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“Our life’s a stage, a comedy: either learn to play and take it lightly, or bear its troubles patiently.” - Palladas  There are twice as many kangaroos in  Australia as there are people.  The kangaroo population is estimated at about 40 million.</vt:lpstr>
      <vt:lpstr>PowerPoint Presentation</vt:lpstr>
      <vt:lpstr>PowerPoint Presentation</vt:lpstr>
      <vt:lpstr>PowerPoint Presentation</vt:lpstr>
      <vt:lpstr>PowerPoint Presentation</vt:lpstr>
      <vt:lpstr>New World native plants. Clockwise, from top left:  1. Maize 2. Tomato 3. Potato 4. Vanilla 5. Pará rubber tree  6. Cacao 7. Tobacco  </vt:lpstr>
      <vt:lpstr>Old World native plants. Clockwise, from top left:  1. Citrus 2. Apple 3. Banana 4. Mango 5. Onion 6. Coffee  7. Wheat 8. Rice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Harcourt,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Technology</dc:creator>
  <cp:lastModifiedBy>Braun Christine</cp:lastModifiedBy>
  <cp:revision>327</cp:revision>
  <cp:lastPrinted>2005-02-01T16:21:45Z</cp:lastPrinted>
  <dcterms:created xsi:type="dcterms:W3CDTF">2005-01-20T18:32:35Z</dcterms:created>
  <dcterms:modified xsi:type="dcterms:W3CDTF">2018-09-06T18:07:55Z</dcterms:modified>
</cp:coreProperties>
</file>