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7"/>
  </p:notesMasterIdLst>
  <p:sldIdLst>
    <p:sldId id="263" r:id="rId2"/>
    <p:sldId id="345" r:id="rId3"/>
    <p:sldId id="348" r:id="rId4"/>
    <p:sldId id="351" r:id="rId5"/>
    <p:sldId id="35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357"/>
    <a:srgbClr val="BF0C0A"/>
    <a:srgbClr val="E13314"/>
    <a:srgbClr val="37827D"/>
    <a:srgbClr val="FFA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01"/>
    <p:restoredTop sz="94705"/>
  </p:normalViewPr>
  <p:slideViewPr>
    <p:cSldViewPr snapToGrid="0">
      <p:cViewPr varScale="1">
        <p:scale>
          <a:sx n="63" d="100"/>
          <a:sy n="63" d="100"/>
        </p:scale>
        <p:origin x="28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CC7C4-CE44-3A49-960C-9C6F7AD59078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0D10C-CD6E-FA4B-B8FD-F3CA9E489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8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0D10C-CD6E-FA4B-B8FD-F3CA9E4899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9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22185-2E89-4A6C-92A0-61620D426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52F0E8-4756-42A9-A2C9-7AF6AE7D5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16776-89DF-4A92-87FC-D497772B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C0797-6754-4DAE-AADB-F6D8EB554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8D083-B171-40D7-AEB9-EBA10AD91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C6048-E21C-4C0C-9303-6EDB11254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E4BA6-96B4-4DBE-90B9-BDDF3B655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4EA14-FBCE-407A-A186-E6C1FD13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890D0-284B-4F8D-AA82-D67D56D91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83419-64E6-4055-B6B3-D5B9F7AF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9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2343B9-CCDB-429E-BF13-EF95AC157B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F60D5A-D869-408B-86A9-BF48B4B94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0B1B3-1878-4BCE-82A6-1D7212A8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1F16C-D988-4023-BC7A-20F47A85F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B26AE-5DFB-49CA-90BD-85D4482AC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4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5F644-CA44-4867-8E9C-E79ED1580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B2FFD-429E-488D-8D49-DF9579E10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179C7-9F91-4453-8D33-A621480C7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3049B-1FA2-4640-BD00-E3DF3A78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7C417-AFA5-402A-867F-71FB8331F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4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FAE30-7B64-40FD-83AC-DE681F538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DFABA-56A0-493C-B25D-3D134D06C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0E740-26F7-4241-9842-69C5232AD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D2A23-5E70-4E2E-840B-87F376B71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DFE5B-7B84-4A93-B52E-D0C771CB3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5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600FD-C575-4945-8A1D-10F5045CF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04E67-5105-4E8F-8742-E3B914709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6961E4-087B-4A0B-9C07-D8BD82501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72C4C-528A-4C92-8B9D-6C82DFB3F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150C5-0907-43C2-94BE-429BE6B9D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F5B40-2EEE-40D6-9172-1AD0FFB1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0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3027A-E509-44CF-A08B-4DBA1E2DF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3CCA2-FC9D-4D6F-8C1B-8D998C510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82493-D041-4D1D-8456-6C3F00709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B6E211-B289-44EF-8693-AD786EC7D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6B081A-C9B8-4DE6-8DE4-DAC577947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40ECC-58B7-49E3-8FA9-32636BFAB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7B67B7-3FB4-4E86-92F6-CA158D5D9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7D13E6-1222-4144-A928-7FAFA0C1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4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4D309-3A89-467A-8247-6C7FE6CDC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BEFE54-CDE7-4CAC-AB56-24B81CB9C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1F1BA3-FAC3-49AC-AA14-A75F3DD93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CB3B8-9C5C-4E5F-B437-8E6484FA0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7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C83583-92E4-40A3-BD71-8CD01161E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CAD110-F5CE-4A37-AE99-620D3A02E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3C313-6461-43BF-85CD-DBECFA18C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2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A68A0-DE62-41C4-8A34-F3AF313F5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526BF-9538-4D0A-9C32-A6DC78A2B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23F62B-EABB-4A19-A354-2182BF60E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F8ABD-E8E2-45B5-AE4B-091477077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57070-54AE-41F4-A1BC-0F3B9256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D4B1E-1522-48D4-84D7-A588022A3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7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3BFC2-6A75-4A98-BA8E-15FD6FF7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E54998-20C8-4ABF-ADB5-CDA68607A8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C429E-ABF4-4B10-9688-D36C03AD9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73B98-E0A9-4161-AB72-667584A74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36375-A122-4C07-B359-2ACE042A6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B5715-8D3C-460D-B7ED-AFC6A41A7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4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E0F297-EB5A-47E8-9EEE-A35BDA92F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F1F66-6A1D-4A93-9C1F-7BC733AC9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01A2C-EB91-4D60-8E66-54D5473BE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86853-EEEE-43B2-93F3-2AC8F02F53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D73FD-90F4-4B1B-B616-DEA490FAFB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C8438-D759-4DF5-A1C4-FBDC6FF86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3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4">
            <a:extLst>
              <a:ext uri="{FF2B5EF4-FFF2-40B4-BE49-F238E27FC236}">
                <a16:creationId xmlns:a16="http://schemas.microsoft.com/office/drawing/2014/main" id="{68E67ED0-0CBD-4D20-BC5C-13674A743FEC}"/>
              </a:ext>
            </a:extLst>
          </p:cNvPr>
          <p:cNvSpPr/>
          <p:nvPr/>
        </p:nvSpPr>
        <p:spPr>
          <a:xfrm>
            <a:off x="-1121026" y="373843"/>
            <a:ext cx="8703977" cy="19353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dirty="0">
                <a:latin typeface="Cooper Black" panose="0208090404030B020404" pitchFamily="18" charset="0"/>
              </a:rPr>
              <a:t>Period 2: 1648 CE – 1815 CE</a:t>
            </a:r>
          </a:p>
          <a:p>
            <a:pPr algn="r"/>
            <a:r>
              <a:rPr lang="en-US" sz="4800" dirty="0">
                <a:latin typeface="Cooper Black" panose="0208090404030B020404" pitchFamily="18" charset="0"/>
              </a:rPr>
              <a:t>European Society</a:t>
            </a:r>
          </a:p>
          <a:p>
            <a:pPr algn="r"/>
            <a:endParaRPr lang="en-US" sz="24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302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412800" y="1798820"/>
            <a:ext cx="10395107" cy="4467069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By the 1700s, the </a:t>
            </a:r>
            <a:r>
              <a:rPr lang="en-US" sz="2000" u="sng" dirty="0"/>
              <a:t>plague had disappeared as a major </a:t>
            </a:r>
          </a:p>
          <a:p>
            <a:r>
              <a:rPr lang="en-US" sz="2000" dirty="0"/>
              <a:t>      </a:t>
            </a:r>
            <a:r>
              <a:rPr lang="en-US" sz="2000" u="sng" dirty="0"/>
              <a:t>epidemic</a:t>
            </a:r>
            <a:r>
              <a:rPr lang="en-US" sz="2000" dirty="0"/>
              <a:t> and </a:t>
            </a:r>
            <a:r>
              <a:rPr lang="en-US" sz="2000" b="1" dirty="0"/>
              <a:t>smallpox inoculations </a:t>
            </a:r>
            <a:r>
              <a:rPr lang="en-US" sz="2000" dirty="0"/>
              <a:t>meant far more </a:t>
            </a:r>
          </a:p>
          <a:p>
            <a:r>
              <a:rPr lang="en-US" sz="2000" dirty="0"/>
              <a:t>      children survived till adulthood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De-emphasis on religion increased </a:t>
            </a:r>
            <a:r>
              <a:rPr lang="en-US" sz="2000" b="1" dirty="0"/>
              <a:t>premarital sex </a:t>
            </a:r>
            <a:r>
              <a:rPr lang="en-US" sz="2000" dirty="0"/>
              <a:t>and</a:t>
            </a:r>
            <a:r>
              <a:rPr lang="en-US" sz="2000" b="1" dirty="0"/>
              <a:t> </a:t>
            </a:r>
          </a:p>
          <a:p>
            <a:r>
              <a:rPr lang="en-US" sz="2000" b="1" dirty="0"/>
              <a:t>      illegitimate births</a:t>
            </a:r>
            <a:r>
              <a:rPr lang="en-US" sz="2000" dirty="0"/>
              <a:t>, however, Romanticism changed </a:t>
            </a:r>
          </a:p>
          <a:p>
            <a:r>
              <a:rPr lang="en-US" sz="2000" dirty="0"/>
              <a:t>      marriage patterns as arranged marriages decreased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Marrying for love actually delayed most marriages, resulting</a:t>
            </a:r>
          </a:p>
          <a:p>
            <a:r>
              <a:rPr lang="en-US" sz="2000" dirty="0"/>
              <a:t>       in </a:t>
            </a:r>
            <a:r>
              <a:rPr lang="en-US" sz="2000" u="sng" dirty="0"/>
              <a:t>having kids later in life and usually less of them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Additionally, early </a:t>
            </a:r>
            <a:r>
              <a:rPr lang="en-US" sz="2000" u="sng" dirty="0"/>
              <a:t>birth control began to be used more frequently</a:t>
            </a:r>
            <a:r>
              <a:rPr lang="en-US" sz="2000" dirty="0"/>
              <a:t> with increased sexual activity (</a:t>
            </a:r>
            <a:r>
              <a:rPr lang="en-US" sz="2000" b="1" dirty="0"/>
              <a:t>infanticide, killing nurses, abortions</a:t>
            </a:r>
            <a:r>
              <a:rPr lang="en-US" sz="2000" dirty="0"/>
              <a:t>)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731534" y="827236"/>
            <a:ext cx="4968668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oper Black" panose="0208090404030B020404" pitchFamily="18" charset="0"/>
              </a:rPr>
              <a:t>Population Changes</a:t>
            </a:r>
          </a:p>
        </p:txBody>
      </p:sp>
      <p:pic>
        <p:nvPicPr>
          <p:cNvPr id="43" name="Picture 2" descr="https://saboteur365.files.wordpress.com/2015/02/smallpox-innoculation.jpg">
            <a:extLst>
              <a:ext uri="{FF2B5EF4-FFF2-40B4-BE49-F238E27FC236}">
                <a16:creationId xmlns:a16="http://schemas.microsoft.com/office/drawing/2014/main" id="{61462867-F551-B440-9C8C-B5C8B4987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059" y="1348709"/>
            <a:ext cx="4587631" cy="273179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03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191973" y="1267053"/>
            <a:ext cx="11685123" cy="53954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The growth of cities eroded traditional communal values, and </a:t>
            </a:r>
            <a:r>
              <a:rPr lang="en-US" u="sng" dirty="0"/>
              <a:t>city governments </a:t>
            </a:r>
          </a:p>
          <a:p>
            <a:pPr lvl="0"/>
            <a:r>
              <a:rPr lang="en-US" dirty="0"/>
              <a:t>      </a:t>
            </a:r>
            <a:r>
              <a:rPr lang="en-US" u="sng" dirty="0"/>
              <a:t>strained to provide protection and a healthy environment </a:t>
            </a:r>
          </a:p>
          <a:p>
            <a:pPr lvl="0"/>
            <a:endParaRPr 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Additionally, the close sense of community and closeness of rural </a:t>
            </a:r>
          </a:p>
          <a:p>
            <a:r>
              <a:rPr lang="en-US" dirty="0"/>
              <a:t>      peasants disappeared in a more </a:t>
            </a:r>
            <a:r>
              <a:rPr lang="en-US" u="sng" dirty="0"/>
              <a:t>impersonal and alienating urban setting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u="sn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This created the need for a </a:t>
            </a:r>
            <a:r>
              <a:rPr lang="en-US" u="sng" dirty="0"/>
              <a:t>city and county police forces as crime &amp; population grew too fast</a:t>
            </a:r>
            <a:r>
              <a:rPr lang="en-US" dirty="0"/>
              <a:t> for most cities to handle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u="sng" dirty="0"/>
              <a:t>concentration of poor in cities led to a greater awareness of poverty, and prostitution as social </a:t>
            </a:r>
          </a:p>
          <a:p>
            <a:pPr lvl="0"/>
            <a:r>
              <a:rPr lang="en-US" dirty="0"/>
              <a:t>      </a:t>
            </a:r>
            <a:r>
              <a:rPr lang="en-US" u="sng" dirty="0"/>
              <a:t>problems</a:t>
            </a:r>
            <a:r>
              <a:rPr lang="en-US" dirty="0"/>
              <a:t>, and new laws were passed in response to rapidly growing urban poverty, crime, and prostitution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/>
              <a:t>The New Poor Law </a:t>
            </a:r>
            <a:r>
              <a:rPr lang="en-US" dirty="0"/>
              <a:t>in 1834 formed </a:t>
            </a:r>
            <a:r>
              <a:rPr lang="en-US" u="sng" dirty="0"/>
              <a:t>Poor Law Unions</a:t>
            </a:r>
            <a:r>
              <a:rPr lang="en-US" baseline="30000" dirty="0"/>
              <a:t> </a:t>
            </a:r>
            <a:r>
              <a:rPr lang="en-US" dirty="0"/>
              <a:t>and the building of workhouses in each union </a:t>
            </a:r>
          </a:p>
          <a:p>
            <a:pPr lvl="0"/>
            <a:r>
              <a:rPr lang="en-US" dirty="0"/>
              <a:t>      for the giving of poor relief that was paid for by a ‘poor rate’ tax on the property-owning middle classes</a:t>
            </a:r>
          </a:p>
          <a:p>
            <a:pPr lvl="0"/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/>
              <a:t>The Contagious Diseases Acts </a:t>
            </a:r>
            <a:r>
              <a:rPr lang="en-US" dirty="0"/>
              <a:t>were passed in 1864 which allowed police officers to arrest women suspected of being prostitutes in certain ports and army towns; the women were then </a:t>
            </a:r>
            <a:r>
              <a:rPr lang="en-US" u="sng" dirty="0"/>
              <a:t>subjected to compulsory checks for venereal disease</a:t>
            </a:r>
          </a:p>
          <a:p>
            <a:pPr lvl="0"/>
            <a:endParaRPr lang="en-US" u="sn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If a woman was declared to be infected, she would be confined in what was known as a </a:t>
            </a:r>
            <a:r>
              <a:rPr lang="en-US" b="1" dirty="0"/>
              <a:t>lock hospital </a:t>
            </a:r>
            <a:r>
              <a:rPr lang="en-US" dirty="0"/>
              <a:t>(hospital </a:t>
            </a:r>
          </a:p>
          <a:p>
            <a:pPr lvl="0"/>
            <a:r>
              <a:rPr lang="en-US" dirty="0"/>
              <a:t>      dedicated to treating sexually-transmitted diseases) until she recovered or her sentence finished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1053492" y="440575"/>
            <a:ext cx="4038857" cy="73501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oper Black" panose="0208090404030B020404" pitchFamily="18" charset="0"/>
              </a:rPr>
              <a:t>Urban Issues</a:t>
            </a:r>
          </a:p>
        </p:txBody>
      </p:sp>
      <p:pic>
        <p:nvPicPr>
          <p:cNvPr id="18" name="Picture 2" descr="http://www.england-history.org/wordpress/wp-content/uploads/2009/10/eng009.jpg">
            <a:extLst>
              <a:ext uri="{FF2B5EF4-FFF2-40B4-BE49-F238E27FC236}">
                <a16:creationId xmlns:a16="http://schemas.microsoft.com/office/drawing/2014/main" id="{DEA45EB1-3A81-894F-8E47-63C519B26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613" y="516140"/>
            <a:ext cx="3142550" cy="247868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6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543346" y="1501447"/>
            <a:ext cx="10899283" cy="4975423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As commercial wealth increased, families dedicated </a:t>
            </a:r>
            <a:r>
              <a:rPr lang="en-US" u="sng" dirty="0"/>
              <a:t>more space</a:t>
            </a:r>
          </a:p>
          <a:p>
            <a:pPr lvl="0"/>
            <a:r>
              <a:rPr lang="en-US" dirty="0"/>
              <a:t>     </a:t>
            </a:r>
            <a:r>
              <a:rPr lang="en-US" u="sng" dirty="0"/>
              <a:t>and resources to children (tutors), child-rearing and private comforts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upper class would </a:t>
            </a:r>
            <a:r>
              <a:rPr lang="en-US" u="sng" dirty="0"/>
              <a:t>frequent coffeehouses, theaters and </a:t>
            </a:r>
          </a:p>
          <a:p>
            <a:r>
              <a:rPr lang="en-US" dirty="0"/>
              <a:t>     </a:t>
            </a:r>
            <a:r>
              <a:rPr lang="en-US" u="sng" dirty="0"/>
              <a:t>opera houses</a:t>
            </a:r>
            <a:r>
              <a:rPr lang="en-US" dirty="0"/>
              <a:t> (during the day)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Homes became </a:t>
            </a:r>
            <a:r>
              <a:rPr lang="en-US" u="sng" dirty="0"/>
              <a:t>new venues for leisure activities</a:t>
            </a:r>
            <a:r>
              <a:rPr lang="en-US" dirty="0"/>
              <a:t>, such as </a:t>
            </a:r>
            <a:r>
              <a:rPr lang="en-US" b="1" dirty="0"/>
              <a:t>novel </a:t>
            </a:r>
          </a:p>
          <a:p>
            <a:r>
              <a:rPr lang="en-US" b="1" dirty="0"/>
              <a:t>     reading </a:t>
            </a:r>
            <a:r>
              <a:rPr lang="en-US" u="sng" dirty="0"/>
              <a:t>and private emotion and reflection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Make-up, mirrors, wigs, </a:t>
            </a:r>
            <a:r>
              <a:rPr lang="en-US" dirty="0"/>
              <a:t>and </a:t>
            </a:r>
            <a:r>
              <a:rPr lang="en-US" b="1" dirty="0"/>
              <a:t>cosmetics </a:t>
            </a:r>
            <a:r>
              <a:rPr lang="en-US" dirty="0"/>
              <a:t>became popular, and symbols of wealth and power in the 18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Culturally, despite the Scientific Revolution, some old ideas persisted, such as the field of alchemy.  While figures such as </a:t>
            </a:r>
            <a:r>
              <a:rPr lang="en-US" b="1" dirty="0"/>
              <a:t>Paracelsus</a:t>
            </a:r>
            <a:r>
              <a:rPr lang="en-US" dirty="0"/>
              <a:t>—the father of modern toxicology—had established the field in the Early Modern Era, key figures such as </a:t>
            </a:r>
            <a:r>
              <a:rPr lang="en-US" b="1" dirty="0"/>
              <a:t>Isaac Newton </a:t>
            </a:r>
            <a:r>
              <a:rPr lang="en-US" u="sng" dirty="0"/>
              <a:t>still looked to the potions and mixtures of alchemy for answers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While not upheld as a field across time, </a:t>
            </a:r>
            <a:r>
              <a:rPr lang="en-US" b="1" dirty="0"/>
              <a:t>alchemy </a:t>
            </a:r>
            <a:r>
              <a:rPr lang="en-US" u="sng" dirty="0"/>
              <a:t>played a foundational </a:t>
            </a:r>
          </a:p>
          <a:p>
            <a:r>
              <a:rPr lang="en-US" dirty="0"/>
              <a:t>      </a:t>
            </a:r>
            <a:r>
              <a:rPr lang="en-US" u="sng" dirty="0"/>
              <a:t>role in human understanding of toxicology and many natural chemicals 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933266" y="526748"/>
            <a:ext cx="6034272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Cooper Black" panose="0208090404030B020404" pitchFamily="18" charset="0"/>
              </a:rPr>
              <a:t>Modern Era Society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2E40271-DEFD-C845-BE8B-E38336647D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458" y="625447"/>
            <a:ext cx="4290394" cy="327094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9563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362831" y="1710161"/>
            <a:ext cx="7881759" cy="439026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During the late 18</a:t>
            </a:r>
            <a:r>
              <a:rPr lang="en-US" baseline="30000" dirty="0"/>
              <a:t>th</a:t>
            </a:r>
            <a:r>
              <a:rPr lang="en-US" dirty="0"/>
              <a:t> century, the Enlightenment quest for natural scientists to categorize all knowledge expanded beyond Europe itself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/>
              <a:t>Carl Linnaeus </a:t>
            </a:r>
            <a:r>
              <a:rPr lang="en-US" dirty="0"/>
              <a:t>began to categorize </a:t>
            </a:r>
            <a:r>
              <a:rPr lang="en-US" u="sng" dirty="0"/>
              <a:t>various species of plants, and later animals, with his taxonomic system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resulted in many </a:t>
            </a:r>
            <a:r>
              <a:rPr lang="en-US" u="sng" dirty="0"/>
              <a:t>natural scientists exploring and recording discoveries across the world</a:t>
            </a:r>
            <a:r>
              <a:rPr lang="en-US" dirty="0"/>
              <a:t>, which made their way back to a fascinated Europe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Additionally, scientists and explorers began </a:t>
            </a:r>
            <a:r>
              <a:rPr lang="en-US" u="sng" dirty="0"/>
              <a:t>to log and track various people and cultures outside of Europe</a:t>
            </a:r>
            <a:r>
              <a:rPr lang="en-US" dirty="0"/>
              <a:t>, that equally fascinated Europeans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It became popular for the </a:t>
            </a:r>
            <a:r>
              <a:rPr lang="en-US" u="sng" dirty="0"/>
              <a:t>wealthy to purchase art and decorations inspired by Chinese style</a:t>
            </a:r>
            <a:r>
              <a:rPr lang="en-US" dirty="0"/>
              <a:t> (</a:t>
            </a:r>
            <a:r>
              <a:rPr lang="en-US" b="1" dirty="0"/>
              <a:t>chinoiserie</a:t>
            </a:r>
            <a:r>
              <a:rPr lang="en-US" dirty="0"/>
              <a:t>), along with </a:t>
            </a:r>
            <a:r>
              <a:rPr lang="en-US" u="sng" dirty="0"/>
              <a:t>greater demand for tea and silk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744266" y="682396"/>
            <a:ext cx="6907399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oper Black" panose="0208090404030B020404" pitchFamily="18" charset="0"/>
              </a:rPr>
              <a:t>Exposure to Other Cultures</a:t>
            </a:r>
          </a:p>
        </p:txBody>
      </p:sp>
      <p:pic>
        <p:nvPicPr>
          <p:cNvPr id="15" name="Picture 2" descr="https://upload.wikimedia.org/wikipedia/commons/f/f8/Museo_delle_porcellane_di_Firenze,_porcellane_viennesi_a_cineserie,_1799,_02.JPG">
            <a:extLst>
              <a:ext uri="{FF2B5EF4-FFF2-40B4-BE49-F238E27FC236}">
                <a16:creationId xmlns:a16="http://schemas.microsoft.com/office/drawing/2014/main" id="{B71F3D2B-62A9-034E-91B8-DEB179E08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19" y="1364808"/>
            <a:ext cx="3315450" cy="47356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70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32351</TotalTime>
  <Words>599</Words>
  <Application>Microsoft Office PowerPoint</Application>
  <PresentationFormat>Widescreen</PresentationFormat>
  <Paragraphs>61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Cooper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</dc:title>
  <dc:creator>Michael Morgan</dc:creator>
  <cp:lastModifiedBy>Braun Christine</cp:lastModifiedBy>
  <cp:revision>226</cp:revision>
  <dcterms:created xsi:type="dcterms:W3CDTF">2017-08-07T18:53:06Z</dcterms:created>
  <dcterms:modified xsi:type="dcterms:W3CDTF">2019-12-02T15:24:24Z</dcterms:modified>
</cp:coreProperties>
</file>