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71" r:id="rId13"/>
    <p:sldId id="268" r:id="rId14"/>
    <p:sldId id="272" r:id="rId15"/>
    <p:sldId id="270" r:id="rId16"/>
    <p:sldId id="27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umimoji="1"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66FF"/>
    <a:srgbClr val="000099"/>
    <a:srgbClr val="B2B2B2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30284E-18A4-4D2E-9C29-63B05EA7DB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FC4C04-5914-4B45-BC99-E45D19334A9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1D81DEC8-12F9-4712-9A44-8058C8B1F114}" type="datetimeFigureOut">
              <a:rPr lang="en-US"/>
              <a:pPr>
                <a:defRPr/>
              </a:pPr>
              <a:t>11/12/2017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B16B6F8-178F-425B-968D-0D4EF1B345F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42B44B6-4A3F-41F6-883E-B0AAE09908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834434-FD1B-4E87-93BB-B9FB5578560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07A2C-CE52-4592-ACF9-CE699CB448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FB54C6-9829-4324-BE9B-48D99EC1F12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3DFE6E9-5BAF-470A-9BF6-DEDE681BFF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63652C-FD50-4592-8C7C-69EFCD085B11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9CFDAA5B-8E9C-41A9-A341-56C9407808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CCC939C0-6AEF-4570-8E81-81E507246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4BF07F21-E4E7-4F5A-A535-A9379F3FBC0E}"/>
              </a:ext>
            </a:extLst>
          </p:cNvPr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A3F8216F-87F0-4DE0-AA2C-4D85FD071087}"/>
              </a:ext>
            </a:extLst>
          </p:cNvPr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54F14CB4-0CBE-4AD1-95D4-B752FB0CEE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16DBCCEE-ABC6-4133-A6F4-1C478EE672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1" name="Oval 6">
                <a:extLst>
                  <a:ext uri="{FF2B5EF4-FFF2-40B4-BE49-F238E27FC236}">
                    <a16:creationId xmlns:a16="http://schemas.microsoft.com/office/drawing/2014/main" id="{3D850825-57D4-494F-B21C-0F12E077C8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2" name="Oval 7">
                <a:extLst>
                  <a:ext uri="{FF2B5EF4-FFF2-40B4-BE49-F238E27FC236}">
                    <a16:creationId xmlns:a16="http://schemas.microsoft.com/office/drawing/2014/main" id="{B124D95D-0FE0-4EB4-A767-B236866E56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" name="AutoShape 8">
                <a:extLst>
                  <a:ext uri="{FF2B5EF4-FFF2-40B4-BE49-F238E27FC236}">
                    <a16:creationId xmlns:a16="http://schemas.microsoft.com/office/drawing/2014/main" id="{BC4E117F-CE2C-4E8A-8C07-6F1AE4D9C4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4" name="Freeform 9">
                <a:extLst>
                  <a:ext uri="{FF2B5EF4-FFF2-40B4-BE49-F238E27FC236}">
                    <a16:creationId xmlns:a16="http://schemas.microsoft.com/office/drawing/2014/main" id="{915C0DB3-0451-4D53-8A39-01A983D181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5" name="Oval 10">
                <a:extLst>
                  <a:ext uri="{FF2B5EF4-FFF2-40B4-BE49-F238E27FC236}">
                    <a16:creationId xmlns:a16="http://schemas.microsoft.com/office/drawing/2014/main" id="{273F9870-B969-4D8B-A67F-CAD3A3C312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" name="Freeform 11">
                <a:extLst>
                  <a:ext uri="{FF2B5EF4-FFF2-40B4-BE49-F238E27FC236}">
                    <a16:creationId xmlns:a16="http://schemas.microsoft.com/office/drawing/2014/main" id="{5B9F74B1-73DF-43E2-9700-409DDA2C48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7" name="Freeform 12">
                <a:extLst>
                  <a:ext uri="{FF2B5EF4-FFF2-40B4-BE49-F238E27FC236}">
                    <a16:creationId xmlns:a16="http://schemas.microsoft.com/office/drawing/2014/main" id="{AE0E85E6-FCD1-43DF-84FD-EDCCC21ECF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grpSp>
            <p:nvGrpSpPr>
              <p:cNvPr id="18" name="Group 13">
                <a:extLst>
                  <a:ext uri="{FF2B5EF4-FFF2-40B4-BE49-F238E27FC236}">
                    <a16:creationId xmlns:a16="http://schemas.microsoft.com/office/drawing/2014/main" id="{8665F24B-3100-4043-B92D-7959585DE6B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24" name="Oval 14">
                  <a:extLst>
                    <a:ext uri="{FF2B5EF4-FFF2-40B4-BE49-F238E27FC236}">
                      <a16:creationId xmlns:a16="http://schemas.microsoft.com/office/drawing/2014/main" id="{D20BDBBA-BCE9-4EBE-B8A4-489529AB8E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5" name="Oval 15">
                  <a:extLst>
                    <a:ext uri="{FF2B5EF4-FFF2-40B4-BE49-F238E27FC236}">
                      <a16:creationId xmlns:a16="http://schemas.microsoft.com/office/drawing/2014/main" id="{699940F3-7E65-44AD-AE84-97DF028EB91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  <p:sp>
              <p:nvSpPr>
                <p:cNvPr id="26" name="Oval 16">
                  <a:extLst>
                    <a:ext uri="{FF2B5EF4-FFF2-40B4-BE49-F238E27FC236}">
                      <a16:creationId xmlns:a16="http://schemas.microsoft.com/office/drawing/2014/main" id="{BC7C0ABD-28F3-4707-B77A-BDA640923D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421CC8D1-2DBC-4FFE-B8E4-6086BE8F6A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0" name="Freeform 18">
                <a:extLst>
                  <a:ext uri="{FF2B5EF4-FFF2-40B4-BE49-F238E27FC236}">
                    <a16:creationId xmlns:a16="http://schemas.microsoft.com/office/drawing/2014/main" id="{9D5E64B5-EAF8-4DFF-B219-435A333BE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328E1483-8E99-4271-8A23-35677203EB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2" name="Freeform 20">
                <a:extLst>
                  <a:ext uri="{FF2B5EF4-FFF2-40B4-BE49-F238E27FC236}">
                    <a16:creationId xmlns:a16="http://schemas.microsoft.com/office/drawing/2014/main" id="{88EC219D-CDA9-40C6-8279-C656E95FD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23" name="Freeform 21">
                <a:extLst>
                  <a:ext uri="{FF2B5EF4-FFF2-40B4-BE49-F238E27FC236}">
                    <a16:creationId xmlns:a16="http://schemas.microsoft.com/office/drawing/2014/main" id="{D6618F50-2ACA-47E6-8685-77EB2C68A9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7" name="Group 22">
              <a:extLst>
                <a:ext uri="{FF2B5EF4-FFF2-40B4-BE49-F238E27FC236}">
                  <a16:creationId xmlns:a16="http://schemas.microsoft.com/office/drawing/2014/main" id="{53C381BD-6C6B-4EAB-9250-8F783BD32E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" name="Freeform 23">
                <a:extLst>
                  <a:ext uri="{FF2B5EF4-FFF2-40B4-BE49-F238E27FC236}">
                    <a16:creationId xmlns:a16="http://schemas.microsoft.com/office/drawing/2014/main" id="{491CAB4D-62EF-40F0-A16B-31E9FB83B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9" name="Freeform 24">
                <a:extLst>
                  <a:ext uri="{FF2B5EF4-FFF2-40B4-BE49-F238E27FC236}">
                    <a16:creationId xmlns:a16="http://schemas.microsoft.com/office/drawing/2014/main" id="{2A26558D-D4C9-4428-9FF6-AA4961B138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5148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49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B1FFC9BA-528F-426C-A822-336C23DDAD6A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6">
            <a:extLst>
              <a:ext uri="{FF2B5EF4-FFF2-40B4-BE49-F238E27FC236}">
                <a16:creationId xmlns:a16="http://schemas.microsoft.com/office/drawing/2014/main" id="{40D7C140-9655-4FF8-BB1A-BF57F16E7F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27">
            <a:extLst>
              <a:ext uri="{FF2B5EF4-FFF2-40B4-BE49-F238E27FC236}">
                <a16:creationId xmlns:a16="http://schemas.microsoft.com/office/drawing/2014/main" id="{BC6D476D-B4E7-4E18-BF41-D1A8407D4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12231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B2C9E5FC-CB16-4B85-95C4-6D79ED4F2A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5D4121A0-ED70-4104-ADB6-B22687053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AF151FA6-2120-4FE8-9E1D-A77B17D377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294725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28D25723-E869-4B9E-9A1A-F6479D6221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65CB297D-89B7-4CDA-AF17-8424621641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0652405F-0B3F-44B8-A48C-3D3EFB768B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50209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22238"/>
            <a:ext cx="8802687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500" y="1447800"/>
            <a:ext cx="8775700" cy="231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500" y="3911600"/>
            <a:ext cx="8775700" cy="231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7024CC3B-D257-454B-BF91-FBBAA505142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480DF891-DEFF-4103-840F-44A0929EF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7828083D-4627-40D5-AE34-5C1000FED4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71091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563" y="122238"/>
            <a:ext cx="8802687" cy="1206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79365F6-AE69-48A1-923C-EB611B8A20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FD6E92A9-3FC0-4D9D-B6F8-41A48C738C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CFE4E1EA-B97E-4D4B-BBAD-43BC402E5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05952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DA7094CD-2C98-4239-AE82-0ACC53A822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0B2FC7A6-E42D-4B29-8400-91CAA7710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1F102343-DCB2-44D1-9E0D-B4E260FE66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42318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C9F56D8E-62D5-4075-A5A8-2F7CA2036B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A5EF902C-01B1-48D9-AED7-E9F060515B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>
            <a:extLst>
              <a:ext uri="{FF2B5EF4-FFF2-40B4-BE49-F238E27FC236}">
                <a16:creationId xmlns:a16="http://schemas.microsoft.com/office/drawing/2014/main" id="{CE8E79E9-7327-405D-8F1C-5FFEB54A6D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28822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1ED1D08-C507-4F57-894E-82DC1144B2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4772F1D1-0183-4DD5-9EEE-9F2EF2C67A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93B1C92C-927A-4D0C-930B-BD4BFFA17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30585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BC260DBE-97CC-4377-A278-F2E067985F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>
            <a:extLst>
              <a:ext uri="{FF2B5EF4-FFF2-40B4-BE49-F238E27FC236}">
                <a16:creationId xmlns:a16="http://schemas.microsoft.com/office/drawing/2014/main" id="{BAF95D45-0A58-4760-B2EF-ACB3777370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8">
            <a:extLst>
              <a:ext uri="{FF2B5EF4-FFF2-40B4-BE49-F238E27FC236}">
                <a16:creationId xmlns:a16="http://schemas.microsoft.com/office/drawing/2014/main" id="{A50A0CF0-503E-46A9-B05E-3BBFFBFBA1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7240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9E946F12-7478-41AD-B2B4-43779EBA17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4A24C0DC-D2E3-43BA-BCDA-90ABEEFB53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0DE09C8B-A44C-4490-AE94-79704A84BA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37179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>
            <a:extLst>
              <a:ext uri="{FF2B5EF4-FFF2-40B4-BE49-F238E27FC236}">
                <a16:creationId xmlns:a16="http://schemas.microsoft.com/office/drawing/2014/main" id="{4075DC31-17AE-4791-B38E-426BD969A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>
            <a:extLst>
              <a:ext uri="{FF2B5EF4-FFF2-40B4-BE49-F238E27FC236}">
                <a16:creationId xmlns:a16="http://schemas.microsoft.com/office/drawing/2014/main" id="{B1D9B4D0-4836-4897-9321-25926F04B0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BD5F851B-E5CE-49F5-825E-59261F38B0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08812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BFA418D2-DE4E-479B-8B03-5853BE9DB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80D7E3EE-3974-45D5-8FFC-CDA28F354C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D6D0C2EB-7206-4F9D-8EA5-2CB0F1A1C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39059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13C5CDE-D389-4334-9C2D-B488EC24F2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84B82682-A6C7-4BCB-8169-AB73FF99EF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09F7D00D-F7C2-478C-BCDF-0DF16928C8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92436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>
            <a:extLst>
              <a:ext uri="{FF2B5EF4-FFF2-40B4-BE49-F238E27FC236}">
                <a16:creationId xmlns:a16="http://schemas.microsoft.com/office/drawing/2014/main" id="{789A9A21-2E99-4D80-A179-A8F80649FC1B}"/>
              </a:ext>
            </a:extLst>
          </p:cNvPr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grpSp>
        <p:nvGrpSpPr>
          <p:cNvPr id="1027" name="Group 3">
            <a:extLst>
              <a:ext uri="{FF2B5EF4-FFF2-40B4-BE49-F238E27FC236}">
                <a16:creationId xmlns:a16="http://schemas.microsoft.com/office/drawing/2014/main" id="{EF4AF68F-ED5D-41A5-AD52-624B4FD8924D}"/>
              </a:ext>
            </a:extLst>
          </p:cNvPr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5BC938BC-3D84-40D7-98B8-DF47B3348D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4101" name="Oval 5">
                <a:extLst>
                  <a:ext uri="{FF2B5EF4-FFF2-40B4-BE49-F238E27FC236}">
                    <a16:creationId xmlns:a16="http://schemas.microsoft.com/office/drawing/2014/main" id="{A474A80C-73F7-4CD8-944F-666EB9A1E3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02" name="Oval 6">
                <a:extLst>
                  <a:ext uri="{FF2B5EF4-FFF2-40B4-BE49-F238E27FC236}">
                    <a16:creationId xmlns:a16="http://schemas.microsoft.com/office/drawing/2014/main" id="{F21667D2-550F-44C5-91A7-FC15FE531A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03" name="Oval 7">
                <a:extLst>
                  <a:ext uri="{FF2B5EF4-FFF2-40B4-BE49-F238E27FC236}">
                    <a16:creationId xmlns:a16="http://schemas.microsoft.com/office/drawing/2014/main" id="{FFE5C182-05CB-425B-A255-C0841E9064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04" name="Oval 8">
                <a:extLst>
                  <a:ext uri="{FF2B5EF4-FFF2-40B4-BE49-F238E27FC236}">
                    <a16:creationId xmlns:a16="http://schemas.microsoft.com/office/drawing/2014/main" id="{9F401BF9-FD4D-447B-80BF-CE2A38735D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05" name="AutoShape 9">
                <a:extLst>
                  <a:ext uri="{FF2B5EF4-FFF2-40B4-BE49-F238E27FC236}">
                    <a16:creationId xmlns:a16="http://schemas.microsoft.com/office/drawing/2014/main" id="{30DA50A3-3A53-4A90-848A-AF9C0A1659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06" name="Rectangle 10">
                <a:extLst>
                  <a:ext uri="{FF2B5EF4-FFF2-40B4-BE49-F238E27FC236}">
                    <a16:creationId xmlns:a16="http://schemas.microsoft.com/office/drawing/2014/main" id="{72101D8B-6389-450E-B510-D61DD03C81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07" name="Oval 11">
                <a:extLst>
                  <a:ext uri="{FF2B5EF4-FFF2-40B4-BE49-F238E27FC236}">
                    <a16:creationId xmlns:a16="http://schemas.microsoft.com/office/drawing/2014/main" id="{35778209-8A26-415B-9F59-6530546219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5A71192E-2B14-4F18-9F1A-E710D23FC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09" name="Oval 13">
                <a:extLst>
                  <a:ext uri="{FF2B5EF4-FFF2-40B4-BE49-F238E27FC236}">
                    <a16:creationId xmlns:a16="http://schemas.microsoft.com/office/drawing/2014/main" id="{3F0DC659-1312-4FB8-8B9F-422EA1D5E5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10" name="Oval 14">
                <a:extLst>
                  <a:ext uri="{FF2B5EF4-FFF2-40B4-BE49-F238E27FC236}">
                    <a16:creationId xmlns:a16="http://schemas.microsoft.com/office/drawing/2014/main" id="{BA5E053F-F28A-451C-AB4A-B382EAB691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D0E52413-F86E-4AEE-A66B-4EAF0022B7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07F52313-DD22-4CAA-9F42-077FD97AE7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BE7DFB8D-1C67-4DBA-988D-63E1F74419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D549B9A5-3942-4095-B6AE-D2AFAEFFED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914361EE-4A2C-4B21-842B-BED4696F08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16" name="Freeform 20">
                <a:extLst>
                  <a:ext uri="{FF2B5EF4-FFF2-40B4-BE49-F238E27FC236}">
                    <a16:creationId xmlns:a16="http://schemas.microsoft.com/office/drawing/2014/main" id="{F83EED62-C19F-4298-A6C7-DCE9912A11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117" name="Freeform 21">
                <a:extLst>
                  <a:ext uri="{FF2B5EF4-FFF2-40B4-BE49-F238E27FC236}">
                    <a16:creationId xmlns:a16="http://schemas.microsoft.com/office/drawing/2014/main" id="{AECEE50E-0092-4B94-8E63-74AC9DD45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  <p:sp>
          <p:nvSpPr>
            <p:cNvPr id="4118" name="Freeform 22">
              <a:extLst>
                <a:ext uri="{FF2B5EF4-FFF2-40B4-BE49-F238E27FC236}">
                  <a16:creationId xmlns:a16="http://schemas.microsoft.com/office/drawing/2014/main" id="{043474BA-6EDA-49A9-B8B3-1E8E3B71A0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4119" name="Freeform 23">
            <a:extLst>
              <a:ext uri="{FF2B5EF4-FFF2-40B4-BE49-F238E27FC236}">
                <a16:creationId xmlns:a16="http://schemas.microsoft.com/office/drawing/2014/main" id="{1994E042-F6CD-4C5E-B864-1F2254242915}"/>
              </a:ext>
            </a:extLst>
          </p:cNvPr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9" name="Rectangle 24">
            <a:extLst>
              <a:ext uri="{FF2B5EF4-FFF2-40B4-BE49-F238E27FC236}">
                <a16:creationId xmlns:a16="http://schemas.microsoft.com/office/drawing/2014/main" id="{95A8382B-E8E4-48B9-ABF3-D8A7D76255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25">
            <a:extLst>
              <a:ext uri="{FF2B5EF4-FFF2-40B4-BE49-F238E27FC236}">
                <a16:creationId xmlns:a16="http://schemas.microsoft.com/office/drawing/2014/main" id="{EB6CBC74-CAE5-449E-9A0D-093FD39419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22" name="Rectangle 26">
            <a:extLst>
              <a:ext uri="{FF2B5EF4-FFF2-40B4-BE49-F238E27FC236}">
                <a16:creationId xmlns:a16="http://schemas.microsoft.com/office/drawing/2014/main" id="{D8D2DEE1-2AA9-4F22-A5B3-7A9628356C6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kumimoji="0"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3" name="Rectangle 27">
            <a:extLst>
              <a:ext uri="{FF2B5EF4-FFF2-40B4-BE49-F238E27FC236}">
                <a16:creationId xmlns:a16="http://schemas.microsoft.com/office/drawing/2014/main" id="{46434E36-B54C-4BDC-88B4-FFF87501FD4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kumimoji="0"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4" name="Rectangle 28">
            <a:extLst>
              <a:ext uri="{FF2B5EF4-FFF2-40B4-BE49-F238E27FC236}">
                <a16:creationId xmlns:a16="http://schemas.microsoft.com/office/drawing/2014/main" id="{FF564CFD-0BF4-4E26-8210-09650EB164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kumimoji="0" sz="1400" b="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54CC566-94AF-4E35-B926-BDFD412F72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381000"/>
            <a:ext cx="8305800" cy="2743200"/>
          </a:xfrm>
        </p:spPr>
        <p:txBody>
          <a:bodyPr/>
          <a:lstStyle/>
          <a:p>
            <a:pPr>
              <a:defRPr/>
            </a:pPr>
            <a:r>
              <a:rPr lang="en-US" sz="7200" b="1">
                <a:effectLst>
                  <a:outerShdw blurRad="38100" dist="38100" dir="2700000" algn="tl">
                    <a:srgbClr val="000000"/>
                  </a:outerShdw>
                </a:effectLst>
              </a:rPr>
              <a:t>Enlightenment and the American Revolution</a:t>
            </a:r>
          </a:p>
        </p:txBody>
      </p:sp>
    </p:spTree>
  </p:cSld>
  <p:clrMapOvr>
    <a:masterClrMapping/>
  </p:clrMapOvr>
  <p:transition spd="slow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24F92ED-C31E-4821-81BA-7EE8DB19A4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Causes of the American Revolution</a:t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8707" name="Group 35">
            <a:extLst>
              <a:ext uri="{FF2B5EF4-FFF2-40B4-BE49-F238E27FC236}">
                <a16:creationId xmlns:a16="http://schemas.microsoft.com/office/drawing/2014/main" id="{CAC91EE3-4E63-4428-BA01-32FE8D9B3AF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0500" y="1447800"/>
          <a:ext cx="8775700" cy="5341938"/>
        </p:xfrm>
        <a:graphic>
          <a:graphicData uri="http://schemas.openxmlformats.org/drawingml/2006/table">
            <a:tbl>
              <a:tblPr/>
              <a:tblGrid>
                <a:gridCol w="292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56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13 English Colonies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Growing Discontent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Early Clashes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 of British global trade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Mercantilist policies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Navigation Acts: regulated colonial trade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Colonists felt entitled to the rights of English citizens</a:t>
                      </a:r>
                      <a:endParaRPr kumimoji="1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French and Indian War drained British treasury.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Britain passed and enforced new tax law on the colonists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“No taxation without representation.”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1C2501B9-416F-4C1C-917B-93E6CD4942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802688" cy="1206500"/>
          </a:xfrm>
        </p:spPr>
        <p:txBody>
          <a:bodyPr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Causes of the American Revolution</a:t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2578" name="Group 50">
            <a:extLst>
              <a:ext uri="{FF2B5EF4-FFF2-40B4-BE49-F238E27FC236}">
                <a16:creationId xmlns:a16="http://schemas.microsoft.com/office/drawing/2014/main" id="{C0309313-8CAA-4622-B0DC-3346899DEF9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0500" y="1371600"/>
          <a:ext cx="8775700" cy="5341938"/>
        </p:xfrm>
        <a:graphic>
          <a:graphicData uri="http://schemas.openxmlformats.org/drawingml/2006/table">
            <a:tbl>
              <a:tblPr/>
              <a:tblGrid>
                <a:gridCol w="292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56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13 English Colonies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Growing Discontent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Early Clashes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 of British global trade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Mercantilist policies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Navigation Acts: regulated colonial trade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Colonists felt entitled to the rights of English citizens</a:t>
                      </a:r>
                      <a:endParaRPr kumimoji="1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French and Indian War drained British treasury.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Britain passed and enforced new tax law on the colonists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“No taxation without representation.”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Boston Massacre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Boston Tea Party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Punitive laws passed by British to punish colonists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Continental Congress with representatives from all 13 colonies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32A2851-BE76-4A41-9AD4-6354C2E846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Underlying Causes of the American Revolution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AB06867E-E3CD-4F6E-82BD-BB12A1B2B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057400"/>
            <a:ext cx="9144000" cy="4114800"/>
          </a:xfrm>
        </p:spPr>
        <p:txBody>
          <a:bodyPr/>
          <a:lstStyle/>
          <a:p>
            <a:r>
              <a:rPr lang="en-US" altLang="en-US" b="1"/>
              <a:t>Growing sense of colonial military security</a:t>
            </a:r>
          </a:p>
          <a:p>
            <a:r>
              <a:rPr lang="en-US" altLang="en-US" b="1"/>
              <a:t>Distance between the government and the governed</a:t>
            </a:r>
          </a:p>
          <a:p>
            <a:r>
              <a:rPr lang="en-US" altLang="en-US" b="1"/>
              <a:t>Misunderstandings</a:t>
            </a:r>
          </a:p>
          <a:p>
            <a:r>
              <a:rPr lang="en-US" altLang="en-US" b="1"/>
              <a:t>Horrible misjudgments by British government</a:t>
            </a:r>
          </a:p>
          <a:p>
            <a:r>
              <a:rPr lang="en-US" altLang="en-US" b="1"/>
              <a:t>Longstanding resentments of mercantilist policy</a:t>
            </a:r>
          </a:p>
          <a:p>
            <a:r>
              <a:rPr lang="en-US" altLang="en-US" b="1"/>
              <a:t>The “American Character”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5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E2772D73-BF1F-4DF9-A35A-04A74BCB8D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Declaration of Independence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E06E9C5-08E0-4882-ABC1-4CDD8403957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5257800" cy="5715000"/>
          </a:xfrm>
        </p:spPr>
        <p:txBody>
          <a:bodyPr/>
          <a:lstStyle/>
          <a:p>
            <a:r>
              <a:rPr lang="en-US" altLang="en-US" sz="2800" b="1">
                <a:latin typeface="Arial" panose="020B0604020202020204" pitchFamily="34" charset="0"/>
              </a:rPr>
              <a:t>Drafted by Thomas Jefferson</a:t>
            </a:r>
          </a:p>
          <a:p>
            <a:r>
              <a:rPr lang="en-US" altLang="en-US" sz="2800" b="1">
                <a:latin typeface="Arial" panose="020B0604020202020204" pitchFamily="34" charset="0"/>
              </a:rPr>
              <a:t>People had the right to “alter or abolish unjust governments.”</a:t>
            </a:r>
          </a:p>
          <a:p>
            <a:r>
              <a:rPr lang="en-US" altLang="en-US" sz="2800" b="1">
                <a:latin typeface="Arial" panose="020B0604020202020204" pitchFamily="34" charset="0"/>
              </a:rPr>
              <a:t>Popular sovereignty</a:t>
            </a:r>
          </a:p>
          <a:p>
            <a:r>
              <a:rPr lang="en-US" altLang="en-US" sz="2800" b="1">
                <a:latin typeface="Arial" panose="020B0604020202020204" pitchFamily="34" charset="0"/>
              </a:rPr>
              <a:t>All government power comes from the people</a:t>
            </a:r>
          </a:p>
          <a:p>
            <a:r>
              <a:rPr lang="en-US" altLang="en-US" sz="2800" b="1">
                <a:latin typeface="Arial" panose="020B0604020202020204" pitchFamily="34" charset="0"/>
              </a:rPr>
              <a:t>King had trampled the peoples’ natural rights.</a:t>
            </a:r>
          </a:p>
          <a:p>
            <a:r>
              <a:rPr lang="en-US" altLang="en-US" sz="2800" b="1">
                <a:latin typeface="Arial" panose="020B0604020202020204" pitchFamily="34" charset="0"/>
              </a:rPr>
              <a:t>Colonists now had the right to rebel</a:t>
            </a:r>
          </a:p>
          <a:p>
            <a:endParaRPr lang="en-US" altLang="en-US" sz="2800" b="1">
              <a:latin typeface="Arial" panose="020B0604020202020204" pitchFamily="34" charset="0"/>
            </a:endParaRPr>
          </a:p>
        </p:txBody>
      </p:sp>
      <p:pic>
        <p:nvPicPr>
          <p:cNvPr id="15364" name="Picture 6" descr="Jefferson">
            <a:extLst>
              <a:ext uri="{FF2B5EF4-FFF2-40B4-BE49-F238E27FC236}">
                <a16:creationId xmlns:a16="http://schemas.microsoft.com/office/drawing/2014/main" id="{21662B0B-74A7-4657-BF73-705593169A7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447800"/>
            <a:ext cx="3395663" cy="4953000"/>
          </a:xfrm>
          <a:noFill/>
        </p:spPr>
      </p:pic>
    </p:spTree>
  </p:cSld>
  <p:clrMapOvr>
    <a:masterClrMapping/>
  </p:clrMapOvr>
  <p:transition spd="slow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extLst>
              <a:ext uri="{FF2B5EF4-FFF2-40B4-BE49-F238E27FC236}">
                <a16:creationId xmlns:a16="http://schemas.microsoft.com/office/drawing/2014/main" id="{6492D9FA-0374-46EE-824A-3868D26624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/>
              <a:t>The Articles of Confederation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54432AE-2AEC-4EE1-9F2F-48BBDC8711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Loose association of states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Unicameral Congress; no executive or judicial branches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Could make money, treaties with Indians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Can establish treaties, post office, and currency</a:t>
            </a:r>
          </a:p>
          <a:p>
            <a:pPr>
              <a:lnSpc>
                <a:spcPct val="90000"/>
              </a:lnSpc>
            </a:pPr>
            <a:r>
              <a:rPr lang="en-US" altLang="en-US"/>
              <a:t>Equal representation - each state one vote</a:t>
            </a:r>
          </a:p>
          <a:p>
            <a:pPr>
              <a:lnSpc>
                <a:spcPct val="90000"/>
              </a:lnSpc>
            </a:pPr>
            <a:r>
              <a:rPr lang="en-US" altLang="en-US"/>
              <a:t>Many weaknesses</a:t>
            </a:r>
          </a:p>
        </p:txBody>
      </p:sp>
    </p:spTree>
  </p:cSld>
  <p:clrMapOvr>
    <a:masterClrMapping/>
  </p:clrMapOvr>
  <p:transition spd="slow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8FEFDDFD-3462-4C4B-8457-B993C8825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Constitution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4B27E695-AB39-46C3-9754-43B861F39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" y="1447800"/>
            <a:ext cx="86487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Used ideas of Locke, Montesquieu, Rousseau and Voltaire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Created a Federal Republic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Government in which power is divided between the national, or federal government, and the states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Separation of powers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Bill of Rights added later.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Federalist Papers – Writing campaign to convince American citizens to ratify the new Constitution</a:t>
            </a:r>
          </a:p>
          <a:p>
            <a:pPr>
              <a:lnSpc>
                <a:spcPct val="90000"/>
              </a:lnSpc>
            </a:pPr>
            <a:r>
              <a:rPr lang="en-US" altLang="en-US" sz="2800" b="1">
                <a:latin typeface="Arial" panose="020B0604020202020204" pitchFamily="34" charset="0"/>
              </a:rPr>
              <a:t>First President: George Washington.</a:t>
            </a:r>
          </a:p>
        </p:txBody>
      </p:sp>
    </p:spTree>
  </p:cSld>
  <p:clrMapOvr>
    <a:masterClrMapping/>
  </p:clrMapOvr>
  <p:transition spd="slow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4">
            <a:extLst>
              <a:ext uri="{FF2B5EF4-FFF2-40B4-BE49-F238E27FC236}">
                <a16:creationId xmlns:a16="http://schemas.microsoft.com/office/drawing/2014/main" id="{2C0A3FF1-9859-403D-92DF-F21DE1F4D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057400"/>
            <a:ext cx="2590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Enlightenment Ideas</a:t>
            </a:r>
          </a:p>
        </p:txBody>
      </p:sp>
      <p:sp>
        <p:nvSpPr>
          <p:cNvPr id="18435" name="Oval 5">
            <a:extLst>
              <a:ext uri="{FF2B5EF4-FFF2-40B4-BE49-F238E27FC236}">
                <a16:creationId xmlns:a16="http://schemas.microsoft.com/office/drawing/2014/main" id="{6D529C39-10BB-44FC-9315-1DC6FFDEE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657600"/>
            <a:ext cx="25908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US Constitution</a:t>
            </a:r>
          </a:p>
        </p:txBody>
      </p:sp>
      <p:sp>
        <p:nvSpPr>
          <p:cNvPr id="18436" name="Line 6">
            <a:extLst>
              <a:ext uri="{FF2B5EF4-FFF2-40B4-BE49-F238E27FC236}">
                <a16:creationId xmlns:a16="http://schemas.microsoft.com/office/drawing/2014/main" id="{9C5818ED-DA60-4C64-88AC-E1327825982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124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Oval 7">
            <a:extLst>
              <a:ext uri="{FF2B5EF4-FFF2-40B4-BE49-F238E27FC236}">
                <a16:creationId xmlns:a16="http://schemas.microsoft.com/office/drawing/2014/main" id="{27BC357E-4821-4609-B562-535C9797B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28600"/>
            <a:ext cx="1828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Separation</a:t>
            </a:r>
          </a:p>
          <a:p>
            <a:pPr algn="ctr"/>
            <a:r>
              <a:rPr lang="en-US" altLang="en-US"/>
              <a:t>Of Powers</a:t>
            </a:r>
          </a:p>
        </p:txBody>
      </p:sp>
      <p:sp>
        <p:nvSpPr>
          <p:cNvPr id="3080" name="Oval 8">
            <a:extLst>
              <a:ext uri="{FF2B5EF4-FFF2-40B4-BE49-F238E27FC236}">
                <a16:creationId xmlns:a16="http://schemas.microsoft.com/office/drawing/2014/main" id="{8466ECB7-194D-4333-8285-C53613FDD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057400"/>
            <a:ext cx="16764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Checks </a:t>
            </a:r>
          </a:p>
          <a:p>
            <a:pPr algn="ctr"/>
            <a:r>
              <a:rPr lang="en-US" altLang="en-US" sz="2000"/>
              <a:t>&amp; Balances</a:t>
            </a:r>
          </a:p>
        </p:txBody>
      </p:sp>
      <p:sp>
        <p:nvSpPr>
          <p:cNvPr id="3081" name="Oval 9">
            <a:extLst>
              <a:ext uri="{FF2B5EF4-FFF2-40B4-BE49-F238E27FC236}">
                <a16:creationId xmlns:a16="http://schemas.microsoft.com/office/drawing/2014/main" id="{53B38C09-0009-4EA7-BEAB-C86D63E6D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28600"/>
            <a:ext cx="19050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Gov’t’s power </a:t>
            </a:r>
          </a:p>
          <a:p>
            <a:pPr algn="ctr"/>
            <a:r>
              <a:rPr lang="en-US" altLang="en-US" sz="1800"/>
              <a:t>comes </a:t>
            </a:r>
          </a:p>
          <a:p>
            <a:pPr algn="ctr"/>
            <a:r>
              <a:rPr lang="en-US" altLang="en-US" sz="1800"/>
              <a:t>from the people</a:t>
            </a:r>
          </a:p>
        </p:txBody>
      </p:sp>
      <p:sp>
        <p:nvSpPr>
          <p:cNvPr id="3082" name="Oval 10">
            <a:extLst>
              <a:ext uri="{FF2B5EF4-FFF2-40B4-BE49-F238E27FC236}">
                <a16:creationId xmlns:a16="http://schemas.microsoft.com/office/drawing/2014/main" id="{C8D7481F-0B14-4395-9C1C-94FFC18FF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600200"/>
            <a:ext cx="2590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People have natural </a:t>
            </a:r>
          </a:p>
          <a:p>
            <a:pPr algn="ctr"/>
            <a:r>
              <a:rPr lang="en-US" altLang="en-US" sz="1800"/>
              <a:t>rights to life,</a:t>
            </a:r>
          </a:p>
          <a:p>
            <a:pPr algn="ctr"/>
            <a:r>
              <a:rPr lang="en-US" altLang="en-US" sz="1800"/>
              <a:t> liberty and property</a:t>
            </a:r>
          </a:p>
        </p:txBody>
      </p:sp>
      <p:sp>
        <p:nvSpPr>
          <p:cNvPr id="3083" name="Oval 11">
            <a:extLst>
              <a:ext uri="{FF2B5EF4-FFF2-40B4-BE49-F238E27FC236}">
                <a16:creationId xmlns:a16="http://schemas.microsoft.com/office/drawing/2014/main" id="{071BB681-2367-4E7A-9306-F7526A9789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810000"/>
            <a:ext cx="18288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Guaranteed </a:t>
            </a:r>
          </a:p>
          <a:p>
            <a:pPr algn="ctr"/>
            <a:r>
              <a:rPr lang="en-US" altLang="en-US" sz="1800"/>
              <a:t>Individual Rights</a:t>
            </a:r>
          </a:p>
        </p:txBody>
      </p:sp>
      <p:sp>
        <p:nvSpPr>
          <p:cNvPr id="3084" name="Oval 12">
            <a:extLst>
              <a:ext uri="{FF2B5EF4-FFF2-40B4-BE49-F238E27FC236}">
                <a16:creationId xmlns:a16="http://schemas.microsoft.com/office/drawing/2014/main" id="{AD80C42B-8D8A-435C-AEDB-4ED150C4F8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2057400" cy="1371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800"/>
              <a:t>Gov’t’s </a:t>
            </a:r>
          </a:p>
          <a:p>
            <a:pPr algn="ctr"/>
            <a:r>
              <a:rPr lang="en-US" altLang="en-US" sz="1800"/>
              <a:t>authority </a:t>
            </a:r>
          </a:p>
          <a:p>
            <a:pPr algn="ctr"/>
            <a:r>
              <a:rPr lang="en-US" altLang="en-US" sz="1800"/>
              <a:t>comes from people</a:t>
            </a:r>
          </a:p>
        </p:txBody>
      </p:sp>
      <p:sp>
        <p:nvSpPr>
          <p:cNvPr id="3085" name="Oval 13">
            <a:extLst>
              <a:ext uri="{FF2B5EF4-FFF2-40B4-BE49-F238E27FC236}">
                <a16:creationId xmlns:a16="http://schemas.microsoft.com/office/drawing/2014/main" id="{662B9A81-68FC-4E89-BA5B-7B665B12C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486400"/>
            <a:ext cx="17526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Separation of </a:t>
            </a:r>
          </a:p>
          <a:p>
            <a:pPr algn="ctr"/>
            <a:r>
              <a:rPr lang="en-US" altLang="en-US" sz="1400"/>
              <a:t>three </a:t>
            </a:r>
          </a:p>
          <a:p>
            <a:pPr algn="ctr"/>
            <a:r>
              <a:rPr lang="en-US" altLang="en-US" sz="1400"/>
              <a:t>branches </a:t>
            </a:r>
          </a:p>
          <a:p>
            <a:pPr algn="ctr"/>
            <a:r>
              <a:rPr lang="en-US" altLang="en-US" sz="1400"/>
              <a:t>of gov’t</a:t>
            </a:r>
          </a:p>
        </p:txBody>
      </p:sp>
      <p:sp>
        <p:nvSpPr>
          <p:cNvPr id="3086" name="Oval 14">
            <a:extLst>
              <a:ext uri="{FF2B5EF4-FFF2-40B4-BE49-F238E27FC236}">
                <a16:creationId xmlns:a16="http://schemas.microsoft.com/office/drawing/2014/main" id="{6D3126D0-A087-40AC-AC38-AD5008441F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657600"/>
            <a:ext cx="1828800" cy="990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Checks &amp;</a:t>
            </a:r>
          </a:p>
          <a:p>
            <a:pPr algn="ctr"/>
            <a:r>
              <a:rPr lang="en-US" altLang="en-US"/>
              <a:t>Balances</a:t>
            </a:r>
          </a:p>
        </p:txBody>
      </p:sp>
      <p:sp>
        <p:nvSpPr>
          <p:cNvPr id="18445" name="Line 28">
            <a:extLst>
              <a:ext uri="{FF2B5EF4-FFF2-40B4-BE49-F238E27FC236}">
                <a16:creationId xmlns:a16="http://schemas.microsoft.com/office/drawing/2014/main" id="{A86E066D-A1AF-4072-B4F2-12527DDBC81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00400" y="1447800"/>
            <a:ext cx="685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29">
            <a:extLst>
              <a:ext uri="{FF2B5EF4-FFF2-40B4-BE49-F238E27FC236}">
                <a16:creationId xmlns:a16="http://schemas.microsoft.com/office/drawing/2014/main" id="{D024AB46-3C21-4D8D-AF88-C49780D7EB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90800" y="2590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30">
            <a:extLst>
              <a:ext uri="{FF2B5EF4-FFF2-40B4-BE49-F238E27FC236}">
                <a16:creationId xmlns:a16="http://schemas.microsoft.com/office/drawing/2014/main" id="{17D0D553-651B-423D-A1DB-DC38E1E798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05400" y="1524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31">
            <a:extLst>
              <a:ext uri="{FF2B5EF4-FFF2-40B4-BE49-F238E27FC236}">
                <a16:creationId xmlns:a16="http://schemas.microsoft.com/office/drawing/2014/main" id="{B2D341DC-ED7C-4510-8678-EA78E4DA258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2286000"/>
            <a:ext cx="914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32">
            <a:extLst>
              <a:ext uri="{FF2B5EF4-FFF2-40B4-BE49-F238E27FC236}">
                <a16:creationId xmlns:a16="http://schemas.microsoft.com/office/drawing/2014/main" id="{789D04D9-D4FF-4B22-8772-0AFE81B4D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2672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33">
            <a:extLst>
              <a:ext uri="{FF2B5EF4-FFF2-40B4-BE49-F238E27FC236}">
                <a16:creationId xmlns:a16="http://schemas.microsoft.com/office/drawing/2014/main" id="{DA99BFC6-2450-47E6-8C08-CB496129F13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46482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34">
            <a:extLst>
              <a:ext uri="{FF2B5EF4-FFF2-40B4-BE49-F238E27FC236}">
                <a16:creationId xmlns:a16="http://schemas.microsoft.com/office/drawing/2014/main" id="{DF43BF00-8DB9-4637-B415-C536304795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52800" y="46482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35">
            <a:extLst>
              <a:ext uri="{FF2B5EF4-FFF2-40B4-BE49-F238E27FC236}">
                <a16:creationId xmlns:a16="http://schemas.microsoft.com/office/drawing/2014/main" id="{4F20ABB5-C227-4546-B0B9-89157D8D7E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F4E2D6F-E743-4B11-8E38-F8D1882F19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Definitions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299E2F5-F619-478F-AB96-F636FC921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i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Philosophe</a:t>
            </a: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:  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Member of a group of Enlightenment thinkers who tried to apply the methods of science to the improvement of society</a:t>
            </a:r>
          </a:p>
          <a:p>
            <a:pPr>
              <a:lnSpc>
                <a:spcPct val="90000"/>
              </a:lnSpc>
            </a:pPr>
            <a:r>
              <a:rPr lang="en-US" altLang="en-US" b="1" i="1" u="sng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Natural Law</a:t>
            </a: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:</a:t>
            </a:r>
            <a:endParaRPr lang="en-US" altLang="en-US" b="1" i="1" u="sng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Rule or law that governs human nature</a:t>
            </a:r>
          </a:p>
          <a:p>
            <a:pPr>
              <a:lnSpc>
                <a:spcPct val="90000"/>
              </a:lnSpc>
            </a:pPr>
            <a:r>
              <a:rPr lang="en-US" altLang="en-US" b="1" i="1" u="sng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Natural Right</a:t>
            </a:r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:</a:t>
            </a:r>
            <a:endParaRPr lang="en-US" altLang="en-US" b="1" i="1" u="sng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Right that belongs to all humans from birth</a:t>
            </a:r>
          </a:p>
          <a:p>
            <a:pPr>
              <a:lnSpc>
                <a:spcPct val="90000"/>
              </a:lnSpc>
            </a:pPr>
            <a:r>
              <a:rPr lang="en-US" altLang="en-US" b="1" i="1" u="sng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Enlightenment</a:t>
            </a:r>
            <a:r>
              <a:rPr lang="en-US" altLang="en-US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: 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Revolution in thinking. Through the use of reason, people and governments could solve every social, political and economic problem.</a:t>
            </a:r>
          </a:p>
          <a:p>
            <a:pPr>
              <a:lnSpc>
                <a:spcPct val="90000"/>
              </a:lnSpc>
            </a:pPr>
            <a:endParaRPr lang="en-US" altLang="en-US" b="1">
              <a:solidFill>
                <a:srgbClr val="FFFF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10A82BD-3A6B-48FB-856D-9B6EDB29B1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</a:t>
            </a:r>
            <a:r>
              <a:rPr lang="en-US" sz="54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Philosophes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FC513A7-E1C2-4064-9515-C4C0AE048F9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0500" y="1447800"/>
            <a:ext cx="8724900" cy="5410200"/>
          </a:xfrm>
        </p:spPr>
        <p:txBody>
          <a:bodyPr/>
          <a:lstStyle/>
          <a:p>
            <a:r>
              <a:rPr lang="en-US" altLang="en-US" sz="2400" b="1">
                <a:solidFill>
                  <a:srgbClr val="0066FF"/>
                </a:solidFill>
                <a:latin typeface="Arial" panose="020B0604020202020204" pitchFamily="34" charset="0"/>
              </a:rPr>
              <a:t>Denis Diderot – put together a collection of the writings of the major philosophes.  Was an intellectual “best seller.”</a:t>
            </a:r>
          </a:p>
          <a:p>
            <a:r>
              <a:rPr lang="en-US" altLang="en-US" sz="2400" b="1">
                <a:latin typeface="Arial" panose="020B0604020202020204" pitchFamily="34" charset="0"/>
              </a:rPr>
              <a:t>Montesquieu – Described the “perfect” government. Power provided evenly over three branches of government - SEPARATION OF POWERS</a:t>
            </a:r>
          </a:p>
          <a:p>
            <a:pPr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     a. Legislative – Made laws (Congress)</a:t>
            </a:r>
          </a:p>
          <a:p>
            <a:pPr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     b. Executive – Administered laws (President,          	army, etc.)</a:t>
            </a:r>
          </a:p>
          <a:p>
            <a:pPr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     c. Judicial – Interpreted and applied laws.            	</a:t>
            </a:r>
          </a:p>
          <a:p>
            <a:pPr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        	(Supreme Court and lesser courts.)</a:t>
            </a:r>
          </a:p>
          <a:p>
            <a:pPr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       	 Montesquieu believed each branch should be 		 subject to checks and balances.</a:t>
            </a:r>
          </a:p>
          <a:p>
            <a:endParaRPr lang="en-US" altLang="en-US" sz="24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EB8354A-4CB7-4D04-A3AC-BD1CE8737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Philosophes, cont.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41E1C2A-FED6-4A33-9C40-0A7FE00AF0C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Voltaire – Used public opinion to fight injustice.  “I do not agree with a word you say, but I will fight to the death for your right to say it.”  Believed the perfect government needed freedom of speech and of religion.</a:t>
            </a:r>
          </a:p>
        </p:txBody>
      </p:sp>
      <p:pic>
        <p:nvPicPr>
          <p:cNvPr id="6148" name="Picture 4" descr="Voltaire">
            <a:extLst>
              <a:ext uri="{FF2B5EF4-FFF2-40B4-BE49-F238E27FC236}">
                <a16:creationId xmlns:a16="http://schemas.microsoft.com/office/drawing/2014/main" id="{3D02095E-E003-40C9-8C43-BC10F985623A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45063" y="1447800"/>
            <a:ext cx="3730625" cy="4775200"/>
          </a:xfrm>
          <a:noFill/>
        </p:spPr>
      </p:pic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77364CA-B25C-4E9F-B3C7-002B647DC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Philosophes, cont.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D3BC234-7D31-4FDF-BE8C-7128B694747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9200"/>
            <a:ext cx="4724400" cy="5638800"/>
          </a:xfrm>
        </p:spPr>
        <p:txBody>
          <a:bodyPr/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Rousseau – Wrote the “Social Contract.”  Believed that people were born good, but corrupted by the environment, bad government, and laws.  He believed the best government used  POPULAR SOVEREIGNTY  or a vote by all of the people.</a:t>
            </a:r>
          </a:p>
          <a:p>
            <a:pPr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7172" name="Picture 5" descr="Rousseau">
            <a:extLst>
              <a:ext uri="{FF2B5EF4-FFF2-40B4-BE49-F238E27FC236}">
                <a16:creationId xmlns:a16="http://schemas.microsoft.com/office/drawing/2014/main" id="{F72721FB-6DF7-47B4-A099-7F76B32701BF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600200"/>
            <a:ext cx="3811588" cy="4876800"/>
          </a:xfrm>
          <a:noFill/>
        </p:spPr>
      </p:pic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10B7AB3-B221-412C-A0A1-E5AE4230AA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Women and the Enlightenment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9EADCB4-64D7-4E9B-AAED-06504DAE9DA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90500" y="1447800"/>
            <a:ext cx="4533900" cy="5181600"/>
          </a:xfrm>
        </p:spPr>
        <p:txBody>
          <a:bodyPr/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“Free and equal” did not apply to women</a:t>
            </a:r>
          </a:p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Mary Wollstonecraft – 1792 – argued in “A Vindication of the Rights of Woman,” that a woman should be able to decide what was in her own best interest – not her husband or father.</a:t>
            </a:r>
          </a:p>
          <a:p>
            <a:pPr>
              <a:buFontTx/>
              <a:buNone/>
              <a:defRPr/>
            </a:pP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8196" name="Picture 6" descr="Mary Wollstonecraft">
            <a:extLst>
              <a:ext uri="{FF2B5EF4-FFF2-40B4-BE49-F238E27FC236}">
                <a16:creationId xmlns:a16="http://schemas.microsoft.com/office/drawing/2014/main" id="{BC791F6A-12E9-43E1-8A6F-FA7B0B173D6C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1219200"/>
            <a:ext cx="4024313" cy="5334000"/>
          </a:xfrm>
          <a:noFill/>
        </p:spPr>
      </p:pic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85AEE05-0BC7-4D95-88BB-2C91D59867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Growth of Constitutional Government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CEB6C6A-B647-4E7F-884F-1B00419D56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0500" y="1447800"/>
            <a:ext cx="86487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Define “constitutional government”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Government whose power is defined and limited by law.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British Constitution = Magna Carta, English Bill of Rights, all Acts of Parliament and unwritten traditions that protect citizens’ rights.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British government not totally democratic.</a:t>
            </a:r>
          </a:p>
          <a:p>
            <a:pPr>
              <a:lnSpc>
                <a:spcPct val="90000"/>
              </a:lnSpc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Oligarchy</a:t>
            </a:r>
          </a:p>
          <a:p>
            <a:pPr lvl="1">
              <a:lnSpc>
                <a:spcPct val="90000"/>
              </a:lnSpc>
            </a:pPr>
            <a:r>
              <a:rPr lang="en-US" alt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Government in which the ruling power belongs to a few people.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597FA41-334C-4BF8-93C4-571ADFFBB1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Causes of the American Revolution</a:t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4596" name="Group 20">
            <a:extLst>
              <a:ext uri="{FF2B5EF4-FFF2-40B4-BE49-F238E27FC236}">
                <a16:creationId xmlns:a16="http://schemas.microsoft.com/office/drawing/2014/main" id="{D61B444D-EA4E-48F6-9DD4-0F7DE1D7C3A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0500" y="1447800"/>
          <a:ext cx="8775700" cy="5410200"/>
        </p:xfrm>
        <a:graphic>
          <a:graphicData uri="http://schemas.openxmlformats.org/drawingml/2006/table">
            <a:tbl>
              <a:tblPr/>
              <a:tblGrid>
                <a:gridCol w="292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79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13 English Colonies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Growing Discontent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Early Clashes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068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>
            <a:extLst>
              <a:ext uri="{FF2B5EF4-FFF2-40B4-BE49-F238E27FC236}">
                <a16:creationId xmlns:a16="http://schemas.microsoft.com/office/drawing/2014/main" id="{CD54FDB6-204F-4098-AE59-DC1F389E5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Causes of the American Revolution</a:t>
            </a:r>
            <a:b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36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graphicFrame>
        <p:nvGraphicFramePr>
          <p:cNvPr id="26660" name="Group 36">
            <a:extLst>
              <a:ext uri="{FF2B5EF4-FFF2-40B4-BE49-F238E27FC236}">
                <a16:creationId xmlns:a16="http://schemas.microsoft.com/office/drawing/2014/main" id="{4FD99944-F754-425F-854C-FB9403ABCE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0500" y="1447800"/>
          <a:ext cx="8775700" cy="5341938"/>
        </p:xfrm>
        <a:graphic>
          <a:graphicData uri="http://schemas.openxmlformats.org/drawingml/2006/table">
            <a:tbl>
              <a:tblPr/>
              <a:tblGrid>
                <a:gridCol w="2925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4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2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561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13 English Colonies</a:t>
                      </a: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Growing Discontent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Early Clashes</a:t>
                      </a: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63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 of British global trade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Mercantilist policies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Navigation Acts: regulated colonial trade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1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Colonists felt entitled to the rights of English citizens</a:t>
                      </a:r>
                      <a:endParaRPr kumimoji="1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2075" marR="92075" marT="46043" marB="4604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2075" marR="92075" marT="46043" marB="4604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01069059">
  <a:themeElements>
    <a:clrScheme name="01069059 4">
      <a:dk1>
        <a:srgbClr val="000000"/>
      </a:dk1>
      <a:lt1>
        <a:srgbClr val="FFCC66"/>
      </a:lt1>
      <a:dk2>
        <a:srgbClr val="800000"/>
      </a:dk2>
      <a:lt2>
        <a:srgbClr val="FFCC66"/>
      </a:lt2>
      <a:accent1>
        <a:srgbClr val="339933"/>
      </a:accent1>
      <a:accent2>
        <a:srgbClr val="CC6600"/>
      </a:accent2>
      <a:accent3>
        <a:srgbClr val="C0AAAA"/>
      </a:accent3>
      <a:accent4>
        <a:srgbClr val="DAAE56"/>
      </a:accent4>
      <a:accent5>
        <a:srgbClr val="ADCAAD"/>
      </a:accent5>
      <a:accent6>
        <a:srgbClr val="B95C00"/>
      </a:accent6>
      <a:hlink>
        <a:srgbClr val="0033CC"/>
      </a:hlink>
      <a:folHlink>
        <a:srgbClr val="FFCC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01069059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9059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59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9059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9059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59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069059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787</Words>
  <Application>Microsoft Office PowerPoint</Application>
  <PresentationFormat>On-screen Show (4:3)</PresentationFormat>
  <Paragraphs>123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Monotype Sorts</vt:lpstr>
      <vt:lpstr>01069059</vt:lpstr>
      <vt:lpstr>Enlightenment and the American Revolution</vt:lpstr>
      <vt:lpstr>Definitions</vt:lpstr>
      <vt:lpstr>The Philosophes</vt:lpstr>
      <vt:lpstr>Philosophes, cont.</vt:lpstr>
      <vt:lpstr>Philosophes, cont.</vt:lpstr>
      <vt:lpstr>Women and the Enlightenment</vt:lpstr>
      <vt:lpstr>Growth of Constitutional Government </vt:lpstr>
      <vt:lpstr>Causes of the American Revolution </vt:lpstr>
      <vt:lpstr>Causes of the American Revolution </vt:lpstr>
      <vt:lpstr>Causes of the American Revolution </vt:lpstr>
      <vt:lpstr>Causes of the American Revolution </vt:lpstr>
      <vt:lpstr>Underlying Causes of the American Revolution</vt:lpstr>
      <vt:lpstr>Declaration of Independence</vt:lpstr>
      <vt:lpstr>The Articles of Confederation</vt:lpstr>
      <vt:lpstr>The Constitution</vt:lpstr>
      <vt:lpstr>PowerPoint Presentation</vt:lpstr>
    </vt:vector>
  </TitlesOfParts>
  <Company>Kerr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Enlightenment and the American Revolution</dc:title>
  <dc:creator>Beth Bradley</dc:creator>
  <cp:lastModifiedBy>Duane</cp:lastModifiedBy>
  <cp:revision>42</cp:revision>
  <dcterms:created xsi:type="dcterms:W3CDTF">2004-10-03T22:43:40Z</dcterms:created>
  <dcterms:modified xsi:type="dcterms:W3CDTF">2017-11-12T22:13:36Z</dcterms:modified>
</cp:coreProperties>
</file>