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56" r:id="rId2"/>
    <p:sldId id="296" r:id="rId3"/>
    <p:sldId id="329" r:id="rId4"/>
    <p:sldId id="298" r:id="rId5"/>
    <p:sldId id="297" r:id="rId6"/>
    <p:sldId id="299" r:id="rId7"/>
    <p:sldId id="340" r:id="rId8"/>
    <p:sldId id="331" r:id="rId9"/>
    <p:sldId id="333" r:id="rId10"/>
    <p:sldId id="332" r:id="rId11"/>
    <p:sldId id="336" r:id="rId12"/>
    <p:sldId id="337" r:id="rId13"/>
    <p:sldId id="335" r:id="rId14"/>
    <p:sldId id="339" r:id="rId15"/>
    <p:sldId id="334" r:id="rId16"/>
    <p:sldId id="341" r:id="rId17"/>
    <p:sldId id="330" r:id="rId18"/>
    <p:sldId id="345" r:id="rId19"/>
    <p:sldId id="347" r:id="rId20"/>
    <p:sldId id="350" r:id="rId21"/>
    <p:sldId id="338" r:id="rId22"/>
    <p:sldId id="300" r:id="rId23"/>
    <p:sldId id="342" r:id="rId24"/>
    <p:sldId id="344" r:id="rId25"/>
    <p:sldId id="301" r:id="rId26"/>
    <p:sldId id="343" r:id="rId27"/>
    <p:sldId id="302" r:id="rId28"/>
    <p:sldId id="303" r:id="rId29"/>
    <p:sldId id="305" r:id="rId30"/>
    <p:sldId id="267" r:id="rId31"/>
    <p:sldId id="266" r:id="rId32"/>
    <p:sldId id="362" r:id="rId33"/>
    <p:sldId id="351" r:id="rId34"/>
    <p:sldId id="352" r:id="rId35"/>
    <p:sldId id="361" r:id="rId36"/>
    <p:sldId id="353" r:id="rId37"/>
    <p:sldId id="354" r:id="rId3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40"/>
      <p:bold r:id="rId41"/>
    </p:embeddedFont>
    <p:embeddedFont>
      <p:font typeface="Formal436 BT" panose="03060802040302020203"/>
      <p:regular r:id="rId42"/>
    </p:embeddedFont>
    <p:embeddedFont>
      <p:font typeface="Zymbols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Algerian" panose="04020705040A02060702" pitchFamily="82" charset="0"/>
      <p:regular r:id="rId48"/>
    </p:embeddedFont>
    <p:embeddedFont>
      <p:font typeface="Lucida Sans Unicode" panose="020B0602030504020204" pitchFamily="34" charset="0"/>
      <p:regular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106"/>
    <a:srgbClr val="3333CC"/>
    <a:srgbClr val="6F6245"/>
    <a:srgbClr val="FF0000"/>
    <a:srgbClr val="004376"/>
    <a:srgbClr val="99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55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4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04C7E29-0A43-413B-8094-E66F7F009E26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5980E3-3E8E-4189-857F-8DC99C026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451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lgerian" panose="04020705040A02060702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ussian_Empire" TargetMode="External"/><Relationship Id="rId3" Type="http://schemas.openxmlformats.org/officeDocument/2006/relationships/hyperlink" Target="https://en.wikipedia.org/wiki/Great_Power" TargetMode="External"/><Relationship Id="rId7" Type="http://schemas.openxmlformats.org/officeDocument/2006/relationships/hyperlink" Target="https://en.wikipedia.org/wiki/Treaty_of_San_Stefano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reaty_of_Berlin_(1878)" TargetMode="External"/><Relationship Id="rId5" Type="http://schemas.openxmlformats.org/officeDocument/2006/relationships/hyperlink" Target="https://en.wikipedia.org/wiki/Russo-Turkish_War_(1877%E2%80%931878)" TargetMode="External"/><Relationship Id="rId4" Type="http://schemas.openxmlformats.org/officeDocument/2006/relationships/hyperlink" Target="https://en.wikipedia.org/wiki/Balkan_peninsula" TargetMode="External"/><Relationship Id="rId9" Type="http://schemas.openxmlformats.org/officeDocument/2006/relationships/hyperlink" Target="https://en.wikipedia.org/wiki/Ottoman_Empire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ional_personificatio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Political_cartoon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4A7E3E-0793-49A2-B74C-B67932C4E05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7468FC-A617-4CD4-9FD7-B7F409BB79FF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84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A5EB2F-4B36-4FE8-B6DC-B915195F5A2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37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112AC1-9080-4CF9-A148-8775417237B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41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D631F1-0DB1-4CD8-BCD9-B2FF45BF630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074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341E8D-8494-4C8E-A7F0-A7B648D560BB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672A28-638B-430E-A031-99561DC38C60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3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DB12E7-85B6-4F27-A7A2-536F33E344DF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21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278B3F-FC98-49BF-B31A-829A25120B72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158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917050-7AD3-4FAE-A95A-6977A4FD4AFF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5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A70677-E28B-4FBF-B656-C77103AA5B62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4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A717A-89B6-4FF0-9414-9731DCA52A56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398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3D113E-022D-46B2-9E6D-3A972558550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065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EAE71-3D1D-44AD-A6AA-3008A5F9597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04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ABAD09-0EB4-41D4-B312-781F4962AE1D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14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05DDE8-686F-4D9A-B9D0-65EFC1442F2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649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126C34-5BBB-4119-8E1D-2E129CD1EDA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337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4D2E07-7081-4159-8481-35B34CBCD873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29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F72D9-8B7E-478C-A3D9-925C702B4966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177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94ACD9-11B5-4F4F-A137-F107FC9734C1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304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Congress of Berlin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(13 June – 13 July 1878) was a meeting of the representatives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3" tooltip="Great Power"/>
              </a:rPr>
              <a:t>Great Powers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of the time (Russia, Great Britain, France, Austria-Hungary, Italy, Germany and the Ottoman Empire) and four Balkan states (Greece, Serbia, Romania and Montenegro), aiming at determining the territories of the states 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4" tooltip="Balkan peninsula"/>
              </a:rPr>
              <a:t>Balkan peninsula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following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5" tooltip="Russo-Turkish War (1877–1878)"/>
              </a:rPr>
              <a:t>Russo-Turkish War of 1877–78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. The Congress came to an end with the signing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6" tooltip="Treaty of Berlin (1878)"/>
              </a:rPr>
              <a:t>Treaty of Berlin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, which replaced the preliminary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7" tooltip="Treaty of San Stefano"/>
              </a:rPr>
              <a:t>Treaty of San Stefano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signed three months earlier between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8" tooltip="Russian Empire"/>
              </a:rPr>
              <a:t>Russia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and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9" tooltip="Ottoman Empire"/>
              </a:rPr>
              <a:t>Ottoman Empire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.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4F6812-0627-4079-B5EE-CDE2AE256898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5D4FAD-3508-44E3-AEC6-22BDB159D374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83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E254EE-8121-4CCD-8075-67C7E2A928D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31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This political cartoon represents Britain as an octopus, with its arms on many different countries and regions, such as India, Canada, Egypt,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Boersland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. The artist makes the face on John Bull represent Britain as greedy and selfish.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John Bull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3" tooltip="National personification"/>
              </a:rPr>
              <a:t>national personification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of the United Kingdom in general and England in particular, especially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  <a:hlinkClick r:id="rId4" tooltip="Political cartoon"/>
              </a:rPr>
              <a:t>political cartoons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 and similar graphic works. He is usually depicted as a stout, middle-aged, country dwelling, jolly, matter-of-fact man. 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Boersland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lgerian" panose="04020705040A02060702" pitchFamily="82" charset="0"/>
                <a:ea typeface="+mn-ea"/>
                <a:cs typeface="+mn-cs"/>
              </a:rPr>
              <a:t> -  South Africa</a:t>
            </a:r>
            <a:endParaRPr lang="en-US" alt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3D50F8-CD5E-44DB-A979-DDEF42C2FB54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31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AAA802-B0D9-45D3-8D89-B8D9CE4FF1BE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3455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31B485-E30C-49BC-AEA4-B78E18F1D6D3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350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8DB4B4-C356-42D0-9883-7B83CD1A05EA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361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A9032E-8F0B-4393-8708-5C5008D9F0C9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18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F420D1-CFD2-4037-9A62-0B85F0B1866E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272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8C9312-AA48-40C0-9EA3-8441BF3AB1BA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1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5C829E-10D9-4954-A307-294628909F7D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31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5E6178-66CC-4639-990F-3B837365B5F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9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5062BC-F11D-4ECA-BA40-5FC547231BC6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04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AEC348-1799-4245-A2A8-1490D2A53E9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99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353A98-3103-4989-8C25-74F6B519982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10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6E6191-77CB-46AB-95EF-74D3B1EB464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28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99664C-35D6-4D35-BE1D-072BC9199B9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1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is Exposition-1889.jp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 l="25806" r="22581"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98" t="2753" r="9933" b="11009"/>
          <a:stretch>
            <a:fillRect/>
          </a:stretch>
        </p:blipFill>
        <p:spPr bwMode="auto">
          <a:xfrm>
            <a:off x="792480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5105400"/>
          </a:xfrm>
        </p:spPr>
        <p:txBody>
          <a:bodyPr/>
          <a:lstStyle>
            <a:lvl1pPr marL="350838" indent="-350838">
              <a:buClr>
                <a:srgbClr val="336699"/>
              </a:buClr>
              <a:buSzPct val="90000"/>
              <a:buFont typeface="Zymbols" pitchFamily="2" charset="0"/>
              <a:buChar char="*"/>
              <a:defRPr sz="2600">
                <a:latin typeface="Comic Sans MS" pitchFamily="66" charset="0"/>
              </a:defRPr>
            </a:lvl1pPr>
            <a:lvl2pPr marL="974725" indent="-288925">
              <a:buClr>
                <a:srgbClr val="C00000"/>
              </a:buClr>
              <a:buSzPct val="120000"/>
              <a:buFont typeface="Wingdings" pitchFamily="2" charset="2"/>
              <a:buChar char="§"/>
              <a:defRPr sz="2300">
                <a:latin typeface="Comic Sans MS" pitchFamily="66" charset="0"/>
              </a:defRPr>
            </a:lvl2pPr>
            <a:lvl3pPr marL="1431925" indent="-288925">
              <a:buClr>
                <a:schemeClr val="accent4">
                  <a:lumMod val="75000"/>
                </a:schemeClr>
              </a:buClr>
              <a:buSzPct val="114000"/>
              <a:buFont typeface="Courier New" pitchFamily="49" charset="0"/>
              <a:buChar char="o"/>
              <a:defRPr sz="2100">
                <a:latin typeface="Comic Sans MS" pitchFamily="66" charset="0"/>
              </a:defRPr>
            </a:lvl3pPr>
            <a:lvl4pPr marL="1889125" indent="-288925">
              <a:buClr>
                <a:srgbClr val="808080"/>
              </a:buClr>
              <a:buFont typeface="Wingdings" pitchFamily="2" charset="2"/>
              <a:buChar char="Ø"/>
              <a:defRPr sz="1900"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10969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6F6245"/>
                </a:solidFill>
                <a:latin typeface="Formal436 BT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87269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F60208E-A194-4C30-B87F-55608CB5ADBD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84E8CB-CC77-4A4F-A367-10C4B65BD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4280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7B06F2-67F5-4660-AE83-692A052C4B1D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8336AD-42AB-49C2-A358-7F5B9F6B7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01012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is Exposition-1889.jp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 l="25806" r="22581"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298" t="2753" r="9933" b="11009"/>
          <a:stretch>
            <a:fillRect/>
          </a:stretch>
        </p:blipFill>
        <p:spPr bwMode="auto">
          <a:xfrm>
            <a:off x="792480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10969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6F6245"/>
                </a:solidFill>
                <a:latin typeface="Formal436 BT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00800" cy="5105400"/>
          </a:xfrm>
        </p:spPr>
        <p:txBody>
          <a:bodyPr/>
          <a:lstStyle>
            <a:lvl1pPr marL="350838" indent="-350838">
              <a:buClr>
                <a:srgbClr val="336699"/>
              </a:buClr>
              <a:buSzPct val="100000"/>
              <a:buFont typeface="Wingdings" pitchFamily="2" charset="2"/>
              <a:buChar char=""/>
              <a:defRPr sz="2600">
                <a:latin typeface="Comic Sans MS" pitchFamily="66" charset="0"/>
              </a:defRPr>
            </a:lvl1pPr>
            <a:lvl2pPr marL="974725" indent="-288925">
              <a:buClr>
                <a:srgbClr val="C00000"/>
              </a:buClr>
              <a:buSzPct val="120000"/>
              <a:buFont typeface="Wingdings" pitchFamily="2" charset="2"/>
              <a:buChar char="§"/>
              <a:defRPr sz="2300">
                <a:latin typeface="Comic Sans MS" pitchFamily="66" charset="0"/>
              </a:defRPr>
            </a:lvl2pPr>
            <a:lvl3pPr marL="1431925" indent="-288925">
              <a:buClr>
                <a:srgbClr val="996600"/>
              </a:buClr>
              <a:buSzPct val="100000"/>
              <a:buFont typeface="Wingdings" pitchFamily="2" charset="2"/>
              <a:buChar char="Ø"/>
              <a:defRPr sz="2100">
                <a:latin typeface="Comic Sans MS" pitchFamily="66" charset="0"/>
              </a:defRPr>
            </a:lvl3pPr>
            <a:lvl4pPr marL="1889125" indent="-288925">
              <a:buClr>
                <a:srgbClr val="808080"/>
              </a:buClr>
              <a:buFont typeface="Wingdings" pitchFamily="2" charset="2"/>
              <a:buChar char="v"/>
              <a:defRPr sz="1900"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560780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9FA6D5-CAA7-4858-A677-53C1FD51C3E2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D5E61D-CC9E-4876-B3E9-D09A66AD1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10680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6354AA8-6CC8-4229-ABB2-C9674C2A3A3F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28CEF1-2912-4D03-88AF-78EFAC0B3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04118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0B5537-20A3-4B8C-A627-53367C5DCFE1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286447-BDCA-47CB-8779-D4751A6D9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7615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EF7987-7479-4295-9E5A-18B8FEFB6A69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E5F17F-F07B-4BC6-B731-5958410D0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3468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32C70B-6492-45BC-ADA5-DC89D7DBF3B1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8B5209-D0D5-4427-B991-C27B73720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7863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5F1579-47AB-46ED-B745-DF363392C95B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E25161-344C-49A2-8275-41FB1662B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50733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BEEC70C-4F5D-4BEB-AAC5-5574C2ACDB84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86CEA8-08BE-4C05-AA48-BA93D4EA8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53705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74638"/>
            <a:ext cx="6629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371600"/>
            <a:ext cx="6553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F6245"/>
          </a:solidFill>
          <a:latin typeface="Formal436 BT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F6245"/>
          </a:solidFill>
          <a:latin typeface="Formal436 BT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9pPr>
    </p:titleStyle>
    <p:bodyStyle>
      <a:lvl1pPr marL="400050" indent="-400050" algn="l" rtl="0" eaLnBrk="0" fontAlgn="base" hangingPunct="0">
        <a:spcBef>
          <a:spcPct val="20000"/>
        </a:spcBef>
        <a:spcAft>
          <a:spcPct val="0"/>
        </a:spcAft>
        <a:buClr>
          <a:srgbClr val="004376"/>
        </a:buClr>
        <a:buFont typeface="Wingdings" panose="05000000000000000000" pitchFamily="2" charset="2"/>
        <a:buChar char="­"/>
        <a:defRPr sz="25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31445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8288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9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1828800"/>
            <a:ext cx="5791200" cy="31393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dirty="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ymbols" pitchFamily="2" charset="0"/>
              </a:rPr>
              <a:t>England</a:t>
            </a:r>
            <a:br>
              <a:rPr lang="en-US" altLang="en-US" sz="6600" dirty="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ymbols" pitchFamily="2" charset="0"/>
              </a:rPr>
            </a:br>
            <a:r>
              <a:rPr lang="en-US" altLang="en-US" sz="6600" dirty="0" smtClean="0">
                <a:solidFill>
                  <a:srgbClr val="A411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ymbols" pitchFamily="2" charset="0"/>
              </a:rPr>
              <a:t>The </a:t>
            </a:r>
            <a:r>
              <a:rPr lang="en-US" altLang="en-US" sz="6600" dirty="0">
                <a:solidFill>
                  <a:srgbClr val="A411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ymbols" pitchFamily="2" charset="0"/>
              </a:rPr>
              <a:t>Victorian Era</a:t>
            </a:r>
            <a:endParaRPr lang="en-US" altLang="en-US" sz="6600" i="1" dirty="0">
              <a:solidFill>
                <a:srgbClr val="A411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ymbols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7921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Gladstone’s </a:t>
            </a:r>
            <a:r>
              <a:rPr lang="en-US" altLang="en-US" sz="4800" smtClean="0">
                <a:latin typeface="Arial" panose="020B0604020202020204" pitchFamily="34" charset="0"/>
              </a:rPr>
              <a:t>1</a:t>
            </a:r>
            <a:r>
              <a:rPr lang="en-US" altLang="en-US" baseline="30000" smtClean="0">
                <a:latin typeface="Arial" panose="020B0604020202020204" pitchFamily="34" charset="0"/>
              </a:rPr>
              <a:t>st</a:t>
            </a:r>
            <a:r>
              <a:rPr lang="en-US" altLang="en-US" smtClean="0">
                <a:latin typeface="Arial" panose="020B0604020202020204" pitchFamily="34" charset="0"/>
              </a:rPr>
              <a:t> Ministry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5943600" cy="5486400"/>
          </a:xfrm>
        </p:spPr>
        <p:txBody>
          <a:bodyPr/>
          <a:lstStyle/>
          <a:p>
            <a:pPr>
              <a:buSzTx/>
            </a:pPr>
            <a:r>
              <a:rPr lang="en-US" altLang="en-US" sz="2500" b="1" u="sng" smtClean="0">
                <a:latin typeface="Arial" panose="020B0604020202020204" pitchFamily="34" charset="0"/>
              </a:rPr>
              <a:t>Goals</a:t>
            </a:r>
            <a:r>
              <a:rPr lang="en-US" altLang="en-US" sz="2500" b="1" smtClean="0">
                <a:latin typeface="Arial" panose="020B0604020202020204" pitchFamily="34" charset="0"/>
              </a:rPr>
              <a:t>:  [</a:t>
            </a:r>
            <a:r>
              <a:rPr lang="en-US" altLang="en-US" sz="2500" b="1" smtClean="0">
                <a:solidFill>
                  <a:srgbClr val="FF0000"/>
                </a:solidFill>
                <a:latin typeface="Arial" panose="020B0604020202020204" pitchFamily="34" charset="0"/>
              </a:rPr>
              <a:t>“Gladstonianism”</a:t>
            </a:r>
            <a:r>
              <a:rPr lang="en-US" altLang="en-US" sz="2500" b="1" smtClean="0">
                <a:latin typeface="Arial" panose="020B0604020202020204" pitchFamily="34" charset="0"/>
              </a:rPr>
              <a:t>]</a:t>
            </a:r>
          </a:p>
          <a:p>
            <a:pPr marL="1143000" lvl="1" indent="-396875">
              <a:buSzPct val="100000"/>
              <a:buFont typeface="Lucida Sans Unicode" panose="020B0602030504020204" pitchFamily="34" charset="0"/>
              <a:buAutoNum type="arabicPeriod"/>
            </a:pPr>
            <a:r>
              <a:rPr lang="en-US" altLang="en-US" sz="2200" b="1" smtClean="0">
                <a:latin typeface="Arial" panose="020B0604020202020204" pitchFamily="34" charset="0"/>
              </a:rPr>
              <a:t>Decrease public spending.</a:t>
            </a:r>
          </a:p>
          <a:p>
            <a:pPr marL="1143000" lvl="1" indent="-396875">
              <a:buSzPct val="100000"/>
              <a:buFont typeface="Lucida Sans Unicode" panose="020B0602030504020204" pitchFamily="34" charset="0"/>
              <a:buAutoNum type="arabicPeriod"/>
            </a:pPr>
            <a:r>
              <a:rPr lang="en-US" altLang="en-US" sz="2200" b="1" smtClean="0">
                <a:latin typeface="Arial" panose="020B0604020202020204" pitchFamily="34" charset="0"/>
              </a:rPr>
              <a:t>Reform laws that prevented people from acting freely to improve themselves.</a:t>
            </a:r>
          </a:p>
          <a:p>
            <a:pPr marL="1828800" lvl="2" indent="-347663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He’s against privilege &amp; supports a meritocracy.</a:t>
            </a:r>
          </a:p>
          <a:p>
            <a:pPr marL="1828800" lvl="2" indent="-347663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Protect democracy through education.</a:t>
            </a:r>
          </a:p>
          <a:p>
            <a:pPr marL="1143000" lvl="1" indent="-396875">
              <a:buSzPct val="100000"/>
              <a:buFont typeface="Lucida Sans Unicode" panose="020B0602030504020204" pitchFamily="34" charset="0"/>
              <a:buAutoNum type="arabicPeriod"/>
            </a:pPr>
            <a:r>
              <a:rPr lang="en-US" altLang="en-US" sz="2200" b="1" smtClean="0">
                <a:latin typeface="Arial" panose="020B0604020202020204" pitchFamily="34" charset="0"/>
              </a:rPr>
              <a:t>Promote peace abroad to help reduce spending and taxation, and to help enhance trade.</a:t>
            </a:r>
          </a:p>
          <a:p>
            <a:pPr marL="1828800" lvl="2" indent="-347663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Low tariffs.</a:t>
            </a:r>
          </a:p>
          <a:p>
            <a:pPr marL="1828800" lvl="2" indent="-347663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All political questions are moral questions!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7921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Gladstone’s </a:t>
            </a:r>
            <a:r>
              <a:rPr lang="en-US" altLang="en-US" sz="4800" smtClean="0">
                <a:latin typeface="Arial" panose="020B0604020202020204" pitchFamily="34" charset="0"/>
              </a:rPr>
              <a:t>1</a:t>
            </a:r>
            <a:r>
              <a:rPr lang="en-US" altLang="en-US" baseline="30000" smtClean="0">
                <a:latin typeface="Arial" panose="020B0604020202020204" pitchFamily="34" charset="0"/>
              </a:rPr>
              <a:t>st</a:t>
            </a:r>
            <a:r>
              <a:rPr lang="en-US" altLang="en-US" smtClean="0">
                <a:latin typeface="Arial" panose="020B0604020202020204" pitchFamily="34" charset="0"/>
              </a:rPr>
              <a:t> Ministry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6400800" cy="5562600"/>
          </a:xfrm>
        </p:spPr>
        <p:txBody>
          <a:bodyPr/>
          <a:lstStyle/>
          <a:p>
            <a:pPr>
              <a:buSzTx/>
            </a:pPr>
            <a:r>
              <a:rPr lang="en-US" altLang="en-US" sz="2000" b="1" u="sng" smtClean="0">
                <a:latin typeface="Arial" panose="020B0604020202020204" pitchFamily="34" charset="0"/>
              </a:rPr>
              <a:t>Accomplishments</a:t>
            </a:r>
            <a:r>
              <a:rPr lang="en-US" altLang="en-US" sz="2000" b="1" smtClean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</a:rPr>
              <a:t>1868: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Army reform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peacetime flogging was illegal.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</a:rPr>
              <a:t>1869: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Disestablishment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I</a:t>
            </a:r>
            <a:r>
              <a:rPr lang="en-US" altLang="en-US" sz="2000" b="1" smtClean="0">
                <a:latin typeface="Arial" panose="020B0604020202020204" pitchFamily="34" charset="0"/>
              </a:rPr>
              <a:t>rish Catholics did not have to pay taxes to support the Anglican Church in Ireland.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</a:rPr>
              <a:t>1870: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Education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elementary education made available to Welsh &amp; English children between 5-13 years.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1870: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Irish Land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curtailed absentee Protestant landowners from evicting their Irish Catholic tenants without compensation.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1871: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University Test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non-Anglicans could attend Br. universities.</a:t>
            </a:r>
            <a:endParaRPr lang="en-US" altLang="en-US" sz="20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7921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Gladstone’s </a:t>
            </a:r>
            <a:r>
              <a:rPr lang="en-US" altLang="en-US" sz="4800" smtClean="0">
                <a:latin typeface="Arial" panose="020B0604020202020204" pitchFamily="34" charset="0"/>
              </a:rPr>
              <a:t>1</a:t>
            </a:r>
            <a:r>
              <a:rPr lang="en-US" altLang="en-US" baseline="30000" smtClean="0">
                <a:latin typeface="Arial" panose="020B0604020202020204" pitchFamily="34" charset="0"/>
              </a:rPr>
              <a:t>st</a:t>
            </a:r>
            <a:r>
              <a:rPr lang="en-US" altLang="en-US" smtClean="0">
                <a:latin typeface="Arial" panose="020B0604020202020204" pitchFamily="34" charset="0"/>
              </a:rPr>
              <a:t> Ministry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6019800" cy="5486400"/>
          </a:xfrm>
        </p:spPr>
        <p:txBody>
          <a:bodyPr/>
          <a:lstStyle/>
          <a:p>
            <a:pPr>
              <a:buSzTx/>
            </a:pPr>
            <a:r>
              <a:rPr lang="en-US" altLang="en-US" sz="2500" b="1" u="sng" smtClean="0">
                <a:latin typeface="Arial" panose="020B0604020202020204" pitchFamily="34" charset="0"/>
              </a:rPr>
              <a:t>Accomplishments (con’t.)</a:t>
            </a:r>
            <a:r>
              <a:rPr lang="en-US" altLang="en-US" sz="2500" b="1" smtClean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1872:  </a:t>
            </a:r>
            <a:r>
              <a:rPr lang="en-US" altLang="en-US" sz="22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Ballot Act </a:t>
            </a:r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 secret ballot for local and general elections.</a:t>
            </a:r>
          </a:p>
          <a:p>
            <a:pPr lvl="1"/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1872:  The settlement of the </a:t>
            </a:r>
            <a:r>
              <a:rPr lang="en-US" altLang="en-US" sz="2200" b="1" i="1" smtClean="0">
                <a:latin typeface="Arial" panose="020B0604020202020204" pitchFamily="34" charset="0"/>
                <a:sym typeface="Wingdings" panose="05000000000000000000" pitchFamily="2" charset="2"/>
              </a:rPr>
              <a:t>CSS Alabama </a:t>
            </a:r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claims [from the American Civil War] in America’s favor.</a:t>
            </a:r>
          </a:p>
          <a:p>
            <a:pPr lvl="1"/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1873:  Legislation was passed that restructured the High Courts.</a:t>
            </a:r>
          </a:p>
          <a:p>
            <a:pPr lvl="1"/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Civil service exams introduced for many government positions.</a:t>
            </a:r>
            <a:endParaRPr lang="en-US" altLang="en-US" sz="22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7921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Disraeli’s </a:t>
            </a:r>
            <a:r>
              <a:rPr lang="en-US" altLang="en-US" sz="4800" smtClean="0">
                <a:latin typeface="Arial" panose="020B0604020202020204" pitchFamily="34" charset="0"/>
              </a:rPr>
              <a:t>2</a:t>
            </a:r>
            <a:r>
              <a:rPr lang="en-US" altLang="en-US" baseline="30000" smtClean="0">
                <a:latin typeface="Arial" panose="020B0604020202020204" pitchFamily="34" charset="0"/>
              </a:rPr>
              <a:t>nd</a:t>
            </a:r>
            <a:r>
              <a:rPr lang="en-US" altLang="en-US" smtClean="0">
                <a:latin typeface="Arial" panose="020B0604020202020204" pitchFamily="34" charset="0"/>
              </a:rPr>
              <a:t> Ministry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6248400" cy="5486400"/>
          </a:xfrm>
        </p:spPr>
        <p:txBody>
          <a:bodyPr/>
          <a:lstStyle/>
          <a:p>
            <a:pPr>
              <a:buSzTx/>
            </a:pPr>
            <a:r>
              <a:rPr lang="en-US" altLang="en-US" b="1" u="sng" smtClean="0">
                <a:latin typeface="Arial" panose="020B0604020202020204" pitchFamily="34" charset="0"/>
              </a:rPr>
              <a:t>Accomplishments</a:t>
            </a:r>
            <a:r>
              <a:rPr lang="en-US" altLang="en-US" b="1" smtClean="0">
                <a:latin typeface="Arial" panose="020B0604020202020204" pitchFamily="34" charset="0"/>
              </a:rPr>
              <a:t>:</a:t>
            </a:r>
          </a:p>
          <a:p>
            <a:pPr marL="914400" lvl="1"/>
            <a:r>
              <a:rPr lang="en-US" altLang="en-US" b="1" smtClean="0">
                <a:latin typeface="Arial" panose="020B0604020202020204" pitchFamily="34" charset="0"/>
              </a:rPr>
              <a:t>Domestic Policy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1875: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Artisans Dwelling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govt. would define minimum housing standards.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1875: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Public Health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govt. to create a modern sewer system in the big cities &amp; establish a sanitary code.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1875: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Pure Food &amp; Drug Act</a:t>
            </a:r>
            <a:r>
              <a:rPr lang="en-US" altLang="en-US" sz="2000" b="1" smtClean="0">
                <a:latin typeface="Arial" panose="020B0604020202020204" pitchFamily="34" charset="0"/>
              </a:rPr>
              <a:t>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1875: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Climbing Boys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licenses only given to adult chimney sweeps.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1875: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Conspiracy &amp; Protection of Property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allowed peaceful picketing.</a:t>
            </a:r>
            <a:endParaRPr lang="en-US" altLang="en-US" sz="20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921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Disraeli’s </a:t>
            </a:r>
            <a:r>
              <a:rPr lang="en-US" altLang="en-US" sz="4400" smtClean="0">
                <a:latin typeface="Arial" panose="020B0604020202020204" pitchFamily="34" charset="0"/>
              </a:rPr>
              <a:t>2</a:t>
            </a:r>
            <a:r>
              <a:rPr lang="en-US" altLang="en-US" baseline="30000" smtClean="0">
                <a:latin typeface="Arial" panose="020B0604020202020204" pitchFamily="34" charset="0"/>
              </a:rPr>
              <a:t>nd</a:t>
            </a:r>
            <a:r>
              <a:rPr lang="en-US" altLang="en-US" smtClean="0">
                <a:latin typeface="Arial" panose="020B0604020202020204" pitchFamily="34" charset="0"/>
              </a:rPr>
              <a:t> Ministry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477000" cy="2667000"/>
          </a:xfrm>
        </p:spPr>
        <p:txBody>
          <a:bodyPr/>
          <a:lstStyle/>
          <a:p>
            <a:pPr>
              <a:buSzTx/>
            </a:pPr>
            <a:r>
              <a:rPr lang="en-US" altLang="en-US" u="sng" smtClean="0">
                <a:latin typeface="Arial" panose="020B0604020202020204" pitchFamily="34" charset="0"/>
              </a:rPr>
              <a:t>Accomplishments</a:t>
            </a:r>
            <a:r>
              <a:rPr lang="en-US" altLang="en-US" smtClean="0">
                <a:latin typeface="Arial" panose="020B0604020202020204" pitchFamily="34" charset="0"/>
              </a:rPr>
              <a:t>:</a:t>
            </a:r>
          </a:p>
          <a:p>
            <a:pPr marL="854075" lvl="1" indent="-274638"/>
            <a:r>
              <a:rPr lang="en-US" altLang="en-US" smtClean="0">
                <a:latin typeface="Arial" panose="020B0604020202020204" pitchFamily="34" charset="0"/>
              </a:rPr>
              <a:t>Domestic Policy</a:t>
            </a:r>
          </a:p>
          <a:p>
            <a:pPr marL="1371600" lvl="2" indent="-334963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1876: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  Education Act</a:t>
            </a:r>
          </a:p>
          <a:p>
            <a:pPr marL="1371600" lvl="2" indent="-334963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1878: 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Employers &amp; Workmen Act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allowed workers to sue employers in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                            civil courts if they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                            broke legal contracts.</a:t>
            </a:r>
            <a:endParaRPr lang="en-US" altLang="en-US" sz="2000" b="1" smtClean="0">
              <a:latin typeface="Arial" panose="020B0604020202020204" pitchFamily="34" charset="0"/>
            </a:endParaRPr>
          </a:p>
        </p:txBody>
      </p:sp>
      <p:pic>
        <p:nvPicPr>
          <p:cNvPr id="67588" name="Picture 4" descr="cartoon-Disraeli &amp; social reform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>
            <a:fillRect/>
          </a:stretch>
        </p:blipFill>
        <p:spPr bwMode="auto">
          <a:xfrm>
            <a:off x="2124075" y="3124200"/>
            <a:ext cx="2676525" cy="342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7921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Gladstone’s </a:t>
            </a:r>
            <a:r>
              <a:rPr lang="en-US" altLang="en-US" sz="4800" smtClean="0">
                <a:latin typeface="Arial" panose="020B0604020202020204" pitchFamily="34" charset="0"/>
              </a:rPr>
              <a:t>2</a:t>
            </a:r>
            <a:r>
              <a:rPr lang="en-US" altLang="en-US" baseline="30000" smtClean="0">
                <a:latin typeface="Arial" panose="020B0604020202020204" pitchFamily="34" charset="0"/>
              </a:rPr>
              <a:t>nd</a:t>
            </a:r>
            <a:r>
              <a:rPr lang="en-US" altLang="en-US" smtClean="0">
                <a:latin typeface="Arial" panose="020B0604020202020204" pitchFamily="34" charset="0"/>
              </a:rPr>
              <a:t> Ministry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5943600" cy="5486400"/>
          </a:xfrm>
        </p:spPr>
        <p:txBody>
          <a:bodyPr/>
          <a:lstStyle/>
          <a:p>
            <a:pPr>
              <a:buSzTx/>
            </a:pPr>
            <a:r>
              <a:rPr lang="en-US" altLang="en-US" b="1" u="sng" smtClean="0">
                <a:latin typeface="Arial" panose="020B0604020202020204" pitchFamily="34" charset="0"/>
              </a:rPr>
              <a:t>Accomplishments</a:t>
            </a:r>
            <a:r>
              <a:rPr lang="en-US" altLang="en-US" b="1" smtClean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b="1" smtClean="0">
                <a:latin typeface="Arial" panose="020B0604020202020204" pitchFamily="34" charset="0"/>
              </a:rPr>
              <a:t>Domestic Policy</a:t>
            </a:r>
          </a:p>
          <a:p>
            <a:pPr marL="1493838" lvl="2" indent="-350838">
              <a:buSzTx/>
            </a:pP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1884 Reform Bill</a:t>
            </a:r>
          </a:p>
          <a:p>
            <a:pPr marL="1951038" lvl="3" indent="-350838">
              <a:buClr>
                <a:srgbClr val="006666"/>
              </a:buClr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Extended the franchise to agricultural laborers.</a:t>
            </a:r>
          </a:p>
          <a:p>
            <a:pPr marL="1951038" lvl="3" indent="-350838">
              <a:buClr>
                <a:srgbClr val="006666"/>
              </a:buClr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Gave the counties the same franchise as the boroughs.</a:t>
            </a:r>
          </a:p>
          <a:p>
            <a:pPr marL="1951038" lvl="3" indent="-350838">
              <a:buClr>
                <a:srgbClr val="006666"/>
              </a:buClr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Added 6,000,000 to the total number who could vote in parliamentary elections.</a:t>
            </a:r>
          </a:p>
          <a:p>
            <a:pPr marL="1493838" lvl="2" indent="-350838">
              <a:buSzTx/>
            </a:pP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1885:  </a:t>
            </a: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Redistribution of Seats Act </a:t>
            </a:r>
            <a:r>
              <a:rPr lang="en-US" altLang="en-US" b="1" smtClean="0">
                <a:latin typeface="Arial" panose="020B0604020202020204" pitchFamily="34" charset="0"/>
                <a:sym typeface="Wingdings" panose="05000000000000000000" pitchFamily="2" charset="2"/>
              </a:rPr>
              <a:t> changes M.P. seats in Commons to reflect new demographic changes.</a:t>
            </a:r>
            <a:endParaRPr lang="en-US" altLang="en-US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62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Gladstone’s Last</a:t>
            </a:r>
            <a:r>
              <a:rPr lang="en-US" altLang="en-US" sz="4400" smtClean="0">
                <a:latin typeface="Arial" panose="020B0604020202020204" pitchFamily="34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</a:rPr>
              <a:t>Ministries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5943600" cy="5791200"/>
          </a:xfrm>
        </p:spPr>
        <p:txBody>
          <a:bodyPr/>
          <a:lstStyle/>
          <a:p>
            <a:pPr>
              <a:buSzTx/>
            </a:pPr>
            <a:r>
              <a:rPr lang="en-US" altLang="en-US" b="1" u="sng" smtClean="0">
                <a:latin typeface="Arial" panose="020B0604020202020204" pitchFamily="34" charset="0"/>
              </a:rPr>
              <a:t>3</a:t>
            </a:r>
            <a:r>
              <a:rPr lang="en-US" altLang="en-US" b="1" u="sng" baseline="30000" smtClean="0">
                <a:latin typeface="Arial" panose="020B0604020202020204" pitchFamily="34" charset="0"/>
              </a:rPr>
              <a:t>rd</a:t>
            </a:r>
            <a:r>
              <a:rPr lang="en-US" altLang="en-US" b="1" u="sng" smtClean="0">
                <a:latin typeface="Arial" panose="020B0604020202020204" pitchFamily="34" charset="0"/>
              </a:rPr>
              <a:t> Ministry</a:t>
            </a:r>
            <a:r>
              <a:rPr lang="en-US" altLang="en-US" b="1" smtClean="0">
                <a:latin typeface="Arial" panose="020B0604020202020204" pitchFamily="34" charset="0"/>
              </a:rPr>
              <a:t>: 1886</a:t>
            </a:r>
          </a:p>
          <a:p>
            <a:pPr lvl="1"/>
            <a:r>
              <a:rPr lang="en-US" altLang="en-US" b="1" smtClean="0">
                <a:latin typeface="Arial" panose="020B0604020202020204" pitchFamily="34" charset="0"/>
              </a:rPr>
              <a:t>First introduced an </a:t>
            </a: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Irish Home Rule Bill</a:t>
            </a:r>
            <a:r>
              <a:rPr lang="en-US" altLang="en-US" b="1" smtClean="0">
                <a:latin typeface="Arial" panose="020B0604020202020204" pitchFamily="34" charset="0"/>
              </a:rPr>
              <a:t>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This issue split the Liberal Party.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Gladstone lost his position in a few months.</a:t>
            </a:r>
          </a:p>
          <a:p>
            <a:pPr marL="1493838" lvl="2" indent="-350838">
              <a:buSzTx/>
            </a:pPr>
            <a:endParaRPr lang="en-US" altLang="en-US" b="1" smtClean="0">
              <a:latin typeface="Arial" panose="020B0604020202020204" pitchFamily="34" charset="0"/>
            </a:endParaRPr>
          </a:p>
          <a:p>
            <a:pPr>
              <a:buClr>
                <a:srgbClr val="004376"/>
              </a:buClr>
              <a:buSzTx/>
            </a:pPr>
            <a:r>
              <a:rPr lang="en-US" altLang="en-US" b="1" u="sng" smtClean="0">
                <a:latin typeface="Arial" panose="020B0604020202020204" pitchFamily="34" charset="0"/>
              </a:rPr>
              <a:t>4</a:t>
            </a:r>
            <a:r>
              <a:rPr lang="en-US" altLang="en-US" b="1" u="sng" baseline="30000" smtClean="0">
                <a:latin typeface="Arial" panose="020B0604020202020204" pitchFamily="34" charset="0"/>
              </a:rPr>
              <a:t>th</a:t>
            </a:r>
            <a:r>
              <a:rPr lang="en-US" altLang="en-US" b="1" u="sng" smtClean="0">
                <a:latin typeface="Arial" panose="020B0604020202020204" pitchFamily="34" charset="0"/>
              </a:rPr>
              <a:t> Ministry</a:t>
            </a:r>
            <a:r>
              <a:rPr lang="en-US" altLang="en-US" b="1" smtClean="0">
                <a:latin typeface="Arial" panose="020B0604020202020204" pitchFamily="34" charset="0"/>
              </a:rPr>
              <a:t>: 1892-1894</a:t>
            </a:r>
          </a:p>
          <a:p>
            <a:pPr lvl="1">
              <a:buSzPct val="110000"/>
            </a:pPr>
            <a:r>
              <a:rPr lang="en-US" altLang="en-US" b="1" smtClean="0">
                <a:latin typeface="Arial" panose="020B0604020202020204" pitchFamily="34" charset="0"/>
              </a:rPr>
              <a:t>1893:  Reintroduced a </a:t>
            </a:r>
            <a:r>
              <a:rPr lang="en-US" altLang="en-US" b="1" smtClean="0">
                <a:solidFill>
                  <a:srgbClr val="FF0000"/>
                </a:solidFill>
                <a:latin typeface="Arial" panose="020B0604020202020204" pitchFamily="34" charset="0"/>
              </a:rPr>
              <a:t>Home Rule Bill</a:t>
            </a:r>
            <a:r>
              <a:rPr lang="en-US" altLang="en-US" b="1" smtClean="0">
                <a:latin typeface="Arial" panose="020B0604020202020204" pitchFamily="34" charset="0"/>
              </a:rPr>
              <a:t>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Provided for an Irish Parliament.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Did NOT offer Ireland independence!</a:t>
            </a:r>
          </a:p>
          <a:p>
            <a:pPr marL="1493838" lvl="2" indent="-350838">
              <a:buSzTx/>
            </a:pPr>
            <a:r>
              <a:rPr lang="en-US" altLang="en-US" sz="2000" b="1" smtClean="0">
                <a:latin typeface="Arial" panose="020B0604020202020204" pitchFamily="34" charset="0"/>
              </a:rPr>
              <a:t>Passed by the Commons, but rejected in the House of Lords.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9445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Home Rule for Ireland??</a:t>
            </a:r>
          </a:p>
        </p:txBody>
      </p:sp>
      <p:pic>
        <p:nvPicPr>
          <p:cNvPr id="70659" name="Content Placeholder 3" descr="Gladstone_debate_on_Irish_Home_Rule_8th_April_1886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71600"/>
            <a:ext cx="6400800" cy="434181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24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/>
              <a:t>Gladstone debates Home Rule in Commons.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12954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panose="020B0604020202020204" pitchFamily="34" charset="0"/>
              </a:rPr>
              <a:t>Women’s Social &amp; Political Union </a:t>
            </a:r>
            <a:r>
              <a:rPr lang="en-US" altLang="en-US" sz="3600" b="1" smtClean="0">
                <a:latin typeface="Arial" panose="020B0604020202020204" pitchFamily="34" charset="0"/>
              </a:rPr>
              <a:t>[W.S.P.U.]</a:t>
            </a:r>
            <a:endParaRPr lang="en-US" altLang="en-US" sz="2800" b="1" smtClean="0">
              <a:latin typeface="Arial" panose="020B0604020202020204" pitchFamily="34" charset="0"/>
            </a:endParaRPr>
          </a:p>
        </p:txBody>
      </p:sp>
      <p:pic>
        <p:nvPicPr>
          <p:cNvPr id="71683" name="Picture 4" descr="poster_1912_suffragette_no7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84325"/>
            <a:ext cx="33528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Emmeline Pankhurst</a:t>
            </a:r>
            <a:endParaRPr lang="en-US" altLang="en-US" sz="3200" b="1" smtClean="0">
              <a:latin typeface="Arial" panose="020B0604020202020204" pitchFamily="34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>
          <a:xfrm>
            <a:off x="1524000" y="990600"/>
            <a:ext cx="6248400" cy="5867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</a:rPr>
              <a:t>1858-1928.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</a:rPr>
              <a:t>Her husband &amp; children were all involved in the suffrage movement.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</a:rPr>
              <a:t>They became militants &amp; were arrested and imprisoned.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</a:rPr>
              <a:t>1917:  She and her </a:t>
            </a:r>
            <a:br>
              <a:rPr lang="en-US" altLang="en-US" sz="2300" b="1" smtClean="0">
                <a:latin typeface="Arial" panose="020B0604020202020204" pitchFamily="34" charset="0"/>
              </a:rPr>
            </a:br>
            <a:r>
              <a:rPr lang="en-US" altLang="en-US" sz="2300" b="1" smtClean="0">
                <a:latin typeface="Arial" panose="020B0604020202020204" pitchFamily="34" charset="0"/>
              </a:rPr>
              <a:t>daughter, Christabel, </a:t>
            </a:r>
            <a:br>
              <a:rPr lang="en-US" altLang="en-US" sz="2300" b="1" smtClean="0">
                <a:latin typeface="Arial" panose="020B0604020202020204" pitchFamily="34" charset="0"/>
              </a:rPr>
            </a:br>
            <a:r>
              <a:rPr lang="en-US" altLang="en-US" sz="2300" b="1" smtClean="0">
                <a:latin typeface="Arial" panose="020B0604020202020204" pitchFamily="34" charset="0"/>
              </a:rPr>
              <a:t>formed the </a:t>
            </a:r>
            <a:r>
              <a:rPr lang="en-US" altLang="en-US" sz="2300" b="1" smtClean="0">
                <a:solidFill>
                  <a:srgbClr val="FF0000"/>
                </a:solidFill>
                <a:latin typeface="Arial" panose="020B0604020202020204" pitchFamily="34" charset="0"/>
              </a:rPr>
              <a:t>Women’s </a:t>
            </a:r>
            <a:br>
              <a:rPr lang="en-US" altLang="en-US" sz="2300" b="1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300" b="1" smtClean="0">
                <a:solidFill>
                  <a:srgbClr val="FF0000"/>
                </a:solidFill>
                <a:latin typeface="Arial" panose="020B0604020202020204" pitchFamily="34" charset="0"/>
              </a:rPr>
              <a:t>Party </a:t>
            </a:r>
            <a:r>
              <a:rPr lang="en-US" altLang="en-US" sz="2300" b="1" smtClean="0">
                <a:latin typeface="Arial" panose="020B0604020202020204" pitchFamily="34" charset="0"/>
              </a:rPr>
              <a:t>in 1917:</a:t>
            </a:r>
          </a:p>
          <a:p>
            <a:pPr lvl="1" indent="-228600" eaLnBrk="1" hangingPunct="1"/>
            <a:r>
              <a:rPr lang="en-US" altLang="en-US" sz="2000" b="1" smtClean="0">
                <a:latin typeface="Arial" panose="020B0604020202020204" pitchFamily="34" charset="0"/>
              </a:rPr>
              <a:t>Equal pay for equal work.</a:t>
            </a:r>
          </a:p>
          <a:p>
            <a:pPr lvl="1" indent="-228600" eaLnBrk="1" hangingPunct="1"/>
            <a:r>
              <a:rPr lang="en-US" altLang="en-US" sz="2000" b="1" smtClean="0">
                <a:latin typeface="Arial" panose="020B0604020202020204" pitchFamily="34" charset="0"/>
              </a:rPr>
              <a:t>Equal marriage &amp; divorce</a:t>
            </a:r>
            <a:br>
              <a:rPr lang="en-US" altLang="en-US" sz="2000" b="1" smtClean="0">
                <a:latin typeface="Arial" panose="020B0604020202020204" pitchFamily="34" charset="0"/>
              </a:rPr>
            </a:br>
            <a:r>
              <a:rPr lang="en-US" altLang="en-US" sz="2000" b="1" smtClean="0">
                <a:latin typeface="Arial" panose="020B0604020202020204" pitchFamily="34" charset="0"/>
              </a:rPr>
              <a:t>laws.</a:t>
            </a:r>
          </a:p>
          <a:p>
            <a:pPr lvl="1" indent="-228600" eaLnBrk="1" hangingPunct="1"/>
            <a:r>
              <a:rPr lang="en-US" altLang="en-US" sz="2100" b="1" smtClean="0">
                <a:latin typeface="Arial" panose="020B0604020202020204" pitchFamily="34" charset="0"/>
              </a:rPr>
              <a:t>Equality of rights &amp; </a:t>
            </a:r>
            <a:br>
              <a:rPr lang="en-US" altLang="en-US" sz="2100" b="1" smtClean="0">
                <a:latin typeface="Arial" panose="020B0604020202020204" pitchFamily="34" charset="0"/>
              </a:rPr>
            </a:br>
            <a:r>
              <a:rPr lang="en-US" altLang="en-US" sz="2100" b="1" smtClean="0">
                <a:latin typeface="Arial" panose="020B0604020202020204" pitchFamily="34" charset="0"/>
              </a:rPr>
              <a:t>opportunities in public service.</a:t>
            </a:r>
          </a:p>
          <a:p>
            <a:pPr lvl="1" indent="-228600" eaLnBrk="1" hangingPunct="1"/>
            <a:r>
              <a:rPr lang="en-US" altLang="en-US" sz="2100" b="1" smtClean="0">
                <a:latin typeface="Arial" panose="020B0604020202020204" pitchFamily="34" charset="0"/>
              </a:rPr>
              <a:t>A national system of maternity benefits.</a:t>
            </a:r>
          </a:p>
        </p:txBody>
      </p:sp>
      <p:pic>
        <p:nvPicPr>
          <p:cNvPr id="72708" name="Picture 3" descr="pankhurst_home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2380" r="4082" b="2380"/>
          <a:stretch>
            <a:fillRect/>
          </a:stretch>
        </p:blipFill>
        <p:spPr bwMode="auto">
          <a:xfrm>
            <a:off x="5791200" y="2819400"/>
            <a:ext cx="190341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1295400" y="76200"/>
            <a:ext cx="6553200" cy="868363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panose="020B0604020202020204" pitchFamily="34" charset="0"/>
              </a:rPr>
              <a:t>Britain:  1850-1870s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066800"/>
            <a:ext cx="6172200" cy="56388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The most prosperous period in British history.</a:t>
            </a:r>
          </a:p>
          <a:p>
            <a:pPr marL="974725" lvl="1" indent="-292100" eaLnBrk="1" hangingPunct="1"/>
            <a:r>
              <a:rPr lang="en-US" altLang="en-US" sz="2300" b="1" smtClean="0">
                <a:latin typeface="Arial" panose="020B0604020202020204" pitchFamily="34" charset="0"/>
              </a:rPr>
              <a:t>Unprecedented economic growth.</a:t>
            </a:r>
          </a:p>
          <a:p>
            <a:pPr marL="974725" lvl="1" indent="-292100" eaLnBrk="1" hangingPunct="1"/>
            <a:r>
              <a:rPr lang="en-US" altLang="en-US" sz="2300" b="1" smtClean="0">
                <a:latin typeface="Arial" panose="020B0604020202020204" pitchFamily="34" charset="0"/>
              </a:rPr>
              <a:t>Heyday of free trade.</a:t>
            </a:r>
          </a:p>
          <a:p>
            <a:pPr marL="974725" lvl="1" indent="-292100" eaLnBrk="1" hangingPunct="1"/>
            <a:r>
              <a:rPr lang="en-US" altLang="en-US" sz="2300" b="1" smtClean="0">
                <a:latin typeface="Arial" panose="020B0604020202020204" pitchFamily="34" charset="0"/>
              </a:rPr>
              <a:t>New fields of expansion </a:t>
            </a:r>
            <a:r>
              <a:rPr lang="en-US" altLang="en-US" sz="2300" b="1" smtClean="0">
                <a:latin typeface="Arial" panose="020B0604020202020204" pitchFamily="34" charset="0"/>
                <a:sym typeface="Wingdings" panose="05000000000000000000" pitchFamily="2" charset="2"/>
              </a:rPr>
              <a:t> shipbuilding from wood to iron.</a:t>
            </a:r>
          </a:p>
          <a:p>
            <a:pPr marL="1493838" lvl="2" indent="-290513" eaLnBrk="1" hangingPunct="1"/>
            <a:r>
              <a:rPr lang="en-US" altLang="en-US" b="1" smtClean="0">
                <a:latin typeface="Arial" panose="020B0604020202020204" pitchFamily="34" charset="0"/>
              </a:rPr>
              <a:t>By 1870, Britain’s carrying trade enjoyed a virtual monopoly.</a:t>
            </a:r>
          </a:p>
          <a:p>
            <a:pPr marL="974725" lvl="1" indent="-292100" eaLnBrk="1" hangingPunct="1"/>
            <a:r>
              <a:rPr lang="en-US" altLang="en-US" sz="2300" b="1" smtClean="0">
                <a:latin typeface="Arial" panose="020B0604020202020204" pitchFamily="34" charset="0"/>
              </a:rPr>
              <a:t>Br. engineers were building RRs all over the world.</a:t>
            </a:r>
          </a:p>
          <a:p>
            <a:pPr marL="974725" lvl="1" indent="-292100" eaLnBrk="1" hangingPunct="1"/>
            <a:r>
              <a:rPr lang="en-US" altLang="en-US" sz="2300" b="1" smtClean="0">
                <a:latin typeface="Arial" panose="020B0604020202020204" pitchFamily="34" charset="0"/>
              </a:rPr>
              <a:t>Br.’s foreign holdings nearly doubled.</a:t>
            </a:r>
            <a:br>
              <a:rPr lang="en-US" altLang="en-US" sz="2300" b="1" smtClean="0">
                <a:latin typeface="Arial" panose="020B0604020202020204" pitchFamily="34" charset="0"/>
              </a:rPr>
            </a:br>
            <a:endParaRPr lang="en-US" altLang="en-US" sz="2300" b="1" smtClean="0">
              <a:latin typeface="Arial" panose="020B0604020202020204" pitchFamily="34" charset="0"/>
            </a:endParaRP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BUT, Britain’s prosperity didn’t do away with political discontent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Representation of the </a:t>
            </a:r>
            <a:br>
              <a:rPr lang="en-US" altLang="en-US" sz="3600" b="1" smtClean="0">
                <a:latin typeface="Arial" panose="020B0604020202020204" pitchFamily="34" charset="0"/>
              </a:rPr>
            </a:br>
            <a:r>
              <a:rPr lang="en-US" altLang="en-US" sz="3600" b="1" smtClean="0">
                <a:latin typeface="Arial" panose="020B0604020202020204" pitchFamily="34" charset="0"/>
              </a:rPr>
              <a:t>People Act </a:t>
            </a:r>
            <a:r>
              <a:rPr lang="en-US" altLang="en-US" sz="2800" b="1" smtClean="0">
                <a:latin typeface="Arial" panose="020B0604020202020204" pitchFamily="34" charset="0"/>
              </a:rPr>
              <a:t>(1918)</a:t>
            </a:r>
            <a:endParaRPr lang="en-US" altLang="en-US" sz="2400" b="1" smtClean="0">
              <a:latin typeface="Arial" panose="020B0604020202020204" pitchFamily="34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4191000" y="1752600"/>
            <a:ext cx="3505200" cy="48006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</a:rPr>
              <a:t>Women over 30 got the right to vote.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b="1" smtClean="0">
                <a:latin typeface="Arial" panose="020B0604020202020204" pitchFamily="34" charset="0"/>
              </a:rPr>
              <a:t>All men gained suffrage.</a:t>
            </a:r>
          </a:p>
          <a:p>
            <a:pPr marL="858838" lvl="1" indent="-233363" eaLnBrk="1" hangingPunct="1"/>
            <a:r>
              <a:rPr lang="en-US" altLang="en-US" sz="2000" b="1" smtClean="0">
                <a:latin typeface="Arial" panose="020B0604020202020204" pitchFamily="34" charset="0"/>
              </a:rPr>
              <a:t>Property qualifications were completely eliminated!</a:t>
            </a: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sz="2300" b="1" smtClean="0">
                <a:solidFill>
                  <a:srgbClr val="FF0000"/>
                </a:solidFill>
                <a:latin typeface="Arial" panose="020B0604020202020204" pitchFamily="34" charset="0"/>
              </a:rPr>
              <a:t>Reform Act of 1928</a:t>
            </a:r>
          </a:p>
          <a:p>
            <a:pPr marL="858838" lvl="1" indent="-233363" eaLnBrk="1" hangingPunct="1"/>
            <a:r>
              <a:rPr lang="en-US" altLang="en-US" sz="2000" b="1" smtClean="0">
                <a:latin typeface="Arial" panose="020B0604020202020204" pitchFamily="34" charset="0"/>
              </a:rPr>
              <a:t>Women over 21  years of age gained the right to vote at last!</a:t>
            </a:r>
          </a:p>
        </p:txBody>
      </p:sp>
      <p:pic>
        <p:nvPicPr>
          <p:cNvPr id="73732" name="Picture 4" descr="pankhurst_vo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42252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1550988"/>
            <a:ext cx="5867400" cy="344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Victorian</a:t>
            </a:r>
            <a:b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England:</a:t>
            </a:r>
          </a:p>
          <a:p>
            <a:pPr algn="ctr">
              <a:defRPr/>
            </a:pPr>
            <a: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Foreign Policy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7921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The Foreign Policy Debate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4648200" y="1295400"/>
            <a:ext cx="1905000" cy="16002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571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>
                <a:solidFill>
                  <a:schemeClr val="bg1"/>
                </a:solidFill>
              </a:rPr>
              <a:t>“Big England” Policy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67000" y="1295400"/>
            <a:ext cx="1905000" cy="1600200"/>
          </a:xfrm>
          <a:prstGeom prst="rightArrow">
            <a:avLst/>
          </a:prstGeom>
          <a:solidFill>
            <a:srgbClr val="004376"/>
          </a:solidFill>
          <a:scene3d>
            <a:camera prst="orthographicFront"/>
            <a:lightRig rig="threePt" dir="t"/>
          </a:scene3d>
          <a:sp3d>
            <a:bevelT w="5715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>
                <a:solidFill>
                  <a:schemeClr val="bg1"/>
                </a:solidFill>
              </a:rPr>
              <a:t>“Little England” Policy</a:t>
            </a:r>
          </a:p>
        </p:txBody>
      </p:sp>
      <p:sp>
        <p:nvSpPr>
          <p:cNvPr id="75785" name="Content Placeholder 2"/>
          <p:cNvSpPr>
            <a:spLocks noGrp="1"/>
          </p:cNvSpPr>
          <p:nvPr>
            <p:ph idx="4294967295"/>
          </p:nvPr>
        </p:nvSpPr>
        <p:spPr>
          <a:xfrm>
            <a:off x="5029200" y="3124200"/>
            <a:ext cx="2667000" cy="3352800"/>
          </a:xfrm>
        </p:spPr>
        <p:txBody>
          <a:bodyPr/>
          <a:lstStyle/>
          <a:p>
            <a:pPr marL="350838" indent="-350838" eaLnBrk="1" hangingPunct="1">
              <a:buClr>
                <a:srgbClr val="FF0000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Disraeli</a:t>
            </a:r>
          </a:p>
          <a:p>
            <a:pPr marL="350838" indent="-350838" eaLnBrk="1" hangingPunct="1">
              <a:buClr>
                <a:srgbClr val="FF0000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Conservative Party</a:t>
            </a:r>
          </a:p>
          <a:p>
            <a:pPr marL="350838" indent="-350838" eaLnBrk="1" hangingPunct="1">
              <a:buClr>
                <a:srgbClr val="FF0000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England must be the greatest colonial power.</a:t>
            </a:r>
          </a:p>
          <a:p>
            <a:pPr marL="350838" indent="-350838" eaLnBrk="1" hangingPunct="1">
              <a:buClr>
                <a:srgbClr val="FF0000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Spend £ on supporting the empire.</a:t>
            </a:r>
            <a:endParaRPr lang="en-US" altLang="en-US" sz="1800" b="1" smtClean="0">
              <a:latin typeface="Arial" panose="020B0604020202020204" pitchFamily="34" charset="0"/>
            </a:endParaRPr>
          </a:p>
        </p:txBody>
      </p:sp>
      <p:sp>
        <p:nvSpPr>
          <p:cNvPr id="75786" name="Content Placeholder 2"/>
          <p:cNvSpPr>
            <a:spLocks noGrp="1"/>
          </p:cNvSpPr>
          <p:nvPr>
            <p:ph idx="4294967295"/>
          </p:nvPr>
        </p:nvSpPr>
        <p:spPr>
          <a:xfrm>
            <a:off x="1828800" y="3124200"/>
            <a:ext cx="2590800" cy="3352800"/>
          </a:xfrm>
        </p:spPr>
        <p:txBody>
          <a:bodyPr/>
          <a:lstStyle/>
          <a:p>
            <a:pPr marL="350838" indent="-350838" eaLnBrk="1" hangingPunct="1"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Gladstone.</a:t>
            </a:r>
          </a:p>
          <a:p>
            <a:pPr marL="350838" indent="-350838" eaLnBrk="1" hangingPunct="1"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Liberal Party.</a:t>
            </a:r>
          </a:p>
          <a:p>
            <a:pPr marL="350838" indent="-350838" eaLnBrk="1" hangingPunct="1"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England must invest in her own people at home.</a:t>
            </a:r>
          </a:p>
          <a:p>
            <a:pPr marL="350838" indent="-350838" eaLnBrk="1" hangingPunct="1"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Try negotiations, rather than costly military solutions.</a:t>
            </a:r>
            <a:endParaRPr lang="en-US" altLang="en-US" sz="18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1255713"/>
            <a:ext cx="5867400" cy="411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Victorian</a:t>
            </a:r>
            <a:b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6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England:</a:t>
            </a:r>
          </a:p>
          <a:p>
            <a:pPr algn="ctr">
              <a:defRPr/>
            </a:pPr>
            <a: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US" sz="4400">
                <a:solidFill>
                  <a:srgbClr val="64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Foreign Policy</a:t>
            </a:r>
            <a:br>
              <a:rPr lang="en-US" sz="4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US" sz="4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Issues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1295400" y="76200"/>
            <a:ext cx="6553200" cy="7921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1.</a:t>
            </a:r>
            <a:r>
              <a:rPr lang="en-US" altLang="en-US" sz="3600" b="1" smtClean="0">
                <a:latin typeface="Arial" panose="020B0604020202020204" pitchFamily="34" charset="0"/>
              </a:rPr>
              <a:t>  “Scramble for Africa”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1676400" y="990600"/>
            <a:ext cx="6172200" cy="55626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smtClean="0">
                <a:latin typeface="Arial" panose="020B0604020202020204" pitchFamily="34" charset="0"/>
              </a:rPr>
              <a:t>1869:  Disraeli pushed for the completion of the Suez Canal.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</p:txBody>
      </p:sp>
      <p:pic>
        <p:nvPicPr>
          <p:cNvPr id="77828" name="Picture 6" descr="cartoon-Suez Crisis - 1876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r="3825" b="5318"/>
          <a:stretch>
            <a:fillRect/>
          </a:stretch>
        </p:blipFill>
        <p:spPr bwMode="auto">
          <a:xfrm>
            <a:off x="1828800" y="1920875"/>
            <a:ext cx="563880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7921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1.</a:t>
            </a:r>
            <a:r>
              <a:rPr lang="en-US" altLang="en-US" sz="3600" b="1" smtClean="0">
                <a:latin typeface="Arial" panose="020B0604020202020204" pitchFamily="34" charset="0"/>
              </a:rPr>
              <a:t>  “Scramble for Africa”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066800"/>
            <a:ext cx="6172200" cy="5486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smtClean="0">
                <a:latin typeface="Arial" panose="020B0604020202020204" pitchFamily="34" charset="0"/>
              </a:rPr>
              <a:t>Gladstone opposed the “Mad Scramble.”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endParaRPr lang="en-US" altLang="en-US" sz="2400" smtClean="0">
              <a:latin typeface="Arial" panose="020B0604020202020204" pitchFamily="34" charset="0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smtClean="0">
                <a:latin typeface="Arial" panose="020B0604020202020204" pitchFamily="34" charset="0"/>
              </a:rPr>
              <a:t>1880-1881:  First Boer War in South Africa [Gladstone].</a:t>
            </a:r>
          </a:p>
        </p:txBody>
      </p:sp>
      <p:pic>
        <p:nvPicPr>
          <p:cNvPr id="78852" name="Picture 3" descr="First Boer War-1880-81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42132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7921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Arial" panose="020B0604020202020204" pitchFamily="34" charset="0"/>
              </a:rPr>
              <a:t>1.</a:t>
            </a:r>
            <a:r>
              <a:rPr lang="en-US" altLang="en-US" sz="3600" b="1" smtClean="0">
                <a:latin typeface="Arial" panose="020B0604020202020204" pitchFamily="34" charset="0"/>
              </a:rPr>
              <a:t>  “Scramble for Africa”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066800"/>
            <a:ext cx="6172200" cy="5486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smtClean="0">
                <a:latin typeface="Arial" panose="020B0604020202020204" pitchFamily="34" charset="0"/>
              </a:rPr>
              <a:t>1884-1885:  </a:t>
            </a:r>
            <a:r>
              <a:rPr lang="en-US" altLang="en-US" sz="2400" i="1" smtClean="0">
                <a:latin typeface="Arial" panose="020B0604020202020204" pitchFamily="34" charset="0"/>
              </a:rPr>
              <a:t>Mahdi </a:t>
            </a:r>
            <a:r>
              <a:rPr lang="en-US" altLang="en-US" sz="2400" smtClean="0">
                <a:latin typeface="Arial" panose="020B0604020202020204" pitchFamily="34" charset="0"/>
              </a:rPr>
              <a:t>uprising in the Sudan [Gladstone].</a:t>
            </a:r>
          </a:p>
        </p:txBody>
      </p:sp>
      <p:pic>
        <p:nvPicPr>
          <p:cNvPr id="79876" name="Picture 4" descr="Muhammad_Ahmad_al-Mah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1676400" cy="192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7" name="Picture 5" descr="The_Mahdist_State,_1881-98,_modern_Sudan.png"/>
          <p:cNvPicPr>
            <a:picLocks noChangeAspect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33600"/>
            <a:ext cx="3451225" cy="431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Charles_Gordon_Pash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839" r="6364" b="3847"/>
          <a:stretch>
            <a:fillRect/>
          </a:stretch>
        </p:blipFill>
        <p:spPr bwMode="auto">
          <a:xfrm>
            <a:off x="5943600" y="4267200"/>
            <a:ext cx="1447800" cy="200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5715000" y="36576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Muhammad Ahmad “al-Mahdi”</a:t>
            </a:r>
          </a:p>
        </p:txBody>
      </p:sp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5562600" y="6321425"/>
            <a:ext cx="213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Charles Gordon “Pasha</a:t>
            </a:r>
            <a:r>
              <a:rPr lang="en-US" altLang="en-US" sz="1400">
                <a:latin typeface="Comic Sans MS" panose="030F0702030302020204" pitchFamily="66" charset="0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2.  Middle East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066800"/>
            <a:ext cx="6400800" cy="5486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600" b="1" smtClean="0">
                <a:latin typeface="Arial" panose="020B0604020202020204" pitchFamily="34" charset="0"/>
              </a:rPr>
              <a:t>1878-1880:  Second Anglo-Afghan War</a:t>
            </a:r>
          </a:p>
        </p:txBody>
      </p:sp>
      <p:pic>
        <p:nvPicPr>
          <p:cNvPr id="80900" name="Picture 3" descr="cartoon-2nd Anglo-Afghan War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/>
          <a:stretch>
            <a:fillRect/>
          </a:stretch>
        </p:blipFill>
        <p:spPr bwMode="auto">
          <a:xfrm>
            <a:off x="2895600" y="1752600"/>
            <a:ext cx="366395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8683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Congress of Berlin </a:t>
            </a:r>
            <a:r>
              <a:rPr lang="en-US" altLang="en-US" sz="2800" b="1" smtClean="0">
                <a:latin typeface="Arial" panose="020B0604020202020204" pitchFamily="34" charset="0"/>
              </a:rPr>
              <a:t>(1878)</a:t>
            </a:r>
          </a:p>
        </p:txBody>
      </p:sp>
      <p:pic>
        <p:nvPicPr>
          <p:cNvPr id="81923" name="Content Placeholder 3" descr="Congress of Berlin - 1878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19200"/>
            <a:ext cx="6400800" cy="32385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24" name="Content Placeholder 2"/>
          <p:cNvSpPr>
            <a:spLocks noGrp="1"/>
          </p:cNvSpPr>
          <p:nvPr>
            <p:ph idx="4294967295"/>
          </p:nvPr>
        </p:nvSpPr>
        <p:spPr>
          <a:xfrm>
            <a:off x="1828800" y="4648200"/>
            <a:ext cx="5867400" cy="18288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u="sng" smtClean="0">
                <a:latin typeface="Arial" panose="020B0604020202020204" pitchFamily="34" charset="0"/>
                <a:sym typeface="Wingdings" panose="05000000000000000000" pitchFamily="2" charset="2"/>
              </a:rPr>
              <a:t>Purpose</a:t>
            </a:r>
            <a:r>
              <a:rPr lang="en-US" altLang="en-US" sz="2300" smtClean="0">
                <a:latin typeface="Arial" panose="020B0604020202020204" pitchFamily="34" charset="0"/>
                <a:sym typeface="Wingdings" panose="05000000000000000000" pitchFamily="2" charset="2"/>
              </a:rPr>
              <a:t>  Great Powers &amp; Ottomans met to settle issues from the Russo-Turkish War.</a:t>
            </a:r>
            <a:br>
              <a:rPr lang="en-US" altLang="en-US" sz="230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endParaRPr lang="en-US" altLang="en-US" sz="23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  <a:sym typeface="Wingdings" panose="05000000000000000000" pitchFamily="2" charset="2"/>
              </a:rPr>
              <a:t>Disraeli represented England.</a:t>
            </a:r>
            <a:endParaRPr lang="en-US" altLang="en-US" sz="2000" smtClean="0"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8276807" flipV="1">
            <a:off x="3172444" y="2204886"/>
            <a:ext cx="457200" cy="92271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3.  India:  The British </a:t>
            </a:r>
            <a:r>
              <a:rPr lang="en-US" altLang="en-US" sz="3600" b="1" i="1" smtClean="0">
                <a:latin typeface="Arial" panose="020B0604020202020204" pitchFamily="34" charset="0"/>
              </a:rPr>
              <a:t>Raj</a:t>
            </a:r>
          </a:p>
        </p:txBody>
      </p:sp>
      <p:pic>
        <p:nvPicPr>
          <p:cNvPr id="83971" name="Picture 4" descr="cartoon-Disraeli &amp; Victoria - Jewel &amp; the Cr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990600"/>
            <a:ext cx="3692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1447800" y="59436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The new “Empress of India” receiving the “Jewel in the Crown” of her Empire.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7921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The “Victorian Compromise”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143000"/>
            <a:ext cx="6324600" cy="5486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Both Tories and Whigs had considered the 1832 Reform Bill as the FINAL political reform.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Therefore, the aims of the two political parties seemed indistinguishable.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But, by the 1860s, the middle class and working class had grown </a:t>
            </a: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 they wanted the franchise expanded!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This era saw the realignment of political parties in the House of Commons:</a:t>
            </a:r>
          </a:p>
          <a:p>
            <a:pPr marL="1036638" lvl="1" indent="-290513" eaLnBrk="1" hangingPunct="1"/>
            <a:r>
              <a:rPr lang="en-US" altLang="en-US" sz="2100" b="1" smtClean="0">
                <a:latin typeface="Arial" panose="020B0604020202020204" pitchFamily="34" charset="0"/>
              </a:rPr>
              <a:t>Tory Party </a:t>
            </a:r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 Conservative Party</a:t>
            </a:r>
            <a: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  <a:t>                      </a:t>
            </a:r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under </a:t>
            </a:r>
            <a:r>
              <a:rPr lang="en-US" altLang="en-US" sz="21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Benjamin Disraeli</a:t>
            </a:r>
            <a: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1036638" lvl="1" indent="-290513" eaLnBrk="1" hangingPunct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Whig Party  Liberal Party under</a:t>
            </a:r>
            <a: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  <a:t>                      </a:t>
            </a:r>
            <a:r>
              <a:rPr lang="en-US" altLang="en-US" sz="21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William Gladstone</a:t>
            </a:r>
            <a:r>
              <a:rPr lang="en-US" altLang="en-US" sz="2100" smtClean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sz="21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6397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Britain Is Everywhere!</a:t>
            </a:r>
          </a:p>
        </p:txBody>
      </p:sp>
      <p:pic>
        <p:nvPicPr>
          <p:cNvPr id="84995" name="Content Placeholder 3" descr="pol_cartoon-British Imperial Octopus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" b="2000"/>
          <a:stretch>
            <a:fillRect/>
          </a:stretch>
        </p:blipFill>
        <p:spPr>
          <a:xfrm>
            <a:off x="2133600" y="1295400"/>
            <a:ext cx="4953000" cy="4953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1096963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latin typeface="Arial" panose="020B0604020202020204" pitchFamily="34" charset="0"/>
              </a:rPr>
              <a:t>The Sun Never Sets on the British Empire</a:t>
            </a:r>
          </a:p>
        </p:txBody>
      </p:sp>
      <p:pic>
        <p:nvPicPr>
          <p:cNvPr id="86019" name="Picture 5" descr="1901 Br Imperial Calendar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657600" cy="488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53200" cy="990600"/>
          </a:xfrm>
        </p:spPr>
        <p:txBody>
          <a:bodyPr anchorCtr="1"/>
          <a:lstStyle/>
          <a:p>
            <a:r>
              <a:rPr lang="en-US" altLang="en-US" sz="3500" smtClean="0">
                <a:latin typeface="Arial" panose="020B0604020202020204" pitchFamily="34" charset="0"/>
              </a:rPr>
              <a:t>England’s Economic Decline?</a:t>
            </a:r>
            <a:br>
              <a:rPr lang="en-US" altLang="en-US" sz="3500" smtClean="0">
                <a:latin typeface="Arial" panose="020B0604020202020204" pitchFamily="34" charset="0"/>
              </a:rPr>
            </a:br>
            <a:r>
              <a:rPr lang="en-US" altLang="en-US" sz="3200" smtClean="0">
                <a:latin typeface="Arial" panose="020B0604020202020204" pitchFamily="34" charset="0"/>
              </a:rPr>
              <a:t>(1870s-1914)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5943600" cy="5181600"/>
          </a:xfrm>
        </p:spPr>
        <p:txBody>
          <a:bodyPr/>
          <a:lstStyle/>
          <a:p>
            <a:pPr>
              <a:buSzTx/>
            </a:pPr>
            <a:r>
              <a:rPr lang="en-US" altLang="en-US" sz="2100" b="1" smtClean="0">
                <a:latin typeface="Arial" panose="020B0604020202020204" pitchFamily="34" charset="0"/>
              </a:rPr>
              <a:t>Germany &amp; the U. S. became England’s chief economic rivals.</a:t>
            </a:r>
          </a:p>
          <a:p>
            <a:pPr>
              <a:buSzTx/>
            </a:pPr>
            <a:r>
              <a:rPr lang="en-US" altLang="en-US" sz="2100" b="1" smtClean="0">
                <a:latin typeface="Arial" panose="020B0604020202020204" pitchFamily="34" charset="0"/>
              </a:rPr>
              <a:t>Influx of cheap agricultural products from overseas caused a rapid decline in British farming.</a:t>
            </a:r>
          </a:p>
          <a:p>
            <a:pPr>
              <a:buSzTx/>
            </a:pPr>
            <a:r>
              <a:rPr lang="en-US" altLang="en-US" sz="2100" b="1" smtClean="0">
                <a:latin typeface="Arial" panose="020B0604020202020204" pitchFamily="34" charset="0"/>
              </a:rPr>
              <a:t>Germany &amp; U. S. overtake Britain in basic iron &amp; steel production.</a:t>
            </a:r>
          </a:p>
          <a:p>
            <a:pPr>
              <a:buSzTx/>
            </a:pPr>
            <a:r>
              <a:rPr lang="en-US" altLang="en-US" sz="2100" b="1" smtClean="0">
                <a:latin typeface="Arial" panose="020B0604020202020204" pitchFamily="34" charset="0"/>
              </a:rPr>
              <a:t>England’s share of world trade fell from 23% in 1876 to 15% in 1913.</a:t>
            </a:r>
          </a:p>
          <a:p>
            <a:pPr>
              <a:buSzTx/>
            </a:pPr>
            <a:r>
              <a:rPr lang="en-US" altLang="en-US" sz="2100" b="1" smtClean="0">
                <a:latin typeface="Arial" panose="020B0604020202020204" pitchFamily="34" charset="0"/>
              </a:rPr>
              <a:t>British science &amp; technological education lagged behind Germany.</a:t>
            </a:r>
          </a:p>
          <a:p>
            <a:pPr>
              <a:buSzTx/>
            </a:pPr>
            <a:r>
              <a:rPr lang="en-US" altLang="en-US" sz="2100" b="1" smtClean="0">
                <a:latin typeface="Arial" panose="020B0604020202020204" pitchFamily="34" charset="0"/>
              </a:rPr>
              <a:t>England is slow to modernize her aging industrial infrastructure.</a:t>
            </a:r>
          </a:p>
          <a:p>
            <a:pPr>
              <a:buSzTx/>
            </a:pPr>
            <a:r>
              <a:rPr lang="en-US" altLang="en-US" sz="2100" b="1" smtClean="0">
                <a:latin typeface="Arial" panose="020B0604020202020204" pitchFamily="34" charset="0"/>
              </a:rPr>
              <a:t>England clings to free trade while everyone else is erecting tariff walls.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685800"/>
          </a:xfrm>
        </p:spPr>
        <p:txBody>
          <a:bodyPr anchorCtr="1"/>
          <a:lstStyle/>
          <a:p>
            <a:r>
              <a:rPr lang="en-US" altLang="en-US" sz="3900" smtClean="0">
                <a:latin typeface="Arial" panose="020B0604020202020204" pitchFamily="34" charset="0"/>
              </a:rPr>
              <a:t>Fabianism</a:t>
            </a:r>
            <a:endParaRPr lang="en-US" altLang="en-US" sz="4000" smtClean="0">
              <a:latin typeface="Arial" panose="020B0604020202020204" pitchFamily="34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6096000" cy="5638800"/>
          </a:xfrm>
        </p:spPr>
        <p:txBody>
          <a:bodyPr/>
          <a:lstStyle/>
          <a:p>
            <a:pPr>
              <a:buSzTx/>
            </a:pPr>
            <a:r>
              <a:rPr lang="en-US" altLang="en-US" sz="2200" smtClean="0"/>
              <a:t>A </a:t>
            </a:r>
            <a:r>
              <a:rPr lang="en-US" altLang="en-US" sz="2200" b="1" smtClean="0">
                <a:latin typeface="Arial" panose="020B0604020202020204" pitchFamily="34" charset="0"/>
              </a:rPr>
              <a:t>British socialist intellectual movement founded in the mid-1880s.</a:t>
            </a:r>
          </a:p>
          <a:p>
            <a:pPr>
              <a:buSzTx/>
            </a:pPr>
            <a:r>
              <a:rPr lang="en-US" altLang="en-US" sz="2200" b="1" u="sng" smtClean="0">
                <a:latin typeface="Arial" panose="020B0604020202020204" pitchFamily="34" charset="0"/>
              </a:rPr>
              <a:t>Purpose</a:t>
            </a:r>
            <a:r>
              <a:rPr lang="en-US" altLang="en-US" sz="2200" b="1" smtClean="0">
                <a:latin typeface="Arial" panose="020B0604020202020204" pitchFamily="34" charset="0"/>
              </a:rPr>
              <a:t> </a:t>
            </a:r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 advance socialism by working through the political system, not through revolution.</a:t>
            </a:r>
          </a:p>
          <a:p>
            <a:pPr>
              <a:buSzTx/>
            </a:pPr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Laid the foundations for the British Labour Party.</a:t>
            </a:r>
          </a:p>
          <a:p>
            <a:pPr>
              <a:buSzTx/>
            </a:pPr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Famous </a:t>
            </a:r>
            <a:r>
              <a:rPr lang="en-US" altLang="en-US" sz="22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Fabian Society </a:t>
            </a:r>
            <a:br>
              <a:rPr lang="en-US" altLang="en-US" sz="22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200" b="1" smtClean="0">
                <a:latin typeface="Arial" panose="020B0604020202020204" pitchFamily="34" charset="0"/>
                <a:sym typeface="Wingdings" panose="05000000000000000000" pitchFamily="2" charset="2"/>
              </a:rPr>
              <a:t>members:</a:t>
            </a:r>
          </a:p>
          <a:p>
            <a:pPr lvl="1"/>
            <a: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  <a:t>George Bernard Shaw.</a:t>
            </a:r>
          </a:p>
          <a:p>
            <a:pPr lvl="1"/>
            <a: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  <a:t>H. G. Wells.</a:t>
            </a:r>
          </a:p>
          <a:p>
            <a:pPr lvl="1"/>
            <a: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  <a:t>Sidney &amp; Beatrice </a:t>
            </a:r>
            <a:b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  <a:t>Webb.</a:t>
            </a:r>
          </a:p>
          <a:p>
            <a:pPr lvl="1"/>
            <a: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  <a:t>Emmeline Pankhurst.</a:t>
            </a:r>
          </a:p>
          <a:p>
            <a:pPr lvl="1"/>
            <a: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  <a:t>Bertram Russell.</a:t>
            </a:r>
          </a:p>
          <a:p>
            <a:pPr lvl="1"/>
            <a:r>
              <a:rPr lang="en-US" altLang="en-US" sz="1900" b="1" smtClean="0">
                <a:latin typeface="Arial" panose="020B0604020202020204" pitchFamily="34" charset="0"/>
                <a:sym typeface="Wingdings" panose="05000000000000000000" pitchFamily="2" charset="2"/>
              </a:rPr>
              <a:t>John Maynard Keynes.</a:t>
            </a:r>
            <a:endParaRPr lang="en-US" altLang="en-US" sz="1900" b="1" smtClean="0">
              <a:latin typeface="Arial" panose="020B0604020202020204" pitchFamily="34" charset="0"/>
            </a:endParaRPr>
          </a:p>
        </p:txBody>
      </p:sp>
      <p:pic>
        <p:nvPicPr>
          <p:cNvPr id="88068" name="Picture 3" descr="fabian society.jpg"/>
          <p:cNvPicPr>
            <a:picLocks noChangeAspect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r="1176" b="2074"/>
          <a:stretch>
            <a:fillRect/>
          </a:stretch>
        </p:blipFill>
        <p:spPr bwMode="auto">
          <a:xfrm>
            <a:off x="5562600" y="3429000"/>
            <a:ext cx="2065338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 idx="1"/>
          </p:nvPr>
        </p:nvSpPr>
        <p:spPr>
          <a:xfrm>
            <a:off x="1600200" y="1600200"/>
            <a:ext cx="6096000" cy="5105400"/>
          </a:xfrm>
        </p:spPr>
        <p:txBody>
          <a:bodyPr/>
          <a:lstStyle/>
          <a:p>
            <a:pPr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</a:rPr>
              <a:t>Founded in 1900 </a:t>
            </a: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by </a:t>
            </a:r>
            <a:b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the Scotsman, </a:t>
            </a:r>
            <a:b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Keir Hardie</a:t>
            </a: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The growth of labor </a:t>
            </a:r>
            <a:b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unions gave voice to </a:t>
            </a:r>
            <a:b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socialism in Britain.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By 1906, it won 26 </a:t>
            </a:r>
            <a:b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seats in Commons.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Had to form a political coalition  with the Liberal Party.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By the 1920s, Labour would replace the Liberals as on of the two major British political parties.</a:t>
            </a:r>
          </a:p>
          <a:p>
            <a:pPr lvl="1"/>
            <a:endParaRPr lang="en-US" altLang="en-US" sz="2100" b="1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9091" name="Title 2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10969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British Labour Party</a:t>
            </a:r>
          </a:p>
        </p:txBody>
      </p:sp>
      <p:pic>
        <p:nvPicPr>
          <p:cNvPr id="89092" name="Picture 3" descr="Kier-Hard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19050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1"/>
          <p:cNvSpPr>
            <a:spLocks noGrp="1"/>
          </p:cNvSpPr>
          <p:nvPr>
            <p:ph idx="1"/>
          </p:nvPr>
        </p:nvSpPr>
        <p:spPr>
          <a:xfrm>
            <a:off x="2057400" y="1600200"/>
            <a:ext cx="5486400" cy="3962400"/>
          </a:xfrm>
        </p:spPr>
        <p:txBody>
          <a:bodyPr/>
          <a:lstStyle/>
          <a:p>
            <a:pPr>
              <a:buFont typeface="Calibri" panose="020F0502020204030204" pitchFamily="34" charset="0"/>
              <a:buChar char="*"/>
            </a:pPr>
            <a:r>
              <a:rPr lang="en-US" altLang="en-US" sz="2400" b="1" u="sng" smtClean="0">
                <a:latin typeface="Arial" panose="020B0604020202020204" pitchFamily="34" charset="0"/>
                <a:sym typeface="Wingdings" panose="05000000000000000000" pitchFamily="2" charset="2"/>
              </a:rPr>
              <a:t>Labour’s Political Agenda</a:t>
            </a: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Gradual socialization of key industries &amp; utilities.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Workman’s Compensation Act.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State employment bureaus.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</a:rPr>
              <a:t>Minimum wage set.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</a:rPr>
              <a:t>Aid to dependent children &amp; the elderly.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</a:rPr>
              <a:t>Old age pension to all over 70.</a:t>
            </a:r>
          </a:p>
          <a:p>
            <a:pPr lvl="1"/>
            <a:r>
              <a:rPr lang="en-US" altLang="en-US" sz="2100" b="1" smtClean="0">
                <a:latin typeface="Arial" panose="020B0604020202020204" pitchFamily="34" charset="0"/>
              </a:rPr>
              <a:t>National Insurance Act.</a:t>
            </a:r>
          </a:p>
        </p:txBody>
      </p:sp>
      <p:sp>
        <p:nvSpPr>
          <p:cNvPr id="90115" name="Title 2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53200" cy="10969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Beginnings of the “Welfare State”?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4648200" y="5410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133600" y="592455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How to pay for all of this??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1"/>
          <p:cNvSpPr>
            <a:spLocks noGrp="1"/>
          </p:cNvSpPr>
          <p:nvPr>
            <p:ph idx="1"/>
          </p:nvPr>
        </p:nvSpPr>
        <p:spPr>
          <a:xfrm>
            <a:off x="4191000" y="1143000"/>
            <a:ext cx="3505200" cy="5334000"/>
          </a:xfrm>
        </p:spPr>
        <p:txBody>
          <a:bodyPr/>
          <a:lstStyle/>
          <a:p>
            <a:pPr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</a:rPr>
              <a:t>The Liberals dominated government from 1906 to 1924.</a:t>
            </a:r>
          </a:p>
          <a:p>
            <a:pPr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</a:rPr>
              <a:t>The Liberal Chancellor of the Exchequer,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David Lloyd George</a:t>
            </a:r>
            <a:r>
              <a:rPr lang="en-US" altLang="en-US" sz="2000" b="1" smtClean="0">
                <a:latin typeface="Arial" panose="020B0604020202020204" pitchFamily="34" charset="0"/>
              </a:rPr>
              <a:t>, presented a </a:t>
            </a: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“People’s Budget” in 1911</a:t>
            </a:r>
            <a:r>
              <a:rPr lang="en-US" altLang="en-US" sz="2000" b="1" smtClean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</a:rPr>
              <a:t>Increase income taxes for those in the higher brackets.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</a:rPr>
              <a:t>Raise the inheritance tax.</a:t>
            </a:r>
          </a:p>
          <a:p>
            <a:pPr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</a:rPr>
              <a:t>The House of Lords rejected this budget.</a:t>
            </a:r>
          </a:p>
        </p:txBody>
      </p:sp>
      <p:sp>
        <p:nvSpPr>
          <p:cNvPr id="91139" name="Title 2"/>
          <p:cNvSpPr>
            <a:spLocks noGrp="1"/>
          </p:cNvSpPr>
          <p:nvPr>
            <p:ph type="title"/>
          </p:nvPr>
        </p:nvSpPr>
        <p:spPr>
          <a:xfrm>
            <a:off x="1295400" y="198438"/>
            <a:ext cx="6553200" cy="715962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“People’s Budget”</a:t>
            </a:r>
            <a:endParaRPr lang="en-US" altLang="en-US" sz="4400" smtClean="0">
              <a:latin typeface="Arial" panose="020B0604020202020204" pitchFamily="34" charset="0"/>
            </a:endParaRPr>
          </a:p>
        </p:txBody>
      </p:sp>
      <p:pic>
        <p:nvPicPr>
          <p:cNvPr id="91140" name="Picture 3" descr="lloydgeorge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r="11247" b="4913"/>
          <a:stretch>
            <a:fillRect/>
          </a:stretch>
        </p:blipFill>
        <p:spPr bwMode="auto">
          <a:xfrm>
            <a:off x="1524000" y="1219200"/>
            <a:ext cx="2430463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914400"/>
            <a:ext cx="6629400" cy="5943600"/>
          </a:xfrm>
        </p:spPr>
        <p:txBody>
          <a:bodyPr/>
          <a:lstStyle/>
          <a:p>
            <a:pPr>
              <a:buFont typeface="Calibri" panose="020F0502020204030204" pitchFamily="34" charset="0"/>
              <a:buChar char="*"/>
            </a:pPr>
            <a:r>
              <a:rPr lang="en-US" altLang="en-US" sz="2300" smtClean="0"/>
              <a:t>A </a:t>
            </a:r>
            <a:r>
              <a:rPr lang="en-US" altLang="en-US" sz="2000" b="1" smtClean="0">
                <a:latin typeface="Arial" panose="020B0604020202020204" pitchFamily="34" charset="0"/>
              </a:rPr>
              <a:t>political crisis.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</a:rPr>
              <a:t>WHY?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 Lords had traditionally approved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all revenue bills passed by the Commons in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the past.</a:t>
            </a:r>
          </a:p>
          <a:p>
            <a:pPr lvl="1"/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By threatening to create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enough new Liberal peers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to control that chamber,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King George V </a:t>
            </a: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forced the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House of Lords to pass </a:t>
            </a:r>
            <a:b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this bill</a:t>
            </a:r>
            <a:endParaRPr lang="en-US" altLang="en-US" sz="2000" b="1" smtClean="0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Char char="*"/>
            </a:pPr>
            <a:r>
              <a:rPr lang="en-US" altLang="en-US" sz="2000" b="1" smtClean="0">
                <a:latin typeface="Arial" panose="020B0604020202020204" pitchFamily="34" charset="0"/>
              </a:rPr>
              <a:t>Also known as the 4</a:t>
            </a:r>
            <a:r>
              <a:rPr lang="en-US" altLang="en-US" sz="2000" b="1" baseline="30000" smtClean="0">
                <a:latin typeface="Arial" panose="020B0604020202020204" pitchFamily="34" charset="0"/>
              </a:rPr>
              <a:t>th</a:t>
            </a:r>
            <a:r>
              <a:rPr lang="en-US" altLang="en-US" sz="2000" b="1" smtClean="0">
                <a:latin typeface="Arial" panose="020B0604020202020204" pitchFamily="34" charset="0"/>
              </a:rPr>
              <a:t> Reform Bill.</a:t>
            </a:r>
          </a:p>
          <a:p>
            <a:pPr>
              <a:buFont typeface="Calibri" panose="020F0502020204030204" pitchFamily="34" charset="0"/>
              <a:buChar char="*"/>
            </a:pPr>
            <a:r>
              <a:rPr lang="en-US" altLang="en-US" sz="2000" b="1" u="sng" smtClean="0">
                <a:latin typeface="Arial" panose="020B0604020202020204" pitchFamily="34" charset="0"/>
              </a:rPr>
              <a:t>Provisions</a:t>
            </a:r>
            <a:r>
              <a:rPr lang="en-US" altLang="en-US" sz="2000" b="1" smtClean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1800" b="1" smtClean="0">
                <a:latin typeface="Arial" panose="020B0604020202020204" pitchFamily="34" charset="0"/>
              </a:rPr>
              <a:t>Lords could not defeat a bill passed three times by Commons.</a:t>
            </a:r>
          </a:p>
          <a:p>
            <a:pPr lvl="1"/>
            <a:r>
              <a:rPr lang="en-US" altLang="en-US" sz="1800" b="1" smtClean="0">
                <a:latin typeface="Arial" panose="020B0604020202020204" pitchFamily="34" charset="0"/>
              </a:rPr>
              <a:t>Lords can’t hold up revenue bills for more than one month.</a:t>
            </a:r>
          </a:p>
          <a:p>
            <a:pPr lvl="1"/>
            <a:r>
              <a:rPr lang="en-US" altLang="en-US" sz="1800" b="1" smtClean="0">
                <a:latin typeface="Arial" panose="020B0604020202020204" pitchFamily="34" charset="0"/>
              </a:rPr>
              <a:t>Members of Commons would be paid a salary.</a:t>
            </a:r>
          </a:p>
        </p:txBody>
      </p:sp>
      <p:sp>
        <p:nvSpPr>
          <p:cNvPr id="92163" name="Title 2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7159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Parliament Act of </a:t>
            </a:r>
            <a:r>
              <a:rPr lang="en-US" altLang="en-US" sz="4400" smtClean="0">
                <a:latin typeface="Arial" panose="020B0604020202020204" pitchFamily="34" charset="0"/>
              </a:rPr>
              <a:t>1911</a:t>
            </a:r>
          </a:p>
        </p:txBody>
      </p:sp>
      <p:pic>
        <p:nvPicPr>
          <p:cNvPr id="92164" name="Picture 3" descr="george-v.jpg"/>
          <p:cNvPicPr>
            <a:picLocks noChangeAspect="1"/>
          </p:cNvPicPr>
          <p:nvPr/>
        </p:nvPicPr>
        <p:blipFill>
          <a:blip r:embed="rId3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13779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639762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The Two “Great Men”</a:t>
            </a:r>
          </a:p>
        </p:txBody>
      </p:sp>
      <p:pic>
        <p:nvPicPr>
          <p:cNvPr id="57347" name="Picture 3" descr="Gladstone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r="1770" b="7143"/>
          <a:stretch>
            <a:fillRect/>
          </a:stretch>
        </p:blipFill>
        <p:spPr bwMode="auto">
          <a:xfrm>
            <a:off x="1981200" y="1066800"/>
            <a:ext cx="2214563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disraeli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2399" r="8549" b="8542"/>
          <a:stretch>
            <a:fillRect/>
          </a:stretch>
        </p:blipFill>
        <p:spPr bwMode="auto">
          <a:xfrm>
            <a:off x="5105400" y="3276600"/>
            <a:ext cx="2209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Content Placeholder 2"/>
          <p:cNvSpPr>
            <a:spLocks/>
          </p:cNvSpPr>
          <p:nvPr/>
        </p:nvSpPr>
        <p:spPr bwMode="auto">
          <a:xfrm>
            <a:off x="1752600" y="44196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9400" indent="-279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19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>
                <a:solidFill>
                  <a:srgbClr val="FF0000"/>
                </a:solidFill>
              </a:rPr>
              <a:t>William Gladstone</a:t>
            </a:r>
            <a:r>
              <a:rPr lang="en-US" altLang="en-US" sz="2000" b="1"/>
              <a:t>, Liberal Prime Minister</a:t>
            </a:r>
          </a:p>
          <a:p>
            <a:pPr lvl="1" eaLnBrk="1" hangingPunct="1">
              <a:spcBef>
                <a:spcPct val="2000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b="1"/>
              <a:t>1868-1874</a:t>
            </a:r>
          </a:p>
          <a:p>
            <a:pPr lvl="1" eaLnBrk="1" hangingPunct="1">
              <a:spcBef>
                <a:spcPct val="2000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b="1"/>
              <a:t>1880-1885</a:t>
            </a:r>
          </a:p>
          <a:p>
            <a:pPr lvl="1" eaLnBrk="1" hangingPunct="1">
              <a:spcBef>
                <a:spcPct val="2000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b="1"/>
              <a:t>1886</a:t>
            </a:r>
          </a:p>
          <a:p>
            <a:pPr lvl="1" eaLnBrk="1" hangingPunct="1">
              <a:spcBef>
                <a:spcPct val="2000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b="1"/>
              <a:t>1892-1894</a:t>
            </a:r>
          </a:p>
        </p:txBody>
      </p:sp>
      <p:sp>
        <p:nvSpPr>
          <p:cNvPr id="57350" name="Content Placeholder 2"/>
          <p:cNvSpPr>
            <a:spLocks/>
          </p:cNvSpPr>
          <p:nvPr/>
        </p:nvSpPr>
        <p:spPr bwMode="auto">
          <a:xfrm>
            <a:off x="4800600" y="15240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9400" indent="-279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19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000" b="1">
                <a:solidFill>
                  <a:srgbClr val="FF0000"/>
                </a:solidFill>
              </a:rPr>
              <a:t>Benjamin Disraeli</a:t>
            </a:r>
            <a:r>
              <a:rPr lang="en-US" altLang="en-US" sz="2000"/>
              <a:t>, </a:t>
            </a:r>
            <a:r>
              <a:rPr lang="en-US" altLang="en-US" sz="2000" b="1"/>
              <a:t>Conservative Prime Minister</a:t>
            </a:r>
          </a:p>
          <a:p>
            <a:pPr lvl="1" eaLnBrk="1" hangingPunct="1">
              <a:spcBef>
                <a:spcPct val="2000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b="1"/>
              <a:t>1868</a:t>
            </a:r>
          </a:p>
          <a:p>
            <a:pPr lvl="1" eaLnBrk="1" hangingPunct="1">
              <a:spcBef>
                <a:spcPct val="2000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b="1"/>
              <a:t>1874-1880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8683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The 2</a:t>
            </a:r>
            <a:r>
              <a:rPr lang="en-US" altLang="en-US" sz="3600" b="1" baseline="30000" smtClean="0">
                <a:latin typeface="Arial" panose="020B0604020202020204" pitchFamily="34" charset="0"/>
              </a:rPr>
              <a:t>nd</a:t>
            </a:r>
            <a:r>
              <a:rPr lang="en-US" altLang="en-US" sz="3600" b="1" smtClean="0">
                <a:latin typeface="Arial" panose="020B0604020202020204" pitchFamily="34" charset="0"/>
              </a:rPr>
              <a:t> Reform Bill - 1867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295400"/>
            <a:ext cx="2895600" cy="54102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200" b="1" smtClean="0">
                <a:latin typeface="Arial" panose="020B0604020202020204" pitchFamily="34" charset="0"/>
              </a:rPr>
              <a:t>In 1866, Gladstone introduced a moderate reform bill that was defeated by the Conservatives.</a:t>
            </a:r>
            <a:br>
              <a:rPr lang="en-US" altLang="en-US" sz="2200" b="1" smtClean="0">
                <a:latin typeface="Arial" panose="020B0604020202020204" pitchFamily="34" charset="0"/>
              </a:rPr>
            </a:br>
            <a:endParaRPr lang="en-US" altLang="en-US" sz="2200" b="1" smtClean="0">
              <a:latin typeface="Arial" panose="020B0604020202020204" pitchFamily="34" charset="0"/>
            </a:endParaRP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200" b="1" smtClean="0">
                <a:latin typeface="Arial" panose="020B0604020202020204" pitchFamily="34" charset="0"/>
              </a:rPr>
              <a:t>A more radical reform bill was introduced by Disraeli in 1867, passed largely with some </a:t>
            </a:r>
            <a:br>
              <a:rPr lang="en-US" altLang="en-US" sz="2200" b="1" smtClean="0">
                <a:latin typeface="Arial" panose="020B0604020202020204" pitchFamily="34" charset="0"/>
              </a:rPr>
            </a:br>
            <a:r>
              <a:rPr lang="en-US" altLang="en-US" sz="2200" b="1" smtClean="0">
                <a:latin typeface="Arial" panose="020B0604020202020204" pitchFamily="34" charset="0"/>
              </a:rPr>
              <a:t>Liberal support.</a:t>
            </a:r>
          </a:p>
        </p:txBody>
      </p:sp>
      <p:pic>
        <p:nvPicPr>
          <p:cNvPr id="58372" name="Picture 4" descr="punchdizzyreformbill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>
            <a:fillRect/>
          </a:stretch>
        </p:blipFill>
        <p:spPr bwMode="auto">
          <a:xfrm>
            <a:off x="4191000" y="1295400"/>
            <a:ext cx="3581400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>
          <a:xfrm>
            <a:off x="1371600" y="990600"/>
            <a:ext cx="6400800" cy="56388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400" b="1" u="sng" smtClean="0">
                <a:latin typeface="Arial" panose="020B0604020202020204" pitchFamily="34" charset="0"/>
              </a:rPr>
              <a:t>Disraeli’s Goals</a:t>
            </a:r>
            <a:r>
              <a:rPr lang="en-US" altLang="en-US" sz="2400" b="1" smtClean="0">
                <a:latin typeface="Arial" panose="020B0604020202020204" pitchFamily="34" charset="0"/>
              </a:rPr>
              <a:t>:</a:t>
            </a:r>
          </a:p>
          <a:p>
            <a:pPr marL="854075" lvl="1" indent="-274638" eaLnBrk="1" hangingPunct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Give the Conservative Party control over the reform process.</a:t>
            </a:r>
          </a:p>
          <a:p>
            <a:pPr marL="854075" lvl="1" indent="-274638" eaLnBrk="1" hangingPunct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Labor would be grateful and vote Conservative.</a:t>
            </a: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sz="2400" b="1" u="sng" smtClean="0">
                <a:latin typeface="Arial" panose="020B0604020202020204" pitchFamily="34" charset="0"/>
                <a:sym typeface="Wingdings" panose="05000000000000000000" pitchFamily="2" charset="2"/>
              </a:rPr>
              <a:t>Components of the Bill</a:t>
            </a: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854075" lvl="1" indent="-274638" eaLnBrk="1" hangingPunct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Extended the franchise by 938,427  an increase of 88%.</a:t>
            </a:r>
          </a:p>
          <a:p>
            <a:pPr marL="854075" lvl="1" indent="-274638" eaLnBrk="1" hangingPunct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Vote given to male householders and male lodgers paying at least £10 for room.</a:t>
            </a:r>
          </a:p>
          <a:p>
            <a:pPr marL="854075" lvl="1" indent="-274638" eaLnBrk="1" hangingPunct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Eliminated rotten boroughs with fewer than 10,000 inhabitants.</a:t>
            </a:r>
          </a:p>
          <a:p>
            <a:pPr marL="854075" lvl="1" indent="-274638" eaLnBrk="1" hangingPunct="1"/>
            <a:r>
              <a:rPr lang="en-US" altLang="en-US" sz="2100" b="1" smtClean="0">
                <a:latin typeface="Arial" panose="020B0604020202020204" pitchFamily="34" charset="0"/>
                <a:sym typeface="Wingdings" panose="05000000000000000000" pitchFamily="2" charset="2"/>
              </a:rPr>
              <a:t>Extra representation in Parliament to larger cities like Liverpool &amp; Manchester.</a:t>
            </a: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r>
              <a:rPr lang="en-US" altLang="en-US" sz="2400" b="1" smtClean="0">
                <a:latin typeface="Arial" panose="020B0604020202020204" pitchFamily="34" charset="0"/>
                <a:sym typeface="Wingdings" panose="05000000000000000000" pitchFamily="2" charset="2"/>
              </a:rPr>
              <a:t>This ended the “Victorian Compromise.”</a:t>
            </a:r>
          </a:p>
          <a:p>
            <a:pPr marL="350838" indent="-350838" eaLnBrk="1" hangingPunct="1">
              <a:buFont typeface="Calibri" panose="020F0502020204030204" pitchFamily="34" charset="0"/>
              <a:buChar char="*"/>
            </a:pPr>
            <a:endParaRPr lang="en-US" altLang="en-US" b="1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9395" name="Title 1"/>
          <p:cNvSpPr>
            <a:spLocks noGrp="1"/>
          </p:cNvSpPr>
          <p:nvPr>
            <p:ph type="title" idx="4294967295"/>
          </p:nvPr>
        </p:nvSpPr>
        <p:spPr>
          <a:xfrm>
            <a:off x="1295400" y="152400"/>
            <a:ext cx="6553200" cy="6858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rial" panose="020B0604020202020204" pitchFamily="34" charset="0"/>
              </a:rPr>
              <a:t>The 2</a:t>
            </a:r>
            <a:r>
              <a:rPr lang="en-US" altLang="en-US" sz="4000" b="1" baseline="30000" smtClean="0">
                <a:latin typeface="Arial" panose="020B0604020202020204" pitchFamily="34" charset="0"/>
              </a:rPr>
              <a:t>nd</a:t>
            </a:r>
            <a:r>
              <a:rPr lang="en-US" altLang="en-US" sz="4000" b="1" smtClean="0">
                <a:latin typeface="Arial" panose="020B0604020202020204" pitchFamily="34" charset="0"/>
              </a:rPr>
              <a:t> Reform Bill - 1867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295400" y="228600"/>
            <a:ext cx="6553200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The 2</a:t>
            </a:r>
            <a:r>
              <a:rPr lang="en-US" altLang="en-US" sz="3600" b="1" baseline="30000" smtClean="0">
                <a:latin typeface="Arial" panose="020B0604020202020204" pitchFamily="34" charset="0"/>
              </a:rPr>
              <a:t>nd</a:t>
            </a:r>
            <a:r>
              <a:rPr lang="en-US" altLang="en-US" sz="3600" b="1" smtClean="0">
                <a:latin typeface="Arial" panose="020B0604020202020204" pitchFamily="34" charset="0"/>
              </a:rPr>
              <a:t> Reform Bill - 1867</a:t>
            </a:r>
          </a:p>
        </p:txBody>
      </p:sp>
      <p:pic>
        <p:nvPicPr>
          <p:cNvPr id="60419" name="Picture 4" descr="cartoon-British Reform Bill of 1867.jp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757" r="1515" b="4865"/>
          <a:stretch>
            <a:fillRect/>
          </a:stretch>
        </p:blipFill>
        <p:spPr bwMode="auto">
          <a:xfrm>
            <a:off x="2057400" y="1143000"/>
            <a:ext cx="5105400" cy="534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Benjamin Disraeli </a:t>
            </a:r>
            <a:r>
              <a:rPr lang="en-US" altLang="en-US" sz="3200" b="1" smtClean="0">
                <a:latin typeface="Arial" panose="020B0604020202020204" pitchFamily="34" charset="0"/>
              </a:rPr>
              <a:t>(1804-1881)</a:t>
            </a:r>
            <a:endParaRPr lang="en-US" altLang="en-US" sz="3600" b="1" smtClean="0">
              <a:latin typeface="Arial" panose="020B0604020202020204" pitchFamily="34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990600"/>
            <a:ext cx="3352800" cy="57150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A dandy and a romance novelist.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A brilliant debater.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Baptized by his father into the Anglican Church.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BUT, he was the first &amp; only Prime Minister of Jewish parentage.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A strong imperialist.</a:t>
            </a:r>
          </a:p>
          <a:p>
            <a:pPr marL="854075" lvl="1" indent="-274638" eaLnBrk="1" hangingPunct="1"/>
            <a:r>
              <a:rPr lang="en-US" altLang="en-US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“Greater England”</a:t>
            </a:r>
            <a:r>
              <a:rPr lang="en-US" altLang="en-US" sz="2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smtClean="0">
                <a:latin typeface="Arial" panose="020B0604020202020204" pitchFamily="34" charset="0"/>
              </a:rPr>
              <a:t>foreign</a:t>
            </a:r>
            <a:r>
              <a:rPr lang="en-US" altLang="en-US" sz="2100" smtClean="0">
                <a:latin typeface="Arial" panose="020B0604020202020204" pitchFamily="34" charset="0"/>
              </a:rPr>
              <a:t> </a:t>
            </a:r>
            <a:r>
              <a:rPr lang="en-US" altLang="en-US" sz="2000" smtClean="0">
                <a:latin typeface="Arial" panose="020B0604020202020204" pitchFamily="34" charset="0"/>
              </a:rPr>
              <a:t>policy.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Respected by Queen Victoria.</a:t>
            </a:r>
          </a:p>
        </p:txBody>
      </p:sp>
      <p:pic>
        <p:nvPicPr>
          <p:cNvPr id="61444" name="Picture 3" descr="caricature-Disraeli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1450" r="4758" b="1450"/>
          <a:stretch>
            <a:fillRect/>
          </a:stretch>
        </p:blipFill>
        <p:spPr bwMode="auto">
          <a:xfrm>
            <a:off x="4724400" y="1219200"/>
            <a:ext cx="30480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1295400" y="198438"/>
            <a:ext cx="6553200" cy="715962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</a:rPr>
              <a:t>William Gladstone </a:t>
            </a:r>
            <a:r>
              <a:rPr lang="en-US" altLang="en-US" sz="3200" b="1" smtClean="0">
                <a:latin typeface="Arial" panose="020B0604020202020204" pitchFamily="34" charset="0"/>
              </a:rPr>
              <a:t>(1809-1898)</a:t>
            </a:r>
            <a:endParaRPr lang="en-US" altLang="en-US" sz="3600" b="1" smtClean="0">
              <a:latin typeface="Arial" panose="020B0604020202020204" pitchFamily="34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4648200" y="1143000"/>
            <a:ext cx="3124200" cy="5486400"/>
          </a:xfrm>
        </p:spPr>
        <p:txBody>
          <a:bodyPr/>
          <a:lstStyle/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An active legislator and reformer.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Known for his populist speeches.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Could be preachy.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Queen Victoria couldn’t stand him.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Tried to deal with the “Irish Question.”</a:t>
            </a:r>
          </a:p>
          <a:p>
            <a:pPr marL="350838" indent="-350838" eaLnBrk="1" hangingPunct="1">
              <a:buClr>
                <a:srgbClr val="336699"/>
              </a:buClr>
              <a:buSzPct val="90000"/>
              <a:buFont typeface="Calibri" panose="020F0502020204030204" pitchFamily="34" charset="0"/>
              <a:buChar char="*"/>
            </a:pPr>
            <a:r>
              <a:rPr lang="en-US" altLang="en-US" sz="2300" smtClean="0">
                <a:latin typeface="Arial" panose="020B0604020202020204" pitchFamily="34" charset="0"/>
              </a:rPr>
              <a:t>Supported a </a:t>
            </a:r>
            <a:r>
              <a:rPr lang="en-US" altLang="en-US" sz="2300" b="1" smtClean="0">
                <a:solidFill>
                  <a:srgbClr val="FF0000"/>
                </a:solidFill>
                <a:latin typeface="Arial" panose="020B0604020202020204" pitchFamily="34" charset="0"/>
              </a:rPr>
              <a:t>“Little England”</a:t>
            </a:r>
            <a:r>
              <a:rPr lang="en-US" altLang="en-US" sz="23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00" smtClean="0">
                <a:latin typeface="Arial" panose="020B0604020202020204" pitchFamily="34" charset="0"/>
              </a:rPr>
              <a:t>foreign policy.</a:t>
            </a:r>
          </a:p>
        </p:txBody>
      </p:sp>
      <p:pic>
        <p:nvPicPr>
          <p:cNvPr id="62468" name="Picture 4" descr="caricature-Gladst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"/>
          <a:stretch>
            <a:fillRect/>
          </a:stretch>
        </p:blipFill>
        <p:spPr bwMode="auto">
          <a:xfrm>
            <a:off x="1524000" y="1295400"/>
            <a:ext cx="27432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1443</Words>
  <Application>Microsoft Office PowerPoint</Application>
  <PresentationFormat>On-screen Show (4:3)</PresentationFormat>
  <Paragraphs>249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Comic Sans MS</vt:lpstr>
      <vt:lpstr>Wingdings</vt:lpstr>
      <vt:lpstr>Courier New</vt:lpstr>
      <vt:lpstr>Formal436 BT</vt:lpstr>
      <vt:lpstr>Zymbols</vt:lpstr>
      <vt:lpstr>Calibri</vt:lpstr>
      <vt:lpstr>Algerian</vt:lpstr>
      <vt:lpstr>Lucida Sans Unicode</vt:lpstr>
      <vt:lpstr>Office Theme</vt:lpstr>
      <vt:lpstr>PowerPoint Presentation</vt:lpstr>
      <vt:lpstr>Britain:  1850-1870s</vt:lpstr>
      <vt:lpstr>The “Victorian Compromise”</vt:lpstr>
      <vt:lpstr>The Two “Great Men”</vt:lpstr>
      <vt:lpstr>The 2nd Reform Bill - 1867</vt:lpstr>
      <vt:lpstr>The 2nd Reform Bill - 1867</vt:lpstr>
      <vt:lpstr>The 2nd Reform Bill - 1867</vt:lpstr>
      <vt:lpstr>Benjamin Disraeli (1804-1881)</vt:lpstr>
      <vt:lpstr>William Gladstone (1809-1898)</vt:lpstr>
      <vt:lpstr>Gladstone’s 1st Ministry</vt:lpstr>
      <vt:lpstr>Gladstone’s 1st Ministry</vt:lpstr>
      <vt:lpstr>Gladstone’s 1st Ministry</vt:lpstr>
      <vt:lpstr>Disraeli’s 2nd Ministry</vt:lpstr>
      <vt:lpstr>Disraeli’s 2nd Ministry</vt:lpstr>
      <vt:lpstr>Gladstone’s 2nd Ministry</vt:lpstr>
      <vt:lpstr>Gladstone’s Last Ministries</vt:lpstr>
      <vt:lpstr>Home Rule for Ireland??</vt:lpstr>
      <vt:lpstr>Women’s Social &amp; Political Union [W.S.P.U.]</vt:lpstr>
      <vt:lpstr>Emmeline Pankhurst</vt:lpstr>
      <vt:lpstr>Representation of the  People Act (1918)</vt:lpstr>
      <vt:lpstr>PowerPoint Presentation</vt:lpstr>
      <vt:lpstr>The Foreign Policy Debate</vt:lpstr>
      <vt:lpstr>PowerPoint Presentation</vt:lpstr>
      <vt:lpstr>1.  “Scramble for Africa”</vt:lpstr>
      <vt:lpstr>1.  “Scramble for Africa”</vt:lpstr>
      <vt:lpstr>1.  “Scramble for Africa”</vt:lpstr>
      <vt:lpstr>2.  Middle East</vt:lpstr>
      <vt:lpstr>Congress of Berlin (1878)</vt:lpstr>
      <vt:lpstr>3.  India:  The British Raj</vt:lpstr>
      <vt:lpstr>Britain Is Everywhere!</vt:lpstr>
      <vt:lpstr>The Sun Never Sets on the British Empire</vt:lpstr>
      <vt:lpstr>England’s Economic Decline? (1870s-1914)</vt:lpstr>
      <vt:lpstr>Fabianism</vt:lpstr>
      <vt:lpstr>The British Labour Party</vt:lpstr>
      <vt:lpstr>The Beginnings of the “Welfare State”?</vt:lpstr>
      <vt:lpstr>The “People’s Budget”</vt:lpstr>
      <vt:lpstr>The Parliament Act of 1911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 &amp; France during La Belle Epoque</dc:title>
  <dc:subject>European History</dc:subject>
  <dc:creator>Susan M. Pojer</dc:creator>
  <cp:keywords>European History, AP, La Belle Epoque, Britain, France</cp:keywords>
  <cp:lastModifiedBy>Braun Christine</cp:lastModifiedBy>
  <cp:revision>171</cp:revision>
  <dcterms:created xsi:type="dcterms:W3CDTF">2007-03-16T19:54:23Z</dcterms:created>
  <dcterms:modified xsi:type="dcterms:W3CDTF">2017-02-28T20:21:12Z</dcterms:modified>
</cp:coreProperties>
</file>