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3" r:id="rId3"/>
    <p:sldId id="279" r:id="rId4"/>
    <p:sldId id="278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80000"/>
    <a:srgbClr val="F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166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CD4BAF-885D-4E3D-B3BD-467497380C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682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A8BD1-9B8B-4148-A481-301D0CF5F19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Special Fonts:</a:t>
            </a:r>
          </a:p>
          <a:p>
            <a:r>
              <a:rPr lang="en-US" altLang="en-US"/>
              <a:t>Biblo Display</a:t>
            </a:r>
          </a:p>
          <a:p>
            <a:r>
              <a:rPr lang="en-US" altLang="en-US"/>
              <a:t>Black Chancery</a:t>
            </a:r>
          </a:p>
          <a:p>
            <a:r>
              <a:rPr lang="en-US" altLang="en-US"/>
              <a:t>DavysOtherWingdings</a:t>
            </a:r>
          </a:p>
          <a:p>
            <a:r>
              <a:rPr lang="en-US" altLang="en-US"/>
              <a:t>Edwardian Script ITC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98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50323-9040-4C4B-A879-554EEC51FA5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7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C2A3D-A3FA-4A27-B529-08C21673967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272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8C9052-251E-43C0-ACD1-F12C0931E35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194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8651C-8D59-47D2-98BF-531B10C5239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3309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BD009-3706-4A32-A2ED-B84B6A46ED6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754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5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89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0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6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90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4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2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572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568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367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RedWhiteBlue&amp;RibbonLeftWhiteRigh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176"/>
          <a:stretch>
            <a:fillRect/>
          </a:stretch>
        </p:blipFill>
        <p:spPr bwMode="auto">
          <a:xfrm>
            <a:off x="0" y="0"/>
            <a:ext cx="6858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dWhiteBlue&amp;RibbonLeftWhiteRigh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176"/>
          <a:stretch>
            <a:fillRect/>
          </a:stretch>
        </p:blipFill>
        <p:spPr bwMode="auto">
          <a:xfrm>
            <a:off x="0" y="1676400"/>
            <a:ext cx="6858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RedWhiteBlue&amp;RibbonLeftWhiteRigh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176"/>
          <a:stretch>
            <a:fillRect/>
          </a:stretch>
        </p:blipFill>
        <p:spPr bwMode="auto">
          <a:xfrm>
            <a:off x="0" y="3352800"/>
            <a:ext cx="6858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dWhiteBlue&amp;RibbonLeftWhiteRigh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176"/>
          <a:stretch>
            <a:fillRect/>
          </a:stretch>
        </p:blipFill>
        <p:spPr bwMode="auto">
          <a:xfrm>
            <a:off x="0" y="4191000"/>
            <a:ext cx="6858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RedWhiteBlue&amp;RibbonLeftWhiteRigh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176"/>
          <a:stretch>
            <a:fillRect/>
          </a:stretch>
        </p:blipFill>
        <p:spPr bwMode="auto">
          <a:xfrm>
            <a:off x="0" y="5162550"/>
            <a:ext cx="6858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dWhiteBlue&amp;RibbonLeftWhiteRight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6"/>
          <a:stretch>
            <a:fillRect/>
          </a:stretch>
        </p:blipFill>
        <p:spPr bwMode="auto">
          <a:xfrm>
            <a:off x="8534400" y="0"/>
            <a:ext cx="6858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RedWhiteBlue&amp;RibbonLeftWhiteRight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6"/>
          <a:stretch>
            <a:fillRect/>
          </a:stretch>
        </p:blipFill>
        <p:spPr bwMode="auto">
          <a:xfrm>
            <a:off x="8534400" y="1676400"/>
            <a:ext cx="6858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edWhiteBlue&amp;RibbonLeftWhiteRight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6"/>
          <a:stretch>
            <a:fillRect/>
          </a:stretch>
        </p:blipFill>
        <p:spPr bwMode="auto">
          <a:xfrm>
            <a:off x="8534400" y="3352800"/>
            <a:ext cx="6858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RedWhiteBlue&amp;RibbonLeftWhiteRight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6"/>
          <a:stretch>
            <a:fillRect/>
          </a:stretch>
        </p:blipFill>
        <p:spPr bwMode="auto">
          <a:xfrm>
            <a:off x="8534400" y="4191000"/>
            <a:ext cx="6858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dWhiteBlue&amp;RibbonLeftWhiteRight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6"/>
          <a:stretch>
            <a:fillRect/>
          </a:stretch>
        </p:blipFill>
        <p:spPr bwMode="auto">
          <a:xfrm>
            <a:off x="8534400" y="5162550"/>
            <a:ext cx="6858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franceo"/>
          <p:cNvPicPr>
            <a:picLocks noChangeAspect="1" noChangeArrowheads="1"/>
          </p:cNvPicPr>
          <p:nvPr userDrawn="1"/>
        </p:nvPicPr>
        <p:blipFill>
          <a:blip r:embed="rId16">
            <a:lum bright="76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41513"/>
            <a:ext cx="6248400" cy="362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Image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4038600"/>
            <a:ext cx="847725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038600"/>
            <a:ext cx="847725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752600" y="5578475"/>
            <a:ext cx="5715000" cy="466725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F2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ilboDisplay" pitchFamily="2" charset="0"/>
              </a:rPr>
              <a:t>The End is the Beginning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590800" y="1981200"/>
            <a:ext cx="367347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6600">
                <a:solidFill>
                  <a:srgbClr val="0066FF"/>
                </a:solidFill>
              </a:rPr>
              <a:t>The Directory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242888"/>
            <a:ext cx="7461250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20424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43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The “Thermidorian Reaction”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447800" y="1241425"/>
            <a:ext cx="6781800" cy="499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2350" indent="-392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66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C82600"/>
              </a:buClr>
              <a:buFont typeface="DavysOtherDingbats" pitchFamily="2" charset="0"/>
              <a:buChar char="V"/>
            </a:pP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Curtailed the power of the Committee for Public Safety.</a:t>
            </a:r>
          </a:p>
          <a:p>
            <a:pPr>
              <a:spcBef>
                <a:spcPct val="50000"/>
              </a:spcBef>
              <a:buClr>
                <a:srgbClr val="C82600"/>
              </a:buClr>
              <a:buFont typeface="DavysOtherDingbats" pitchFamily="2" charset="0"/>
              <a:buChar char="V"/>
            </a:pP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Closed the Jacobin Clubs.</a:t>
            </a:r>
          </a:p>
          <a:p>
            <a:pPr>
              <a:spcBef>
                <a:spcPct val="50000"/>
              </a:spcBef>
              <a:buClr>
                <a:srgbClr val="C82600"/>
              </a:buClr>
              <a:buFont typeface="DavysOtherDingbats" pitchFamily="2" charset="0"/>
              <a:buChar char="V"/>
            </a:pP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Churches were reopened.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1795 </a:t>
            </a: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 freedom of worship 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Economic restrictions were lifted in favor of laissez-faire policies.</a:t>
            </a:r>
          </a:p>
          <a:p>
            <a:pPr>
              <a:spcBef>
                <a:spcPct val="50000"/>
              </a:spcBef>
              <a:buClr>
                <a:srgbClr val="C80000"/>
              </a:buClr>
              <a:buFont typeface="DavysOtherDingbats" pitchFamily="2" charset="0"/>
              <a:buChar char="V"/>
            </a:pP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August, 1795 </a:t>
            </a: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 a new Constitution is written</a:t>
            </a:r>
            <a:endParaRPr lang="en-US" altLang="en-US" sz="21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spcBef>
                <a:spcPct val="50000"/>
              </a:spcBef>
              <a:buClr>
                <a:schemeClr val="accent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more conservative republicanism.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133475" y="228600"/>
            <a:ext cx="7002463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20424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4300" b="1">
                <a:effectLst>
                  <a:outerShdw blurRad="38100" dist="38100" dir="2700000" algn="tl">
                    <a:srgbClr val="C0C0C0"/>
                  </a:outerShdw>
                </a:effectLst>
                <a:latin typeface="BlackChancery" pitchFamily="2" charset="0"/>
              </a:rPr>
              <a:t>Characteristics of the Directory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447800" y="1241425"/>
            <a:ext cx="67818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C82600"/>
              </a:buClr>
              <a:buFont typeface="DavysOtherDingbats" pitchFamily="2" charset="0"/>
              <a:buChar char="V"/>
            </a:pP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The Law of 22 Prairial was revoked.</a:t>
            </a:r>
          </a:p>
          <a:p>
            <a:pPr>
              <a:spcBef>
                <a:spcPct val="50000"/>
              </a:spcBef>
              <a:buClr>
                <a:srgbClr val="C82600"/>
              </a:buClr>
              <a:buFont typeface="DavysOtherDingbats" pitchFamily="2" charset="0"/>
              <a:buChar char="V"/>
            </a:pP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People involved in the original Terror </a:t>
            </a:r>
            <a:b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</a:b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were now attacked </a:t>
            </a: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5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“White” Terror</a:t>
            </a:r>
          </a:p>
          <a:p>
            <a:pPr>
              <a:spcBef>
                <a:spcPct val="50000"/>
              </a:spcBef>
              <a:buClr>
                <a:srgbClr val="C82600"/>
              </a:buClr>
              <a:buFont typeface="DavysOtherDingbats" pitchFamily="2" charset="0"/>
              <a:buChar char="V"/>
            </a:pP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Inflation continues.</a:t>
            </a:r>
          </a:p>
          <a:p>
            <a:pPr>
              <a:spcBef>
                <a:spcPct val="50000"/>
              </a:spcBef>
              <a:buClr>
                <a:srgbClr val="C82600"/>
              </a:buClr>
              <a:buFont typeface="DavysOtherDingbats" pitchFamily="2" charset="0"/>
              <a:buChar char="V"/>
            </a:pP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Rule by rich bourgeois liberals.</a:t>
            </a:r>
          </a:p>
          <a:p>
            <a:pPr>
              <a:spcBef>
                <a:spcPct val="50000"/>
              </a:spcBef>
              <a:buClr>
                <a:srgbClr val="C82600"/>
              </a:buClr>
              <a:buFont typeface="DavysOtherDingbats" pitchFamily="2" charset="0"/>
              <a:buChar char="V"/>
            </a:pP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Self-indulgence </a:t>
            </a: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frivolous culture;</a:t>
            </a:r>
            <a:b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</a:b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salons return; wild fashions.</a:t>
            </a:r>
          </a:p>
          <a:p>
            <a:pPr>
              <a:spcBef>
                <a:spcPct val="50000"/>
              </a:spcBef>
              <a:buClr>
                <a:srgbClr val="C82600"/>
              </a:buClr>
              <a:buFont typeface="DavysOtherDingbats" pitchFamily="2" charset="0"/>
              <a:buChar char="V"/>
            </a:pP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Political corruption.</a:t>
            </a:r>
          </a:p>
          <a:p>
            <a:pPr>
              <a:spcBef>
                <a:spcPct val="50000"/>
              </a:spcBef>
              <a:buClr>
                <a:srgbClr val="C82600"/>
              </a:buClr>
              <a:buFont typeface="DavysOtherDingbats" pitchFamily="2" charset="0"/>
              <a:buChar char="V"/>
            </a:pPr>
            <a:r>
              <a:rPr lang="en-US" alt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Revival of Catholicism.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685800" y="92075"/>
            <a:ext cx="7924800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20424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39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The Government Structure of the </a:t>
            </a:r>
            <a:br>
              <a:rPr lang="en-US" altLang="en-US" sz="39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</a:br>
            <a:r>
              <a:rPr lang="en-US" altLang="en-US" sz="39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New Directory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762000" y="1371600"/>
            <a:ext cx="76962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03225" indent="-4032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84263" indent="-277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97025" indent="-288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1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C82600"/>
              </a:buClr>
              <a:buFont typeface="DavysOtherDingbats" pitchFamily="2" charset="0"/>
              <a:buChar char="V"/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5-man executive committee or </a:t>
            </a:r>
            <a:r>
              <a:rPr lang="en-US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oligarchy </a:t>
            </a: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[to avoid a dictatorship].</a:t>
            </a:r>
          </a:p>
          <a:p>
            <a:pPr>
              <a:spcBef>
                <a:spcPct val="50000"/>
              </a:spcBef>
              <a:buClr>
                <a:srgbClr val="C82600"/>
              </a:buClr>
              <a:buFont typeface="DavysOtherDingbats" pitchFamily="2" charset="0"/>
              <a:buChar char="V"/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Tried to avoid the dangers of a one-house legislature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en-US" sz="2100" b="1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Council of 500</a:t>
            </a:r>
            <a:r>
              <a:rPr lang="en-US" altLang="en-US" sz="21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1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initiates legislation.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en-US" sz="2400" b="1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Council of Elders</a:t>
            </a: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[250 members]  married or widowed males over 40 years of age.</a:t>
            </a:r>
          </a:p>
          <a:p>
            <a:pPr lvl="2">
              <a:spcBef>
                <a:spcPct val="50000"/>
              </a:spcBef>
              <a:buClr>
                <a:srgbClr val="0066FF"/>
              </a:buClr>
              <a:buSzPct val="110000"/>
              <a:buFontTx/>
              <a:buChar char="o"/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They accepted or rejected the legislation.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Both houses elected by electors who owned or rented property worth 100-200 days’ labor [limited to 30,000 voters].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The electors were elected by all males over 21 who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were taxpayers.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84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20424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Political Instability:  </a:t>
            </a:r>
            <a:r>
              <a:rPr lang="en-US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1795-1796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914400" y="1420813"/>
            <a:ext cx="75438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>
                    <a:alpha val="8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4675" indent="-574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0" indent="-288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17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1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C82600"/>
              </a:buClr>
              <a:buFont typeface="Wingdings" panose="05000000000000000000" pitchFamily="2" charset="2"/>
              <a:buChar char="M"/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April, 1795 </a:t>
            </a: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Inflation; bread riots.</a:t>
            </a:r>
          </a:p>
          <a:p>
            <a:pPr>
              <a:spcBef>
                <a:spcPct val="50000"/>
              </a:spcBef>
              <a:buClr>
                <a:srgbClr val="C82600"/>
              </a:buClr>
              <a:buFont typeface="Wingdings" panose="05000000000000000000" pitchFamily="2" charset="2"/>
              <a:buChar char="M"/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May 20, 1795 </a:t>
            </a: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Revolt of Prairial [Year III]</a:t>
            </a:r>
            <a:endParaRPr lang="en-US" altLang="en-US" sz="2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>
                <a:srgbClr val="C82600"/>
              </a:buClr>
              <a:buFont typeface="Wingdings" panose="05000000000000000000" pitchFamily="2" charset="2"/>
              <a:buChar char="M"/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October, 1795 </a:t>
            </a: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V</a:t>
            </a:r>
            <a:r>
              <a:rPr lang="en-US" alt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endée</a:t>
            </a: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 and Brittany </a:t>
            </a:r>
            <a:b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revolted.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Military suppressed </a:t>
            </a:r>
            <a:b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them.</a:t>
            </a:r>
          </a:p>
        </p:txBody>
      </p:sp>
      <p:pic>
        <p:nvPicPr>
          <p:cNvPr id="37893" name="Picture 5" descr="Revolt of Prairial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971800"/>
            <a:ext cx="2147888" cy="3886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638300" y="161925"/>
            <a:ext cx="5997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20424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18 Brumaire </a:t>
            </a:r>
            <a:r>
              <a:rPr lang="en-US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(Nov. 9, 1799</a:t>
            </a:r>
            <a:r>
              <a:rPr lang="en-US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BlackChancery" pitchFamily="2" charset="0"/>
              </a:rPr>
              <a:t>)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838200" y="1752600"/>
            <a:ext cx="2895600" cy="360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C82600"/>
              </a:buClr>
              <a:buSzPct val="105000"/>
              <a:buFont typeface="Wingdings" panose="05000000000000000000" pitchFamily="2" charset="2"/>
              <a:buChar char="M"/>
            </a:pPr>
            <a:r>
              <a:rPr lang="en-US" altLang="en-US" sz="23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Coup d’</a:t>
            </a:r>
            <a:r>
              <a:rPr lang="en-US" altLang="en-US" sz="23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en-US" altLang="en-US" sz="23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tat</a:t>
            </a:r>
            <a:r>
              <a:rPr lang="en-US" altLang="en-US" sz="23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by Napoleon.</a:t>
            </a:r>
          </a:p>
          <a:p>
            <a:pPr>
              <a:spcBef>
                <a:spcPct val="50000"/>
              </a:spcBef>
              <a:buClr>
                <a:srgbClr val="C82600"/>
              </a:buClr>
              <a:buSzPct val="105000"/>
              <a:buFont typeface="Wingdings" panose="05000000000000000000" pitchFamily="2" charset="2"/>
              <a:buChar char="M"/>
            </a:pPr>
            <a:r>
              <a:rPr lang="en-US" altLang="en-US" sz="23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Approved by a plebiscite in December.</a:t>
            </a:r>
          </a:p>
          <a:p>
            <a:pPr>
              <a:spcBef>
                <a:spcPct val="50000"/>
              </a:spcBef>
              <a:buClr>
                <a:srgbClr val="C82600"/>
              </a:buClr>
              <a:buSzPct val="105000"/>
              <a:buFont typeface="Wingdings" panose="05000000000000000000" pitchFamily="2" charset="2"/>
              <a:buChar char="M"/>
            </a:pPr>
            <a:r>
              <a:rPr lang="en-US" altLang="en-US" sz="23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Abbe Sieyès: </a:t>
            </a:r>
            <a:r>
              <a:rPr lang="en-US" altLang="en-US" sz="23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Confidence from below; authority from above.</a:t>
            </a:r>
            <a:r>
              <a:rPr lang="en-US" altLang="en-US" sz="23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38916" name="Picture 4" descr="18th of Brumaire"/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295400"/>
            <a:ext cx="4602163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990600" y="228600"/>
            <a:ext cx="726916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20424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 British Cartoon about Napoleon’s Coup in 1799</a:t>
            </a:r>
            <a:endParaRPr lang="en-US" altLang="en-US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40963" name="Picture 3" descr="Br cartoon depicting Napoleon's coup"/>
          <p:cNvPicPr>
            <a:picLocks noChangeAspect="1" noChangeArrowheads="1"/>
          </p:cNvPicPr>
          <p:nvPr/>
        </p:nvPicPr>
        <p:blipFill>
          <a:blip r:embed="rId3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6248400" cy="42989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258</Words>
  <Application>Microsoft Office PowerPoint</Application>
  <PresentationFormat>On-screen Show (4:3)</PresentationFormat>
  <Paragraphs>48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BilboDisplay</vt:lpstr>
      <vt:lpstr>Times New Roman</vt:lpstr>
      <vt:lpstr>Wingdings</vt:lpstr>
      <vt:lpstr>DavysOtherDingbats</vt:lpstr>
      <vt:lpstr>BlackChancery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 M. Pojer</dc:creator>
  <cp:lastModifiedBy>Braun Christine</cp:lastModifiedBy>
  <cp:revision>14</cp:revision>
  <dcterms:created xsi:type="dcterms:W3CDTF">2006-01-09T02:16:19Z</dcterms:created>
  <dcterms:modified xsi:type="dcterms:W3CDTF">2016-01-08T21:47:10Z</dcterms:modified>
</cp:coreProperties>
</file>