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0" r:id="rId4"/>
    <p:sldId id="267" r:id="rId5"/>
    <p:sldId id="280" r:id="rId6"/>
    <p:sldId id="269" r:id="rId7"/>
    <p:sldId id="273" r:id="rId8"/>
    <p:sldId id="274" r:id="rId9"/>
    <p:sldId id="258" r:id="rId10"/>
    <p:sldId id="259" r:id="rId11"/>
    <p:sldId id="271" r:id="rId12"/>
    <p:sldId id="272" r:id="rId13"/>
    <p:sldId id="275" r:id="rId14"/>
    <p:sldId id="268" r:id="rId15"/>
    <p:sldId id="261" r:id="rId16"/>
    <p:sldId id="276" r:id="rId17"/>
    <p:sldId id="262" r:id="rId18"/>
    <p:sldId id="278" r:id="rId19"/>
    <p:sldId id="263" r:id="rId20"/>
    <p:sldId id="264" r:id="rId21"/>
    <p:sldId id="277" r:id="rId22"/>
    <p:sldId id="265" r:id="rId23"/>
    <p:sldId id="266" r:id="rId24"/>
    <p:sldId id="27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CC33"/>
    <a:srgbClr val="009900"/>
    <a:srgbClr val="4D4D4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70" autoAdjust="0"/>
    <p:restoredTop sz="97087" autoAdjust="0"/>
  </p:normalViewPr>
  <p:slideViewPr>
    <p:cSldViewPr>
      <p:cViewPr varScale="1">
        <p:scale>
          <a:sx n="75" d="100"/>
          <a:sy n="75" d="100"/>
        </p:scale>
        <p:origin x="132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28" y="-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FC70BF7-C22E-41D2-B4D8-188FCF63EF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602AFF1-77B4-466A-A363-58B0F7415C4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27CFE4E-9B28-4CD8-A4DF-DCFED2E827EF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F968EC3-606E-449B-8DCF-D73797BD276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6FF111F6-F4E2-49EA-A1BA-830D2050771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19BEB37-7653-4F60-A581-6490DBDF44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8715BD7B-A05D-46F0-ADE2-D6C754F8502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098CB3-DC40-42AC-B164-5FC1FDF592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96E49-83B0-4B57-8ECE-3CD57579A4B4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75A59969-2961-4B46-86B6-5B1B6F04027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DEE2EB5-EA1A-443C-A387-512449D5AA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65B4-C831-428A-A410-58B80E9E1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6E0F8-2928-4D09-A0DD-A91B65314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7E32F-E753-4507-9C8D-F4F1D8F53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C074B-80A1-4237-9D4F-900B35A82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590E7-FA77-48B5-82E1-A477EEAD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E18FD-ED11-4136-AD57-634FFA85EF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540660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91894-7FD3-49B1-853F-29188A55D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C9AFC-DCB5-4025-AF4F-158194219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921BA-2FF9-4F14-A4C6-D14D2815F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B2C48-523D-4372-BCC5-CAA2DBCA2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A48BC-F48B-402C-8897-53D2751C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AFD75-BB1B-4F76-B49A-EF3E70CF4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420754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69730-7AD5-4566-AAD0-F46A6F4D5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B6B951-DF53-4BA7-94B8-CE9100685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464E3-EB33-4E59-AF2C-3C9558D33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EBC63-CBC3-4AA2-818F-49A8E375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68550-0156-4E1B-905F-0F88BB8A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ADFE1-8825-44A2-B047-0433944FE8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79815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6D7FC-8E9F-4E1C-A3FC-5D63DEF51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8ADD3-67F5-4AD3-A250-1F6421F58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D8954-C5A7-45AA-9E0E-1FC41500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93FFA-F908-482D-9ABD-9BF0545E5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DB3A3-9773-4164-B074-362A4802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0021E-8F0D-402D-8826-F39D517138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011408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60FC-C938-4941-9367-FCF67E46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B6752-7E95-49E7-82D9-70362DDBC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63553-0541-4492-A120-6A8EB07B1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B474B-D779-46C6-BBA0-184F3031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C5C57-3786-46B8-BCC8-3B8BC521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AD132-3E52-44BB-9917-31180FFF3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509297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9FA9-CCAD-4068-8485-9A890F289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84940-66B2-4017-82AF-FB640B941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26424-1C86-49B9-87BA-B8B02E15F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FF8B0-CBBF-421C-A149-C6E0B309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B3DBE-B48B-45E3-8437-3602B83A1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87D80-4DE2-445C-AFFB-B059DCB6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93FD9-0A20-4EAA-8965-F5F713EBC9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590183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4BD6-7DE2-4695-94B4-3125C762C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98660-8241-4135-945D-EDC388968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67E39-9408-43E4-B261-E5A153E30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E96624-6560-4261-B09E-E98F52BE7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755CA-4969-4414-B057-1B8375AD5F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E800D9-F4CB-4ED5-842F-93D38BCDB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1B23C0-54B6-4A2C-965B-91CFD803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949AD0-D0AA-421F-A3C3-AD183E6B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A82A1-2EB1-4C5D-A3E0-AE8785E0E1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532359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3A33-F9EB-45EF-918B-F475565B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852F47-61E6-4469-9D8A-5C743C45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9C6DE-1672-4925-914E-FCC98500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D575A-0C84-41E3-97AE-2349F9C5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38D4-A002-467D-9FF2-67D360BB0B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4873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4B626-75AD-4797-B7F1-8043E284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08EDCA-167A-49AB-8EE5-7BC7569C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FC491-E5F1-47B7-8445-C62C055A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0EF62-D028-4869-875B-EC4D6B8FC7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292901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77EEE-D5E3-446A-ACA1-EA24D6F5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4F87B-14E5-4512-B654-EDAC4FD75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D292B-17EB-42D8-A707-218B1FF11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C39DA-A5AD-41EA-865F-A85E97B0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B00C6-053F-49AE-88F0-AC0C9427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AA89E-86B4-4974-AE42-3FC61C4C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38F48-1455-4E8B-B46C-5CE409034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450625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25160-1376-4754-8D68-D3F9F6F4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BA147-3B6A-416C-91EA-A462BA422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3794D-8584-4117-99A6-EC8E3C051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062BD-D09B-4129-9307-E20819B5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14101-22AC-46F0-B758-0F1FB040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17B86-B6CE-4754-9889-5EE2ED35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5A473-1785-49E8-9848-20770BA2BF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577361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A80FA5F-AFB2-49EB-B3B4-806DBE1DC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1223DAC-648E-409C-934A-1D95ECEFC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BF7407-2F0F-48BB-8A68-9EB0A2418F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C01F2D-8DC4-49D1-B9D1-B34B724A20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D5AF3C-6FB4-4494-B493-86AB751D6D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F1CD3F40-D296-403C-95C3-B11102112A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542C8E27-85CA-4A34-BB61-7DE557998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" b="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5">
            <a:extLst>
              <a:ext uri="{FF2B5EF4-FFF2-40B4-BE49-F238E27FC236}">
                <a16:creationId xmlns:a16="http://schemas.microsoft.com/office/drawing/2014/main" id="{874DF188-22D4-4D3C-9ACB-AADA24924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18605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800">
                <a:solidFill>
                  <a:srgbClr val="33CC33"/>
                </a:solidFill>
              </a:rPr>
              <a:t>Economics of the</a:t>
            </a:r>
          </a:p>
          <a:p>
            <a:pPr algn="ctr"/>
            <a:r>
              <a:rPr lang="en-US" altLang="en-US" sz="5800">
                <a:solidFill>
                  <a:srgbClr val="33CC33"/>
                </a:solidFill>
              </a:rPr>
              <a:t>Industrial Revolution</a:t>
            </a: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id="{53FA0A65-0EAB-432F-AD45-EBB50DD64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4390" r="9311" b="15465"/>
          <a:stretch>
            <a:fillRect/>
          </a:stretch>
        </p:blipFill>
        <p:spPr bwMode="auto">
          <a:xfrm>
            <a:off x="4318000" y="1447800"/>
            <a:ext cx="4676775" cy="5257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09881795-83BD-4BEC-8895-6B1645DA0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2271713" cy="495300"/>
          </a:xfrm>
          <a:prstGeom prst="rect">
            <a:avLst/>
          </a:prstGeom>
          <a:solidFill>
            <a:srgbClr val="0099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David Ricardo</a:t>
            </a: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71E38CB1-7E16-4CEE-B8AF-A8CF1D132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20888"/>
            <a:ext cx="4114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British economist David Ricardo </a:t>
            </a:r>
            <a:r>
              <a:rPr lang="en-US" altLang="en-US" u="sng"/>
              <a:t>agreed</a:t>
            </a:r>
            <a:r>
              <a:rPr lang="en-US" altLang="en-US"/>
              <a:t> with Malthus that the poor were having too many children.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E375C8EA-B275-46FA-B45D-29D011CD7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505200"/>
            <a:ext cx="41306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Ricardo’s “</a:t>
            </a:r>
            <a:r>
              <a:rPr lang="en-US" altLang="en-US" u="sng"/>
              <a:t>iron law of wages</a:t>
            </a:r>
            <a:r>
              <a:rPr lang="en-US" altLang="en-US"/>
              <a:t>” stated that population and wages are connected and go through a cycle:</a:t>
            </a:r>
          </a:p>
        </p:txBody>
      </p:sp>
      <p:sp>
        <p:nvSpPr>
          <p:cNvPr id="7179" name="WordArt 11">
            <a:extLst>
              <a:ext uri="{FF2B5EF4-FFF2-40B4-BE49-F238E27FC236}">
                <a16:creationId xmlns:a16="http://schemas.microsoft.com/office/drawing/2014/main" id="{8AD72E36-9988-4B4B-9849-D7200ADBD7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Laissez-Faire Economics</a:t>
            </a:r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88A3F9D3-A1E0-4AF6-BB43-8209FD823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6324600"/>
            <a:ext cx="106997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Ricardo</a:t>
            </a:r>
          </a:p>
        </p:txBody>
      </p:sp>
      <p:sp>
        <p:nvSpPr>
          <p:cNvPr id="7181" name="Text Box 13">
            <a:extLst>
              <a:ext uri="{FF2B5EF4-FFF2-40B4-BE49-F238E27FC236}">
                <a16:creationId xmlns:a16="http://schemas.microsoft.com/office/drawing/2014/main" id="{988F7D58-F668-4CC6-BAA9-6330A69E0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953000"/>
            <a:ext cx="3962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When wages are high families have </a:t>
            </a:r>
            <a:r>
              <a:rPr lang="en-US" altLang="en-US" u="sng"/>
              <a:t>more</a:t>
            </a:r>
            <a:r>
              <a:rPr lang="en-US" altLang="en-US"/>
              <a:t> children </a:t>
            </a:r>
          </a:p>
          <a:p>
            <a:pPr>
              <a:buFontTx/>
              <a:buChar char="•"/>
            </a:pPr>
            <a:r>
              <a:rPr lang="en-US" altLang="en-US"/>
              <a:t> When wages are low families have </a:t>
            </a:r>
            <a:r>
              <a:rPr lang="en-US" altLang="en-US" u="sng"/>
              <a:t>less</a:t>
            </a:r>
            <a:r>
              <a:rPr lang="en-US" altLang="en-US"/>
              <a:t> children 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utoUpdateAnimBg="0"/>
      <p:bldP spid="7176" grpId="0" autoUpdateAnimBg="0"/>
      <p:bldP spid="718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3">
            <a:extLst>
              <a:ext uri="{FF2B5EF4-FFF2-40B4-BE49-F238E27FC236}">
                <a16:creationId xmlns:a16="http://schemas.microsoft.com/office/drawing/2014/main" id="{35FB1ADD-EC61-46E9-8732-088ACA1AD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24000"/>
            <a:ext cx="3352800" cy="2514600"/>
          </a:xfrm>
          <a:custGeom>
            <a:avLst/>
            <a:gdLst>
              <a:gd name="G0" fmla="+- 0 0 0"/>
              <a:gd name="G1" fmla="+- -5921535 0 0"/>
              <a:gd name="G2" fmla="+- 0 0 -5921535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393 0 0"/>
              <a:gd name="G9" fmla="+- 0 0 -5921535"/>
              <a:gd name="G10" fmla="+- 8393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8393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8393 0"/>
              <a:gd name="G29" fmla="sin 8393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5921535"/>
              <a:gd name="G36" fmla="sin G34 -5921535"/>
              <a:gd name="G37" fmla="+/ -5921535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393 G39"/>
              <a:gd name="G43" fmla="sin 839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413 w 21600"/>
              <a:gd name="T5" fmla="*/ 3139 h 21600"/>
              <a:gd name="T6" fmla="*/ 10740 w 21600"/>
              <a:gd name="T7" fmla="*/ 1203 h 21600"/>
              <a:gd name="T8" fmla="*/ 16716 w 21600"/>
              <a:gd name="T9" fmla="*/ 4846 h 21600"/>
              <a:gd name="T10" fmla="*/ 24300 w 21600"/>
              <a:gd name="T11" fmla="*/ 10800 h 21600"/>
              <a:gd name="T12" fmla="*/ 20397 w 21600"/>
              <a:gd name="T13" fmla="*/ 14704 h 21600"/>
              <a:gd name="T14" fmla="*/ 16493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193" y="10800"/>
                </a:moveTo>
                <a:cubicBezTo>
                  <a:pt x="19193" y="6164"/>
                  <a:pt x="15435" y="2407"/>
                  <a:pt x="10800" y="2407"/>
                </a:cubicBezTo>
                <a:cubicBezTo>
                  <a:pt x="10782" y="2407"/>
                  <a:pt x="10765" y="2407"/>
                  <a:pt x="10747" y="2407"/>
                </a:cubicBezTo>
                <a:lnTo>
                  <a:pt x="10732" y="0"/>
                </a:lnTo>
                <a:cubicBezTo>
                  <a:pt x="10755" y="0"/>
                  <a:pt x="10777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20397" y="14704"/>
                </a:lnTo>
                <a:lnTo>
                  <a:pt x="16493" y="10800"/>
                </a:lnTo>
                <a:lnTo>
                  <a:pt x="19193" y="1080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AutoShape 4">
            <a:extLst>
              <a:ext uri="{FF2B5EF4-FFF2-40B4-BE49-F238E27FC236}">
                <a16:creationId xmlns:a16="http://schemas.microsoft.com/office/drawing/2014/main" id="{5E62DC37-ED0F-4850-93DD-8010D4C3013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91100" y="3162300"/>
            <a:ext cx="3048000" cy="2514600"/>
          </a:xfrm>
          <a:custGeom>
            <a:avLst/>
            <a:gdLst>
              <a:gd name="G0" fmla="+- 5128 0 0"/>
              <a:gd name="G1" fmla="+- -5925261 0 0"/>
              <a:gd name="G2" fmla="+- 5128 0 -5925261"/>
              <a:gd name="G3" fmla="+- 10800 0 0"/>
              <a:gd name="G4" fmla="+- 0 0 512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054 0 0"/>
              <a:gd name="G9" fmla="+- 0 0 -5925261"/>
              <a:gd name="G10" fmla="+- 8054 0 2700"/>
              <a:gd name="G11" fmla="cos G10 5128"/>
              <a:gd name="G12" fmla="sin G10 5128"/>
              <a:gd name="G13" fmla="cos 13500 5128"/>
              <a:gd name="G14" fmla="sin 13500 5128"/>
              <a:gd name="G15" fmla="+- G11 10800 0"/>
              <a:gd name="G16" fmla="+- G12 10800 0"/>
              <a:gd name="G17" fmla="+- G13 10800 0"/>
              <a:gd name="G18" fmla="+- G14 10800 0"/>
              <a:gd name="G19" fmla="*/ 8054 1 2"/>
              <a:gd name="G20" fmla="+- G19 5400 0"/>
              <a:gd name="G21" fmla="cos G20 5128"/>
              <a:gd name="G22" fmla="sin G20 5128"/>
              <a:gd name="G23" fmla="+- G21 10800 0"/>
              <a:gd name="G24" fmla="+- G12 G23 G22"/>
              <a:gd name="G25" fmla="+- G22 G23 G11"/>
              <a:gd name="G26" fmla="cos 10800 5128"/>
              <a:gd name="G27" fmla="sin 10800 5128"/>
              <a:gd name="G28" fmla="cos 8054 5128"/>
              <a:gd name="G29" fmla="sin 8054 512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5925261"/>
              <a:gd name="G36" fmla="sin G34 -5925261"/>
              <a:gd name="G37" fmla="+/ -5925261 512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054 G39"/>
              <a:gd name="G43" fmla="sin 805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414 w 21600"/>
              <a:gd name="T5" fmla="*/ 3141 h 21600"/>
              <a:gd name="T6" fmla="*/ 10732 w 21600"/>
              <a:gd name="T7" fmla="*/ 1373 h 21600"/>
              <a:gd name="T8" fmla="*/ 16478 w 21600"/>
              <a:gd name="T9" fmla="*/ 5088 h 21600"/>
              <a:gd name="T10" fmla="*/ 24299 w 21600"/>
              <a:gd name="T11" fmla="*/ 10818 h 21600"/>
              <a:gd name="T12" fmla="*/ 20221 w 21600"/>
              <a:gd name="T13" fmla="*/ 14885 h 21600"/>
              <a:gd name="T14" fmla="*/ 16153 w 21600"/>
              <a:gd name="T15" fmla="*/ 10807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853" y="10810"/>
                </a:moveTo>
                <a:cubicBezTo>
                  <a:pt x="18853" y="10807"/>
                  <a:pt x="18854" y="10803"/>
                  <a:pt x="18854" y="10800"/>
                </a:cubicBezTo>
                <a:cubicBezTo>
                  <a:pt x="18854" y="6351"/>
                  <a:pt x="15248" y="2746"/>
                  <a:pt x="10800" y="2746"/>
                </a:cubicBezTo>
                <a:cubicBezTo>
                  <a:pt x="10780" y="2746"/>
                  <a:pt x="10761" y="2746"/>
                  <a:pt x="10742" y="2746"/>
                </a:cubicBezTo>
                <a:lnTo>
                  <a:pt x="10722" y="0"/>
                </a:lnTo>
                <a:cubicBezTo>
                  <a:pt x="10748" y="0"/>
                  <a:pt x="10774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04"/>
                  <a:pt x="21599" y="10809"/>
                  <a:pt x="21599" y="10814"/>
                </a:cubicBezTo>
                <a:lnTo>
                  <a:pt x="24299" y="10818"/>
                </a:lnTo>
                <a:lnTo>
                  <a:pt x="20221" y="14885"/>
                </a:lnTo>
                <a:lnTo>
                  <a:pt x="16153" y="10807"/>
                </a:lnTo>
                <a:lnTo>
                  <a:pt x="18853" y="10810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AutoShape 5">
            <a:extLst>
              <a:ext uri="{FF2B5EF4-FFF2-40B4-BE49-F238E27FC236}">
                <a16:creationId xmlns:a16="http://schemas.microsoft.com/office/drawing/2014/main" id="{4A00D42F-7607-422C-96F3-DE495C730867}"/>
              </a:ext>
            </a:extLst>
          </p:cNvPr>
          <p:cNvSpPr>
            <a:spLocks noChangeArrowheads="1"/>
          </p:cNvSpPr>
          <p:nvPr/>
        </p:nvSpPr>
        <p:spPr bwMode="auto">
          <a:xfrm rot="10772416">
            <a:off x="1371600" y="3581400"/>
            <a:ext cx="3124200" cy="2438400"/>
          </a:xfrm>
          <a:custGeom>
            <a:avLst/>
            <a:gdLst>
              <a:gd name="G0" fmla="+- 80944 0 0"/>
              <a:gd name="G1" fmla="+- -5942791 0 0"/>
              <a:gd name="G2" fmla="+- 80944 0 -5942791"/>
              <a:gd name="G3" fmla="+- 10800 0 0"/>
              <a:gd name="G4" fmla="+- 0 0 80944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257 0 0"/>
              <a:gd name="G9" fmla="+- 0 0 -5942791"/>
              <a:gd name="G10" fmla="+- 8257 0 2700"/>
              <a:gd name="G11" fmla="cos G10 80944"/>
              <a:gd name="G12" fmla="sin G10 80944"/>
              <a:gd name="G13" fmla="cos 13500 80944"/>
              <a:gd name="G14" fmla="sin 13500 80944"/>
              <a:gd name="G15" fmla="+- G11 10800 0"/>
              <a:gd name="G16" fmla="+- G12 10800 0"/>
              <a:gd name="G17" fmla="+- G13 10800 0"/>
              <a:gd name="G18" fmla="+- G14 10800 0"/>
              <a:gd name="G19" fmla="*/ 8257 1 2"/>
              <a:gd name="G20" fmla="+- G19 5400 0"/>
              <a:gd name="G21" fmla="cos G20 80944"/>
              <a:gd name="G22" fmla="sin G20 80944"/>
              <a:gd name="G23" fmla="+- G21 10800 0"/>
              <a:gd name="G24" fmla="+- G12 G23 G22"/>
              <a:gd name="G25" fmla="+- G22 G23 G11"/>
              <a:gd name="G26" fmla="cos 10800 80944"/>
              <a:gd name="G27" fmla="sin 10800 80944"/>
              <a:gd name="G28" fmla="cos 8257 80944"/>
              <a:gd name="G29" fmla="sin 8257 80944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5942791"/>
              <a:gd name="G36" fmla="sin G34 -5942791"/>
              <a:gd name="G37" fmla="+/ -5942791 80944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257 G39"/>
              <a:gd name="G43" fmla="sin 8257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473 w 21600"/>
              <a:gd name="T5" fmla="*/ 3200 h 21600"/>
              <a:gd name="T6" fmla="*/ 10686 w 21600"/>
              <a:gd name="T7" fmla="*/ 1271 h 21600"/>
              <a:gd name="T8" fmla="*/ 16666 w 21600"/>
              <a:gd name="T9" fmla="*/ 4989 h 21600"/>
              <a:gd name="T10" fmla="*/ 24296 w 21600"/>
              <a:gd name="T11" fmla="*/ 11090 h 21600"/>
              <a:gd name="T12" fmla="*/ 20240 w 21600"/>
              <a:gd name="T13" fmla="*/ 14976 h 21600"/>
              <a:gd name="T14" fmla="*/ 16355 w 21600"/>
              <a:gd name="T15" fmla="*/ 1091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055" y="10977"/>
                </a:moveTo>
                <a:cubicBezTo>
                  <a:pt x="19056" y="10918"/>
                  <a:pt x="19057" y="10859"/>
                  <a:pt x="19057" y="10800"/>
                </a:cubicBezTo>
                <a:cubicBezTo>
                  <a:pt x="19057" y="6239"/>
                  <a:pt x="15360" y="2543"/>
                  <a:pt x="10800" y="2543"/>
                </a:cubicBezTo>
                <a:cubicBezTo>
                  <a:pt x="10767" y="2543"/>
                  <a:pt x="10734" y="2543"/>
                  <a:pt x="10702" y="2543"/>
                </a:cubicBezTo>
                <a:lnTo>
                  <a:pt x="10671" y="0"/>
                </a:lnTo>
                <a:cubicBezTo>
                  <a:pt x="10714" y="0"/>
                  <a:pt x="10757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77"/>
                  <a:pt x="21599" y="10955"/>
                  <a:pt x="21597" y="11032"/>
                </a:cubicBezTo>
                <a:lnTo>
                  <a:pt x="24296" y="11090"/>
                </a:lnTo>
                <a:lnTo>
                  <a:pt x="20240" y="14976"/>
                </a:lnTo>
                <a:lnTo>
                  <a:pt x="16355" y="10919"/>
                </a:lnTo>
                <a:lnTo>
                  <a:pt x="19055" y="10977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AutoShape 6">
            <a:extLst>
              <a:ext uri="{FF2B5EF4-FFF2-40B4-BE49-F238E27FC236}">
                <a16:creationId xmlns:a16="http://schemas.microsoft.com/office/drawing/2014/main" id="{824FA5A4-622E-4B8B-A7C5-8FD5DEE456A9}"/>
              </a:ext>
            </a:extLst>
          </p:cNvPr>
          <p:cNvSpPr>
            <a:spLocks noChangeArrowheads="1"/>
          </p:cNvSpPr>
          <p:nvPr/>
        </p:nvSpPr>
        <p:spPr bwMode="auto">
          <a:xfrm rot="16262380">
            <a:off x="1027113" y="1941513"/>
            <a:ext cx="3200400" cy="2514600"/>
          </a:xfrm>
          <a:custGeom>
            <a:avLst/>
            <a:gdLst>
              <a:gd name="G0" fmla="+- 44639 0 0"/>
              <a:gd name="G1" fmla="+- -5921535 0 0"/>
              <a:gd name="G2" fmla="+- 44639 0 -5921535"/>
              <a:gd name="G3" fmla="+- 10800 0 0"/>
              <a:gd name="G4" fmla="+- 0 0 44639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159 0 0"/>
              <a:gd name="G9" fmla="+- 0 0 -5921535"/>
              <a:gd name="G10" fmla="+- 8159 0 2700"/>
              <a:gd name="G11" fmla="cos G10 44639"/>
              <a:gd name="G12" fmla="sin G10 44639"/>
              <a:gd name="G13" fmla="cos 13500 44639"/>
              <a:gd name="G14" fmla="sin 13500 44639"/>
              <a:gd name="G15" fmla="+- G11 10800 0"/>
              <a:gd name="G16" fmla="+- G12 10800 0"/>
              <a:gd name="G17" fmla="+- G13 10800 0"/>
              <a:gd name="G18" fmla="+- G14 10800 0"/>
              <a:gd name="G19" fmla="*/ 8159 1 2"/>
              <a:gd name="G20" fmla="+- G19 5400 0"/>
              <a:gd name="G21" fmla="cos G20 44639"/>
              <a:gd name="G22" fmla="sin G20 44639"/>
              <a:gd name="G23" fmla="+- G21 10800 0"/>
              <a:gd name="G24" fmla="+- G12 G23 G22"/>
              <a:gd name="G25" fmla="+- G22 G23 G11"/>
              <a:gd name="G26" fmla="cos 10800 44639"/>
              <a:gd name="G27" fmla="sin 10800 44639"/>
              <a:gd name="G28" fmla="cos 8159 44639"/>
              <a:gd name="G29" fmla="sin 8159 44639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5921535"/>
              <a:gd name="G36" fmla="sin G34 -5921535"/>
              <a:gd name="G37" fmla="+/ -5921535 44639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159 G39"/>
              <a:gd name="G43" fmla="sin 815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458 w 21600"/>
              <a:gd name="T5" fmla="*/ 3184 h 21600"/>
              <a:gd name="T6" fmla="*/ 10741 w 21600"/>
              <a:gd name="T7" fmla="*/ 1320 h 21600"/>
              <a:gd name="T8" fmla="*/ 16585 w 21600"/>
              <a:gd name="T9" fmla="*/ 5047 h 21600"/>
              <a:gd name="T10" fmla="*/ 24299 w 21600"/>
              <a:gd name="T11" fmla="*/ 10960 h 21600"/>
              <a:gd name="T12" fmla="*/ 20231 w 21600"/>
              <a:gd name="T13" fmla="*/ 14933 h 21600"/>
              <a:gd name="T14" fmla="*/ 16258 w 21600"/>
              <a:gd name="T15" fmla="*/ 1086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958" y="10896"/>
                </a:moveTo>
                <a:cubicBezTo>
                  <a:pt x="18958" y="10864"/>
                  <a:pt x="18959" y="10832"/>
                  <a:pt x="18959" y="10800"/>
                </a:cubicBezTo>
                <a:cubicBezTo>
                  <a:pt x="18959" y="6293"/>
                  <a:pt x="15306" y="2641"/>
                  <a:pt x="10800" y="2641"/>
                </a:cubicBezTo>
                <a:cubicBezTo>
                  <a:pt x="10783" y="2641"/>
                  <a:pt x="10766" y="2641"/>
                  <a:pt x="10749" y="2641"/>
                </a:cubicBezTo>
                <a:lnTo>
                  <a:pt x="10732" y="0"/>
                </a:lnTo>
                <a:cubicBezTo>
                  <a:pt x="10755" y="0"/>
                  <a:pt x="10777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42"/>
                  <a:pt x="21599" y="10885"/>
                  <a:pt x="21599" y="10928"/>
                </a:cubicBezTo>
                <a:lnTo>
                  <a:pt x="24299" y="10960"/>
                </a:lnTo>
                <a:lnTo>
                  <a:pt x="20231" y="14933"/>
                </a:lnTo>
                <a:lnTo>
                  <a:pt x="16258" y="10864"/>
                </a:lnTo>
                <a:lnTo>
                  <a:pt x="18958" y="10896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914C0675-D154-4D72-A52A-07014B06C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888" y="1219200"/>
            <a:ext cx="2424112" cy="12255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High Wages </a:t>
            </a:r>
            <a:r>
              <a:rPr lang="en-US" altLang="en-US"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altLang="en-US" i="1">
                <a:sym typeface="Wingdings" panose="05000000000000000000" pitchFamily="2" charset="2"/>
              </a:rPr>
              <a:t>Workers have more Children</a:t>
            </a:r>
            <a:endParaRPr lang="en-US" altLang="en-US" i="1"/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5FAB5052-DF08-4683-9231-234EDF6D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352800"/>
            <a:ext cx="2816225" cy="860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Surplus of Workers </a:t>
            </a:r>
            <a:r>
              <a:rPr lang="en-US" altLang="en-US">
                <a:sym typeface="Wingdings" panose="05000000000000000000" pitchFamily="2" charset="2"/>
              </a:rPr>
              <a:t> </a:t>
            </a:r>
            <a:r>
              <a:rPr lang="en-US" altLang="en-US" i="1">
                <a:sym typeface="Wingdings" panose="05000000000000000000" pitchFamily="2" charset="2"/>
              </a:rPr>
              <a:t>Lower Wages</a:t>
            </a:r>
            <a:endParaRPr lang="en-US" altLang="en-US" i="1"/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E0BA9FF2-FA6A-4C7D-B525-D77A62DD1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88" y="5181600"/>
            <a:ext cx="2652712" cy="12255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Lower Wages </a:t>
            </a:r>
            <a:r>
              <a:rPr lang="en-US" altLang="en-US"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altLang="en-US" i="1">
                <a:sym typeface="Wingdings" panose="05000000000000000000" pitchFamily="2" charset="2"/>
              </a:rPr>
              <a:t>Workers have fewer Children</a:t>
            </a:r>
            <a:endParaRPr lang="en-US" altLang="en-US" i="1"/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F8601F89-A9B9-4B4B-8392-9B888A5FE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352800"/>
            <a:ext cx="3124200" cy="860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Shortage of Workers </a:t>
            </a:r>
            <a:r>
              <a:rPr lang="en-US" altLang="en-US">
                <a:sym typeface="Wingdings" panose="05000000000000000000" pitchFamily="2" charset="2"/>
              </a:rPr>
              <a:t> </a:t>
            </a:r>
            <a:r>
              <a:rPr lang="en-US" altLang="en-US" i="1">
                <a:sym typeface="Wingdings" panose="05000000000000000000" pitchFamily="2" charset="2"/>
              </a:rPr>
              <a:t>Higher Wages</a:t>
            </a:r>
            <a:endParaRPr lang="en-US" altLang="en-US" i="1"/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7B0038D5-27E0-42C0-8E9A-5C84D2B85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6192838" cy="595313"/>
          </a:xfrm>
          <a:prstGeom prst="rect">
            <a:avLst/>
          </a:prstGeom>
          <a:solidFill>
            <a:srgbClr val="009900"/>
          </a:solidFill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chemeClr val="tx1"/>
                </a:solidFill>
              </a:rPr>
              <a:t>David Ricardo’s Iron Law of Wages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 autoUpdateAnimBg="0"/>
      <p:bldP spid="19465" grpId="0" animBg="1" autoUpdateAnimBg="0"/>
      <p:bldP spid="19466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>
            <a:extLst>
              <a:ext uri="{FF2B5EF4-FFF2-40B4-BE49-F238E27FC236}">
                <a16:creationId xmlns:a16="http://schemas.microsoft.com/office/drawing/2014/main" id="{0323A411-8879-4EAA-AF7B-6BBC7A988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33600"/>
            <a:ext cx="3657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Like Malthus, Ricardo believed that laissez faire was the best cure for poverty, and not business </a:t>
            </a:r>
            <a:r>
              <a:rPr lang="en-US" altLang="en-US" u="sng"/>
              <a:t>regulation</a:t>
            </a:r>
            <a:r>
              <a:rPr lang="en-US" altLang="en-US"/>
              <a:t> or government intervention.</a:t>
            </a:r>
          </a:p>
        </p:txBody>
      </p:sp>
      <p:pic>
        <p:nvPicPr>
          <p:cNvPr id="20489" name="Picture 9">
            <a:extLst>
              <a:ext uri="{FF2B5EF4-FFF2-40B4-BE49-F238E27FC236}">
                <a16:creationId xmlns:a16="http://schemas.microsoft.com/office/drawing/2014/main" id="{0BD8F2F3-71F4-4773-BB19-D88EAE7F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4390" r="9311" b="15465"/>
          <a:stretch>
            <a:fillRect/>
          </a:stretch>
        </p:blipFill>
        <p:spPr bwMode="auto">
          <a:xfrm>
            <a:off x="4318000" y="1447800"/>
            <a:ext cx="4676775" cy="5257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id="{D5F57A02-183F-4B6B-8968-AE19A3224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43400"/>
            <a:ext cx="3581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Ricardo advised families to be hard workers, thrifty, and have a </a:t>
            </a:r>
            <a:r>
              <a:rPr lang="en-US" altLang="en-US" u="sng"/>
              <a:t>small</a:t>
            </a:r>
            <a:r>
              <a:rPr lang="en-US" altLang="en-US"/>
              <a:t> family.</a:t>
            </a: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CA6C2DF7-37E9-4789-ABB4-A3481A33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2271713" cy="495300"/>
          </a:xfrm>
          <a:prstGeom prst="rect">
            <a:avLst/>
          </a:prstGeom>
          <a:solidFill>
            <a:srgbClr val="0099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David Ricardo</a:t>
            </a:r>
          </a:p>
        </p:txBody>
      </p:sp>
      <p:sp>
        <p:nvSpPr>
          <p:cNvPr id="20492" name="WordArt 12">
            <a:extLst>
              <a:ext uri="{FF2B5EF4-FFF2-40B4-BE49-F238E27FC236}">
                <a16:creationId xmlns:a16="http://schemas.microsoft.com/office/drawing/2014/main" id="{E6AD97A7-E942-4C68-9FA0-299A29D9D9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Laissez-Faire Economics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43D7A23F-51EF-4358-B39B-B0C92CCAE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6324600"/>
            <a:ext cx="106997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Ricardo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utoUpdateAnimBg="0"/>
      <p:bldP spid="2049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7B4075E1-1F95-40F0-ABEA-D5203D6C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545306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WordArt 3">
            <a:extLst>
              <a:ext uri="{FF2B5EF4-FFF2-40B4-BE49-F238E27FC236}">
                <a16:creationId xmlns:a16="http://schemas.microsoft.com/office/drawing/2014/main" id="{6DE37BBF-FFB7-45F4-8B47-5431A338A0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The Birth of Socialism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>
            <a:extLst>
              <a:ext uri="{FF2B5EF4-FFF2-40B4-BE49-F238E27FC236}">
                <a16:creationId xmlns:a16="http://schemas.microsoft.com/office/drawing/2014/main" id="{37400394-BC69-4FB5-BC41-40741204C9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The Birth of Socialism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E1E7183A-3F49-480E-9400-BE126650D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95400"/>
            <a:ext cx="883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Socialism –</a:t>
            </a:r>
            <a:r>
              <a:rPr lang="en-US" altLang="en-US"/>
              <a:t> system in which the people as a whole rather than private individuals own all property and operate all businesses.</a:t>
            </a: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13B726E5-61F5-49ED-8FE4-1D7BFC2C0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33600"/>
            <a:ext cx="2895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Socialists claimed that industrial capitalism had created a large gap between the </a:t>
            </a:r>
            <a:r>
              <a:rPr lang="en-US" altLang="en-US" u="sng"/>
              <a:t>rich</a:t>
            </a:r>
            <a:r>
              <a:rPr lang="en-US" altLang="en-US"/>
              <a:t> and </a:t>
            </a:r>
            <a:r>
              <a:rPr lang="en-US" altLang="en-US" u="sng"/>
              <a:t>poor</a:t>
            </a:r>
            <a:r>
              <a:rPr lang="en-US" altLang="en-US"/>
              <a:t>.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4B9DD505-5C4C-4C8E-93A0-1E0BC7C72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19600"/>
            <a:ext cx="2971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Socialists cared less about individual ownership rights, and more about the interests of </a:t>
            </a:r>
            <a:r>
              <a:rPr lang="en-US" altLang="en-US" u="sng"/>
              <a:t>society</a:t>
            </a:r>
            <a:r>
              <a:rPr lang="en-US" altLang="en-US"/>
              <a:t>.</a:t>
            </a:r>
          </a:p>
        </p:txBody>
      </p:sp>
      <p:pic>
        <p:nvPicPr>
          <p:cNvPr id="16393" name="Picture 9">
            <a:extLst>
              <a:ext uri="{FF2B5EF4-FFF2-40B4-BE49-F238E27FC236}">
                <a16:creationId xmlns:a16="http://schemas.microsoft.com/office/drawing/2014/main" id="{B7FB1DC7-DFFF-4850-8156-AD591AAB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5"/>
          <a:stretch>
            <a:fillRect/>
          </a:stretch>
        </p:blipFill>
        <p:spPr bwMode="auto">
          <a:xfrm>
            <a:off x="3200400" y="2193925"/>
            <a:ext cx="5791200" cy="45958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utoUpdateAnimBg="0"/>
      <p:bldP spid="1639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0BEC5D4F-72C7-428C-99AD-8B1BE74AB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57400"/>
            <a:ext cx="43434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Utopians socialists sought to create </a:t>
            </a:r>
            <a:r>
              <a:rPr lang="en-US" altLang="en-US" u="sng"/>
              <a:t>self-sufficient</a:t>
            </a:r>
            <a:r>
              <a:rPr lang="en-US" altLang="en-US"/>
              <a:t> communities where all property and work would be shared, wealth would be equal, and fighting would end. 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E8087C36-38CD-40DE-895C-990BA55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r="5687" b="5882"/>
          <a:stretch>
            <a:fillRect/>
          </a:stretch>
        </p:blipFill>
        <p:spPr bwMode="auto">
          <a:xfrm>
            <a:off x="4572000" y="1371600"/>
            <a:ext cx="4452938" cy="5334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WordArt 5">
            <a:extLst>
              <a:ext uri="{FF2B5EF4-FFF2-40B4-BE49-F238E27FC236}">
                <a16:creationId xmlns:a16="http://schemas.microsoft.com/office/drawing/2014/main" id="{51DF6283-858B-4426-87E8-C9C5D2738C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The Birth of Socialism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EE7A4BE3-6CC0-4CFD-9DA4-43A4AAA98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447800"/>
            <a:ext cx="2862263" cy="4953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Utopian Socialism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C832A204-A2A9-4A6A-A012-71916B60F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67200"/>
            <a:ext cx="4343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In Scotland, </a:t>
            </a:r>
            <a:r>
              <a:rPr lang="en-US" altLang="en-US" u="sng"/>
              <a:t>Robert Owen</a:t>
            </a:r>
            <a:r>
              <a:rPr lang="en-US" altLang="en-US"/>
              <a:t> set up a Utopian factory community when he supplied good housing, education, and fair wages.</a:t>
            </a: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AE45A473-6831-42D6-8A29-AA0814CD7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6324600"/>
            <a:ext cx="85725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Owen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2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A3F5C159-91CB-430B-BECC-03F40944C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35D37C89-E540-4E47-9A21-F2406A84F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6685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New Lanark, Scotland</a:t>
            </a: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WordArt 6">
            <a:extLst>
              <a:ext uri="{FF2B5EF4-FFF2-40B4-BE49-F238E27FC236}">
                <a16:creationId xmlns:a16="http://schemas.microsoft.com/office/drawing/2014/main" id="{BABA61AC-D14C-4F07-8019-F9651CDF0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Marxist Socialism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9DEAE8CB-55AE-41F8-9084-FA0A83447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28800"/>
            <a:ext cx="5105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German philosopher Karl Marx promoted “</a:t>
            </a:r>
            <a:r>
              <a:rPr lang="en-US" altLang="en-US" u="sng"/>
              <a:t>scientific</a:t>
            </a:r>
            <a:r>
              <a:rPr lang="en-US" altLang="en-US"/>
              <a:t> socialism,” which he claimed to be more realistic than utopian socialism.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27F70EB8-B26C-4121-928B-D4960C426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352800"/>
            <a:ext cx="24384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In 1848, Marx teamed up with fellow German economist Friedrich Engels and published </a:t>
            </a:r>
            <a:r>
              <a:rPr lang="en-US" altLang="en-US" i="1" u="sng"/>
              <a:t>The Communist Manifesto</a:t>
            </a:r>
            <a:r>
              <a:rPr lang="en-US" altLang="en-US"/>
              <a:t>.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040FDE00-20A4-4FA7-B365-839E06799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295400"/>
            <a:ext cx="1612900" cy="4953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Karl Marx</a:t>
            </a:r>
          </a:p>
        </p:txBody>
      </p:sp>
      <p:pic>
        <p:nvPicPr>
          <p:cNvPr id="10253" name="Picture 13">
            <a:extLst>
              <a:ext uri="{FF2B5EF4-FFF2-40B4-BE49-F238E27FC236}">
                <a16:creationId xmlns:a16="http://schemas.microsoft.com/office/drawing/2014/main" id="{613A44F2-5BE5-4167-8FAE-5F65775F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2528888" cy="3276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7" name="Text Box 17">
            <a:extLst>
              <a:ext uri="{FF2B5EF4-FFF2-40B4-BE49-F238E27FC236}">
                <a16:creationId xmlns:a16="http://schemas.microsoft.com/office/drawing/2014/main" id="{7C615E37-44C2-4880-96C9-42F90533B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324600"/>
            <a:ext cx="9620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Engels</a:t>
            </a:r>
          </a:p>
        </p:txBody>
      </p:sp>
      <p:pic>
        <p:nvPicPr>
          <p:cNvPr id="10258" name="Picture 18">
            <a:extLst>
              <a:ext uri="{FF2B5EF4-FFF2-40B4-BE49-F238E27FC236}">
                <a16:creationId xmlns:a16="http://schemas.microsoft.com/office/drawing/2014/main" id="{5EB1CDD6-7ABF-4EF7-8CEF-A4552F9F0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 b="1408"/>
          <a:stretch>
            <a:fillRect/>
          </a:stretch>
        </p:blipFill>
        <p:spPr bwMode="auto">
          <a:xfrm>
            <a:off x="5305425" y="1295400"/>
            <a:ext cx="3711575" cy="541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9" name="Text Box 19">
            <a:extLst>
              <a:ext uri="{FF2B5EF4-FFF2-40B4-BE49-F238E27FC236}">
                <a16:creationId xmlns:a16="http://schemas.microsoft.com/office/drawing/2014/main" id="{52ECA969-A228-4978-86E7-6E20381CC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324600"/>
            <a:ext cx="7477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Marx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utoUpdateAnimBg="0"/>
      <p:bldP spid="10249" grpId="0" autoUpdateAnimBg="0"/>
      <p:bldP spid="10257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>
            <a:extLst>
              <a:ext uri="{FF2B5EF4-FFF2-40B4-BE49-F238E27FC236}">
                <a16:creationId xmlns:a16="http://schemas.microsoft.com/office/drawing/2014/main" id="{F3ED3CD4-3B08-4589-A4D7-BB77201C0C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Marxist Socialism</a:t>
            </a: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4ECE1924-3E50-49BC-9D4D-D83099AD2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95400"/>
            <a:ext cx="2068513" cy="4953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Communism</a:t>
            </a:r>
          </a:p>
        </p:txBody>
      </p:sp>
      <p:pic>
        <p:nvPicPr>
          <p:cNvPr id="27654" name="Picture 6">
            <a:extLst>
              <a:ext uri="{FF2B5EF4-FFF2-40B4-BE49-F238E27FC236}">
                <a16:creationId xmlns:a16="http://schemas.microsoft.com/office/drawing/2014/main" id="{C2C3524C-5945-4BE4-8F4F-2E2111EB1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 b="1408"/>
          <a:stretch>
            <a:fillRect/>
          </a:stretch>
        </p:blipFill>
        <p:spPr bwMode="auto">
          <a:xfrm>
            <a:off x="5305425" y="1295400"/>
            <a:ext cx="3711575" cy="541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Text Box 7">
            <a:extLst>
              <a:ext uri="{FF2B5EF4-FFF2-40B4-BE49-F238E27FC236}">
                <a16:creationId xmlns:a16="http://schemas.microsoft.com/office/drawing/2014/main" id="{C1F6C9D8-4449-47B6-9DBD-C3F02FF9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324600"/>
            <a:ext cx="7477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Marx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F6D03D72-B32B-4B55-8F9D-E1F09B898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68488"/>
            <a:ext cx="5105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Communism –</a:t>
            </a:r>
            <a:r>
              <a:rPr lang="en-US" altLang="en-US"/>
              <a:t> a form of socialism that sees class struggle between employers and employees as inevitable.</a:t>
            </a:r>
          </a:p>
        </p:txBody>
      </p:sp>
      <p:pic>
        <p:nvPicPr>
          <p:cNvPr id="27657" name="Picture 9">
            <a:extLst>
              <a:ext uri="{FF2B5EF4-FFF2-40B4-BE49-F238E27FC236}">
                <a16:creationId xmlns:a16="http://schemas.microsoft.com/office/drawing/2014/main" id="{DCD50233-ADBE-48DA-A199-F089E210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4651" r="4256" b="11627"/>
          <a:stretch>
            <a:fillRect/>
          </a:stretch>
        </p:blipFill>
        <p:spPr bwMode="auto">
          <a:xfrm>
            <a:off x="685800" y="3429000"/>
            <a:ext cx="3810000" cy="326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WordArt 4">
            <a:extLst>
              <a:ext uri="{FF2B5EF4-FFF2-40B4-BE49-F238E27FC236}">
                <a16:creationId xmlns:a16="http://schemas.microsoft.com/office/drawing/2014/main" id="{138A14FA-7721-4C44-9814-D9B69A4A3B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Marxist Socialism</a:t>
            </a:r>
          </a:p>
        </p:txBody>
      </p:sp>
      <p:pic>
        <p:nvPicPr>
          <p:cNvPr id="11271" name="Picture 7">
            <a:extLst>
              <a:ext uri="{FF2B5EF4-FFF2-40B4-BE49-F238E27FC236}">
                <a16:creationId xmlns:a16="http://schemas.microsoft.com/office/drawing/2014/main" id="{35B19258-9E3B-4384-A2A2-7FC41692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4971"/>
          <a:stretch>
            <a:fillRect/>
          </a:stretch>
        </p:blipFill>
        <p:spPr bwMode="auto">
          <a:xfrm>
            <a:off x="5105400" y="1295400"/>
            <a:ext cx="3910013" cy="541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3" name="Text Box 9">
            <a:extLst>
              <a:ext uri="{FF2B5EF4-FFF2-40B4-BE49-F238E27FC236}">
                <a16:creationId xmlns:a16="http://schemas.microsoft.com/office/drawing/2014/main" id="{15D8D6DE-2FAF-44A1-9D1E-44FAFE8A2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905000"/>
            <a:ext cx="4816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In </a:t>
            </a:r>
            <a:r>
              <a:rPr lang="en-US" altLang="en-US" i="1"/>
              <a:t>The Communist Manifesto</a:t>
            </a:r>
            <a:r>
              <a:rPr lang="en-US" altLang="en-US"/>
              <a:t> Marx argued the following points: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9FD5BA0C-756E-4347-BB69-BCA5F1759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67000"/>
            <a:ext cx="4876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History was a class struggle between the </a:t>
            </a:r>
            <a:r>
              <a:rPr lang="en-US" altLang="en-US" u="sng"/>
              <a:t>bourgeoisie</a:t>
            </a:r>
            <a:r>
              <a:rPr lang="en-US" altLang="en-US"/>
              <a:t> (wealthy capitalists), and the </a:t>
            </a:r>
            <a:r>
              <a:rPr lang="en-US" altLang="en-US" u="sng"/>
              <a:t>proletariat </a:t>
            </a:r>
            <a:r>
              <a:rPr lang="en-US" altLang="en-US"/>
              <a:t>(working class).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E6EC0846-D66D-4390-85D8-F952CCA94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91000"/>
            <a:ext cx="4876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In order to make profits, the bourgeoisie </a:t>
            </a:r>
            <a:r>
              <a:rPr lang="en-US" altLang="en-US" u="sng"/>
              <a:t>exploited</a:t>
            </a:r>
            <a:r>
              <a:rPr lang="en-US" altLang="en-US"/>
              <a:t> the proletariat.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A9DA0897-5510-464F-9596-0B2E9ADCC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2974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50218045-1D98-4DE0-960B-FD60E1DE1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34000"/>
            <a:ext cx="487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Capitalism created prosperity for a </a:t>
            </a:r>
            <a:r>
              <a:rPr lang="en-US" altLang="en-US" u="sng"/>
              <a:t>few</a:t>
            </a:r>
            <a:r>
              <a:rPr lang="en-US" altLang="en-US"/>
              <a:t> and poverty for many.</a:t>
            </a:r>
          </a:p>
        </p:txBody>
      </p:sp>
      <p:sp>
        <p:nvSpPr>
          <p:cNvPr id="11283" name="Text Box 19">
            <a:extLst>
              <a:ext uri="{FF2B5EF4-FFF2-40B4-BE49-F238E27FC236}">
                <a16:creationId xmlns:a16="http://schemas.microsoft.com/office/drawing/2014/main" id="{392E4A7E-6623-4190-9AB6-0A3287D1E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95400"/>
            <a:ext cx="2068513" cy="4953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Communism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 autoUpdateAnimBg="0"/>
      <p:bldP spid="11274" grpId="0" autoUpdateAnimBg="0"/>
      <p:bldP spid="11275" grpId="0" autoUpdateAnimBg="0"/>
      <p:bldP spid="1128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>
            <a:extLst>
              <a:ext uri="{FF2B5EF4-FFF2-40B4-BE49-F238E27FC236}">
                <a16:creationId xmlns:a16="http://schemas.microsoft.com/office/drawing/2014/main" id="{8F4522FC-C903-4543-B91E-5DD1778C7C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3810000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What We Will</a:t>
            </a:r>
          </a:p>
          <a:p>
            <a:pPr algn="ctr"/>
            <a:r>
              <a:rPr lang="en-US" sz="3600" b="1" kern="10"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Learn Today: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4730B6E0-CF7F-4A64-AEF9-11D0E89CF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28800"/>
            <a:ext cx="405447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Who was Adam Smith, and what is laissez faire?</a:t>
            </a:r>
          </a:p>
          <a:p>
            <a:pPr>
              <a:buFontTx/>
              <a:buAutoNum type="arabicPeriod"/>
            </a:pPr>
            <a:endParaRPr lang="en-US" altLang="en-US" sz="1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Who was Malthus, and what was his view on population growth?</a:t>
            </a:r>
          </a:p>
          <a:p>
            <a:pPr>
              <a:buFontTx/>
              <a:buAutoNum type="arabicPeriod"/>
            </a:pPr>
            <a:endParaRPr lang="en-US" altLang="en-US" sz="1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What is Ricardo’s “iron law of wages?”</a:t>
            </a:r>
          </a:p>
          <a:p>
            <a:pPr>
              <a:buFontTx/>
              <a:buAutoNum type="arabicPeriod"/>
            </a:pPr>
            <a:endParaRPr lang="en-US" altLang="en-US" sz="1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>
                <a:solidFill>
                  <a:schemeClr val="bg1"/>
                </a:solidFill>
                <a:latin typeface="Arial" panose="020B0604020202020204" pitchFamily="34" charset="0"/>
              </a:rPr>
              <a:t>What is socialism, and how does it differ from Marx’s communism?</a:t>
            </a:r>
            <a:endParaRPr lang="en-US" altLang="en-US" sz="1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6FDA0C-FE35-4D40-A98F-31B6A75A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b="9737"/>
          <a:stretch>
            <a:fillRect/>
          </a:stretch>
        </p:blipFill>
        <p:spPr bwMode="auto">
          <a:xfrm>
            <a:off x="4419600" y="228600"/>
            <a:ext cx="2119313" cy="297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92B48CF9-7AE7-455B-BF09-B123217A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5769"/>
          <a:stretch>
            <a:fillRect/>
          </a:stretch>
        </p:blipFill>
        <p:spPr bwMode="auto">
          <a:xfrm>
            <a:off x="6858000" y="228600"/>
            <a:ext cx="2133600" cy="297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CC7209B-3C5B-4E77-A20E-28663E8EB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 b="1408"/>
          <a:stretch>
            <a:fillRect/>
          </a:stretch>
        </p:blipFill>
        <p:spPr bwMode="auto">
          <a:xfrm>
            <a:off x="4419600" y="3581400"/>
            <a:ext cx="2133600" cy="297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Text Box 7">
            <a:extLst>
              <a:ext uri="{FF2B5EF4-FFF2-40B4-BE49-F238E27FC236}">
                <a16:creationId xmlns:a16="http://schemas.microsoft.com/office/drawing/2014/main" id="{B9C39CA5-0C9B-4E55-AB1F-1F10E055F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819400"/>
            <a:ext cx="8334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Smith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53B4B7B8-2383-46A9-9767-D09C02355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172200"/>
            <a:ext cx="7477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Marx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F7903979-E613-4FF1-BF5C-93D80E73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819400"/>
            <a:ext cx="1073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Malthus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5A02EBC0-89CF-49C4-92D3-E767DA067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4390" r="18297" b="15465"/>
          <a:stretch>
            <a:fillRect/>
          </a:stretch>
        </p:blipFill>
        <p:spPr bwMode="auto">
          <a:xfrm>
            <a:off x="6858000" y="3581400"/>
            <a:ext cx="2133600" cy="297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1" name="Text Box 11">
            <a:extLst>
              <a:ext uri="{FF2B5EF4-FFF2-40B4-BE49-F238E27FC236}">
                <a16:creationId xmlns:a16="http://schemas.microsoft.com/office/drawing/2014/main" id="{D4B313F4-56DD-4F9E-B461-605FB3B8F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6172200"/>
            <a:ext cx="10604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Ricardo</a:t>
            </a: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WordArt 3">
            <a:extLst>
              <a:ext uri="{FF2B5EF4-FFF2-40B4-BE49-F238E27FC236}">
                <a16:creationId xmlns:a16="http://schemas.microsoft.com/office/drawing/2014/main" id="{BC4AA4FC-A2CB-4E34-AA83-3130F0255D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Marxist Socialism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D961EFF0-32F7-47C8-9878-B92C18A04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4971"/>
          <a:stretch>
            <a:fillRect/>
          </a:stretch>
        </p:blipFill>
        <p:spPr bwMode="auto">
          <a:xfrm>
            <a:off x="5105400" y="1295400"/>
            <a:ext cx="3910013" cy="541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7" name="Text Box 9">
            <a:extLst>
              <a:ext uri="{FF2B5EF4-FFF2-40B4-BE49-F238E27FC236}">
                <a16:creationId xmlns:a16="http://schemas.microsoft.com/office/drawing/2014/main" id="{3BBC4D8B-85E6-419B-A507-916A27557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10000"/>
            <a:ext cx="49688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The proletariat society would take control of the means of production and establish a </a:t>
            </a:r>
            <a:r>
              <a:rPr lang="en-US" altLang="en-US" u="sng"/>
              <a:t>classless</a:t>
            </a:r>
            <a:r>
              <a:rPr lang="en-US" altLang="en-US"/>
              <a:t> communist society where wealth and power would be </a:t>
            </a:r>
            <a:r>
              <a:rPr lang="en-US" altLang="en-US" u="sng"/>
              <a:t>shared</a:t>
            </a:r>
            <a:r>
              <a:rPr lang="en-US" altLang="en-US"/>
              <a:t>.</a:t>
            </a:r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166662C1-916E-4F04-BD9B-C9F3644F4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15000"/>
            <a:ext cx="4892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With communism, all the evils of the industrial revolution would </a:t>
            </a:r>
            <a:r>
              <a:rPr lang="en-US" altLang="en-US" u="sng"/>
              <a:t>end</a:t>
            </a:r>
            <a:r>
              <a:rPr lang="en-US" altLang="en-US"/>
              <a:t>.</a:t>
            </a: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15B175D5-C7F1-4CBE-9AE7-85280D2C8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67000"/>
            <a:ext cx="4876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The proletariat would eventually </a:t>
            </a:r>
            <a:r>
              <a:rPr lang="en-US" altLang="en-US" u="sng"/>
              <a:t>revolt</a:t>
            </a:r>
            <a:r>
              <a:rPr lang="en-US" altLang="en-US"/>
              <a:t> and overthrow the capitalist system, creating their own society.</a:t>
            </a: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A92F7FDB-0301-482C-ACAA-10A90EB42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905000"/>
            <a:ext cx="4816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In </a:t>
            </a:r>
            <a:r>
              <a:rPr lang="en-US" altLang="en-US" i="1"/>
              <a:t>The Communist Manifesto</a:t>
            </a:r>
            <a:r>
              <a:rPr lang="en-US" altLang="en-US"/>
              <a:t> Marx argued the following points:</a:t>
            </a:r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2F6BB2F5-A1F4-4F83-AFEC-95D72CBE0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95400"/>
            <a:ext cx="2068513" cy="4953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Communism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 autoUpdateAnimBg="0"/>
      <p:bldP spid="12298" grpId="0" autoUpdateAnimBg="0"/>
      <p:bldP spid="1230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>
            <a:extLst>
              <a:ext uri="{FF2B5EF4-FFF2-40B4-BE49-F238E27FC236}">
                <a16:creationId xmlns:a16="http://schemas.microsoft.com/office/drawing/2014/main" id="{7A2CFAAC-599D-4391-9C02-38D5396BD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7924800" cy="44196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44123098-69DC-4C88-923A-5F8BBCE54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"/>
            <a:ext cx="5572125" cy="4953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Marx’s Industrial Age Social Pyramid</a:t>
            </a:r>
          </a:p>
        </p:txBody>
      </p:sp>
      <p:sp>
        <p:nvSpPr>
          <p:cNvPr id="26628" name="Line 4">
            <a:extLst>
              <a:ext uri="{FF2B5EF4-FFF2-40B4-BE49-F238E27FC236}">
                <a16:creationId xmlns:a16="http://schemas.microsoft.com/office/drawing/2014/main" id="{825A43B9-7F5F-4A43-B61D-277E199BAF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505200"/>
            <a:ext cx="426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B79A8DCA-2E50-4A6F-B8FC-962F8613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057400"/>
            <a:ext cx="2057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 u="sng"/>
              <a:t>Bourgeoisie</a:t>
            </a:r>
          </a:p>
          <a:p>
            <a:pPr algn="ctr"/>
            <a:r>
              <a:rPr lang="en-US" altLang="en-US" sz="2000"/>
              <a:t>(capitalists, </a:t>
            </a:r>
          </a:p>
          <a:p>
            <a:pPr algn="ctr"/>
            <a:r>
              <a:rPr lang="en-US" altLang="en-US" sz="2000"/>
              <a:t>the “haves,” </a:t>
            </a:r>
          </a:p>
          <a:p>
            <a:pPr algn="ctr"/>
            <a:r>
              <a:rPr lang="en-US" altLang="en-US" sz="2000"/>
              <a:t>the oppressors)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22CB41C6-FF2A-4E57-A0DB-37455846C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886200"/>
            <a:ext cx="3368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 u="sng"/>
              <a:t>Proletariat</a:t>
            </a:r>
          </a:p>
          <a:p>
            <a:pPr algn="ctr"/>
            <a:r>
              <a:rPr lang="en-US" altLang="en-US" sz="2000"/>
              <a:t>(workers, the “have-nots,” the oppressed)</a:t>
            </a: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WordArt 3">
            <a:extLst>
              <a:ext uri="{FF2B5EF4-FFF2-40B4-BE49-F238E27FC236}">
                <a16:creationId xmlns:a16="http://schemas.microsoft.com/office/drawing/2014/main" id="{0A521465-398A-4E73-B666-E9D7A7C919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Marxist Socialism</a:t>
            </a:r>
          </a:p>
        </p:txBody>
      </p:sp>
      <p:pic>
        <p:nvPicPr>
          <p:cNvPr id="13317" name="Picture 5">
            <a:extLst>
              <a:ext uri="{FF2B5EF4-FFF2-40B4-BE49-F238E27FC236}">
                <a16:creationId xmlns:a16="http://schemas.microsoft.com/office/drawing/2014/main" id="{1FC8EDCF-EBFE-4992-9C2F-969806887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279775" cy="5334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Text Box 6">
            <a:extLst>
              <a:ext uri="{FF2B5EF4-FFF2-40B4-BE49-F238E27FC236}">
                <a16:creationId xmlns:a16="http://schemas.microsoft.com/office/drawing/2014/main" id="{55146F7A-C2B7-44F3-BF77-C3376FE5C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828800"/>
            <a:ext cx="5486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Marx called for an international struggle to bring down capitalism, which he hated.  His slogan was “</a:t>
            </a:r>
            <a:r>
              <a:rPr lang="en-US" altLang="en-US" u="sng"/>
              <a:t>workers of the world unite!</a:t>
            </a:r>
            <a:r>
              <a:rPr lang="en-US" altLang="en-US"/>
              <a:t>”</a:t>
            </a:r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id="{426F22DC-04D7-4328-86C6-1F713A175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05200"/>
            <a:ext cx="2438400" cy="3200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2" name="Text Box 10">
            <a:extLst>
              <a:ext uri="{FF2B5EF4-FFF2-40B4-BE49-F238E27FC236}">
                <a16:creationId xmlns:a16="http://schemas.microsoft.com/office/drawing/2014/main" id="{2153CC88-3F7B-4F45-B41D-732188BFA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16288"/>
            <a:ext cx="28956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Socialist political </a:t>
            </a:r>
            <a:r>
              <a:rPr lang="en-US" altLang="en-US" u="sng"/>
              <a:t>parties</a:t>
            </a:r>
            <a:r>
              <a:rPr lang="en-US" altLang="en-US"/>
              <a:t> formed in Western Europe, but by 1900 the standard of living for the working class </a:t>
            </a:r>
            <a:r>
              <a:rPr lang="en-US" altLang="en-US" u="sng"/>
              <a:t>improved</a:t>
            </a:r>
            <a:r>
              <a:rPr lang="en-US" altLang="en-US"/>
              <a:t>, and communism lost popularity.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1818C2F7-FC76-4A33-BE87-10BF709C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2068513" cy="4953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Communism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utoUpdateAnimBg="0"/>
      <p:bldP spid="1332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>
            <a:extLst>
              <a:ext uri="{FF2B5EF4-FFF2-40B4-BE49-F238E27FC236}">
                <a16:creationId xmlns:a16="http://schemas.microsoft.com/office/drawing/2014/main" id="{EDE8F711-B960-46A4-A175-217011A81D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Marxist Socialism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3C04F34A-5732-4669-BA5F-FF0654CA7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981200"/>
            <a:ext cx="4038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By 1900 most people still felt stronger ties to their </a:t>
            </a:r>
            <a:r>
              <a:rPr lang="en-US" altLang="en-US" u="sng"/>
              <a:t>nationality</a:t>
            </a:r>
            <a:r>
              <a:rPr lang="en-US" altLang="en-US"/>
              <a:t> and county rather than their economic class, and there was no worldwide communist revolution.</a:t>
            </a:r>
          </a:p>
        </p:txBody>
      </p:sp>
      <p:pic>
        <p:nvPicPr>
          <p:cNvPr id="14343" name="Picture 7">
            <a:extLst>
              <a:ext uri="{FF2B5EF4-FFF2-40B4-BE49-F238E27FC236}">
                <a16:creationId xmlns:a16="http://schemas.microsoft.com/office/drawing/2014/main" id="{15827925-431B-4456-B361-B859223C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7200"/>
            <a:ext cx="22987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Text Box 8">
            <a:extLst>
              <a:ext uri="{FF2B5EF4-FFF2-40B4-BE49-F238E27FC236}">
                <a16:creationId xmlns:a16="http://schemas.microsoft.com/office/drawing/2014/main" id="{2F16426E-3902-460F-835B-DA7C8C85E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371600"/>
            <a:ext cx="2068513" cy="4953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Communism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AF578C60-B679-409E-B559-F1EA2DF4C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219200"/>
            <a:ext cx="4648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However, in 1917 revolutionaries toppled Czar Nicholas II in </a:t>
            </a:r>
            <a:r>
              <a:rPr lang="en-US" altLang="en-US" u="sng"/>
              <a:t>Russia</a:t>
            </a:r>
            <a:r>
              <a:rPr lang="en-US" altLang="en-US"/>
              <a:t> and set up the first communist state.</a:t>
            </a:r>
          </a:p>
        </p:txBody>
      </p:sp>
      <p:pic>
        <p:nvPicPr>
          <p:cNvPr id="14347" name="Picture 11">
            <a:extLst>
              <a:ext uri="{FF2B5EF4-FFF2-40B4-BE49-F238E27FC236}">
                <a16:creationId xmlns:a16="http://schemas.microsoft.com/office/drawing/2014/main" id="{CD0EDF74-FA49-4DEB-974B-915AC65A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7813"/>
            <a:ext cx="4713288" cy="39100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4AC4C2C-15C5-4687-88A5-D99DFA3F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7B1473B2-B74A-44F9-89B1-1DD13CCFB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100" y="0"/>
            <a:ext cx="25019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chemeClr val="tx1"/>
                </a:solidFill>
              </a:rPr>
              <a:t>Lenin leads the</a:t>
            </a:r>
          </a:p>
          <a:p>
            <a:pPr algn="ctr"/>
            <a:r>
              <a:rPr lang="en-US" altLang="en-US" sz="2000">
                <a:solidFill>
                  <a:schemeClr val="tx1"/>
                </a:solidFill>
              </a:rPr>
              <a:t>Revolution in Russia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B162B388-B2BA-49AA-99AA-40931157B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839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The problems caused by the Industrial Revolution caused many to look for solutions.  While some believed the </a:t>
            </a:r>
            <a:r>
              <a:rPr lang="en-US" altLang="en-US" u="sng"/>
              <a:t>market</a:t>
            </a:r>
            <a:r>
              <a:rPr lang="en-US" altLang="en-US"/>
              <a:t> would eventually fix the problems, others believed there should be a change in </a:t>
            </a:r>
            <a:r>
              <a:rPr lang="en-US" altLang="en-US" u="sng"/>
              <a:t>government</a:t>
            </a:r>
            <a:r>
              <a:rPr lang="en-US" altLang="en-US"/>
              <a:t>.  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7E6E2920-CCAA-4AD8-AEE7-1879E550B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14220" r="16461" b="461"/>
          <a:stretch>
            <a:fillRect/>
          </a:stretch>
        </p:blipFill>
        <p:spPr bwMode="auto">
          <a:xfrm>
            <a:off x="2819400" y="1828800"/>
            <a:ext cx="6172200" cy="48895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C5C9436F-9725-4688-B357-C99BFF1F7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12122" r="18712" b="3030"/>
          <a:stretch>
            <a:fillRect/>
          </a:stretch>
        </p:blipFill>
        <p:spPr bwMode="auto">
          <a:xfrm>
            <a:off x="190500" y="1828800"/>
            <a:ext cx="2476500" cy="4876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WordArt 3">
            <a:extLst>
              <a:ext uri="{FF2B5EF4-FFF2-40B4-BE49-F238E27FC236}">
                <a16:creationId xmlns:a16="http://schemas.microsoft.com/office/drawing/2014/main" id="{FF666E30-0F54-4A6D-BBD5-B08D9D3EE0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Laissez-Faire Economics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D867FE2B-6234-4F36-A7E1-8366922A1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371600"/>
            <a:ext cx="2000250" cy="495300"/>
          </a:xfrm>
          <a:prstGeom prst="rect">
            <a:avLst/>
          </a:prstGeom>
          <a:solidFill>
            <a:srgbClr val="0099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Adam Smith</a:t>
            </a: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79B33544-82B7-4579-AC95-7821986E4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905000"/>
            <a:ext cx="50450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In his book </a:t>
            </a:r>
            <a:r>
              <a:rPr lang="en-US" altLang="en-US" i="1"/>
              <a:t>The Wealth of Nations</a:t>
            </a:r>
            <a:r>
              <a:rPr lang="en-US" altLang="en-US"/>
              <a:t>, British economist Adam Smith promoted “</a:t>
            </a:r>
            <a:r>
              <a:rPr lang="en-US" altLang="en-US" u="sng"/>
              <a:t>laissez faire</a:t>
            </a:r>
            <a:r>
              <a:rPr lang="en-US" altLang="en-US"/>
              <a:t>” capitalism, which became the leading economic system during the Industrial Revolution.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B7065EA6-0640-4BD9-93A9-B2BA2D50A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486400"/>
            <a:ext cx="50450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Laissez Faire </a:t>
            </a:r>
            <a:r>
              <a:rPr lang="en-US" altLang="en-US"/>
              <a:t>(hands off) </a:t>
            </a:r>
            <a:r>
              <a:rPr lang="en-US" altLang="en-US" b="1"/>
              <a:t>– </a:t>
            </a:r>
            <a:r>
              <a:rPr lang="en-US" altLang="en-US"/>
              <a:t>policy allowing businesses to operate with little or no government interference. </a:t>
            </a:r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BF2C8E3B-83BC-4845-AC55-F85FA030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b="9737"/>
          <a:stretch>
            <a:fillRect/>
          </a:stretch>
        </p:blipFill>
        <p:spPr bwMode="auto">
          <a:xfrm>
            <a:off x="152400" y="1524000"/>
            <a:ext cx="3695700" cy="5181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9" name="Text Box 9">
            <a:extLst>
              <a:ext uri="{FF2B5EF4-FFF2-40B4-BE49-F238E27FC236}">
                <a16:creationId xmlns:a16="http://schemas.microsoft.com/office/drawing/2014/main" id="{BA4814DA-4D74-4CD8-BA9F-C57CBFA4D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24600"/>
            <a:ext cx="8334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Smith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25DC05A3-FEDD-4381-9DB0-A94FB1236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5" y="4038600"/>
            <a:ext cx="5045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Capitalism –</a:t>
            </a:r>
            <a:r>
              <a:rPr lang="en-US" altLang="en-US"/>
              <a:t> economic system in which the means of production are privately owned and operated for profit.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utoUpdateAnimBg="0"/>
      <p:bldP spid="15366" grpId="0" autoUpdateAnimBg="0"/>
      <p:bldP spid="1537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>
            <a:extLst>
              <a:ext uri="{FF2B5EF4-FFF2-40B4-BE49-F238E27FC236}">
                <a16:creationId xmlns:a16="http://schemas.microsoft.com/office/drawing/2014/main" id="{EE1FCF90-6707-46C4-9825-882CA12C0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990600"/>
            <a:ext cx="1954213" cy="533400"/>
          </a:xfrm>
          <a:prstGeom prst="rect">
            <a:avLst/>
          </a:prstGeom>
          <a:noFill/>
          <a:ln w="7620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Profit Motive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C2F4C4B6-EC30-4060-8391-7D60E0490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581400"/>
            <a:ext cx="2547938" cy="533400"/>
          </a:xfrm>
          <a:prstGeom prst="rect">
            <a:avLst/>
          </a:prstGeom>
          <a:noFill/>
          <a:ln w="7620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Market Economy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1AC8B340-4832-4E52-B443-07CABD581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724400"/>
            <a:ext cx="1889125" cy="533400"/>
          </a:xfrm>
          <a:prstGeom prst="rect">
            <a:avLst/>
          </a:prstGeom>
          <a:noFill/>
          <a:ln w="7620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Competition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5404125B-CF53-4D3F-9A7B-902F27B2D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81400"/>
            <a:ext cx="2362200" cy="533400"/>
          </a:xfrm>
          <a:prstGeom prst="rect">
            <a:avLst/>
          </a:prstGeom>
          <a:noFill/>
          <a:ln w="7620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Free Enterprise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4205C512-2AFF-48FB-A16A-2B50D452A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2752725" cy="533400"/>
          </a:xfrm>
          <a:prstGeom prst="rect">
            <a:avLst/>
          </a:prstGeom>
          <a:noFill/>
          <a:ln w="7620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Private Ownership</a:t>
            </a:r>
          </a:p>
        </p:txBody>
      </p:sp>
      <p:sp>
        <p:nvSpPr>
          <p:cNvPr id="30728" name="Oval 8">
            <a:extLst>
              <a:ext uri="{FF2B5EF4-FFF2-40B4-BE49-F238E27FC236}">
                <a16:creationId xmlns:a16="http://schemas.microsoft.com/office/drawing/2014/main" id="{12782546-8790-4423-8F01-8FE82F8E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905000"/>
            <a:ext cx="3048000" cy="1905000"/>
          </a:xfrm>
          <a:prstGeom prst="ellipse">
            <a:avLst/>
          </a:prstGeom>
          <a:solidFill>
            <a:srgbClr val="000000"/>
          </a:solidFill>
          <a:ln w="127000" cmpd="thinThick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33CC33"/>
                </a:solidFill>
              </a:rPr>
              <a:t>Capitalism</a:t>
            </a:r>
          </a:p>
        </p:txBody>
      </p:sp>
      <p:sp>
        <p:nvSpPr>
          <p:cNvPr id="30729" name="Line 9">
            <a:extLst>
              <a:ext uri="{FF2B5EF4-FFF2-40B4-BE49-F238E27FC236}">
                <a16:creationId xmlns:a16="http://schemas.microsoft.com/office/drawing/2014/main" id="{E45E2A70-9760-43C1-9B64-ABB2A03CFE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1524000"/>
            <a:ext cx="609600" cy="6096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Line 10">
            <a:extLst>
              <a:ext uri="{FF2B5EF4-FFF2-40B4-BE49-F238E27FC236}">
                <a16:creationId xmlns:a16="http://schemas.microsoft.com/office/drawing/2014/main" id="{C3B76BF0-9489-40B9-9940-63894122A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200400"/>
            <a:ext cx="304800" cy="3810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Line 11">
            <a:extLst>
              <a:ext uri="{FF2B5EF4-FFF2-40B4-BE49-F238E27FC236}">
                <a16:creationId xmlns:a16="http://schemas.microsoft.com/office/drawing/2014/main" id="{5AFD5A99-2DBE-49A7-884C-02637B20F8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810000"/>
            <a:ext cx="0" cy="9144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Line 12">
            <a:extLst>
              <a:ext uri="{FF2B5EF4-FFF2-40B4-BE49-F238E27FC236}">
                <a16:creationId xmlns:a16="http://schemas.microsoft.com/office/drawing/2014/main" id="{DA4FC8FC-5B9D-46A7-83F3-B078E75A1E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3200" y="3200400"/>
            <a:ext cx="381000" cy="3810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C7D7FDCD-A6C5-42F9-94EA-BE6B20CE29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0" y="1524000"/>
            <a:ext cx="457200" cy="6096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 autoUpdateAnimBg="0"/>
      <p:bldP spid="30724" grpId="0" animBg="1" autoUpdateAnimBg="0"/>
      <p:bldP spid="30725" grpId="0" animBg="1" autoUpdateAnimBg="0"/>
      <p:bldP spid="30726" grpId="0" animBg="1" autoUpdateAnimBg="0"/>
      <p:bldP spid="30727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>
            <a:extLst>
              <a:ext uri="{FF2B5EF4-FFF2-40B4-BE49-F238E27FC236}">
                <a16:creationId xmlns:a16="http://schemas.microsoft.com/office/drawing/2014/main" id="{7AB9346A-8D80-43D9-B849-F18E3A9DD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00"/>
            <a:ext cx="2000250" cy="495300"/>
          </a:xfrm>
          <a:prstGeom prst="rect">
            <a:avLst/>
          </a:prstGeom>
          <a:solidFill>
            <a:srgbClr val="0099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Adam Smith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28ACD021-50DF-400D-8F94-497895A2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r="11786"/>
          <a:stretch>
            <a:fillRect/>
          </a:stretch>
        </p:blipFill>
        <p:spPr bwMode="auto">
          <a:xfrm>
            <a:off x="5257800" y="1524000"/>
            <a:ext cx="3733800" cy="5172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B4432B71-7491-414D-85CB-47D6C53EC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57400"/>
            <a:ext cx="51212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Smith argued that the free market forces of </a:t>
            </a:r>
            <a:r>
              <a:rPr lang="en-US" altLang="en-US" u="sng"/>
              <a:t>supply</a:t>
            </a:r>
            <a:r>
              <a:rPr lang="en-US" altLang="en-US"/>
              <a:t> and </a:t>
            </a:r>
            <a:r>
              <a:rPr lang="en-US" altLang="en-US" u="sng"/>
              <a:t>demand</a:t>
            </a:r>
            <a:r>
              <a:rPr lang="en-US" altLang="en-US"/>
              <a:t> would produce more goods at lower prices, and encourage capitalists to invest their money in new ideas.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E08E637C-85F7-4476-9DDB-EA55C1F21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86200"/>
            <a:ext cx="5029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Smith claimed that the “</a:t>
            </a:r>
            <a:r>
              <a:rPr lang="en-US" altLang="en-US" u="sng"/>
              <a:t>invisible hand</a:t>
            </a:r>
            <a:r>
              <a:rPr lang="en-US" altLang="en-US"/>
              <a:t>” of capitalism led individuals who worked for their own good to actually promote the good of the entire community.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57F1CC0D-3319-4CA6-8DE6-E82504107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670550"/>
            <a:ext cx="495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Adam Smith is known as the </a:t>
            </a:r>
            <a:r>
              <a:rPr lang="en-US" altLang="en-US" u="sng"/>
              <a:t>father</a:t>
            </a:r>
            <a:r>
              <a:rPr lang="en-US" altLang="en-US"/>
              <a:t> of economics.</a:t>
            </a:r>
          </a:p>
        </p:txBody>
      </p:sp>
      <p:sp>
        <p:nvSpPr>
          <p:cNvPr id="17416" name="WordArt 8">
            <a:extLst>
              <a:ext uri="{FF2B5EF4-FFF2-40B4-BE49-F238E27FC236}">
                <a16:creationId xmlns:a16="http://schemas.microsoft.com/office/drawing/2014/main" id="{DACFE127-1E09-44B4-8569-4F578482FD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Laissez-Faire Economics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7A709D2B-ACD0-4069-8D39-38BE9B75A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324600"/>
            <a:ext cx="8334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Smith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  <p:bldP spid="17414" grpId="0" autoUpdateAnimBg="0"/>
      <p:bldP spid="1741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E92B5574-641B-4130-B019-191139F8F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5769"/>
          <a:stretch>
            <a:fillRect/>
          </a:stretch>
        </p:blipFill>
        <p:spPr bwMode="auto">
          <a:xfrm>
            <a:off x="152400" y="1447800"/>
            <a:ext cx="3956050" cy="5283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B0A6D49D-B18B-4573-87C2-6A053FC16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447800"/>
            <a:ext cx="2625725" cy="495300"/>
          </a:xfrm>
          <a:prstGeom prst="rect">
            <a:avLst/>
          </a:prstGeom>
          <a:solidFill>
            <a:srgbClr val="0099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Thomas Malthus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36B30CD4-AE5A-4ADF-8D7F-440A01EB5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981200"/>
            <a:ext cx="4800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In his 1798 </a:t>
            </a:r>
            <a:r>
              <a:rPr lang="en-US" altLang="en-US" i="1"/>
              <a:t>Essay on the Principle of Population</a:t>
            </a:r>
            <a:r>
              <a:rPr lang="en-US" altLang="en-US"/>
              <a:t>, Malthus predicted that population growth would </a:t>
            </a:r>
            <a:r>
              <a:rPr lang="en-US" altLang="en-US" u="sng"/>
              <a:t>outpace</a:t>
            </a:r>
            <a:r>
              <a:rPr lang="en-US" altLang="en-US"/>
              <a:t> food supply.  </a:t>
            </a:r>
          </a:p>
        </p:txBody>
      </p:sp>
      <p:pic>
        <p:nvPicPr>
          <p:cNvPr id="22536" name="Picture 8">
            <a:extLst>
              <a:ext uri="{FF2B5EF4-FFF2-40B4-BE49-F238E27FC236}">
                <a16:creationId xmlns:a16="http://schemas.microsoft.com/office/drawing/2014/main" id="{F4DCA423-E4EE-4F6F-A78B-453E8DC5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6235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7" name="WordArt 9">
            <a:extLst>
              <a:ext uri="{FF2B5EF4-FFF2-40B4-BE49-F238E27FC236}">
                <a16:creationId xmlns:a16="http://schemas.microsoft.com/office/drawing/2014/main" id="{CE8B5BE6-04FE-4BAF-99DC-6699FA896C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Laissez-Faire Economics</a:t>
            </a:r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id="{7062BD25-763C-49CC-8C66-A7D2F7267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24600"/>
            <a:ext cx="108267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Malthus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9486D8F3-3055-498B-B871-18DE790A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5769"/>
          <a:stretch>
            <a:fillRect/>
          </a:stretch>
        </p:blipFill>
        <p:spPr bwMode="auto">
          <a:xfrm>
            <a:off x="152400" y="1447800"/>
            <a:ext cx="3956050" cy="5283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E90D90D6-FD4F-409E-82A6-B2F4FED6C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447800"/>
            <a:ext cx="2625725" cy="495300"/>
          </a:xfrm>
          <a:prstGeom prst="rect">
            <a:avLst/>
          </a:prstGeom>
          <a:solidFill>
            <a:srgbClr val="0099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Thomas Malthus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216EC23A-F4D7-451F-81FF-481C89049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981200"/>
            <a:ext cx="47402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Malthus warned that the poor would suffer from starvation, and the only option was for people to have </a:t>
            </a:r>
            <a:r>
              <a:rPr lang="en-US" altLang="en-US" u="sng"/>
              <a:t>fewer</a:t>
            </a:r>
            <a:r>
              <a:rPr lang="en-US" altLang="en-US"/>
              <a:t> children.</a:t>
            </a:r>
          </a:p>
        </p:txBody>
      </p:sp>
      <p:pic>
        <p:nvPicPr>
          <p:cNvPr id="23559" name="Picture 7">
            <a:extLst>
              <a:ext uri="{FF2B5EF4-FFF2-40B4-BE49-F238E27FC236}">
                <a16:creationId xmlns:a16="http://schemas.microsoft.com/office/drawing/2014/main" id="{51755716-3A7F-4562-AEBC-36627184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6235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WordArt 8">
            <a:extLst>
              <a:ext uri="{FF2B5EF4-FFF2-40B4-BE49-F238E27FC236}">
                <a16:creationId xmlns:a16="http://schemas.microsoft.com/office/drawing/2014/main" id="{AB4021D8-72A3-4C0A-949C-D949781C46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Laissez-Faire Economics</a:t>
            </a: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C96C57E6-C3E3-4BE2-8148-9A4828065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24600"/>
            <a:ext cx="108267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Malthus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id="{EA17FC56-A8CF-4D1D-A96F-2A4A480FD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5769"/>
          <a:stretch>
            <a:fillRect/>
          </a:stretch>
        </p:blipFill>
        <p:spPr bwMode="auto">
          <a:xfrm>
            <a:off x="152400" y="1447800"/>
            <a:ext cx="3956050" cy="5283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38BA62AD-53F5-4723-9E4F-4BF4572D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447800"/>
            <a:ext cx="2625725" cy="495300"/>
          </a:xfrm>
          <a:prstGeom prst="rect">
            <a:avLst/>
          </a:prstGeom>
          <a:solidFill>
            <a:srgbClr val="0099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Thomas Malthus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336B60B3-D802-4C1A-B6FB-80C8B42FD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981200"/>
            <a:ext cx="47402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Malthus’ predictions did not come true because food supply grew even </a:t>
            </a:r>
            <a:r>
              <a:rPr lang="en-US" altLang="en-US" u="sng"/>
              <a:t>faster</a:t>
            </a:r>
            <a:r>
              <a:rPr lang="en-US" altLang="en-US"/>
              <a:t> than population.</a:t>
            </a: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758BDDE9-A5DF-4770-AC0D-9B1CB985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6235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5" name="WordArt 11">
            <a:extLst>
              <a:ext uri="{FF2B5EF4-FFF2-40B4-BE49-F238E27FC236}">
                <a16:creationId xmlns:a16="http://schemas.microsoft.com/office/drawing/2014/main" id="{CBD7F6BE-9B99-41F9-8138-394A53B88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277225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25400">
                  <a:solidFill>
                    <a:srgbClr val="33CC33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Laissez-Faire Economics</a:t>
            </a: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DA0C4884-BCBA-4F91-8EB2-0ABAE4551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24600"/>
            <a:ext cx="108267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Malthus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911</Words>
  <Application>Microsoft Office PowerPoint</Application>
  <PresentationFormat>On-screen Show (4:3)</PresentationFormat>
  <Paragraphs>116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Times New Roman</vt:lpstr>
      <vt:lpstr>Arial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</dc:creator>
  <cp:lastModifiedBy>Braun Christine</cp:lastModifiedBy>
  <cp:revision>24</cp:revision>
  <dcterms:created xsi:type="dcterms:W3CDTF">2005-10-09T13:37:24Z</dcterms:created>
  <dcterms:modified xsi:type="dcterms:W3CDTF">2018-02-05T16:44:29Z</dcterms:modified>
</cp:coreProperties>
</file>