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67" r:id="rId4"/>
    <p:sldId id="273" r:id="rId5"/>
    <p:sldId id="266" r:id="rId6"/>
    <p:sldId id="268" r:id="rId7"/>
    <p:sldId id="269" r:id="rId8"/>
    <p:sldId id="270" r:id="rId9"/>
    <p:sldId id="272" r:id="rId10"/>
    <p:sldId id="271" r:id="rId11"/>
    <p:sldId id="264" r:id="rId12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Lucida Calligraphy" panose="03010101010101010101" pitchFamily="66" charset="0"/>
      <p:regular r:id="rId18"/>
    </p:embeddedFont>
    <p:embeddedFont>
      <p:font typeface="Paganini-Light" panose="02000405020000020004"/>
      <p:regular r:id="rId1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13E3140-AD6C-4603-ACE6-FE95B3AA7B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3F98AA3-4655-455B-9B55-068A8AC3317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EB95060-DF5F-4078-AB03-60DE24BA850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1C0FBFDE-C041-45EB-A169-F7276C60B26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6E27FC2D-5569-4026-AC36-4DFD742ECE4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EC4EF9EE-8799-4716-B886-67BA23B664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E537DB-4DF1-41C5-BCCD-5F18AD63E8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agnation_of_the_Ottoman_Empir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4C6024-7E2C-4A3E-8D5F-DEF93CF610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73012-7527-41B0-A995-827393049C7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049FB2BF-5F83-4616-B064-4D4B6D4F03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A45AF15-5E91-4353-923A-1F5804094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9177E08-A81F-4C42-B434-2A4CE8152A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A0CADA-844C-44FC-B69B-A8564D5DDCE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9CF3D08-54E2-4E02-B26E-AE4B702E40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E90B63E-C7FC-4CDC-97D0-6FA2B2D815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The victory of the Holy League is of great importance in the history of Europe and of the Ottoman Empire, marking the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  <a:hlinkClick r:id="rId3" tooltip="Stagnation of the Ottoman Empire"/>
              </a:rPr>
              <a:t>turning-point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 of Ottoman military expansion into the Mediterranean, 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8E55B41-8258-4E41-BECF-FFE892BA61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D8D189-AE07-4C04-8A29-7044750B66AA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263D6584-B243-43BD-B0B4-977E2D0E07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09FF32A-FB1F-4DE9-8FCB-BD47A03391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B4C96E9-6A21-4741-B312-11DA35E545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630BAA-F7BE-4196-B45B-5B1D941211B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CDE836C8-2E79-4CF7-A2F7-1F0A05CB8B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24F8FE0-2E2D-4757-80BF-DF61C9750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AE88BC-4A9E-4DE0-8231-E8E3E94844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4EA33C-1960-46B8-8F06-5F9DCCAA820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26F69D2A-6737-4334-8DB3-CCA74D88FD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00FFB81-A255-48D7-97C7-2F323F6074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929BED9-7A30-4CC3-84B5-DD7BE31E2C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5F7BEF-93C6-45EB-A414-AD28C0D132A2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D55FC20E-81D9-4083-A5C6-6610A383D1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4BCCCF6-636A-4D39-AC07-BCD151F11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8D702D0-7124-4E40-9B2E-984ECE09F4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6932D7-A8DD-4B3B-80D8-510357EFFB1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5459ED35-B450-401F-A28B-4B081C4F4F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C3C15EA-772F-4136-9C3E-CD52158C0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C4F8CD3-337D-40DC-B57D-AAB88C27EF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D7797C-9022-4760-8E51-E9E28AE00175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55DD2E9F-E750-4E66-980D-6DB78D313C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B143F07-3C13-45E2-9166-2EFEE9A920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D5997DE-7D77-4244-95AD-021046EB84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D9A1E1-2C64-40F7-8A7E-94D6C4C5CBA4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D674F06E-0639-4113-89F1-B222A23ACD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4728891-D745-4833-9079-DCEFFB6D63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43C56FC-17CA-407F-86FF-99EC341678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912E30-38E4-4828-81D2-85D004D915B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AE6F7C57-2536-4F60-A368-2B51CD3126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3B213C8-29F8-4354-97BD-ED451EC190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F2061-8554-4E62-B118-1C895C447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073282-3220-45BB-9AAE-18426971A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5F0F9-7611-4065-BD68-FDBC9D0FB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38DAA-7D46-4C84-BECC-D8A2302E0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EF9A7-86CB-4034-AC85-05C7DAEE3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3DDF5-D6C3-4875-9B5D-3B7C1A2055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62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959F-70B7-4C5F-B837-AB64EF411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CB288C-28A9-4241-AC71-E5353E7AE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32574-7E86-4998-A829-23FDF914D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53454-057B-4CD8-BCD1-874F0F7E8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7AAE8-0899-4004-8CAD-E0929B38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9A245-48B5-4278-B034-A4DE6F5F6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174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9D1587-B91A-4F76-B719-1646EA7350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CCA191-BDD4-416C-8BE7-32D6E902C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F06AC-D8D6-4911-A697-DFCFE797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05E6D-E489-4F7C-BDF7-367C8DB6A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E7495-183E-45C8-AB66-8265A4477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5967B-5B13-4D62-B506-88393C429C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7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F8C7F-770C-4788-B304-4C65137CF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CCF97-CA5B-459B-91D8-E53DC809F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D7D62-AC07-44B5-9535-0DEC474E1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7B6CC-EBFF-49C0-907E-661B611EA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AA8CF-E9E9-45C6-8360-51A066F2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3AD5C-1D58-495A-ACF6-6160453D69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34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18C20-FC4E-47C2-AD1B-634C495E1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00723-4A54-4CFB-A4C3-C571BC375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36598-6706-443F-AC50-A5721BEFB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BF483-E181-400C-8AF2-F5187A20A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06B8C-79EF-4ADD-831F-3D4796DA5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9AB48-BEA3-4999-8442-28D42227B0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21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38223-258C-4B3C-9249-7E2B69AF5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7A0A6-C446-41F0-83FC-43B5DE1C0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05096-8412-431F-9D6F-264BF21CF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FD4F8-192D-4222-A70F-E1131CE6D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1E46B-C0B5-43A0-8A63-8723BDAD2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A9E82-C395-4B12-933C-9C834DE63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99167-C6E3-429E-A169-0B3472F86B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32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08023-42F6-462D-9993-B5BA8C258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AC63C-897F-412F-B8C9-E46303CB7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5E960-D34D-426D-A486-E075316D0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DCFB40-CE52-472F-A253-DDA0B47FF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B88F45-141A-4EB2-95DC-F0AD3F393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A16615-7785-4175-BB8E-FAD65E6FB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025932-1AB1-4170-A922-8224E2225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459153-0E00-4564-8704-BB8CA9685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3C063-6041-478B-A96E-F6D2D1B9CF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64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58281-58F0-4D3F-8C3D-22979D838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F9D71A-558D-4477-BD46-813898FDA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6F017-2D22-4BD4-84BB-C8EF72B2C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1170E2-82F5-4492-AFD8-647B43D95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7BD19-A79E-476E-AA88-8E493C1144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60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EA920-6025-44D9-8CC5-18728C90C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194A87-3D38-4887-96EA-AD6C03872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35871-06F8-412F-B9AD-AA0DF8A5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65C71-0AC4-4710-99AB-8D4BED42E3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91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A6314-8D36-4EBC-9628-83DA8A163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9B21C-455E-421F-BF16-A8C26BEB0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03C5D-04D1-4FB0-92D7-0EACA9FEE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2F48E-04A0-45D0-B2E0-08023442D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FFA3DE-FBEE-4EE3-9EC9-F5482A2FD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78922-5CA4-488B-A6E9-D3225BAFA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EAA4A-B38C-40B6-839A-0EE82409BD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57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26510-28C1-41B7-80E0-59D94A7CC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A7F4D0-22BD-4469-8861-D3B1D71574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0DAC75-1209-4C38-84DB-5643A7D1E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C5DCF-5D92-4CCC-A751-474FB34C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1D3CC-69DF-4DBE-B579-318BE31F6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AB15E-BDB0-4918-AD34-1A3C151F2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8F9D9-E06D-40AF-AEE2-1AA14CAF2C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27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5EE83F0-8BF3-4DFF-A765-6A19BB8662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CAE9EDF-8EE4-4BB8-9B10-CCD56B58B3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F361F5A-065A-4C94-9CC2-0D57FDA9CC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BBFEAB4-9DC1-44B8-9624-DECE7AF586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BA44C26-FF27-4E4E-B40A-B774F6ABF2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5AABC1-F8CA-4620-8E4F-C4E2BFD240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rgbClr val="00CC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00CC99"/>
          </a:solidFill>
          <a:latin typeface="Comic Sans MS" panose="030F0702030302020204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00CC99"/>
          </a:solidFill>
          <a:latin typeface="Comic Sans MS" panose="030F0702030302020204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00CC99"/>
          </a:solidFill>
          <a:latin typeface="Comic Sans MS" panose="030F0702030302020204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00CC99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CC99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CC99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CC99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CC99"/>
          </a:solidFill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624839E9-3EC6-477E-A2E7-87445BDD7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1219200"/>
            <a:ext cx="6705600" cy="28194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en-US" altLang="en-US" sz="7200">
                <a:latin typeface="Paganini-Light" pitchFamily="2" charset="0"/>
              </a:rPr>
              <a:t>The New Monarchies:</a:t>
            </a:r>
            <a:br>
              <a:rPr lang="en-US" altLang="en-US" sz="7200">
                <a:latin typeface="Paganini-Light" pitchFamily="2" charset="0"/>
              </a:rPr>
            </a:br>
            <a:r>
              <a:rPr lang="en-US" altLang="en-US" sz="4800">
                <a:latin typeface="Paganini-Light" pitchFamily="2" charset="0"/>
              </a:rPr>
              <a:t>15</a:t>
            </a:r>
            <a:r>
              <a:rPr lang="en-US" altLang="en-US" sz="4800" baseline="30000">
                <a:latin typeface="Paganini-Light" pitchFamily="2" charset="0"/>
              </a:rPr>
              <a:t>c</a:t>
            </a:r>
            <a:r>
              <a:rPr lang="en-US" altLang="en-US" sz="4800">
                <a:latin typeface="Paganini-Light" pitchFamily="2" charset="0"/>
              </a:rPr>
              <a:t> – 16</a:t>
            </a:r>
            <a:r>
              <a:rPr lang="en-US" altLang="en-US" sz="4800" baseline="30000">
                <a:latin typeface="Paganini-Light" pitchFamily="2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7D72FD7-93A9-4715-B397-DB3D4D4FA0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4400">
                <a:latin typeface="Paganini-Light" pitchFamily="2" charset="0"/>
              </a:rPr>
              <a:t>Ferdinand &amp; Isabella of Spain</a:t>
            </a:r>
            <a:endParaRPr lang="en-US" altLang="en-US" sz="4400" baseline="30000">
              <a:latin typeface="Paganini-Light" pitchFamily="2" charset="0"/>
            </a:endParaRPr>
          </a:p>
        </p:txBody>
      </p:sp>
      <p:pic>
        <p:nvPicPr>
          <p:cNvPr id="35844" name="Picture 4" descr="Madonna of the Monarchs-Ferdinand&amp;Isabella">
            <a:extLst>
              <a:ext uri="{FF2B5EF4-FFF2-40B4-BE49-F238E27FC236}">
                <a16:creationId xmlns:a16="http://schemas.microsoft.com/office/drawing/2014/main" id="{13B8898B-E9BB-4914-9A8D-60BD73003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4391025" cy="4914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Text Box 5">
            <a:extLst>
              <a:ext uri="{FF2B5EF4-FFF2-40B4-BE49-F238E27FC236}">
                <a16:creationId xmlns:a16="http://schemas.microsoft.com/office/drawing/2014/main" id="{F2AC5C77-F3B3-4454-B13C-967330113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2484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i="1">
                <a:solidFill>
                  <a:srgbClr val="CC99FF"/>
                </a:solidFill>
                <a:latin typeface="Comic Sans MS" panose="030F0702030302020204" pitchFamily="66" charset="0"/>
              </a:rPr>
              <a:t>The Madonna of the Monarchs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FCFF21B-8010-43C3-868D-F92341E593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71596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>
                <a:latin typeface="Paganini-Light" pitchFamily="2" charset="0"/>
              </a:rPr>
              <a:t>The Battle of Lepanto, 1571</a:t>
            </a:r>
          </a:p>
        </p:txBody>
      </p:sp>
      <p:pic>
        <p:nvPicPr>
          <p:cNvPr id="12292" name="Picture 4" descr="The_Battle_of_Lepanto_by_Paolo_Veronese">
            <a:extLst>
              <a:ext uri="{FF2B5EF4-FFF2-40B4-BE49-F238E27FC236}">
                <a16:creationId xmlns:a16="http://schemas.microsoft.com/office/drawing/2014/main" id="{7B7E847C-3B5A-404E-97A1-85AF725AB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4140200" cy="5334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D94E19D-D908-4F53-8A12-C1188B10AB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4400">
                <a:latin typeface="Paganini-Light" pitchFamily="2" charset="0"/>
              </a:rPr>
              <a:t>Characteristics of the New Monarchies</a:t>
            </a:r>
            <a:endParaRPr lang="en-US" altLang="en-US" sz="4400" baseline="30000">
              <a:latin typeface="Paganini-Light" pitchFamily="2" charset="0"/>
            </a:endParaRP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B8042253-BA69-4383-BF8B-597A6E10E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39863"/>
            <a:ext cx="8001000" cy="465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5138" indent="-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2233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953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673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9393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511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83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655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227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CC99FF"/>
              </a:buClr>
              <a:buFontTx/>
              <a:buAutoNum type="arabicPeriod"/>
            </a:pP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They offered the institution of monarchy as a guarantee of law and order.</a:t>
            </a:r>
          </a:p>
          <a:p>
            <a:pPr>
              <a:spcBef>
                <a:spcPct val="50000"/>
              </a:spcBef>
              <a:buClr>
                <a:srgbClr val="CC99FF"/>
              </a:buClr>
              <a:buFontTx/>
              <a:buAutoNum type="arabicPeriod"/>
            </a:pP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They proclaimed that hereditary monarchy was the legitimate form of public power </a:t>
            </a: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all should accept this without resistance.</a:t>
            </a:r>
          </a:p>
          <a:p>
            <a:pPr>
              <a:spcBef>
                <a:spcPct val="50000"/>
              </a:spcBef>
              <a:buClr>
                <a:srgbClr val="CC99FF"/>
              </a:buClr>
              <a:buFontTx/>
              <a:buAutoNum type="arabicPeriod"/>
            </a:pP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They enlisted the support of the middle class in the towns  tired of the local power of feudal nobles.</a:t>
            </a:r>
          </a:p>
          <a:p>
            <a:pPr>
              <a:spcBef>
                <a:spcPct val="50000"/>
              </a:spcBef>
              <a:buClr>
                <a:srgbClr val="CC99FF"/>
              </a:buClr>
              <a:buFontTx/>
              <a:buAutoNum type="arabicPeriod"/>
            </a:pP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They would have to get their monarchies sufficiently organized &amp; their finances into reliable order.</a:t>
            </a:r>
            <a:endParaRPr lang="en-US" altLang="en-US" sz="24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A9DEB2D-0A48-4C2C-96C2-F2DDEC6E5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4400">
                <a:latin typeface="Paganini-Light" pitchFamily="2" charset="0"/>
              </a:rPr>
              <a:t>Characteristics of the New Monarchies</a:t>
            </a:r>
            <a:endParaRPr lang="en-US" altLang="en-US" sz="4400" baseline="30000">
              <a:latin typeface="Paganini-Light" pitchFamily="2" charset="0"/>
            </a:endParaRP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55F28F06-DC64-47D6-9329-45686A336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39863"/>
            <a:ext cx="8001000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5138" indent="-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2233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953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673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9393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511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83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655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227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CC99FF"/>
              </a:buClr>
              <a:buFontTx/>
              <a:buAutoNum type="arabicPeriod" startAt="5"/>
            </a:pP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They would break down the mass of feudal, inherited, customary, or “common” law in which the rights of the feudal classes were entrenched.</a:t>
            </a:r>
          </a:p>
          <a:p>
            <a:pPr>
              <a:spcBef>
                <a:spcPct val="50000"/>
              </a:spcBef>
              <a:buClr>
                <a:srgbClr val="CC99FF"/>
              </a:buClr>
              <a:buFontTx/>
              <a:buAutoNum type="arabicPeriod" startAt="5"/>
            </a:pP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The kings would MAKE law, enact it by his own authority, regardless of previous custom or historic liberties </a:t>
            </a: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altLang="en-US" sz="2400" b="1" i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What pleases the prince has the force of law!</a:t>
            </a:r>
            <a:endParaRPr lang="en-US" altLang="en-US" sz="24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25732954-DE49-4E22-86AF-F81641659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14488"/>
            <a:ext cx="8382000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CC99FF"/>
                </a:solidFill>
                <a:latin typeface="Lucida Calligraphy" panose="03010101010101010101" pitchFamily="66" charset="0"/>
              </a:rPr>
              <a:t>England </a:t>
            </a:r>
            <a:r>
              <a:rPr lang="en-US" altLang="en-US" sz="3200" b="1">
                <a:solidFill>
                  <a:srgbClr val="CC99FF"/>
                </a:solidFill>
                <a:latin typeface="Lucida Calligraphy" panose="03010101010101010101" pitchFamily="66" charset="0"/>
                <a:sym typeface="Wingdings" panose="05000000000000000000" pitchFamily="2" charset="2"/>
              </a:rPr>
              <a:t></a:t>
            </a:r>
            <a:r>
              <a:rPr lang="en-US" altLang="en-US" sz="3200" b="1">
                <a:solidFill>
                  <a:schemeClr val="bg1"/>
                </a:solidFill>
                <a:latin typeface="Lucida Calligraphy" panose="03010101010101010101" pitchFamily="66" charset="0"/>
                <a:sym typeface="Wingdings" panose="05000000000000000000" pitchFamily="2" charset="2"/>
              </a:rPr>
              <a:t> </a:t>
            </a:r>
            <a:r>
              <a:rPr lang="en-US" altLang="en-US" sz="3200" b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stability under the Tudors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CC99FF"/>
                </a:solidFill>
                <a:latin typeface="Lucida Calligraphy" panose="03010101010101010101" pitchFamily="66" charset="0"/>
              </a:rPr>
              <a:t>France </a:t>
            </a:r>
            <a:r>
              <a:rPr lang="en-US" altLang="en-US" sz="3200" b="1">
                <a:solidFill>
                  <a:srgbClr val="CC99FF"/>
                </a:solidFill>
                <a:latin typeface="Lucida Calligraphy" panose="03010101010101010101" pitchFamily="66" charset="0"/>
                <a:sym typeface="Wingdings" panose="05000000000000000000" pitchFamily="2" charset="2"/>
              </a:rPr>
              <a:t></a:t>
            </a:r>
            <a:r>
              <a:rPr lang="en-US" altLang="en-US" sz="3200" b="1">
                <a:solidFill>
                  <a:schemeClr val="accent2"/>
                </a:solidFill>
                <a:latin typeface="Lucida Calligraphy" panose="03010101010101010101" pitchFamily="66" charset="0"/>
                <a:sym typeface="Wingdings" panose="05000000000000000000" pitchFamily="2" charset="2"/>
              </a:rPr>
              <a:t> </a:t>
            </a:r>
            <a:r>
              <a:rPr lang="en-US" altLang="en-US" sz="3200" b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consolidation of power.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CC99FF"/>
                </a:solidFill>
                <a:latin typeface="Lucida Calligraphy" panose="03010101010101010101" pitchFamily="66" charset="0"/>
                <a:sym typeface="Wingdings" panose="05000000000000000000" pitchFamily="2" charset="2"/>
              </a:rPr>
              <a:t>Spain </a:t>
            </a:r>
            <a:r>
              <a:rPr lang="en-US" altLang="en-US" sz="3200" b="1">
                <a:solidFill>
                  <a:schemeClr val="accent2"/>
                </a:solidFill>
                <a:latin typeface="Lucida Calligraphy" panose="03010101010101010101" pitchFamily="66" charset="0"/>
                <a:sym typeface="Wingdings" panose="05000000000000000000" pitchFamily="2" charset="2"/>
              </a:rPr>
              <a:t> </a:t>
            </a:r>
            <a:r>
              <a:rPr lang="en-US" altLang="en-US" sz="3200" b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unification by marriage.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CC99FF"/>
                </a:solidFill>
                <a:latin typeface="Lucida Calligraphy" panose="03010101010101010101" pitchFamily="66" charset="0"/>
                <a:sym typeface="Wingdings" panose="05000000000000000000" pitchFamily="2" charset="2"/>
              </a:rPr>
              <a:t>HR Empire </a:t>
            </a:r>
            <a:r>
              <a:rPr lang="en-US" altLang="en-US" sz="3200" b="1">
                <a:solidFill>
                  <a:schemeClr val="accent2"/>
                </a:solidFill>
                <a:latin typeface="Lucida Calligraphy" panose="03010101010101010101" pitchFamily="66" charset="0"/>
                <a:sym typeface="Wingdings" panose="05000000000000000000" pitchFamily="2" charset="2"/>
              </a:rPr>
              <a:t> </a:t>
            </a:r>
            <a:r>
              <a:rPr lang="en-US" altLang="en-US" sz="3200" b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different model: the</a:t>
            </a:r>
            <a:br>
              <a:rPr lang="en-US" altLang="en-US" sz="3200" b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altLang="en-US" sz="3200" b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                 cost of decentralization.</a:t>
            </a:r>
            <a:endParaRPr lang="en-US" altLang="en-US" sz="32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D8976E3-94CB-4F0E-AA56-29CD9A25E1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229600" cy="715962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4400">
                <a:latin typeface="Paganini-Light" pitchFamily="2" charset="0"/>
              </a:rPr>
              <a:t>The Tudors of England</a:t>
            </a:r>
            <a:endParaRPr lang="en-US" altLang="en-US" sz="4400" baseline="30000">
              <a:latin typeface="Paganini-Light" pitchFamily="2" charset="0"/>
            </a:endParaRPr>
          </a:p>
        </p:txBody>
      </p:sp>
      <p:pic>
        <p:nvPicPr>
          <p:cNvPr id="25607" name="Picture 7" descr="chart-tudors">
            <a:extLst>
              <a:ext uri="{FF2B5EF4-FFF2-40B4-BE49-F238E27FC236}">
                <a16:creationId xmlns:a16="http://schemas.microsoft.com/office/drawing/2014/main" id="{F3D48EB8-3307-4F52-B0DD-7E9BC6AD5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" t="2100" r="1221" b="1312"/>
          <a:stretch>
            <a:fillRect/>
          </a:stretch>
        </p:blipFill>
        <p:spPr bwMode="auto">
          <a:xfrm>
            <a:off x="457200" y="1752600"/>
            <a:ext cx="8229600" cy="4206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8" name="Oval 8">
            <a:extLst>
              <a:ext uri="{FF2B5EF4-FFF2-40B4-BE49-F238E27FC236}">
                <a16:creationId xmlns:a16="http://schemas.microsoft.com/office/drawing/2014/main" id="{ACCBFCCE-E54D-4C85-9F9E-2DF554209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590800"/>
            <a:ext cx="914400" cy="457200"/>
          </a:xfrm>
          <a:prstGeom prst="ellipse">
            <a:avLst/>
          </a:prstGeom>
          <a:noFill/>
          <a:ln w="3810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7DFB1CC-B69E-4938-9285-6254A79B4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53200" y="2362200"/>
            <a:ext cx="2057400" cy="22098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4400">
                <a:latin typeface="Paganini-Light" pitchFamily="2" charset="0"/>
              </a:rPr>
              <a:t>Tudor </a:t>
            </a:r>
            <a:br>
              <a:rPr lang="en-US" altLang="en-US" sz="4400">
                <a:latin typeface="Paganini-Light" pitchFamily="2" charset="0"/>
              </a:rPr>
            </a:br>
            <a:r>
              <a:rPr lang="en-US" altLang="en-US" sz="4400">
                <a:latin typeface="Paganini-Light" pitchFamily="2" charset="0"/>
              </a:rPr>
              <a:t>England</a:t>
            </a:r>
            <a:br>
              <a:rPr lang="en-US" altLang="en-US" sz="4400">
                <a:latin typeface="Paganini-Light" pitchFamily="2" charset="0"/>
              </a:rPr>
            </a:br>
            <a:r>
              <a:rPr lang="en-US" altLang="en-US" sz="4400">
                <a:latin typeface="Paganini-Light" pitchFamily="2" charset="0"/>
              </a:rPr>
              <a:t>1485</a:t>
            </a:r>
            <a:endParaRPr lang="en-US" altLang="en-US" sz="4400" baseline="30000">
              <a:latin typeface="Paganini-Light" pitchFamily="2" charset="0"/>
            </a:endParaRPr>
          </a:p>
        </p:txBody>
      </p:sp>
      <p:pic>
        <p:nvPicPr>
          <p:cNvPr id="29701" name="Picture 5" descr="map-Tudor England-1485">
            <a:extLst>
              <a:ext uri="{FF2B5EF4-FFF2-40B4-BE49-F238E27FC236}">
                <a16:creationId xmlns:a16="http://schemas.microsoft.com/office/drawing/2014/main" id="{8FBA57DE-528B-4AEE-BAF4-EDBDF480D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90488"/>
            <a:ext cx="5186362" cy="67675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id="{7EF33972-7132-484D-9216-CE9CE1238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715962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4400">
                <a:latin typeface="Paganini-Light" pitchFamily="2" charset="0"/>
              </a:rPr>
              <a:t>The Valois Dynasty in France</a:t>
            </a:r>
            <a:endParaRPr lang="en-US" altLang="en-US" sz="4400" baseline="30000">
              <a:latin typeface="Paganini-Light" pitchFamily="2" charset="0"/>
            </a:endParaRPr>
          </a:p>
        </p:txBody>
      </p:sp>
      <p:pic>
        <p:nvPicPr>
          <p:cNvPr id="31749" name="Picture 5" descr="chart-Valois">
            <a:extLst>
              <a:ext uri="{FF2B5EF4-FFF2-40B4-BE49-F238E27FC236}">
                <a16:creationId xmlns:a16="http://schemas.microsoft.com/office/drawing/2014/main" id="{9CA70EAF-8F92-4A79-A7B7-A0C30517C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343900" cy="381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1" name="Oval 7">
            <a:extLst>
              <a:ext uri="{FF2B5EF4-FFF2-40B4-BE49-F238E27FC236}">
                <a16:creationId xmlns:a16="http://schemas.microsoft.com/office/drawing/2014/main" id="{595B1287-DDA8-4026-9371-B89E20645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362200"/>
            <a:ext cx="685800" cy="457200"/>
          </a:xfrm>
          <a:prstGeom prst="ellipse">
            <a:avLst/>
          </a:prstGeom>
          <a:noFill/>
          <a:ln w="3810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39AF3AC-1724-434C-B5A5-3EC87AD7A8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4400">
                <a:latin typeface="Paganini-Light" pitchFamily="2" charset="0"/>
              </a:rPr>
              <a:t>France in the 15</a:t>
            </a:r>
            <a:r>
              <a:rPr lang="en-US" altLang="en-US" sz="4400" baseline="30000">
                <a:latin typeface="Paganini-Light" pitchFamily="2" charset="0"/>
              </a:rPr>
              <a:t>c </a:t>
            </a:r>
            <a:r>
              <a:rPr lang="en-US" altLang="en-US" sz="4400">
                <a:latin typeface="Paganini-Light" pitchFamily="2" charset="0"/>
              </a:rPr>
              <a:t>– 16</a:t>
            </a:r>
            <a:r>
              <a:rPr lang="en-US" altLang="en-US" sz="4400" baseline="30000">
                <a:latin typeface="Paganini-Light" pitchFamily="2" charset="0"/>
              </a:rPr>
              <a:t>c</a:t>
            </a:r>
          </a:p>
        </p:txBody>
      </p:sp>
      <p:pic>
        <p:nvPicPr>
          <p:cNvPr id="33795" name="Picture 3" descr="map-Chambers-France in the 15c &amp; 16c">
            <a:extLst>
              <a:ext uri="{FF2B5EF4-FFF2-40B4-BE49-F238E27FC236}">
                <a16:creationId xmlns:a16="http://schemas.microsoft.com/office/drawing/2014/main" id="{5F5F2931-0EE1-4727-87B7-FF6DCA27E2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" r="958" b="10527"/>
          <a:stretch>
            <a:fillRect/>
          </a:stretch>
        </p:blipFill>
        <p:spPr>
          <a:xfrm>
            <a:off x="2209800" y="990600"/>
            <a:ext cx="4713288" cy="5638800"/>
          </a:xfrm>
          <a:noFill/>
          <a:ln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11B6757-C7AB-41D7-9576-CB607B13BD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715962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4400">
                <a:latin typeface="Paganini-Light" pitchFamily="2" charset="0"/>
              </a:rPr>
              <a:t>The Habsburg Dynasty</a:t>
            </a:r>
            <a:endParaRPr lang="en-US" altLang="en-US" sz="4400" baseline="30000">
              <a:latin typeface="Paganini-Light" pitchFamily="2" charset="0"/>
            </a:endParaRPr>
          </a:p>
        </p:txBody>
      </p:sp>
      <p:pic>
        <p:nvPicPr>
          <p:cNvPr id="37892" name="Picture 4" descr="chart-Habsburgs">
            <a:extLst>
              <a:ext uri="{FF2B5EF4-FFF2-40B4-BE49-F238E27FC236}">
                <a16:creationId xmlns:a16="http://schemas.microsoft.com/office/drawing/2014/main" id="{5CEC6053-93F8-4102-A312-1629A3536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6781800" cy="56975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4" name="Oval 6">
            <a:extLst>
              <a:ext uri="{FF2B5EF4-FFF2-40B4-BE49-F238E27FC236}">
                <a16:creationId xmlns:a16="http://schemas.microsoft.com/office/drawing/2014/main" id="{0114AE3D-2AFA-49DF-B1B1-7AC2295C3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676400"/>
            <a:ext cx="1600200" cy="990600"/>
          </a:xfrm>
          <a:prstGeom prst="ellipse">
            <a:avLst/>
          </a:prstGeom>
          <a:noFill/>
          <a:ln w="3810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Oval 7">
            <a:extLst>
              <a:ext uri="{FF2B5EF4-FFF2-40B4-BE49-F238E27FC236}">
                <a16:creationId xmlns:a16="http://schemas.microsoft.com/office/drawing/2014/main" id="{6E71EA59-A697-4EF0-A9A4-39D3A8B9C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276600"/>
            <a:ext cx="533400" cy="457200"/>
          </a:xfrm>
          <a:prstGeom prst="ellipse">
            <a:avLst/>
          </a:prstGeom>
          <a:noFill/>
          <a:ln w="3810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Oval 8">
            <a:extLst>
              <a:ext uri="{FF2B5EF4-FFF2-40B4-BE49-F238E27FC236}">
                <a16:creationId xmlns:a16="http://schemas.microsoft.com/office/drawing/2014/main" id="{B6349B96-89A7-4218-B6A4-BE5282622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743200"/>
            <a:ext cx="685800" cy="457200"/>
          </a:xfrm>
          <a:prstGeom prst="ellipse">
            <a:avLst/>
          </a:prstGeom>
          <a:noFill/>
          <a:ln w="3810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238</Words>
  <Application>Microsoft Office PowerPoint</Application>
  <PresentationFormat>On-screen Show (4:3)</PresentationFormat>
  <Paragraphs>32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Comic Sans MS</vt:lpstr>
      <vt:lpstr>Lucida Calligraphy</vt:lpstr>
      <vt:lpstr>Arial</vt:lpstr>
      <vt:lpstr>Paganini-Light</vt:lpstr>
      <vt:lpstr>Default Design</vt:lpstr>
      <vt:lpstr>The New Monarchies: 15c – 16c</vt:lpstr>
      <vt:lpstr>Characteristics of the New Monarchies</vt:lpstr>
      <vt:lpstr>Characteristics of the New Monarchies</vt:lpstr>
      <vt:lpstr>PowerPoint Presentation</vt:lpstr>
      <vt:lpstr>The Tudors of England</vt:lpstr>
      <vt:lpstr>Tudor  England 1485</vt:lpstr>
      <vt:lpstr>The Valois Dynasty in France</vt:lpstr>
      <vt:lpstr>France in the 15c – 16c</vt:lpstr>
      <vt:lpstr>The Habsburg Dynasty</vt:lpstr>
      <vt:lpstr>Ferdinand &amp; Isabella of Spain</vt:lpstr>
      <vt:lpstr>The Battle of Lepanto, 1571</vt:lpstr>
    </vt:vector>
  </TitlesOfParts>
  <Company>Horace Greeley HS     Chappaqua, 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Monarchies: 15c-16c</dc:title>
  <dc:creator>Susan M. Pojer</dc:creator>
  <cp:lastModifiedBy>Braun Christine</cp:lastModifiedBy>
  <cp:revision>27</cp:revision>
  <dcterms:created xsi:type="dcterms:W3CDTF">2005-10-21T02:47:22Z</dcterms:created>
  <dcterms:modified xsi:type="dcterms:W3CDTF">2019-08-26T17:41:38Z</dcterms:modified>
</cp:coreProperties>
</file>