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63" r:id="rId2"/>
    <p:sldId id="347" r:id="rId3"/>
    <p:sldId id="350" r:id="rId4"/>
    <p:sldId id="349" r:id="rId5"/>
    <p:sldId id="351" r:id="rId6"/>
    <p:sldId id="318" r:id="rId7"/>
    <p:sldId id="345" r:id="rId8"/>
    <p:sldId id="346" r:id="rId9"/>
    <p:sldId id="348" r:id="rId10"/>
    <p:sldId id="352" r:id="rId11"/>
    <p:sldId id="353" r:id="rId12"/>
    <p:sldId id="354" r:id="rId13"/>
    <p:sldId id="355"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57"/>
    <a:srgbClr val="BF0C0A"/>
    <a:srgbClr val="E13314"/>
    <a:srgbClr val="37827D"/>
    <a:srgbClr val="FFA6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01"/>
    <p:restoredTop sz="94705"/>
  </p:normalViewPr>
  <p:slideViewPr>
    <p:cSldViewPr snapToGrid="0">
      <p:cViewPr varScale="1">
        <p:scale>
          <a:sx n="37" d="100"/>
          <a:sy n="37" d="100"/>
        </p:scale>
        <p:origin x="580"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CC7C4-CE44-3A49-960C-9C6F7AD59078}"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0D10C-CD6E-FA4B-B8FD-F3CA9E4899FA}" type="slidenum">
              <a:rPr lang="en-US" smtClean="0"/>
              <a:t>‹#›</a:t>
            </a:fld>
            <a:endParaRPr lang="en-US"/>
          </a:p>
        </p:txBody>
      </p:sp>
    </p:spTree>
    <p:extLst>
      <p:ext uri="{BB962C8B-B14F-4D97-AF65-F5344CB8AC3E}">
        <p14:creationId xmlns:p14="http://schemas.microsoft.com/office/powerpoint/2010/main" val="46618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0D10C-CD6E-FA4B-B8FD-F3CA9E4899FA}" type="slidenum">
              <a:rPr lang="en-US" smtClean="0"/>
              <a:t>1</a:t>
            </a:fld>
            <a:endParaRPr lang="en-US"/>
          </a:p>
        </p:txBody>
      </p:sp>
    </p:spTree>
    <p:extLst>
      <p:ext uri="{BB962C8B-B14F-4D97-AF65-F5344CB8AC3E}">
        <p14:creationId xmlns:p14="http://schemas.microsoft.com/office/powerpoint/2010/main" val="151339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2185-2E89-4A6C-92A0-61620D426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2F0E8-4756-42A9-A2C9-7AF6AE7D5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D16776-89DF-4A92-87FC-D497772BEA6C}"/>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5" name="Footer Placeholder 4">
            <a:extLst>
              <a:ext uri="{FF2B5EF4-FFF2-40B4-BE49-F238E27FC236}">
                <a16:creationId xmlns:a16="http://schemas.microsoft.com/office/drawing/2014/main" id="{6F4C0797-6754-4DAE-AADB-F6D8EB554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8D083-B171-40D7-AEB9-EBA10AD91BD9}"/>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2850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6048-E21C-4C0C-9303-6EDB11254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9E4BA6-96B4-4DBE-90B9-BDDF3B655C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4EA14-FBCE-407A-A186-E6C1FD13BFF7}"/>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5" name="Footer Placeholder 4">
            <a:extLst>
              <a:ext uri="{FF2B5EF4-FFF2-40B4-BE49-F238E27FC236}">
                <a16:creationId xmlns:a16="http://schemas.microsoft.com/office/drawing/2014/main" id="{30E890D0-284B-4F8D-AA82-D67D56D91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83419-64E6-4055-B6B3-D5B9F7AFD6D2}"/>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233979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343B9-CCDB-429E-BF13-EF95AC157B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60D5A-D869-408B-86A9-BF48B4B94D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0B1B3-1878-4BCE-82A6-1D7212A8ADB5}"/>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5" name="Footer Placeholder 4">
            <a:extLst>
              <a:ext uri="{FF2B5EF4-FFF2-40B4-BE49-F238E27FC236}">
                <a16:creationId xmlns:a16="http://schemas.microsoft.com/office/drawing/2014/main" id="{AE71F16C-D988-4023-BC7A-20F47A85F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B26AE-5DFB-49CA-90BD-85D4482AC535}"/>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211494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5F644-CA44-4867-8E9C-E79ED1580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5B2FFD-429E-488D-8D49-DF9579E10B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179C7-9F91-4453-8D33-A621480C7130}"/>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5" name="Footer Placeholder 4">
            <a:extLst>
              <a:ext uri="{FF2B5EF4-FFF2-40B4-BE49-F238E27FC236}">
                <a16:creationId xmlns:a16="http://schemas.microsoft.com/office/drawing/2014/main" id="{66D3049B-1FA2-4640-BD00-E3DF3A78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7C417-AFA5-402A-867F-71FB8331F9C8}"/>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138194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AE30-7B64-40FD-83AC-DE681F538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DFABA-56A0-493C-B25D-3D134D06CF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0E740-26F7-4241-9842-69C5232AD20D}"/>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5" name="Footer Placeholder 4">
            <a:extLst>
              <a:ext uri="{FF2B5EF4-FFF2-40B4-BE49-F238E27FC236}">
                <a16:creationId xmlns:a16="http://schemas.microsoft.com/office/drawing/2014/main" id="{8B0D2A23-5E70-4E2E-840B-87F376B71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DFE5B-7B84-4A93-B52E-D0C771CB336A}"/>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258485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00FD-C575-4945-8A1D-10F5045CF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04E67-5105-4E8F-8742-E3B914709E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961E4-087B-4A0B-9C07-D8BD82501E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172C4C-528A-4C92-8B9D-6C82DFB3FB1D}"/>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6" name="Footer Placeholder 5">
            <a:extLst>
              <a:ext uri="{FF2B5EF4-FFF2-40B4-BE49-F238E27FC236}">
                <a16:creationId xmlns:a16="http://schemas.microsoft.com/office/drawing/2014/main" id="{4DC150C5-0907-43C2-94BE-429BE6B9D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F5B40-2EEE-40D6-9172-1AD0FFB12D59}"/>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10020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027A-E509-44CF-A08B-4DBA1E2DF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73CCA2-FC9D-4D6F-8C1B-8D998C510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C82493-D041-4D1D-8456-6C3F007090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B6E211-B289-44EF-8693-AD786EC7D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6B081A-C9B8-4DE6-8DE4-DAC5779477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40ECC-58B7-49E3-8FA9-32636BFABA71}"/>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8" name="Footer Placeholder 7">
            <a:extLst>
              <a:ext uri="{FF2B5EF4-FFF2-40B4-BE49-F238E27FC236}">
                <a16:creationId xmlns:a16="http://schemas.microsoft.com/office/drawing/2014/main" id="{B77B67B7-3FB4-4E86-92F6-CA158D5D9E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7D13E6-1222-4144-A928-7FAFA0C12725}"/>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413134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D309-3A89-467A-8247-6C7FE6CDC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EFE54-CDE7-4CAC-AB56-24B81CB9C189}"/>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4" name="Footer Placeholder 3">
            <a:extLst>
              <a:ext uri="{FF2B5EF4-FFF2-40B4-BE49-F238E27FC236}">
                <a16:creationId xmlns:a16="http://schemas.microsoft.com/office/drawing/2014/main" id="{111F1BA3-FAC3-49AC-AA14-A75F3DD93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ECB3B8-9C5C-4E5F-B437-8E6484FA01CE}"/>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284707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83583-92E4-40A3-BD71-8CD01161E818}"/>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3" name="Footer Placeholder 2">
            <a:extLst>
              <a:ext uri="{FF2B5EF4-FFF2-40B4-BE49-F238E27FC236}">
                <a16:creationId xmlns:a16="http://schemas.microsoft.com/office/drawing/2014/main" id="{69CAD110-F5CE-4A37-AE99-620D3A02E4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C3C313-6461-43BF-85CD-DBECFA18C58D}"/>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318542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8A0-DE62-41C4-8A34-F3AF313F5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526BF-9538-4D0A-9C32-A6DC78A2B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3F62B-EABB-4A19-A354-2182BF60E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DF8ABD-E8E2-45B5-AE4B-09147707732D}"/>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6" name="Footer Placeholder 5">
            <a:extLst>
              <a:ext uri="{FF2B5EF4-FFF2-40B4-BE49-F238E27FC236}">
                <a16:creationId xmlns:a16="http://schemas.microsoft.com/office/drawing/2014/main" id="{B5957070-54AE-41F4-A1BC-0F3B92567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D4B1E-1522-48D4-84D7-A588022A39A5}"/>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173037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BFC2-6A75-4A98-BA8E-15FD6FF7E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54998-20C8-4ABF-ADB5-CDA68607A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BC429E-ABF4-4B10-9688-D36C03AD9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B73B98-E0A9-4161-AB72-667584A74F65}"/>
              </a:ext>
            </a:extLst>
          </p:cNvPr>
          <p:cNvSpPr>
            <a:spLocks noGrp="1"/>
          </p:cNvSpPr>
          <p:nvPr>
            <p:ph type="dt" sz="half" idx="10"/>
          </p:nvPr>
        </p:nvSpPr>
        <p:spPr/>
        <p:txBody>
          <a:bodyPr/>
          <a:lstStyle/>
          <a:p>
            <a:fld id="{DD386853-EEEE-43B2-93F3-2AC8F02F53D6}" type="datetimeFigureOut">
              <a:rPr lang="en-US" smtClean="0"/>
              <a:t>9/17/2019</a:t>
            </a:fld>
            <a:endParaRPr lang="en-US"/>
          </a:p>
        </p:txBody>
      </p:sp>
      <p:sp>
        <p:nvSpPr>
          <p:cNvPr id="6" name="Footer Placeholder 5">
            <a:extLst>
              <a:ext uri="{FF2B5EF4-FFF2-40B4-BE49-F238E27FC236}">
                <a16:creationId xmlns:a16="http://schemas.microsoft.com/office/drawing/2014/main" id="{68536375-A122-4C07-B359-2ACE042A6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B5715-8D3C-460D-B7ED-AFC6A41A7A0B}"/>
              </a:ext>
            </a:extLst>
          </p:cNvPr>
          <p:cNvSpPr>
            <a:spLocks noGrp="1"/>
          </p:cNvSpPr>
          <p:nvPr>
            <p:ph type="sldNum" sz="quarter" idx="12"/>
          </p:nvPr>
        </p:nvSpPr>
        <p:spPr/>
        <p:txBody>
          <a:bodyPr/>
          <a:lstStyle/>
          <a:p>
            <a:fld id="{96545C5F-692C-4BEE-AC4F-13EE95CB5F0B}" type="slidenum">
              <a:rPr lang="en-US" smtClean="0"/>
              <a:t>‹#›</a:t>
            </a:fld>
            <a:endParaRPr lang="en-US"/>
          </a:p>
        </p:txBody>
      </p:sp>
    </p:spTree>
    <p:extLst>
      <p:ext uri="{BB962C8B-B14F-4D97-AF65-F5344CB8AC3E}">
        <p14:creationId xmlns:p14="http://schemas.microsoft.com/office/powerpoint/2010/main" val="358414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F297-EB5A-47E8-9EEE-A35BDA92F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F1F66-6A1D-4A93-9C1F-7BC733AC9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1A2C-EB91-4D60-8E66-54D5473BE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86853-EEEE-43B2-93F3-2AC8F02F53D6}" type="datetimeFigureOut">
              <a:rPr lang="en-US" smtClean="0"/>
              <a:t>9/17/2019</a:t>
            </a:fld>
            <a:endParaRPr lang="en-US"/>
          </a:p>
        </p:txBody>
      </p:sp>
      <p:sp>
        <p:nvSpPr>
          <p:cNvPr id="5" name="Footer Placeholder 4">
            <a:extLst>
              <a:ext uri="{FF2B5EF4-FFF2-40B4-BE49-F238E27FC236}">
                <a16:creationId xmlns:a16="http://schemas.microsoft.com/office/drawing/2014/main" id="{59DD73FD-90F4-4B1B-B616-DEA490FAF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FC8438-D759-4DF5-A1C4-FBDC6FF86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C5F-692C-4BEE-AC4F-13EE95CB5F0B}" type="slidenum">
              <a:rPr lang="en-US" smtClean="0"/>
              <a:t>‹#›</a:t>
            </a:fld>
            <a:endParaRPr lang="en-US"/>
          </a:p>
        </p:txBody>
      </p:sp>
    </p:spTree>
    <p:extLst>
      <p:ext uri="{BB962C8B-B14F-4D97-AF65-F5344CB8AC3E}">
        <p14:creationId xmlns:p14="http://schemas.microsoft.com/office/powerpoint/2010/main" val="41344351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10059585" y="216211"/>
            <a:ext cx="2402237" cy="338554"/>
          </a:xfrm>
          <a:prstGeom prst="rect">
            <a:avLst/>
          </a:prstGeom>
          <a:noFill/>
        </p:spPr>
        <p:txBody>
          <a:bodyPr wrap="square" rtlCol="0">
            <a:spAutoFit/>
          </a:bodyPr>
          <a:lstStyle/>
          <a:p>
            <a:r>
              <a:rPr lang="en-US" sz="1600" dirty="0">
                <a:solidFill>
                  <a:schemeClr val="bg1"/>
                </a:solidFill>
              </a:rPr>
              <a:t>© Morgan AP Teaching</a:t>
            </a:r>
          </a:p>
        </p:txBody>
      </p:sp>
      <p:sp>
        <p:nvSpPr>
          <p:cNvPr id="7" name="Rectangle: Rounded Corners 4">
            <a:extLst>
              <a:ext uri="{FF2B5EF4-FFF2-40B4-BE49-F238E27FC236}">
                <a16:creationId xmlns:a16="http://schemas.microsoft.com/office/drawing/2014/main" id="{68E67ED0-0CBD-4D20-BC5C-13674A743FEC}"/>
              </a:ext>
            </a:extLst>
          </p:cNvPr>
          <p:cNvSpPr/>
          <p:nvPr/>
        </p:nvSpPr>
        <p:spPr>
          <a:xfrm>
            <a:off x="515683" y="4617467"/>
            <a:ext cx="7703468" cy="18811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r>
              <a:rPr lang="en-US" sz="2400" dirty="0">
                <a:latin typeface="Cooper Black" panose="0208090404030B020404" pitchFamily="18" charset="0"/>
              </a:rPr>
              <a:t>Period 1: 1450 CE -1648 CE</a:t>
            </a:r>
          </a:p>
          <a:p>
            <a:pPr algn="r"/>
            <a:r>
              <a:rPr lang="en-US" sz="4800" dirty="0">
                <a:latin typeface="Cooper Black" panose="0208090404030B020404" pitchFamily="18" charset="0"/>
              </a:rPr>
              <a:t>Early-Modern Society</a:t>
            </a:r>
            <a:endParaRPr lang="en-US" sz="2400" dirty="0">
              <a:latin typeface="Cooper Black" panose="0208090404030B020404" pitchFamily="18" charset="0"/>
            </a:endParaRPr>
          </a:p>
          <a:p>
            <a:pPr algn="r"/>
            <a:endParaRPr lang="en-US" sz="2400" dirty="0">
              <a:latin typeface="Cooper Black" panose="0208090404030B020404" pitchFamily="18" charset="0"/>
            </a:endParaRPr>
          </a:p>
        </p:txBody>
      </p:sp>
    </p:spTree>
    <p:extLst>
      <p:ext uri="{BB962C8B-B14F-4D97-AF65-F5344CB8AC3E}">
        <p14:creationId xmlns:p14="http://schemas.microsoft.com/office/powerpoint/2010/main" val="157030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412797" y="1620574"/>
            <a:ext cx="10799845" cy="479685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2000" dirty="0"/>
              <a:t>While the Scientific Revolution had brought new ideas </a:t>
            </a:r>
          </a:p>
          <a:p>
            <a:r>
              <a:rPr lang="en-US" sz="2000" dirty="0"/>
              <a:t>      and techniques for solving the world’s mysteries,</a:t>
            </a:r>
          </a:p>
          <a:p>
            <a:r>
              <a:rPr lang="en-US" sz="2000" dirty="0"/>
              <a:t>     </a:t>
            </a:r>
            <a:r>
              <a:rPr lang="en-US" sz="2000" u="sng" dirty="0"/>
              <a:t>old beliefs in magic and folk still persisted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People still believed in </a:t>
            </a:r>
            <a:r>
              <a:rPr lang="en-US" sz="2000" b="1" dirty="0"/>
              <a:t>witchcraft, curses, blessings,</a:t>
            </a:r>
          </a:p>
          <a:p>
            <a:r>
              <a:rPr lang="en-US" sz="2000" b="1" dirty="0"/>
              <a:t>      potions, magic, and were extremely superstitious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believed </a:t>
            </a:r>
            <a:r>
              <a:rPr lang="en-US" sz="2000" u="sng" dirty="0"/>
              <a:t>sickness and plague were either</a:t>
            </a:r>
          </a:p>
          <a:p>
            <a:r>
              <a:rPr lang="en-US" sz="2000" dirty="0"/>
              <a:t>      </a:t>
            </a:r>
            <a:r>
              <a:rPr lang="en-US" sz="2000" u="sng" dirty="0"/>
              <a:t>curses, hexes, or punishment for bad behavior or sin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fact, despite a growing scientific community, </a:t>
            </a:r>
            <a:r>
              <a:rPr lang="en-US" sz="2000" b="1" dirty="0"/>
              <a:t>witch</a:t>
            </a:r>
          </a:p>
          <a:p>
            <a:r>
              <a:rPr lang="en-US" sz="2000" b="1" dirty="0"/>
              <a:t>      hunts and killings </a:t>
            </a:r>
            <a:r>
              <a:rPr lang="en-US" sz="2000" u="sng" dirty="0"/>
              <a:t>peaked in the late 1500s and early 1600s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Lastly, people also still believed </a:t>
            </a:r>
            <a:r>
              <a:rPr lang="en-US" sz="2000" u="sng" dirty="0"/>
              <a:t>actions such as volcanoes or comets in the sky were consequences of bad behavior or omens of bad things to come</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412798" y="440575"/>
            <a:ext cx="6887412"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Cooper Black" panose="0208090404030B020404" pitchFamily="18" charset="0"/>
              </a:rPr>
              <a:t>Old Beliefs and Witch Hunts</a:t>
            </a:r>
          </a:p>
        </p:txBody>
      </p:sp>
      <p:pic>
        <p:nvPicPr>
          <p:cNvPr id="6" name="Picture 2" descr="http://strangesounds.org/wp-content/uploads/2016/02/two-comets-flybys-march-2016.jpg">
            <a:extLst>
              <a:ext uri="{FF2B5EF4-FFF2-40B4-BE49-F238E27FC236}">
                <a16:creationId xmlns:a16="http://schemas.microsoft.com/office/drawing/2014/main" id="{520DBE1B-08BF-E645-9B61-442901B9A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394" y="1884155"/>
            <a:ext cx="4631809" cy="30896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1000"/>
                                        <p:tgtEl>
                                          <p:spTgt spid="16">
                                            <p:txEl>
                                              <p:pRg st="4" end="4"/>
                                            </p:txEl>
                                          </p:spTgt>
                                        </p:tgtEl>
                                      </p:cBhvr>
                                    </p:animEffect>
                                    <p:anim calcmode="lin" valueType="num">
                                      <p:cBhvr>
                                        <p:cTn id="2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1000"/>
                                        <p:tgtEl>
                                          <p:spTgt spid="16">
                                            <p:txEl>
                                              <p:pRg st="5" end="5"/>
                                            </p:txEl>
                                          </p:spTgt>
                                        </p:tgtEl>
                                      </p:cBhvr>
                                    </p:animEffect>
                                    <p:anim calcmode="lin" valueType="num">
                                      <p:cBhvr>
                                        <p:cTn id="3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fade">
                                      <p:cBhvr>
                                        <p:cTn id="36" dur="1000"/>
                                        <p:tgtEl>
                                          <p:spTgt spid="16">
                                            <p:txEl>
                                              <p:pRg st="7" end="7"/>
                                            </p:txEl>
                                          </p:spTgt>
                                        </p:tgtEl>
                                      </p:cBhvr>
                                    </p:animEffect>
                                    <p:anim calcmode="lin" valueType="num">
                                      <p:cBhvr>
                                        <p:cTn id="37"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fade">
                                      <p:cBhvr>
                                        <p:cTn id="41" dur="1000"/>
                                        <p:tgtEl>
                                          <p:spTgt spid="16">
                                            <p:txEl>
                                              <p:pRg st="8" end="8"/>
                                            </p:txEl>
                                          </p:spTgt>
                                        </p:tgtEl>
                                      </p:cBhvr>
                                    </p:animEffect>
                                    <p:anim calcmode="lin" valueType="num">
                                      <p:cBhvr>
                                        <p:cTn id="42"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6">
                                            <p:txEl>
                                              <p:pRg st="10" end="10"/>
                                            </p:txEl>
                                          </p:spTgt>
                                        </p:tgtEl>
                                        <p:attrNameLst>
                                          <p:attrName>style.visibility</p:attrName>
                                        </p:attrNameLst>
                                      </p:cBhvr>
                                      <p:to>
                                        <p:strVal val="visible"/>
                                      </p:to>
                                    </p:set>
                                    <p:animEffect transition="in" filter="fade">
                                      <p:cBhvr>
                                        <p:cTn id="48" dur="1000"/>
                                        <p:tgtEl>
                                          <p:spTgt spid="16">
                                            <p:txEl>
                                              <p:pRg st="10" end="10"/>
                                            </p:txEl>
                                          </p:spTgt>
                                        </p:tgtEl>
                                      </p:cBhvr>
                                    </p:animEffect>
                                    <p:anim calcmode="lin" valueType="num">
                                      <p:cBhvr>
                                        <p:cTn id="49"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16">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xEl>
                                              <p:pRg st="11" end="11"/>
                                            </p:txEl>
                                          </p:spTgt>
                                        </p:tgtEl>
                                        <p:attrNameLst>
                                          <p:attrName>style.visibility</p:attrName>
                                        </p:attrNameLst>
                                      </p:cBhvr>
                                      <p:to>
                                        <p:strVal val="visible"/>
                                      </p:to>
                                    </p:set>
                                    <p:animEffect transition="in" filter="fade">
                                      <p:cBhvr>
                                        <p:cTn id="53" dur="1000"/>
                                        <p:tgtEl>
                                          <p:spTgt spid="16">
                                            <p:txEl>
                                              <p:pRg st="11" end="11"/>
                                            </p:txEl>
                                          </p:spTgt>
                                        </p:tgtEl>
                                      </p:cBhvr>
                                    </p:animEffect>
                                    <p:anim calcmode="lin" valueType="num">
                                      <p:cBhvr>
                                        <p:cTn id="54" dur="1000" fill="hold"/>
                                        <p:tgtEl>
                                          <p:spTgt spid="16">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1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xEl>
                                              <p:pRg st="13" end="13"/>
                                            </p:txEl>
                                          </p:spTgt>
                                        </p:tgtEl>
                                        <p:attrNameLst>
                                          <p:attrName>style.visibility</p:attrName>
                                        </p:attrNameLst>
                                      </p:cBhvr>
                                      <p:to>
                                        <p:strVal val="visible"/>
                                      </p:to>
                                    </p:set>
                                    <p:animEffect transition="in" filter="fade">
                                      <p:cBhvr>
                                        <p:cTn id="60" dur="1000"/>
                                        <p:tgtEl>
                                          <p:spTgt spid="16">
                                            <p:txEl>
                                              <p:pRg st="13" end="13"/>
                                            </p:txEl>
                                          </p:spTgt>
                                        </p:tgtEl>
                                      </p:cBhvr>
                                    </p:animEffect>
                                    <p:anim calcmode="lin" valueType="num">
                                      <p:cBhvr>
                                        <p:cTn id="61" dur="1000" fill="hold"/>
                                        <p:tgtEl>
                                          <p:spTgt spid="16">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16">
                                            <p:txEl>
                                              <p:pRg st="13" end="13"/>
                                            </p:txEl>
                                          </p:spTgt>
                                        </p:tgtEl>
                                        <p:attrNameLst>
                                          <p:attrName>ppt_y</p:attrName>
                                        </p:attrNameLst>
                                      </p:cBhvr>
                                      <p:tavLst>
                                        <p:tav tm="0">
                                          <p:val>
                                            <p:strVal val="#ppt_y+.1"/>
                                          </p:val>
                                        </p:tav>
                                        <p:tav tm="100000">
                                          <p:val>
                                            <p:strVal val="#ppt_y"/>
                                          </p:val>
                                        </p:tav>
                                      </p:tavLst>
                                    </p:anim>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412799" y="1682709"/>
            <a:ext cx="10372360" cy="420842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2000" dirty="0"/>
              <a:t>During the 16</a:t>
            </a:r>
            <a:r>
              <a:rPr lang="en-US" sz="2000" baseline="30000" dirty="0"/>
              <a:t>th</a:t>
            </a:r>
            <a:r>
              <a:rPr lang="en-US" sz="2000" dirty="0"/>
              <a:t> and 17</a:t>
            </a:r>
            <a:r>
              <a:rPr lang="en-US" sz="2000" baseline="30000" dirty="0"/>
              <a:t>th</a:t>
            </a:r>
            <a:r>
              <a:rPr lang="en-US" sz="2000" dirty="0"/>
              <a:t> centuries most Europeans </a:t>
            </a:r>
          </a:p>
          <a:p>
            <a:r>
              <a:rPr lang="en-US" sz="2000" dirty="0"/>
              <a:t>      obtained </a:t>
            </a:r>
            <a:r>
              <a:rPr lang="en-US" sz="2000" u="sng" dirty="0"/>
              <a:t>livelihood from peasant agriculture</a:t>
            </a:r>
            <a:r>
              <a:rPr lang="en-US" sz="2000" dirty="0"/>
              <a:t>, paying</a:t>
            </a:r>
          </a:p>
          <a:p>
            <a:r>
              <a:rPr lang="en-US" sz="2000" dirty="0"/>
              <a:t>      rent and taxes to their lords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Most farms at the time relied heavily on manual labor</a:t>
            </a:r>
          </a:p>
          <a:p>
            <a:r>
              <a:rPr lang="en-US" sz="2000" dirty="0"/>
              <a:t>      and used the </a:t>
            </a:r>
            <a:r>
              <a:rPr lang="en-US" sz="2000" b="1" dirty="0"/>
              <a:t>three-crop farming rotation</a:t>
            </a:r>
            <a:r>
              <a:rPr lang="en-US" sz="2000" dirty="0"/>
              <a:t>, leaving </a:t>
            </a:r>
          </a:p>
          <a:p>
            <a:r>
              <a:rPr lang="en-US" sz="2000" dirty="0"/>
              <a:t>      1/3 of the soil unused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Unfortunately for peasants, increases in population during the 16</a:t>
            </a:r>
            <a:r>
              <a:rPr lang="en-US" sz="2000" baseline="30000" dirty="0"/>
              <a:t>th</a:t>
            </a:r>
            <a:r>
              <a:rPr lang="en-US" sz="2000" dirty="0"/>
              <a:t> century meant prices rose higher than wages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caused </a:t>
            </a:r>
            <a:r>
              <a:rPr lang="en-US" sz="2000" u="sng" dirty="0"/>
              <a:t>peasant families to be poorer</a:t>
            </a:r>
            <a:r>
              <a:rPr lang="en-US" sz="2000" dirty="0"/>
              <a:t>  and reduced their standards of living</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863899" y="686157"/>
            <a:ext cx="2750126"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Livelihood</a:t>
            </a:r>
          </a:p>
        </p:txBody>
      </p:sp>
      <p:pic>
        <p:nvPicPr>
          <p:cNvPr id="27" name="Picture 2" descr="http://study.com/cimages/multimages/16/three-field-crop-rotation.jpg">
            <a:extLst>
              <a:ext uri="{FF2B5EF4-FFF2-40B4-BE49-F238E27FC236}">
                <a16:creationId xmlns:a16="http://schemas.microsoft.com/office/drawing/2014/main" id="{F3303E66-A033-204C-A556-7FD7C5229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874" y="1230203"/>
            <a:ext cx="4963950" cy="28129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1000"/>
                                        <p:tgtEl>
                                          <p:spTgt spid="16">
                                            <p:txEl>
                                              <p:pRg st="5" end="5"/>
                                            </p:txEl>
                                          </p:spTgt>
                                        </p:tgtEl>
                                      </p:cBhvr>
                                    </p:animEffect>
                                    <p:anim calcmode="lin" valueType="num">
                                      <p:cBhvr>
                                        <p:cTn id="3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1000"/>
                                        <p:tgtEl>
                                          <p:spTgt spid="16">
                                            <p:txEl>
                                              <p:pRg st="6" end="6"/>
                                            </p:txEl>
                                          </p:spTgt>
                                        </p:tgtEl>
                                      </p:cBhvr>
                                    </p:animEffect>
                                    <p:anim calcmode="lin" valueType="num">
                                      <p:cBhvr>
                                        <p:cTn id="43"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xEl>
                                              <p:pRg st="8" end="8"/>
                                            </p:txEl>
                                          </p:spTgt>
                                        </p:tgtEl>
                                        <p:attrNameLst>
                                          <p:attrName>style.visibility</p:attrName>
                                        </p:attrNameLst>
                                      </p:cBhvr>
                                      <p:to>
                                        <p:strVal val="visible"/>
                                      </p:to>
                                    </p:set>
                                    <p:animEffect transition="in" filter="fade">
                                      <p:cBhvr>
                                        <p:cTn id="49" dur="1000"/>
                                        <p:tgtEl>
                                          <p:spTgt spid="16">
                                            <p:txEl>
                                              <p:pRg st="8" end="8"/>
                                            </p:txEl>
                                          </p:spTgt>
                                        </p:tgtEl>
                                      </p:cBhvr>
                                    </p:animEffect>
                                    <p:anim calcmode="lin" valueType="num">
                                      <p:cBhvr>
                                        <p:cTn id="50"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xEl>
                                              <p:pRg st="10" end="10"/>
                                            </p:txEl>
                                          </p:spTgt>
                                        </p:tgtEl>
                                        <p:attrNameLst>
                                          <p:attrName>style.visibility</p:attrName>
                                        </p:attrNameLst>
                                      </p:cBhvr>
                                      <p:to>
                                        <p:strVal val="visible"/>
                                      </p:to>
                                    </p:set>
                                    <p:animEffect transition="in" filter="fade">
                                      <p:cBhvr>
                                        <p:cTn id="56" dur="1000"/>
                                        <p:tgtEl>
                                          <p:spTgt spid="16">
                                            <p:txEl>
                                              <p:pRg st="10" end="10"/>
                                            </p:txEl>
                                          </p:spTgt>
                                        </p:tgtEl>
                                      </p:cBhvr>
                                    </p:animEffect>
                                    <p:anim calcmode="lin" valueType="num">
                                      <p:cBhvr>
                                        <p:cTn id="57"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10" end="10"/>
                                            </p:txEl>
                                          </p:spTgt>
                                        </p:tgtEl>
                                        <p:attrNameLst>
                                          <p:attrName>ppt_y</p:attrName>
                                        </p:attrNameLst>
                                      </p:cBhvr>
                                      <p:tavLst>
                                        <p:tav tm="0">
                                          <p:val>
                                            <p:strVal val="#ppt_y+.1"/>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412799" y="1528998"/>
            <a:ext cx="10694912" cy="5066674"/>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2000" dirty="0"/>
              <a:t>While these economic conditions lowered standards of </a:t>
            </a:r>
          </a:p>
          <a:p>
            <a:r>
              <a:rPr lang="en-US" sz="2000" dirty="0"/>
              <a:t>      living, they were </a:t>
            </a:r>
            <a:r>
              <a:rPr lang="en-US" sz="2000" u="sng" dirty="0"/>
              <a:t>raised again by the 16</a:t>
            </a:r>
            <a:r>
              <a:rPr lang="en-US" sz="2000" u="sng" baseline="30000" dirty="0"/>
              <a:t>th</a:t>
            </a:r>
            <a:r>
              <a:rPr lang="en-US" sz="2000" u="sng" dirty="0"/>
              <a:t> century</a:t>
            </a:r>
            <a:r>
              <a:rPr lang="en-US" sz="2000" dirty="0"/>
              <a:t> </a:t>
            </a:r>
          </a:p>
          <a:p>
            <a:r>
              <a:rPr lang="en-US" sz="2000" dirty="0"/>
              <a:t>      (post-Price Revolution)</a:t>
            </a:r>
            <a:endParaRPr lang="en-US" sz="2000" u="sng"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Additionally, </a:t>
            </a:r>
            <a:r>
              <a:rPr lang="en-US" sz="2000" u="sng" dirty="0"/>
              <a:t>advances in education and harsh economic </a:t>
            </a:r>
          </a:p>
          <a:p>
            <a:r>
              <a:rPr lang="en-US" sz="2000" dirty="0"/>
              <a:t>      </a:t>
            </a:r>
            <a:r>
              <a:rPr lang="en-US" sz="2000" u="sng" dirty="0"/>
              <a:t>pressures delayed marriages, resulting in smaller families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left fewer people around to use the money supply, and actually </a:t>
            </a:r>
            <a:r>
              <a:rPr lang="en-US" sz="2000" u="sng" dirty="0"/>
              <a:t>raised living standards</a:t>
            </a:r>
            <a:r>
              <a:rPr lang="en-US" sz="2000" dirty="0"/>
              <a:t>, </a:t>
            </a:r>
            <a:r>
              <a:rPr lang="en-US" sz="2000" u="sng" dirty="0"/>
              <a:t>especially after the Thirty Years War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While the printing press helped spread literature, the </a:t>
            </a:r>
            <a:r>
              <a:rPr lang="en-US" sz="2000" u="sng" dirty="0"/>
              <a:t>vast majority of Europeans were still uneducated, illiterate peasants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However, the </a:t>
            </a:r>
            <a:r>
              <a:rPr lang="en-US" sz="2000" u="sng" dirty="0"/>
              <a:t>printing press</a:t>
            </a:r>
            <a:r>
              <a:rPr lang="en-US" sz="2000" dirty="0"/>
              <a:t> did play a pivotal role in </a:t>
            </a:r>
            <a:r>
              <a:rPr lang="en-US" sz="2000" u="sng" dirty="0"/>
              <a:t>establishing vernacular languages such as English (Shakespeare), German, Italian, and French</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412800" y="440575"/>
            <a:ext cx="5568275"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Marriage and Literacy</a:t>
            </a:r>
          </a:p>
        </p:txBody>
      </p:sp>
      <p:pic>
        <p:nvPicPr>
          <p:cNvPr id="27" name="Picture 26">
            <a:extLst>
              <a:ext uri="{FF2B5EF4-FFF2-40B4-BE49-F238E27FC236}">
                <a16:creationId xmlns:a16="http://schemas.microsoft.com/office/drawing/2014/main" id="{E32E1CF0-DC32-F946-8F76-93CCD291F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196" y="903349"/>
            <a:ext cx="4717752" cy="2844383"/>
          </a:xfrm>
          <a:prstGeom prst="rect">
            <a:avLst/>
          </a:prstGeom>
          <a:ln>
            <a:solidFill>
              <a:schemeClr val="tx1"/>
            </a:solidFill>
          </a:ln>
        </p:spPr>
      </p:pic>
    </p:spTree>
    <p:extLst>
      <p:ext uri="{BB962C8B-B14F-4D97-AF65-F5344CB8AC3E}">
        <p14:creationId xmlns:p14="http://schemas.microsoft.com/office/powerpoint/2010/main" val="58681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1000"/>
                                        <p:tgtEl>
                                          <p:spTgt spid="16">
                                            <p:txEl>
                                              <p:pRg st="4" end="4"/>
                                            </p:txEl>
                                          </p:spTgt>
                                        </p:tgtEl>
                                      </p:cBhvr>
                                    </p:animEffect>
                                    <p:anim calcmode="lin" valueType="num">
                                      <p:cBhvr>
                                        <p:cTn id="2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1000"/>
                                        <p:tgtEl>
                                          <p:spTgt spid="16">
                                            <p:txEl>
                                              <p:pRg st="5" end="5"/>
                                            </p:txEl>
                                          </p:spTgt>
                                        </p:tgtEl>
                                      </p:cBhvr>
                                    </p:animEffect>
                                    <p:anim calcmode="lin" valueType="num">
                                      <p:cBhvr>
                                        <p:cTn id="3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fade">
                                      <p:cBhvr>
                                        <p:cTn id="36" dur="1000"/>
                                        <p:tgtEl>
                                          <p:spTgt spid="16">
                                            <p:txEl>
                                              <p:pRg st="7" end="7"/>
                                            </p:txEl>
                                          </p:spTgt>
                                        </p:tgtEl>
                                      </p:cBhvr>
                                    </p:animEffect>
                                    <p:anim calcmode="lin" valueType="num">
                                      <p:cBhvr>
                                        <p:cTn id="37"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animEffect transition="in" filter="fade">
                                      <p:cBhvr>
                                        <p:cTn id="43" dur="1000"/>
                                        <p:tgtEl>
                                          <p:spTgt spid="16">
                                            <p:txEl>
                                              <p:pRg st="9" end="9"/>
                                            </p:txEl>
                                          </p:spTgt>
                                        </p:tgtEl>
                                      </p:cBhvr>
                                    </p:animEffect>
                                    <p:anim calcmode="lin" valueType="num">
                                      <p:cBhvr>
                                        <p:cTn id="44"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11" end="11"/>
                                            </p:txEl>
                                          </p:spTgt>
                                        </p:tgtEl>
                                        <p:attrNameLst>
                                          <p:attrName>style.visibility</p:attrName>
                                        </p:attrNameLst>
                                      </p:cBhvr>
                                      <p:to>
                                        <p:strVal val="visible"/>
                                      </p:to>
                                    </p:set>
                                    <p:animEffect transition="in" filter="fade">
                                      <p:cBhvr>
                                        <p:cTn id="50" dur="1000"/>
                                        <p:tgtEl>
                                          <p:spTgt spid="16">
                                            <p:txEl>
                                              <p:pRg st="11" end="11"/>
                                            </p:txEl>
                                          </p:spTgt>
                                        </p:tgtEl>
                                      </p:cBhvr>
                                    </p:animEffect>
                                    <p:anim calcmode="lin" valueType="num">
                                      <p:cBhvr>
                                        <p:cTn id="51" dur="1000" fill="hold"/>
                                        <p:tgtEl>
                                          <p:spTgt spid="16">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370998" y="2152759"/>
            <a:ext cx="11443050" cy="39207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Much like Paleolithic societies, </a:t>
            </a:r>
            <a:r>
              <a:rPr lang="en-US" u="sng" dirty="0"/>
              <a:t>peasant families worked in an</a:t>
            </a:r>
          </a:p>
          <a:p>
            <a:r>
              <a:rPr lang="en-US" dirty="0"/>
              <a:t>     </a:t>
            </a:r>
            <a:r>
              <a:rPr lang="en-US" u="sng" dirty="0"/>
              <a:t>egalitarian manner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While men did more strength-oriented labor, </a:t>
            </a:r>
            <a:r>
              <a:rPr lang="en-US" u="sng" dirty="0"/>
              <a:t>women worked </a:t>
            </a:r>
          </a:p>
          <a:p>
            <a:r>
              <a:rPr lang="en-US" dirty="0"/>
              <a:t>     </a:t>
            </a:r>
            <a:r>
              <a:rPr lang="en-US" u="sng" dirty="0"/>
              <a:t>often with the men in agriculture doing separate but </a:t>
            </a:r>
          </a:p>
          <a:p>
            <a:r>
              <a:rPr lang="en-US" dirty="0"/>
              <a:t>     </a:t>
            </a:r>
            <a:r>
              <a:rPr lang="en-US" u="sng" dirty="0"/>
              <a:t>complementary tasks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Families worked and lived in units, enjoyed time </a:t>
            </a:r>
          </a:p>
          <a:p>
            <a:r>
              <a:rPr lang="en-US" dirty="0"/>
              <a:t>      </a:t>
            </a:r>
            <a:r>
              <a:rPr lang="en-US" u="sng" dirty="0"/>
              <a:t>together &amp; living in small, well-known local communities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role of women did remain subordinate as the </a:t>
            </a:r>
            <a:r>
              <a:rPr lang="en-US" u="sng" dirty="0"/>
              <a:t>husband had total legal  control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Additionally, while </a:t>
            </a:r>
            <a:r>
              <a:rPr lang="en-US" u="sng" dirty="0"/>
              <a:t>women could inherit businesses/land</a:t>
            </a:r>
            <a:r>
              <a:rPr lang="en-US" dirty="0"/>
              <a:t>, they </a:t>
            </a:r>
            <a:r>
              <a:rPr lang="en-US" u="sng" dirty="0"/>
              <a:t>could not expand either or train their own employees</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689730" y="1229572"/>
            <a:ext cx="2705155"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ooper Black" panose="0208090404030B020404" pitchFamily="18" charset="0"/>
              </a:rPr>
              <a:t>Families</a:t>
            </a:r>
          </a:p>
        </p:txBody>
      </p:sp>
      <p:pic>
        <p:nvPicPr>
          <p:cNvPr id="9" name="Picture 2" descr="http://www.lepg.org/Village3.jpg">
            <a:extLst>
              <a:ext uri="{FF2B5EF4-FFF2-40B4-BE49-F238E27FC236}">
                <a16:creationId xmlns:a16="http://schemas.microsoft.com/office/drawing/2014/main" id="{1C499233-BAA4-E742-9B03-8CA102A23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294" y="1316316"/>
            <a:ext cx="4697411" cy="34846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1000"/>
                                        <p:tgtEl>
                                          <p:spTgt spid="16">
                                            <p:txEl>
                                              <p:pRg st="3" end="3"/>
                                            </p:txEl>
                                          </p:spTgt>
                                        </p:tgtEl>
                                      </p:cBhvr>
                                    </p:animEffect>
                                    <p:anim calcmode="lin" valueType="num">
                                      <p:cBhvr>
                                        <p:cTn id="2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1000"/>
                                        <p:tgtEl>
                                          <p:spTgt spid="16">
                                            <p:txEl>
                                              <p:pRg st="4" end="4"/>
                                            </p:txEl>
                                          </p:spTgt>
                                        </p:tgtEl>
                                      </p:cBhvr>
                                    </p:animEffect>
                                    <p:anim calcmode="lin" valueType="num">
                                      <p:cBhvr>
                                        <p:cTn id="2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1000"/>
                                        <p:tgtEl>
                                          <p:spTgt spid="16">
                                            <p:txEl>
                                              <p:pRg st="5" end="5"/>
                                            </p:txEl>
                                          </p:spTgt>
                                        </p:tgtEl>
                                      </p:cBhvr>
                                    </p:animEffect>
                                    <p:anim calcmode="lin" valueType="num">
                                      <p:cBhvr>
                                        <p:cTn id="3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fade">
                                      <p:cBhvr>
                                        <p:cTn id="36" dur="1000"/>
                                        <p:tgtEl>
                                          <p:spTgt spid="16">
                                            <p:txEl>
                                              <p:pRg st="7" end="7"/>
                                            </p:txEl>
                                          </p:spTgt>
                                        </p:tgtEl>
                                      </p:cBhvr>
                                    </p:animEffect>
                                    <p:anim calcmode="lin" valueType="num">
                                      <p:cBhvr>
                                        <p:cTn id="37"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fade">
                                      <p:cBhvr>
                                        <p:cTn id="41" dur="1000"/>
                                        <p:tgtEl>
                                          <p:spTgt spid="16">
                                            <p:txEl>
                                              <p:pRg st="8" end="8"/>
                                            </p:txEl>
                                          </p:spTgt>
                                        </p:tgtEl>
                                      </p:cBhvr>
                                    </p:animEffect>
                                    <p:anim calcmode="lin" valueType="num">
                                      <p:cBhvr>
                                        <p:cTn id="42"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8" end="8"/>
                                            </p:txEl>
                                          </p:spTgt>
                                        </p:tgtEl>
                                        <p:attrNameLst>
                                          <p:attrName>ppt_y</p:attrName>
                                        </p:attrNameLst>
                                      </p:cBhvr>
                                      <p:tavLst>
                                        <p:tav tm="0">
                                          <p:val>
                                            <p:strVal val="#ppt_y+.1"/>
                                          </p:val>
                                        </p:tav>
                                        <p:tav tm="100000">
                                          <p:val>
                                            <p:strVal val="#ppt_y"/>
                                          </p:val>
                                        </p:tav>
                                      </p:tavLst>
                                    </p:anim>
                                  </p:childTnLst>
                                </p:cTn>
                              </p:par>
                              <p:par>
                                <p:cTn id="44" presetID="1"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10" end="10"/>
                                            </p:txEl>
                                          </p:spTgt>
                                        </p:tgtEl>
                                        <p:attrNameLst>
                                          <p:attrName>style.visibility</p:attrName>
                                        </p:attrNameLst>
                                      </p:cBhvr>
                                      <p:to>
                                        <p:strVal val="visible"/>
                                      </p:to>
                                    </p:set>
                                    <p:animEffect transition="in" filter="fade">
                                      <p:cBhvr>
                                        <p:cTn id="50" dur="1000"/>
                                        <p:tgtEl>
                                          <p:spTgt spid="16">
                                            <p:txEl>
                                              <p:pRg st="10" end="10"/>
                                            </p:txEl>
                                          </p:spTgt>
                                        </p:tgtEl>
                                      </p:cBhvr>
                                    </p:animEffect>
                                    <p:anim calcmode="lin" valueType="num">
                                      <p:cBhvr>
                                        <p:cTn id="51"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6">
                                            <p:txEl>
                                              <p:pRg st="12" end="12"/>
                                            </p:txEl>
                                          </p:spTgt>
                                        </p:tgtEl>
                                        <p:attrNameLst>
                                          <p:attrName>style.visibility</p:attrName>
                                        </p:attrNameLst>
                                      </p:cBhvr>
                                      <p:to>
                                        <p:strVal val="visible"/>
                                      </p:to>
                                    </p:set>
                                    <p:animEffect transition="in" filter="fade">
                                      <p:cBhvr>
                                        <p:cTn id="57" dur="1000"/>
                                        <p:tgtEl>
                                          <p:spTgt spid="16">
                                            <p:txEl>
                                              <p:pRg st="12" end="12"/>
                                            </p:txEl>
                                          </p:spTgt>
                                        </p:tgtEl>
                                      </p:cBhvr>
                                    </p:animEffect>
                                    <p:anim calcmode="lin" valueType="num">
                                      <p:cBhvr>
                                        <p:cTn id="58" dur="10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412799" y="1136685"/>
            <a:ext cx="7604620" cy="5516712"/>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While women remained subordinate to men in Early Modern Europe, the Reformations and the Renaissance </a:t>
            </a:r>
            <a:r>
              <a:rPr lang="en-US" u="sng" dirty="0"/>
              <a:t>raised debate about female education</a:t>
            </a:r>
            <a:r>
              <a:rPr lang="en-US" dirty="0"/>
              <a:t> known as </a:t>
            </a:r>
            <a:r>
              <a:rPr lang="en-US" b="1" i="1" dirty="0"/>
              <a:t>La </a:t>
            </a:r>
            <a:r>
              <a:rPr lang="en-US" b="1" i="1" dirty="0" err="1"/>
              <a:t>Querelle</a:t>
            </a:r>
            <a:r>
              <a:rPr lang="en-US" b="1" i="1" dirty="0"/>
              <a:t> Des Femmes</a:t>
            </a:r>
            <a:r>
              <a:rPr lang="en-US" dirty="0"/>
              <a:t> in French</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b="1" i="1" dirty="0"/>
              <a:t>La </a:t>
            </a:r>
            <a:r>
              <a:rPr lang="en-US" b="1" i="1" dirty="0" err="1"/>
              <a:t>Querelle</a:t>
            </a:r>
            <a:r>
              <a:rPr lang="en-US" b="1" i="1" dirty="0"/>
              <a:t> Des Femmes</a:t>
            </a:r>
            <a:r>
              <a:rPr lang="en-US" dirty="0"/>
              <a:t> was a broad debate from the 1400s to the 1700s in Europe regarding the nature of women, their capabilities, and whether they should be permitted to study, write, or govern in the same manner as men</a:t>
            </a: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a:t>Some women, such as writer </a:t>
            </a:r>
            <a:r>
              <a:rPr lang="en-US" b="1" dirty="0"/>
              <a:t>Christine de </a:t>
            </a:r>
            <a:r>
              <a:rPr lang="en-US" b="1" dirty="0" err="1"/>
              <a:t>Pizan</a:t>
            </a:r>
            <a:r>
              <a:rPr lang="en-US" dirty="0"/>
              <a:t>, women were as intelligent as men were, they were, however, not afforded the same education</a:t>
            </a:r>
            <a:endParaRPr lang="en-US" u="sn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Additionally, some </a:t>
            </a:r>
            <a:r>
              <a:rPr lang="en-US" u="sng" dirty="0"/>
              <a:t>Protestants</a:t>
            </a:r>
            <a:r>
              <a:rPr lang="en-US" dirty="0"/>
              <a:t>, mostly those deemed ‘radical’, believed </a:t>
            </a:r>
            <a:r>
              <a:rPr lang="en-US" u="sng" dirty="0"/>
              <a:t>women could play a more active role as a pastor or preacher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Protestant women also played a major part in the Reformation by </a:t>
            </a:r>
            <a:r>
              <a:rPr lang="en-US" u="sng" dirty="0"/>
              <a:t>offering funds to Protestant writers and princes who fought to defend Protestantism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Lastly, women had an impact on the arts as well, such as the famous Baroque painter (</a:t>
            </a:r>
            <a:r>
              <a:rPr lang="en-US" b="1" dirty="0"/>
              <a:t>Artemisia Gentileschi</a:t>
            </a:r>
            <a:r>
              <a:rPr lang="en-US" dirty="0"/>
              <a:t>)</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610978" y="195397"/>
            <a:ext cx="2402237"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Women</a:t>
            </a:r>
          </a:p>
        </p:txBody>
      </p:sp>
      <p:pic>
        <p:nvPicPr>
          <p:cNvPr id="9" name="Picture 2" descr="http://art-sheep.com/wp-content/uploads/2015/03/Artemisia_Gentileschi_-_Self-Portrait_as_a_Lute_Player.jpg">
            <a:extLst>
              <a:ext uri="{FF2B5EF4-FFF2-40B4-BE49-F238E27FC236}">
                <a16:creationId xmlns:a16="http://schemas.microsoft.com/office/drawing/2014/main" id="{49241021-98C1-2C4F-B7FA-00849F995B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162" y="1813811"/>
            <a:ext cx="3747357" cy="4017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1000"/>
                                        <p:tgtEl>
                                          <p:spTgt spid="16">
                                            <p:txEl>
                                              <p:pRg st="4" end="4"/>
                                            </p:txEl>
                                          </p:spTgt>
                                        </p:tgtEl>
                                      </p:cBhvr>
                                    </p:animEffect>
                                    <p:anim calcmode="lin" valueType="num">
                                      <p:cBhvr>
                                        <p:cTn id="2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fade">
                                      <p:cBhvr>
                                        <p:cTn id="28" dur="1000"/>
                                        <p:tgtEl>
                                          <p:spTgt spid="16">
                                            <p:txEl>
                                              <p:pRg st="6" end="6"/>
                                            </p:txEl>
                                          </p:spTgt>
                                        </p:tgtEl>
                                      </p:cBhvr>
                                    </p:animEffect>
                                    <p:anim calcmode="lin" valueType="num">
                                      <p:cBhvr>
                                        <p:cTn id="29"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fade">
                                      <p:cBhvr>
                                        <p:cTn id="35" dur="1000"/>
                                        <p:tgtEl>
                                          <p:spTgt spid="16">
                                            <p:txEl>
                                              <p:pRg st="8" end="8"/>
                                            </p:txEl>
                                          </p:spTgt>
                                        </p:tgtEl>
                                      </p:cBhvr>
                                    </p:animEffect>
                                    <p:anim calcmode="lin" valueType="num">
                                      <p:cBhvr>
                                        <p:cTn id="36"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10" end="10"/>
                                            </p:txEl>
                                          </p:spTgt>
                                        </p:tgtEl>
                                        <p:attrNameLst>
                                          <p:attrName>style.visibility</p:attrName>
                                        </p:attrNameLst>
                                      </p:cBhvr>
                                      <p:to>
                                        <p:strVal val="visible"/>
                                      </p:to>
                                    </p:set>
                                    <p:animEffect transition="in" filter="fade">
                                      <p:cBhvr>
                                        <p:cTn id="42" dur="1000"/>
                                        <p:tgtEl>
                                          <p:spTgt spid="16">
                                            <p:txEl>
                                              <p:pRg st="10" end="10"/>
                                            </p:txEl>
                                          </p:spTgt>
                                        </p:tgtEl>
                                      </p:cBhvr>
                                    </p:animEffect>
                                    <p:anim calcmode="lin" valueType="num">
                                      <p:cBhvr>
                                        <p:cTn id="43"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10" end="10"/>
                                            </p:txEl>
                                          </p:spTgt>
                                        </p:tgtEl>
                                        <p:attrNameLst>
                                          <p:attrName>ppt_y</p:attrName>
                                        </p:attrNameLst>
                                      </p:cBhvr>
                                      <p:tavLst>
                                        <p:tav tm="0">
                                          <p:val>
                                            <p:strVal val="#ppt_y+.1"/>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412798" y="1620574"/>
            <a:ext cx="10140276" cy="479685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2000" dirty="0"/>
              <a:t>While governments and economies had all begun to </a:t>
            </a:r>
          </a:p>
          <a:p>
            <a:r>
              <a:rPr lang="en-US" sz="2000" dirty="0"/>
              <a:t>      change quite drastically, the way people relaxed, </a:t>
            </a:r>
          </a:p>
          <a:p>
            <a:r>
              <a:rPr lang="en-US" sz="2000" dirty="0"/>
              <a:t>      celebrated, and </a:t>
            </a:r>
            <a:r>
              <a:rPr lang="en-US" sz="2000" u="sng" dirty="0"/>
              <a:t>spent their free time remained largely </a:t>
            </a:r>
          </a:p>
          <a:p>
            <a:r>
              <a:rPr lang="en-US" sz="2000" dirty="0"/>
              <a:t>      </a:t>
            </a:r>
            <a:r>
              <a:rPr lang="en-US" sz="2000" u="sng" dirty="0"/>
              <a:t>the same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Leisure activities were still </a:t>
            </a:r>
            <a:r>
              <a:rPr lang="en-US" sz="2000" u="sng" dirty="0"/>
              <a:t>tied directly the Church </a:t>
            </a:r>
          </a:p>
          <a:p>
            <a:r>
              <a:rPr lang="en-US" sz="2000" dirty="0"/>
              <a:t>      </a:t>
            </a:r>
            <a:r>
              <a:rPr lang="en-US" sz="2000" u="sng" dirty="0"/>
              <a:t>and agricultural cycle</a:t>
            </a:r>
            <a:r>
              <a:rPr lang="en-US" sz="2000" dirty="0"/>
              <a:t>, and still </a:t>
            </a:r>
            <a:r>
              <a:rPr lang="en-US" sz="2000" u="sng" dirty="0"/>
              <a:t>reflected the </a:t>
            </a:r>
          </a:p>
          <a:p>
            <a:r>
              <a:rPr lang="en-US" sz="2000" dirty="0"/>
              <a:t>      </a:t>
            </a:r>
            <a:r>
              <a:rPr lang="en-US" sz="2000" u="sng" dirty="0"/>
              <a:t>persistence of magic and folklore</a:t>
            </a:r>
          </a:p>
          <a:p>
            <a:pPr marL="800100" lvl="1" indent="-342900">
              <a:buFont typeface="Arial" panose="020B0604020202020204" pitchFamily="34" charset="0"/>
              <a:buChar char="•"/>
            </a:pPr>
            <a:r>
              <a:rPr lang="en-US" sz="2000" dirty="0"/>
              <a:t>All Saint’s Day, Christmas, Easter, etc.</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Events such as </a:t>
            </a:r>
            <a:r>
              <a:rPr lang="en-US" sz="2000" b="1" dirty="0"/>
              <a:t>Carnival </a:t>
            </a:r>
            <a:r>
              <a:rPr lang="en-US" sz="2000" dirty="0"/>
              <a:t>(social reversal), and religious festivals revolving around harvest dominated popular life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Additionally, large groups formed to watch blood sports (animals fighting): </a:t>
            </a:r>
            <a:r>
              <a:rPr lang="en-US" sz="2000" b="1" dirty="0"/>
              <a:t>bull-baiting, bear-baiting, etc.</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412798" y="440575"/>
            <a:ext cx="5523307"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Public and Social Life</a:t>
            </a:r>
          </a:p>
        </p:txBody>
      </p:sp>
      <p:pic>
        <p:nvPicPr>
          <p:cNvPr id="10" name="Picture 2" descr="File:Lingelbach Karneval in Rom 001c.jpg">
            <a:extLst>
              <a:ext uri="{FF2B5EF4-FFF2-40B4-BE49-F238E27FC236}">
                <a16:creationId xmlns:a16="http://schemas.microsoft.com/office/drawing/2014/main" id="{AF125781-797D-5749-BB6A-67F0777EB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80" y="857545"/>
            <a:ext cx="4944321" cy="37082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8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1000"/>
                                        <p:tgtEl>
                                          <p:spTgt spid="16">
                                            <p:txEl>
                                              <p:pRg st="3" end="3"/>
                                            </p:txEl>
                                          </p:spTgt>
                                        </p:tgtEl>
                                      </p:cBhvr>
                                    </p:animEffect>
                                    <p:anim calcmode="lin" valueType="num">
                                      <p:cBhvr>
                                        <p:cTn id="2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1000"/>
                                        <p:tgtEl>
                                          <p:spTgt spid="16">
                                            <p:txEl>
                                              <p:pRg st="5" end="5"/>
                                            </p:txEl>
                                          </p:spTgt>
                                        </p:tgtEl>
                                      </p:cBhvr>
                                    </p:animEffect>
                                    <p:anim calcmode="lin" valueType="num">
                                      <p:cBhvr>
                                        <p:cTn id="3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xEl>
                                              <p:pRg st="6" end="6"/>
                                            </p:txEl>
                                          </p:spTgt>
                                        </p:tgtEl>
                                        <p:attrNameLst>
                                          <p:attrName>style.visibility</p:attrName>
                                        </p:attrNameLst>
                                      </p:cBhvr>
                                      <p:to>
                                        <p:strVal val="visible"/>
                                      </p:to>
                                    </p:set>
                                    <p:animEffect transition="in" filter="fade">
                                      <p:cBhvr>
                                        <p:cTn id="34" dur="1000"/>
                                        <p:tgtEl>
                                          <p:spTgt spid="16">
                                            <p:txEl>
                                              <p:pRg st="6" end="6"/>
                                            </p:txEl>
                                          </p:spTgt>
                                        </p:tgtEl>
                                      </p:cBhvr>
                                    </p:animEffect>
                                    <p:anim calcmode="lin" valueType="num">
                                      <p:cBhvr>
                                        <p:cTn id="35"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fade">
                                      <p:cBhvr>
                                        <p:cTn id="39" dur="1000"/>
                                        <p:tgtEl>
                                          <p:spTgt spid="16">
                                            <p:txEl>
                                              <p:pRg st="7" end="7"/>
                                            </p:txEl>
                                          </p:spTgt>
                                        </p:tgtEl>
                                      </p:cBhvr>
                                    </p:animEffect>
                                    <p:anim calcmode="lin" valueType="num">
                                      <p:cBhvr>
                                        <p:cTn id="40"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xEl>
                                              <p:pRg st="8" end="8"/>
                                            </p:txEl>
                                          </p:spTgt>
                                        </p:tgtEl>
                                        <p:attrNameLst>
                                          <p:attrName>style.visibility</p:attrName>
                                        </p:attrNameLst>
                                      </p:cBhvr>
                                      <p:to>
                                        <p:strVal val="visible"/>
                                      </p:to>
                                    </p:set>
                                    <p:animEffect transition="in" filter="fade">
                                      <p:cBhvr>
                                        <p:cTn id="46" dur="1000"/>
                                        <p:tgtEl>
                                          <p:spTgt spid="16">
                                            <p:txEl>
                                              <p:pRg st="8" end="8"/>
                                            </p:txEl>
                                          </p:spTgt>
                                        </p:tgtEl>
                                      </p:cBhvr>
                                    </p:animEffect>
                                    <p:anim calcmode="lin" valueType="num">
                                      <p:cBhvr>
                                        <p:cTn id="47"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6">
                                            <p:txEl>
                                              <p:pRg st="10" end="10"/>
                                            </p:txEl>
                                          </p:spTgt>
                                        </p:tgtEl>
                                        <p:attrNameLst>
                                          <p:attrName>style.visibility</p:attrName>
                                        </p:attrNameLst>
                                      </p:cBhvr>
                                      <p:to>
                                        <p:strVal val="visible"/>
                                      </p:to>
                                    </p:set>
                                    <p:animEffect transition="in" filter="fade">
                                      <p:cBhvr>
                                        <p:cTn id="53" dur="1000"/>
                                        <p:tgtEl>
                                          <p:spTgt spid="16">
                                            <p:txEl>
                                              <p:pRg st="10" end="10"/>
                                            </p:txEl>
                                          </p:spTgt>
                                        </p:tgtEl>
                                      </p:cBhvr>
                                    </p:animEffect>
                                    <p:anim calcmode="lin" valueType="num">
                                      <p:cBhvr>
                                        <p:cTn id="54"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xEl>
                                              <p:pRg st="12" end="12"/>
                                            </p:txEl>
                                          </p:spTgt>
                                        </p:tgtEl>
                                        <p:attrNameLst>
                                          <p:attrName>style.visibility</p:attrName>
                                        </p:attrNameLst>
                                      </p:cBhvr>
                                      <p:to>
                                        <p:strVal val="visible"/>
                                      </p:to>
                                    </p:set>
                                    <p:animEffect transition="in" filter="fade">
                                      <p:cBhvr>
                                        <p:cTn id="60" dur="1000"/>
                                        <p:tgtEl>
                                          <p:spTgt spid="16">
                                            <p:txEl>
                                              <p:pRg st="12" end="12"/>
                                            </p:txEl>
                                          </p:spTgt>
                                        </p:tgtEl>
                                      </p:cBhvr>
                                    </p:animEffect>
                                    <p:anim calcmode="lin" valueType="num">
                                      <p:cBhvr>
                                        <p:cTn id="61" dur="10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16">
                                            <p:txEl>
                                              <p:pRg st="12" end="12"/>
                                            </p:txEl>
                                          </p:spTgt>
                                        </p:tgtEl>
                                        <p:attrNameLst>
                                          <p:attrName>ppt_y</p:attrName>
                                        </p:attrNameLst>
                                      </p:cBhvr>
                                      <p:tavLst>
                                        <p:tav tm="0">
                                          <p:val>
                                            <p:strVal val="#ppt_y+.1"/>
                                          </p:val>
                                        </p:tav>
                                        <p:tav tm="100000">
                                          <p:val>
                                            <p:strVal val="#ppt_y"/>
                                          </p:val>
                                        </p:tav>
                                      </p:tavLst>
                                    </p:anim>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4357">
            <a:alpha val="18000"/>
          </a:srgbClr>
        </a:solidFill>
        <a:effectLst/>
      </p:bgPr>
    </p:bg>
    <p:spTree>
      <p:nvGrpSpPr>
        <p:cNvPr id="1" name=""/>
        <p:cNvGrpSpPr/>
        <p:nvPr/>
      </p:nvGrpSpPr>
      <p:grpSpPr>
        <a:xfrm>
          <a:off x="0" y="0"/>
          <a:ext cx="0" cy="0"/>
          <a:chOff x="0" y="0"/>
          <a:chExt cx="0" cy="0"/>
        </a:xfrm>
      </p:grpSpPr>
      <p:pic>
        <p:nvPicPr>
          <p:cNvPr id="5" name="Picture 2" descr="http://www.famous-painters.org/B-Painters/Pieter-Bruegel-the-Elder-paintings/paintings/8Pieter%20Bruegel%20the%20Elder.%20The%20Fight%20between%20Carnival%20and%20Lent.JPG">
            <a:extLst>
              <a:ext uri="{FF2B5EF4-FFF2-40B4-BE49-F238E27FC236}">
                <a16:creationId xmlns:a16="http://schemas.microsoft.com/office/drawing/2014/main" id="{430AC12B-F88E-4D4E-A9DE-BB15062BB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229" y="832712"/>
            <a:ext cx="8136304" cy="59798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11">
            <a:extLst>
              <a:ext uri="{FF2B5EF4-FFF2-40B4-BE49-F238E27FC236}">
                <a16:creationId xmlns:a16="http://schemas.microsoft.com/office/drawing/2014/main" id="{260CEF78-F410-4A43-A2D5-8BBEC2679806}"/>
              </a:ext>
            </a:extLst>
          </p:cNvPr>
          <p:cNvSpPr/>
          <p:nvPr/>
        </p:nvSpPr>
        <p:spPr>
          <a:xfrm>
            <a:off x="2718046" y="70299"/>
            <a:ext cx="6582669" cy="7036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St. Gregor’s Day Festival</a:t>
            </a:r>
          </a:p>
        </p:txBody>
      </p:sp>
    </p:spTree>
    <p:extLst>
      <p:ext uri="{BB962C8B-B14F-4D97-AF65-F5344CB8AC3E}">
        <p14:creationId xmlns:p14="http://schemas.microsoft.com/office/powerpoint/2010/main" val="410101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4357">
            <a:alpha val="18000"/>
          </a:srgbClr>
        </a:solidFill>
        <a:effectLst/>
      </p:bgPr>
    </p:bg>
    <p:spTree>
      <p:nvGrpSpPr>
        <p:cNvPr id="1" name=""/>
        <p:cNvGrpSpPr/>
        <p:nvPr/>
      </p:nvGrpSpPr>
      <p:grpSpPr>
        <a:xfrm>
          <a:off x="0" y="0"/>
          <a:ext cx="0" cy="0"/>
          <a:chOff x="0" y="0"/>
          <a:chExt cx="0" cy="0"/>
        </a:xfrm>
      </p:grpSpPr>
      <p:pic>
        <p:nvPicPr>
          <p:cNvPr id="5" name="Picture 2" descr="https://upload.wikimedia.org/wikipedia/commons/6/67/Samuel_Henry_Alken_-_Bull_Baiting.jpg">
            <a:extLst>
              <a:ext uri="{FF2B5EF4-FFF2-40B4-BE49-F238E27FC236}">
                <a16:creationId xmlns:a16="http://schemas.microsoft.com/office/drawing/2014/main" id="{BB4B49F8-27AC-9241-A531-8176C23B3B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568" y="1269703"/>
            <a:ext cx="7849897" cy="53126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11">
            <a:extLst>
              <a:ext uri="{FF2B5EF4-FFF2-40B4-BE49-F238E27FC236}">
                <a16:creationId xmlns:a16="http://schemas.microsoft.com/office/drawing/2014/main" id="{260CEF78-F410-4A43-A2D5-8BBEC2679806}"/>
              </a:ext>
            </a:extLst>
          </p:cNvPr>
          <p:cNvSpPr/>
          <p:nvPr/>
        </p:nvSpPr>
        <p:spPr>
          <a:xfrm>
            <a:off x="4157742" y="289016"/>
            <a:ext cx="3439952"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Bull Baiting</a:t>
            </a:r>
          </a:p>
        </p:txBody>
      </p:sp>
    </p:spTree>
    <p:extLst>
      <p:ext uri="{BB962C8B-B14F-4D97-AF65-F5344CB8AC3E}">
        <p14:creationId xmlns:p14="http://schemas.microsoft.com/office/powerpoint/2010/main" val="426495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4357">
            <a:alpha val="18000"/>
          </a:srgbClr>
        </a:solidFill>
        <a:effectLst/>
      </p:bgPr>
    </p:bg>
    <p:spTree>
      <p:nvGrpSpPr>
        <p:cNvPr id="1" name=""/>
        <p:cNvGrpSpPr/>
        <p:nvPr/>
      </p:nvGrpSpPr>
      <p:grpSpPr>
        <a:xfrm>
          <a:off x="0" y="0"/>
          <a:ext cx="0" cy="0"/>
          <a:chOff x="0" y="0"/>
          <a:chExt cx="0" cy="0"/>
        </a:xfrm>
      </p:grpSpPr>
      <p:pic>
        <p:nvPicPr>
          <p:cNvPr id="5" name="Picture 2" descr="https://aliais10.files.wordpress.com/2010/04/bear_baiting.jpg">
            <a:extLst>
              <a:ext uri="{FF2B5EF4-FFF2-40B4-BE49-F238E27FC236}">
                <a16:creationId xmlns:a16="http://schemas.microsoft.com/office/drawing/2014/main" id="{A5148183-2F6E-7A48-90B9-AD28EEC3B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166" y="1175421"/>
            <a:ext cx="4960786" cy="542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11">
            <a:extLst>
              <a:ext uri="{FF2B5EF4-FFF2-40B4-BE49-F238E27FC236}">
                <a16:creationId xmlns:a16="http://schemas.microsoft.com/office/drawing/2014/main" id="{260CEF78-F410-4A43-A2D5-8BBEC2679806}"/>
              </a:ext>
            </a:extLst>
          </p:cNvPr>
          <p:cNvSpPr/>
          <p:nvPr/>
        </p:nvSpPr>
        <p:spPr>
          <a:xfrm>
            <a:off x="4157742" y="233446"/>
            <a:ext cx="3439952"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Bear Baiting</a:t>
            </a:r>
          </a:p>
        </p:txBody>
      </p:sp>
    </p:spTree>
    <p:extLst>
      <p:ext uri="{BB962C8B-B14F-4D97-AF65-F5344CB8AC3E}">
        <p14:creationId xmlns:p14="http://schemas.microsoft.com/office/powerpoint/2010/main" val="19047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412799" y="1682709"/>
            <a:ext cx="10372360" cy="473471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2000" dirty="0"/>
              <a:t>As large amounts of people began urbanizing due to enclosure </a:t>
            </a:r>
          </a:p>
          <a:p>
            <a:r>
              <a:rPr lang="en-US" sz="2000" dirty="0"/>
              <a:t>      movements, </a:t>
            </a:r>
            <a:r>
              <a:rPr lang="en-US" sz="2000" u="sng" dirty="0"/>
              <a:t>cities and authorities were largely unprepared to </a:t>
            </a:r>
          </a:p>
          <a:p>
            <a:r>
              <a:rPr lang="en-US" sz="2000" dirty="0"/>
              <a:t>      </a:t>
            </a:r>
            <a:r>
              <a:rPr lang="en-US" sz="2000" u="sng" dirty="0"/>
              <a:t>handle the new, massive crowds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While cities offered construction work for men, as food </a:t>
            </a:r>
          </a:p>
          <a:p>
            <a:r>
              <a:rPr lang="en-US" sz="2000" dirty="0"/>
              <a:t>      processors and innkeepers, </a:t>
            </a:r>
            <a:r>
              <a:rPr lang="en-US" sz="2000" u="sng" dirty="0"/>
              <a:t>most people were unemployed </a:t>
            </a:r>
          </a:p>
          <a:p>
            <a:r>
              <a:rPr lang="en-US" sz="2000" dirty="0"/>
              <a:t>      </a:t>
            </a:r>
            <a:r>
              <a:rPr lang="en-US" sz="2000" u="sng" dirty="0"/>
              <a:t>and extremely poor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u="sng" dirty="0"/>
              <a:t>Crime and disease</a:t>
            </a:r>
            <a:r>
              <a:rPr lang="en-US" sz="2000" dirty="0"/>
              <a:t> ran rampant in cities, and a </a:t>
            </a:r>
            <a:r>
              <a:rPr lang="en-US" sz="2000" u="sng" dirty="0"/>
              <a:t>lack of sanitation</a:t>
            </a:r>
            <a:r>
              <a:rPr lang="en-US" sz="2000" dirty="0"/>
              <a:t> made life miserable for citizens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With the Church largely gone or irrelevant in Protestant Europe, cities and governments were </a:t>
            </a:r>
            <a:r>
              <a:rPr lang="en-US" sz="2000" u="sng" dirty="0"/>
              <a:t>forced to enforce stricter laws on begging and prostitution</a:t>
            </a:r>
            <a:r>
              <a:rPr lang="en-US" sz="2000" dirty="0"/>
              <a:t> and form secular local authorities</a:t>
            </a:r>
          </a:p>
          <a:p>
            <a:pPr marL="342900" indent="-342900">
              <a:buFont typeface="Arial" panose="020B0604020202020204" pitchFamily="34" charset="0"/>
              <a:buChar char="•"/>
            </a:pPr>
            <a:endParaRPr lang="en-US" sz="2000" u="sng" dirty="0"/>
          </a:p>
          <a:p>
            <a:pPr marL="342900" indent="-342900">
              <a:buFont typeface="Arial" panose="020B0604020202020204" pitchFamily="34" charset="0"/>
              <a:buChar char="•"/>
            </a:pPr>
            <a:r>
              <a:rPr lang="en-US" sz="2000" dirty="0"/>
              <a:t>Regardless, following the Enclosure Movement, </a:t>
            </a:r>
            <a:r>
              <a:rPr lang="en-US" sz="2000" u="sng" dirty="0"/>
              <a:t>cities overflowed as craft guilds and merchant elites strained private resources to govern and maintain order</a:t>
            </a:r>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888287" y="644356"/>
            <a:ext cx="2750126"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ooper Black" panose="0208090404030B020404" pitchFamily="18" charset="0"/>
              </a:rPr>
              <a:t>City Life</a:t>
            </a:r>
          </a:p>
        </p:txBody>
      </p:sp>
      <p:pic>
        <p:nvPicPr>
          <p:cNvPr id="28" name="Picture 2" descr="https://upload.wikimedia.org/wikipedia/commons/6/6d/Frankfurt_Main_Fettmilch-Aufstand.jpg">
            <a:extLst>
              <a:ext uri="{FF2B5EF4-FFF2-40B4-BE49-F238E27FC236}">
                <a16:creationId xmlns:a16="http://schemas.microsoft.com/office/drawing/2014/main" id="{9C322F2E-10CA-A44A-B649-C35FE6CB5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966" y="881255"/>
            <a:ext cx="4025727" cy="29056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1000"/>
                                        <p:tgtEl>
                                          <p:spTgt spid="16">
                                            <p:txEl>
                                              <p:pRg st="4" end="4"/>
                                            </p:txEl>
                                          </p:spTgt>
                                        </p:tgtEl>
                                      </p:cBhvr>
                                    </p:animEffect>
                                    <p:anim calcmode="lin" valueType="num">
                                      <p:cBhvr>
                                        <p:cTn id="2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1000"/>
                                        <p:tgtEl>
                                          <p:spTgt spid="16">
                                            <p:txEl>
                                              <p:pRg st="5" end="5"/>
                                            </p:txEl>
                                          </p:spTgt>
                                        </p:tgtEl>
                                      </p:cBhvr>
                                    </p:animEffect>
                                    <p:anim calcmode="lin" valueType="num">
                                      <p:cBhvr>
                                        <p:cTn id="3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xEl>
                                              <p:pRg st="6" end="6"/>
                                            </p:txEl>
                                          </p:spTgt>
                                        </p:tgtEl>
                                        <p:attrNameLst>
                                          <p:attrName>style.visibility</p:attrName>
                                        </p:attrNameLst>
                                      </p:cBhvr>
                                      <p:to>
                                        <p:strVal val="visible"/>
                                      </p:to>
                                    </p:set>
                                    <p:animEffect transition="in" filter="fade">
                                      <p:cBhvr>
                                        <p:cTn id="34" dur="1000"/>
                                        <p:tgtEl>
                                          <p:spTgt spid="16">
                                            <p:txEl>
                                              <p:pRg st="6" end="6"/>
                                            </p:txEl>
                                          </p:spTgt>
                                        </p:tgtEl>
                                      </p:cBhvr>
                                    </p:animEffect>
                                    <p:anim calcmode="lin" valueType="num">
                                      <p:cBhvr>
                                        <p:cTn id="35"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fade">
                                      <p:cBhvr>
                                        <p:cTn id="41" dur="1000"/>
                                        <p:tgtEl>
                                          <p:spTgt spid="16">
                                            <p:txEl>
                                              <p:pRg st="8" end="8"/>
                                            </p:txEl>
                                          </p:spTgt>
                                        </p:tgtEl>
                                      </p:cBhvr>
                                    </p:animEffect>
                                    <p:anim calcmode="lin" valueType="num">
                                      <p:cBhvr>
                                        <p:cTn id="42"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8" end="8"/>
                                            </p:txEl>
                                          </p:spTgt>
                                        </p:tgtEl>
                                        <p:attrNameLst>
                                          <p:attrName>ppt_y</p:attrName>
                                        </p:attrNameLst>
                                      </p:cBhvr>
                                      <p:tavLst>
                                        <p:tav tm="0">
                                          <p:val>
                                            <p:strVal val="#ppt_y+.1"/>
                                          </p:val>
                                        </p:tav>
                                        <p:tav tm="100000">
                                          <p:val>
                                            <p:strVal val="#ppt_y"/>
                                          </p:val>
                                        </p:tav>
                                      </p:tavLst>
                                    </p:anim>
                                  </p:childTnLst>
                                </p:cTn>
                              </p:par>
                              <p:par>
                                <p:cTn id="44" presetID="1"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10" end="10"/>
                                            </p:txEl>
                                          </p:spTgt>
                                        </p:tgtEl>
                                        <p:attrNameLst>
                                          <p:attrName>style.visibility</p:attrName>
                                        </p:attrNameLst>
                                      </p:cBhvr>
                                      <p:to>
                                        <p:strVal val="visible"/>
                                      </p:to>
                                    </p:set>
                                    <p:animEffect transition="in" filter="fade">
                                      <p:cBhvr>
                                        <p:cTn id="50" dur="1000"/>
                                        <p:tgtEl>
                                          <p:spTgt spid="16">
                                            <p:txEl>
                                              <p:pRg st="10" end="10"/>
                                            </p:txEl>
                                          </p:spTgt>
                                        </p:tgtEl>
                                      </p:cBhvr>
                                    </p:animEffect>
                                    <p:anim calcmode="lin" valueType="num">
                                      <p:cBhvr>
                                        <p:cTn id="51"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6">
                                            <p:txEl>
                                              <p:pRg st="12" end="12"/>
                                            </p:txEl>
                                          </p:spTgt>
                                        </p:tgtEl>
                                        <p:attrNameLst>
                                          <p:attrName>style.visibility</p:attrName>
                                        </p:attrNameLst>
                                      </p:cBhvr>
                                      <p:to>
                                        <p:strVal val="visible"/>
                                      </p:to>
                                    </p:set>
                                    <p:animEffect transition="in" filter="fade">
                                      <p:cBhvr>
                                        <p:cTn id="57" dur="1000"/>
                                        <p:tgtEl>
                                          <p:spTgt spid="16">
                                            <p:txEl>
                                              <p:pRg st="12" end="12"/>
                                            </p:txEl>
                                          </p:spTgt>
                                        </p:tgtEl>
                                      </p:cBhvr>
                                    </p:animEffect>
                                    <p:anim calcmode="lin" valueType="num">
                                      <p:cBhvr>
                                        <p:cTn id="58" dur="10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56682-E21D-4EDA-8396-DD94667D8E7C}"/>
              </a:ext>
            </a:extLst>
          </p:cNvPr>
          <p:cNvSpPr txBox="1"/>
          <p:nvPr/>
        </p:nvSpPr>
        <p:spPr>
          <a:xfrm>
            <a:off x="9900739" y="102021"/>
            <a:ext cx="2402237" cy="338554"/>
          </a:xfrm>
          <a:prstGeom prst="rect">
            <a:avLst/>
          </a:prstGeom>
          <a:noFill/>
        </p:spPr>
        <p:txBody>
          <a:bodyPr wrap="square" rtlCol="0">
            <a:spAutoFit/>
          </a:bodyPr>
          <a:lstStyle/>
          <a:p>
            <a:r>
              <a:rPr lang="en-US" sz="1600" dirty="0"/>
              <a:t>© Morgan AP Teaching</a:t>
            </a:r>
          </a:p>
        </p:txBody>
      </p:sp>
      <p:sp>
        <p:nvSpPr>
          <p:cNvPr id="16" name="Rectangle 15">
            <a:extLst>
              <a:ext uri="{FF2B5EF4-FFF2-40B4-BE49-F238E27FC236}">
                <a16:creationId xmlns:a16="http://schemas.microsoft.com/office/drawing/2014/main" id="{173DED8D-8063-40E0-93D3-E4F341D791EA}"/>
              </a:ext>
            </a:extLst>
          </p:cNvPr>
          <p:cNvSpPr/>
          <p:nvPr/>
        </p:nvSpPr>
        <p:spPr>
          <a:xfrm>
            <a:off x="619928" y="1598596"/>
            <a:ext cx="6763030" cy="491990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2000" dirty="0"/>
              <a:t>While the Church was largely uninvolved with crimes or punishments, the </a:t>
            </a:r>
            <a:r>
              <a:rPr lang="en-US" sz="2000" u="sng" dirty="0"/>
              <a:t>old medieval punishments were still used by secular authorities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Punishment </a:t>
            </a:r>
            <a:r>
              <a:rPr lang="en-US" sz="2000" u="sng" dirty="0"/>
              <a:t>remained a public spectacle</a:t>
            </a:r>
            <a:r>
              <a:rPr lang="en-US" sz="2000" dirty="0"/>
              <a:t>: </a:t>
            </a:r>
            <a:r>
              <a:rPr lang="en-US" sz="2000" b="1" dirty="0"/>
              <a:t>stocks, branding, whipping, </a:t>
            </a:r>
            <a:r>
              <a:rPr lang="en-US" sz="2000" dirty="0"/>
              <a:t>and</a:t>
            </a:r>
            <a:r>
              <a:rPr lang="en-US" sz="2000" b="1" dirty="0"/>
              <a:t> torture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Secular authorities, mostly in Catholic states, also </a:t>
            </a:r>
            <a:r>
              <a:rPr lang="en-US" sz="2000" u="sng" dirty="0"/>
              <a:t>maintained religious laws and book bans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Many, like Philip II, continued to use the Inquisition to convert or execute ‘heretics’</a:t>
            </a:r>
          </a:p>
          <a:p>
            <a:pPr marL="342900" indent="-342900">
              <a:buFont typeface="Arial" panose="020B0604020202020204" pitchFamily="34" charset="0"/>
              <a:buChar char="•"/>
            </a:pPr>
            <a:endParaRPr lang="en-US" sz="2000" u="sng" dirty="0"/>
          </a:p>
          <a:p>
            <a:pPr marL="342900" indent="-342900">
              <a:buFont typeface="Arial" panose="020B0604020202020204" pitchFamily="34" charset="0"/>
              <a:buChar char="•"/>
            </a:pPr>
            <a:r>
              <a:rPr lang="en-US" sz="2000" dirty="0"/>
              <a:t>Despite this continuation, </a:t>
            </a:r>
            <a:r>
              <a:rPr lang="en-US" sz="2000" u="sng" dirty="0"/>
              <a:t>many Protestant areas began to </a:t>
            </a:r>
            <a:r>
              <a:rPr lang="en-US" sz="2000" u="sng" dirty="0" err="1"/>
              <a:t>to</a:t>
            </a:r>
            <a:r>
              <a:rPr lang="en-US" sz="2000" u="sng" dirty="0"/>
              <a:t> ban Carnival</a:t>
            </a:r>
            <a:r>
              <a:rPr lang="en-US" sz="2000" dirty="0"/>
              <a:t> as an immoral practice</a:t>
            </a:r>
            <a:endParaRPr lang="en-US" sz="2000" u="sng" dirty="0"/>
          </a:p>
        </p:txBody>
      </p:sp>
      <p:sp>
        <p:nvSpPr>
          <p:cNvPr id="12" name="Rectangle: Rounded Corners 11">
            <a:extLst>
              <a:ext uri="{FF2B5EF4-FFF2-40B4-BE49-F238E27FC236}">
                <a16:creationId xmlns:a16="http://schemas.microsoft.com/office/drawing/2014/main" id="{260CEF78-F410-4A43-A2D5-8BBEC2679806}"/>
              </a:ext>
            </a:extLst>
          </p:cNvPr>
          <p:cNvSpPr/>
          <p:nvPr/>
        </p:nvSpPr>
        <p:spPr>
          <a:xfrm>
            <a:off x="741984" y="529402"/>
            <a:ext cx="5568275" cy="8339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ooper Black" panose="0208090404030B020404" pitchFamily="18" charset="0"/>
              </a:rPr>
              <a:t>Secular Governments</a:t>
            </a:r>
          </a:p>
        </p:txBody>
      </p:sp>
      <p:pic>
        <p:nvPicPr>
          <p:cNvPr id="28" name="Picture 2" descr="http://etc.usf.edu/clipart/22700/22765/pillory_22765_lg.gif">
            <a:extLst>
              <a:ext uri="{FF2B5EF4-FFF2-40B4-BE49-F238E27FC236}">
                <a16:creationId xmlns:a16="http://schemas.microsoft.com/office/drawing/2014/main" id="{08612F15-72AA-064B-AAB1-A77A9E8EA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439" y="1791811"/>
            <a:ext cx="4156734" cy="4533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0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1000"/>
                                        <p:tgtEl>
                                          <p:spTgt spid="16">
                                            <p:txEl>
                                              <p:pRg st="4" end="4"/>
                                            </p:txEl>
                                          </p:spTgt>
                                        </p:tgtEl>
                                      </p:cBhvr>
                                    </p:animEffect>
                                    <p:anim calcmode="lin" valueType="num">
                                      <p:cBhvr>
                                        <p:cTn id="2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fade">
                                      <p:cBhvr>
                                        <p:cTn id="30" dur="1000"/>
                                        <p:tgtEl>
                                          <p:spTgt spid="16">
                                            <p:txEl>
                                              <p:pRg st="6" end="6"/>
                                            </p:txEl>
                                          </p:spTgt>
                                        </p:tgtEl>
                                      </p:cBhvr>
                                    </p:animEffect>
                                    <p:anim calcmode="lin" valueType="num">
                                      <p:cBhvr>
                                        <p:cTn id="31"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fade">
                                      <p:cBhvr>
                                        <p:cTn id="37" dur="1000"/>
                                        <p:tgtEl>
                                          <p:spTgt spid="16">
                                            <p:txEl>
                                              <p:pRg st="8" end="8"/>
                                            </p:txEl>
                                          </p:spTgt>
                                        </p:tgtEl>
                                      </p:cBhvr>
                                    </p:animEffect>
                                    <p:anim calcmode="lin" valueType="num">
                                      <p:cBhvr>
                                        <p:cTn id="38"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4357">
            <a:alpha val="18000"/>
          </a:srgbClr>
        </a:solidFill>
        <a:effectLst/>
      </p:bgPr>
    </p:bg>
    <p:spTree>
      <p:nvGrpSpPr>
        <p:cNvPr id="1" name=""/>
        <p:cNvGrpSpPr/>
        <p:nvPr/>
      </p:nvGrpSpPr>
      <p:grpSpPr>
        <a:xfrm>
          <a:off x="0" y="0"/>
          <a:ext cx="0" cy="0"/>
          <a:chOff x="0" y="0"/>
          <a:chExt cx="0" cy="0"/>
        </a:xfrm>
      </p:grpSpPr>
      <p:pic>
        <p:nvPicPr>
          <p:cNvPr id="10" name="Picture 2" descr="http://www.tomecek.com/jay/Stocks.gif">
            <a:extLst>
              <a:ext uri="{FF2B5EF4-FFF2-40B4-BE49-F238E27FC236}">
                <a16:creationId xmlns:a16="http://schemas.microsoft.com/office/drawing/2014/main" id="{BE263185-1178-414B-A3C2-149B1DF5D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3" r="6614" b="2091"/>
          <a:stretch/>
        </p:blipFill>
        <p:spPr bwMode="auto">
          <a:xfrm>
            <a:off x="3165083" y="166030"/>
            <a:ext cx="5651620" cy="6505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5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4357">
            <a:alpha val="18000"/>
          </a:srgbClr>
        </a:solidFill>
        <a:effectLst/>
      </p:bgPr>
    </p:bg>
    <p:spTree>
      <p:nvGrpSpPr>
        <p:cNvPr id="1" name=""/>
        <p:cNvGrpSpPr/>
        <p:nvPr/>
      </p:nvGrpSpPr>
      <p:grpSpPr>
        <a:xfrm>
          <a:off x="0" y="0"/>
          <a:ext cx="0" cy="0"/>
          <a:chOff x="0" y="0"/>
          <a:chExt cx="0" cy="0"/>
        </a:xfrm>
      </p:grpSpPr>
      <p:pic>
        <p:nvPicPr>
          <p:cNvPr id="5" name="Picture 2" descr="https://upload.wikimedia.org/wikipedia/commons/d/d6/Executioner.jpg">
            <a:extLst>
              <a:ext uri="{FF2B5EF4-FFF2-40B4-BE49-F238E27FC236}">
                <a16:creationId xmlns:a16="http://schemas.microsoft.com/office/drawing/2014/main" id="{699A36DC-051A-3342-8E3F-941029F62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256" y="116695"/>
            <a:ext cx="8215342" cy="64480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964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31996</TotalTime>
  <Words>937</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Michael Morgan</dc:creator>
  <cp:lastModifiedBy>Braun Christine</cp:lastModifiedBy>
  <cp:revision>200</cp:revision>
  <dcterms:created xsi:type="dcterms:W3CDTF">2017-08-07T18:53:06Z</dcterms:created>
  <dcterms:modified xsi:type="dcterms:W3CDTF">2019-09-17T17:38:19Z</dcterms:modified>
</cp:coreProperties>
</file>