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56" r:id="rId3"/>
    <p:sldId id="264" r:id="rId4"/>
    <p:sldId id="276" r:id="rId5"/>
    <p:sldId id="274" r:id="rId6"/>
    <p:sldId id="294" r:id="rId7"/>
    <p:sldId id="269" r:id="rId8"/>
    <p:sldId id="277" r:id="rId9"/>
    <p:sldId id="278" r:id="rId10"/>
    <p:sldId id="295" r:id="rId11"/>
    <p:sldId id="296" r:id="rId12"/>
    <p:sldId id="292" r:id="rId13"/>
    <p:sldId id="301" r:id="rId14"/>
    <p:sldId id="302" r:id="rId15"/>
    <p:sldId id="303" r:id="rId16"/>
    <p:sldId id="304" r:id="rId17"/>
    <p:sldId id="305" r:id="rId18"/>
    <p:sldId id="259" r:id="rId19"/>
    <p:sldId id="293" r:id="rId20"/>
    <p:sldId id="287" r:id="rId21"/>
    <p:sldId id="279" r:id="rId22"/>
    <p:sldId id="257" r:id="rId23"/>
    <p:sldId id="258" r:id="rId24"/>
    <p:sldId id="262" r:id="rId25"/>
    <p:sldId id="261" r:id="rId26"/>
    <p:sldId id="297" r:id="rId27"/>
    <p:sldId id="260" r:id="rId28"/>
    <p:sldId id="298" r:id="rId29"/>
    <p:sldId id="307" r:id="rId30"/>
    <p:sldId id="300" r:id="rId31"/>
    <p:sldId id="308" r:id="rId32"/>
    <p:sldId id="299" r:id="rId33"/>
    <p:sldId id="272" r:id="rId34"/>
    <p:sldId id="271" r:id="rId35"/>
    <p:sldId id="275" r:id="rId36"/>
    <p:sldId id="273" r:id="rId37"/>
    <p:sldId id="280" r:id="rId38"/>
    <p:sldId id="285" r:id="rId39"/>
    <p:sldId id="306" r:id="rId40"/>
    <p:sldId id="267" r:id="rId41"/>
    <p:sldId id="286" r:id="rId42"/>
    <p:sldId id="283" r:id="rId43"/>
    <p:sldId id="284" r:id="rId44"/>
    <p:sldId id="289" r:id="rId45"/>
    <p:sldId id="268" r:id="rId46"/>
    <p:sldId id="282" r:id="rId47"/>
    <p:sldId id="266" r:id="rId48"/>
    <p:sldId id="270" r:id="rId49"/>
    <p:sldId id="281" r:id="rId50"/>
    <p:sldId id="265" r:id="rId51"/>
    <p:sldId id="309" r:id="rId52"/>
  </p:sldIdLst>
  <p:sldSz cx="9144000" cy="6858000" type="screen4x3"/>
  <p:notesSz cx="6858000" cy="9144000"/>
  <p:embeddedFontLst>
    <p:embeddedFont>
      <p:font typeface="Day Roman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859F7D-DB75-40C4-88DB-B80DE7699E75}">
          <p14:sldIdLst>
            <p14:sldId id="256"/>
            <p14:sldId id="264"/>
          </p14:sldIdLst>
        </p14:section>
        <p14:section name="Historical Painting" id="{169FD184-EC8F-4AD9-BAE8-FCB43896D17A}">
          <p14:sldIdLst>
            <p14:sldId id="276"/>
            <p14:sldId id="274"/>
            <p14:sldId id="294"/>
            <p14:sldId id="269"/>
            <p14:sldId id="277"/>
            <p14:sldId id="278"/>
            <p14:sldId id="295"/>
            <p14:sldId id="296"/>
          </p14:sldIdLst>
        </p14:section>
        <p14:section name="Landscapes &amp; Cityscapes" id="{92A6E5D4-F662-44C8-A083-535182644605}">
          <p14:sldIdLst>
            <p14:sldId id="292"/>
            <p14:sldId id="301"/>
            <p14:sldId id="302"/>
            <p14:sldId id="303"/>
            <p14:sldId id="304"/>
            <p14:sldId id="305"/>
            <p14:sldId id="259"/>
            <p14:sldId id="293"/>
            <p14:sldId id="287"/>
          </p14:sldIdLst>
        </p14:section>
        <p14:section name="Genre Painting" id="{C84A135B-3CD2-4804-A0D1-6E435E537EBF}">
          <p14:sldIdLst>
            <p14:sldId id="279"/>
            <p14:sldId id="257"/>
            <p14:sldId id="258"/>
            <p14:sldId id="262"/>
            <p14:sldId id="261"/>
            <p14:sldId id="297"/>
            <p14:sldId id="260"/>
          </p14:sldIdLst>
        </p14:section>
        <p14:section name="Portraits" id="{81C133A2-C6F5-44D4-BC4E-70109FEB5836}">
          <p14:sldIdLst>
            <p14:sldId id="298"/>
            <p14:sldId id="307"/>
            <p14:sldId id="300"/>
            <p14:sldId id="308"/>
            <p14:sldId id="299"/>
            <p14:sldId id="272"/>
            <p14:sldId id="271"/>
            <p14:sldId id="275"/>
            <p14:sldId id="273"/>
          </p14:sldIdLst>
        </p14:section>
        <p14:section name="Maritime Painting" id="{6FF2F6D9-2B68-4104-8902-E471A5217836}">
          <p14:sldIdLst>
            <p14:sldId id="280"/>
            <p14:sldId id="285"/>
            <p14:sldId id="306"/>
            <p14:sldId id="267"/>
            <p14:sldId id="286"/>
            <p14:sldId id="283"/>
            <p14:sldId id="284"/>
            <p14:sldId id="289"/>
            <p14:sldId id="268"/>
          </p14:sldIdLst>
        </p14:section>
        <p14:section name="Still Life" id="{B41632EF-1D3B-400A-8A18-BB3D1385F23A}">
          <p14:sldIdLst>
            <p14:sldId id="282"/>
            <p14:sldId id="266"/>
            <p14:sldId id="270"/>
            <p14:sldId id="281"/>
            <p14:sldId id="265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2A4"/>
    <a:srgbClr val="C99C6A"/>
    <a:srgbClr val="C6D9F0"/>
    <a:srgbClr val="B3B0B8"/>
    <a:srgbClr val="98939F"/>
    <a:srgbClr val="797381"/>
    <a:srgbClr val="786F81"/>
    <a:srgbClr val="1A1414"/>
    <a:srgbClr val="DBC8C2"/>
    <a:srgbClr val="889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83949-D6DD-49C2-B854-191D3CAC8E05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9BA58-2B22-474D-AC9C-5CBB8F50F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BA58-2B22-474D-AC9C-5CBB8F50F7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7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7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39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85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59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9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41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9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05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43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2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1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0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1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4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3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6C7AD-226E-4D81-B4EA-52431F0E4FA6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C39C0-21F5-4EB8-B193-A009F91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11/22/2015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9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cob_van_Ruisdae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cob_van_Ruisdae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cob_van_Ruisdae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View_of_Haarlem_with_Bleaching_Fiel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cob_van_Ruisdae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annes_Lingelbach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ndrick_Cornelisz_Vro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slide" Target="slide20.xml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slide" Target="slide2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36.xml"/><Relationship Id="rId5" Type="http://schemas.openxmlformats.org/officeDocument/2006/relationships/image" Target="../media/image3.jpeg"/><Relationship Id="rId15" Type="http://schemas.openxmlformats.org/officeDocument/2006/relationships/slide" Target="slide3.xml"/><Relationship Id="rId10" Type="http://schemas.openxmlformats.org/officeDocument/2006/relationships/slide" Target="slide45.xml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s://en.wikipedia.org/wiki/The_Milkmaid_(Vermeer)" TargetMode="External"/><Relationship Id="rId4" Type="http://schemas.openxmlformats.org/officeDocument/2006/relationships/hyperlink" Target="https://en.wikipedia.org/wiki/Johannes_Vermee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hyperlink" Target="https://en.wikipedia.org/wiki/The_Geographer" TargetMode="External"/><Relationship Id="rId4" Type="http://schemas.openxmlformats.org/officeDocument/2006/relationships/hyperlink" Target="https://en.wikipedia.org/wiki/Johannes_Verme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annes_Vermee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2.jpeg"/><Relationship Id="rId4" Type="http://schemas.openxmlformats.org/officeDocument/2006/relationships/hyperlink" Target="https://en.wikipedia.org/wiki/The_Art_of_Painting_(Vermeer)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Music_Lesson" TargetMode="External"/><Relationship Id="rId2" Type="http://schemas.openxmlformats.org/officeDocument/2006/relationships/hyperlink" Target="https://en.wikipedia.org/wiki/Johannes_Verme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annes_Vermeer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Girl_with_a_Pearl_Earri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s://en.wikipedia.org/wiki/Bartholomeus_van_der_Hels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ans_Hal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udith_Leyste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Haarlem_Guild_of_St._Luke" TargetMode="External"/><Relationship Id="rId4" Type="http://schemas.openxmlformats.org/officeDocument/2006/relationships/hyperlink" Target="https://en.wikipedia.org/wiki/Jan_de_Bra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annes_Mytens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3.wdp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Hendrick_Cornelisz_Vro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s://en.wikipedia.org/wiki/Hendrick_Cornelisz_Vroo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hyperlink" Target="https://en.wikipedia.org/wiki/Cornelis_Claesz_van_Wieringen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hyperlink" Target="https://en.wikipedia.org/wiki/Gibraltar" TargetMode="External"/><Relationship Id="rId4" Type="http://schemas.openxmlformats.org/officeDocument/2006/relationships/hyperlink" Target="https://en.wikipedia.org/wiki/Ludolf_Bakhuize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lomon_van_Ruysdae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Storm_on_the_Sea_of_Galilee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sabella_Stewart_Gardner_Museum_thef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illem_Claeszoon_Heda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sias_Beert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ieter_Claesz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ieter_Claesz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upload.wikimedia.org/wikipedia/commons/d/d6/Gerbrand_van_den_Eeckhout_-_Vision_of_Cornelius_the_Centurion_-_Walters_37249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Gerbrand_van_den_Eeckhou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en.wikipedia.org/wiki/Gerbrand_van_den_Eeckhou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a/a2/Vermeer-view-of-delft.jpg/1024px-Vermeer-view-of-delf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b="4627"/>
          <a:stretch/>
        </p:blipFill>
        <p:spPr bwMode="auto">
          <a:xfrm>
            <a:off x="0" y="-76199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76199"/>
            <a:ext cx="9144000" cy="3886199"/>
          </a:xfrm>
          <a:prstGeom prst="rect">
            <a:avLst/>
          </a:prstGeom>
          <a:gradFill flip="none" rotWithShape="1">
            <a:gsLst>
              <a:gs pos="0">
                <a:srgbClr val="9FC8E5">
                  <a:alpha val="90000"/>
                  <a:lumMod val="20000"/>
                  <a:lumOff val="80000"/>
                </a:srgbClr>
              </a:gs>
              <a:gs pos="100000">
                <a:srgbClr val="9FC8E5">
                  <a:alpha val="0"/>
                  <a:lumMod val="20000"/>
                  <a:lumOff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1625"/>
            <a:ext cx="9144000" cy="3355975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1E1E1E"/>
                </a:solidFill>
                <a:effectLst>
                  <a:outerShdw blurRad="38100" dist="38100" dir="2700000" algn="tl">
                    <a:srgbClr val="CDD4D9"/>
                  </a:outerShdw>
                </a:effectLst>
              </a:rPr>
              <a:t>Dutch Golden Age </a:t>
            </a:r>
            <a:r>
              <a:rPr lang="en-US" sz="9600" b="1" dirty="0" smtClean="0">
                <a:solidFill>
                  <a:srgbClr val="1E1E1E"/>
                </a:solidFill>
                <a:effectLst>
                  <a:outerShdw blurRad="38100" dist="38100" dir="2700000" algn="tl">
                    <a:srgbClr val="CDD4D9"/>
                  </a:outerShdw>
                </a:effectLst>
              </a:rPr>
              <a:t>Painting</a:t>
            </a:r>
            <a:endParaRPr lang="en-US" sz="7200" b="1" dirty="0">
              <a:solidFill>
                <a:srgbClr val="1E1E1E"/>
              </a:solidFill>
              <a:effectLst>
                <a:outerShdw blurRad="38100" dist="38100" dir="2700000" algn="tl">
                  <a:srgbClr val="CDD4D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2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50B"/>
            </a:gs>
            <a:gs pos="48000">
              <a:srgbClr val="242422"/>
            </a:gs>
            <a:gs pos="100000">
              <a:srgbClr val="68594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3/37/1623_Dirck_van_Baburen%2C_Prometheus_Being_Chained_by_Vulcan_Rijksmuseum%2C_Amsterdam.jpg/800px-1623_Dirck_van_Baburen%2C_Prometheus_Being_Chained_by_Vulcan_Rijksmuseum%2C_Amsterd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45" y="0"/>
            <a:ext cx="6130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181600"/>
            <a:ext cx="2514599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AE2A4"/>
                </a:solidFill>
              </a:rPr>
              <a:t>Dirck</a:t>
            </a:r>
            <a:r>
              <a:rPr lang="en-US" dirty="0">
                <a:solidFill>
                  <a:srgbClr val="FAE2A4"/>
                </a:solidFill>
              </a:rPr>
              <a:t> van </a:t>
            </a:r>
            <a:r>
              <a:rPr lang="en-US" dirty="0" err="1" smtClean="0">
                <a:solidFill>
                  <a:srgbClr val="FAE2A4"/>
                </a:solidFill>
              </a:rPr>
              <a:t>Baburen</a:t>
            </a:r>
            <a:r>
              <a:rPr lang="en-US" dirty="0" smtClean="0">
                <a:solidFill>
                  <a:srgbClr val="FAE2A4"/>
                </a:solidFill>
              </a:rPr>
              <a:t>, </a:t>
            </a:r>
            <a:r>
              <a:rPr lang="en-US" i="1" dirty="0" smtClean="0">
                <a:solidFill>
                  <a:srgbClr val="FAE2A4"/>
                </a:solidFill>
              </a:rPr>
              <a:t>Prometheus </a:t>
            </a:r>
            <a:r>
              <a:rPr lang="en-US" i="1" dirty="0">
                <a:solidFill>
                  <a:srgbClr val="FAE2A4"/>
                </a:solidFill>
              </a:rPr>
              <a:t>Being Chained by </a:t>
            </a:r>
            <a:r>
              <a:rPr lang="en-US" i="1" dirty="0" smtClean="0">
                <a:solidFill>
                  <a:srgbClr val="FAE2A4"/>
                </a:solidFill>
              </a:rPr>
              <a:t>Vulcan</a:t>
            </a:r>
            <a:r>
              <a:rPr lang="en-US" dirty="0">
                <a:solidFill>
                  <a:srgbClr val="FAE2A4"/>
                </a:solidFill>
              </a:rPr>
              <a:t> </a:t>
            </a:r>
            <a:r>
              <a:rPr lang="en-US" dirty="0" smtClean="0">
                <a:solidFill>
                  <a:srgbClr val="FAE2A4"/>
                </a:solidFill>
              </a:rPr>
              <a:t/>
            </a:r>
            <a:br>
              <a:rPr lang="en-US" dirty="0" smtClean="0">
                <a:solidFill>
                  <a:srgbClr val="FAE2A4"/>
                </a:solidFill>
              </a:rPr>
            </a:br>
            <a:r>
              <a:rPr lang="en-US" dirty="0" smtClean="0">
                <a:solidFill>
                  <a:srgbClr val="FAE2A4"/>
                </a:solidFill>
              </a:rPr>
              <a:t>(</a:t>
            </a:r>
            <a:r>
              <a:rPr lang="en-US" dirty="0">
                <a:solidFill>
                  <a:srgbClr val="FAE2A4"/>
                </a:solidFill>
              </a:rPr>
              <a:t>1623)</a:t>
            </a:r>
          </a:p>
        </p:txBody>
      </p:sp>
    </p:spTree>
    <p:extLst>
      <p:ext uri="{BB962C8B-B14F-4D97-AF65-F5344CB8AC3E}">
        <p14:creationId xmlns:p14="http://schemas.microsoft.com/office/powerpoint/2010/main" val="448138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2/2a/Johannes_Lingelbach_001.jpg/1920px-Johannes_Lingelbach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r="34567"/>
          <a:stretch/>
        </p:blipFill>
        <p:spPr bwMode="auto">
          <a:xfrm>
            <a:off x="609601" y="1905000"/>
            <a:ext cx="3318865" cy="44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57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Landscapes &amp; Cityscapes</a:t>
            </a:r>
            <a:endParaRPr lang="en-US" sz="57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5034915"/>
            <a:ext cx="35391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Famous Artist(s):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van </a:t>
            </a:r>
            <a:r>
              <a:rPr lang="en-US" sz="24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Ruisdael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827" y="6354634"/>
            <a:ext cx="332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AE2A4"/>
                </a:solidFill>
              </a:rPr>
              <a:t>Johannes Lingelbach , </a:t>
            </a:r>
            <a:r>
              <a:rPr lang="en-US" sz="1000" i="1" dirty="0">
                <a:solidFill>
                  <a:srgbClr val="FAE2A4"/>
                </a:solidFill>
              </a:rPr>
              <a:t>The Stadhuis under construction</a:t>
            </a:r>
            <a:r>
              <a:rPr lang="en-US" sz="1000" dirty="0">
                <a:solidFill>
                  <a:srgbClr val="FAE2A4"/>
                </a:solidFill>
              </a:rPr>
              <a:t>, (1656)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5877" y="1981200"/>
            <a:ext cx="4122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Dutch artists were known for their </a:t>
            </a:r>
            <a:r>
              <a:rPr lang="en-US" sz="32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realistic depictions </a:t>
            </a:r>
            <a:r>
              <a:rPr lang="en-US" sz="32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ground level.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3351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2/27/The_Windmill_at_Wijk_bij_Duurstede_1670_Ruisdael.jpg/1024px-The_Windmill_at_Wijk_bij_Duurstede_1670_Ruisda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2" y="0"/>
            <a:ext cx="8310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0" y="6474023"/>
            <a:ext cx="525780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D3E1E9"/>
                </a:solidFill>
                <a:hlinkClick r:id="rId3" tooltip="Jacob van Ruisdael"/>
              </a:rPr>
              <a:t>Jacob van Ruisdael</a:t>
            </a:r>
            <a:r>
              <a:rPr lang="en-US" sz="1400" dirty="0">
                <a:solidFill>
                  <a:srgbClr val="D3E1E9"/>
                </a:solidFill>
              </a:rPr>
              <a:t>, </a:t>
            </a:r>
            <a:r>
              <a:rPr lang="en-US" sz="1400" i="1" dirty="0">
                <a:solidFill>
                  <a:srgbClr val="D3E1E9"/>
                </a:solidFill>
              </a:rPr>
              <a:t>The Windmill at </a:t>
            </a:r>
            <a:r>
              <a:rPr lang="en-US" sz="1400" i="1" dirty="0" err="1">
                <a:solidFill>
                  <a:srgbClr val="D3E1E9"/>
                </a:solidFill>
              </a:rPr>
              <a:t>Wijk</a:t>
            </a:r>
            <a:r>
              <a:rPr lang="en-US" sz="1400" dirty="0">
                <a:solidFill>
                  <a:srgbClr val="D3E1E9"/>
                </a:solidFill>
              </a:rPr>
              <a:t> (1670)</a:t>
            </a:r>
          </a:p>
        </p:txBody>
      </p:sp>
    </p:spTree>
    <p:extLst>
      <p:ext uri="{BB962C8B-B14F-4D97-AF65-F5344CB8AC3E}">
        <p14:creationId xmlns:p14="http://schemas.microsoft.com/office/powerpoint/2010/main" val="3841084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ainting of windm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74" y="1"/>
            <a:ext cx="7407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59832" y="5562600"/>
            <a:ext cx="2654968" cy="7925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Jacob van Ruisdael"/>
              </a:rPr>
              <a:t>Jacob van Ruisdael</a:t>
            </a:r>
            <a:r>
              <a:rPr lang="en-US" sz="1400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en-US" sz="1400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i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</a:t>
            </a:r>
            <a:r>
              <a:rPr lang="en-US" sz="1400" i="1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Windmills near Haarlem</a:t>
            </a:r>
            <a:r>
              <a:rPr lang="en-US" sz="1400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(1651)</a:t>
            </a:r>
          </a:p>
        </p:txBody>
      </p:sp>
    </p:spTree>
    <p:extLst>
      <p:ext uri="{BB962C8B-B14F-4D97-AF65-F5344CB8AC3E}">
        <p14:creationId xmlns:p14="http://schemas.microsoft.com/office/powerpoint/2010/main" val="2763780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0/07/View_of_Haarlem_with_Bleaching_Grounds_c1665_Ruisda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5"/>
          <a:stretch/>
        </p:blipFill>
        <p:spPr bwMode="auto">
          <a:xfrm>
            <a:off x="0" y="0"/>
            <a:ext cx="9144000" cy="68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D3E1E9"/>
                </a:solidFill>
                <a:hlinkClick r:id="rId3" tooltip="Jacob van Ruisdael"/>
              </a:rPr>
              <a:t>Jacob van Ruisdael</a:t>
            </a:r>
            <a:r>
              <a:rPr lang="en-US" sz="1800" dirty="0">
                <a:solidFill>
                  <a:srgbClr val="D3E1E9"/>
                </a:solidFill>
              </a:rPr>
              <a:t>, </a:t>
            </a:r>
            <a:r>
              <a:rPr lang="en-US" sz="1800" i="1" dirty="0">
                <a:solidFill>
                  <a:srgbClr val="D3E1E9"/>
                </a:solidFill>
                <a:hlinkClick r:id="rId4" tooltip="View of Haarlem with Bleaching Fields"/>
              </a:rPr>
              <a:t>View of Haarlem with Bleaching Fields</a:t>
            </a:r>
            <a:r>
              <a:rPr lang="en-US" sz="1800" dirty="0">
                <a:solidFill>
                  <a:srgbClr val="D3E1E9"/>
                </a:solidFill>
              </a:rPr>
              <a:t> (c. 1665</a:t>
            </a:r>
            <a:r>
              <a:rPr lang="en-US" sz="1800" dirty="0" smtClean="0">
                <a:solidFill>
                  <a:srgbClr val="D3E1E9"/>
                </a:solidFill>
              </a:rPr>
              <a:t>)</a:t>
            </a:r>
            <a:endParaRPr lang="en-US" sz="1800" dirty="0">
              <a:solidFill>
                <a:srgbClr val="D3E1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1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3A3B"/>
            </a:gs>
            <a:gs pos="48000">
              <a:srgbClr val="2A2E32"/>
            </a:gs>
            <a:gs pos="100000">
              <a:srgbClr val="332730">
                <a:lumMod val="64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acob Isaacksz. van Ruisdael - The Jewish Cemetery - WGA20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56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6202362"/>
            <a:ext cx="4191000" cy="579438"/>
          </a:xfrm>
        </p:spPr>
        <p:txBody>
          <a:bodyPr>
            <a:noAutofit/>
          </a:bodyPr>
          <a:lstStyle/>
          <a:p>
            <a:pPr algn="r"/>
            <a:r>
              <a:rPr lang="en-US" sz="1400" b="1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Jacob van Ruisdael"/>
              </a:rPr>
              <a:t>Jacob van Ruisdael</a:t>
            </a:r>
            <a:r>
              <a:rPr lang="en-US" sz="1400" b="1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en-US" sz="1400" b="1" i="1" dirty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Jewish Cemetery (1650s</a:t>
            </a:r>
            <a:r>
              <a:rPr lang="en-US" sz="1400" b="1" i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400" b="1" dirty="0">
              <a:solidFill>
                <a:srgbClr val="D3E1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710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a/Esaias_van_de_Velde_Winter_Landscape.jpg/1024px-Esaias_van_de_Velde_Winter_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9" y="2629"/>
            <a:ext cx="798929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324600" cy="609600"/>
          </a:xfrm>
        </p:spPr>
        <p:txBody>
          <a:bodyPr>
            <a:noAutofit/>
          </a:bodyPr>
          <a:lstStyle/>
          <a:p>
            <a:pPr algn="r"/>
            <a:r>
              <a:rPr lang="nl-NL" sz="2200" dirty="0">
                <a:effectLst>
                  <a:outerShdw blurRad="50800" dist="50800" dir="5400000" algn="ctr" rotWithShape="0">
                    <a:srgbClr val="BEC2CB"/>
                  </a:outerShdw>
                </a:effectLst>
              </a:rPr>
              <a:t>Esaias van de Velde, </a:t>
            </a:r>
            <a:r>
              <a:rPr lang="nl-NL" sz="2200" i="1" dirty="0">
                <a:effectLst>
                  <a:outerShdw blurRad="50800" dist="50800" dir="5400000" algn="ctr" rotWithShape="0">
                    <a:srgbClr val="BEC2CB"/>
                  </a:outerShdw>
                </a:effectLst>
              </a:rPr>
              <a:t>Winter </a:t>
            </a:r>
            <a:r>
              <a:rPr lang="nl-NL" sz="2200" i="1" dirty="0" smtClean="0">
                <a:effectLst>
                  <a:outerShdw blurRad="50800" dist="50800" dir="5400000" algn="ctr" rotWithShape="0">
                    <a:srgbClr val="BEC2CB"/>
                  </a:outerShdw>
                </a:effectLst>
              </a:rPr>
              <a:t>Landscape </a:t>
            </a:r>
            <a:r>
              <a:rPr lang="nl-NL" sz="2200" dirty="0">
                <a:effectLst>
                  <a:outerShdw blurRad="50800" dist="50800" dir="5400000" algn="ctr" rotWithShape="0">
                    <a:srgbClr val="BEC2CB"/>
                  </a:outerShdw>
                </a:effectLst>
              </a:rPr>
              <a:t>(1623</a:t>
            </a:r>
            <a:r>
              <a:rPr lang="nl-NL" sz="2200" dirty="0" smtClean="0">
                <a:effectLst>
                  <a:outerShdw blurRad="50800" dist="50800" dir="5400000" algn="ctr" rotWithShape="0">
                    <a:srgbClr val="BEC2CB"/>
                  </a:outerShdw>
                </a:effectLst>
              </a:rPr>
              <a:t>)</a:t>
            </a:r>
            <a:endParaRPr lang="en-US" sz="2200" dirty="0">
              <a:effectLst>
                <a:outerShdw blurRad="50800" dist="50800" dir="5400000" algn="ctr" rotWithShape="0">
                  <a:srgbClr val="BEC2CB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8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a/Johannes_Lingelbach_001.jpg/1920px-Johannes_Lingelbach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19800"/>
            <a:ext cx="8229600" cy="381000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rgbClr val="D3E1E9"/>
                </a:solidFill>
                <a:hlinkClick r:id="rId3" tooltip="Johannes Lingelbach"/>
              </a:rPr>
              <a:t>Johannes Lingelbach</a:t>
            </a:r>
            <a:r>
              <a:rPr lang="en-US" sz="1600" dirty="0">
                <a:solidFill>
                  <a:srgbClr val="D3E1E9"/>
                </a:solidFill>
              </a:rPr>
              <a:t>, </a:t>
            </a:r>
            <a:r>
              <a:rPr lang="en-US" sz="1600" i="1" dirty="0">
                <a:solidFill>
                  <a:srgbClr val="D3E1E9"/>
                </a:solidFill>
              </a:rPr>
              <a:t>The </a:t>
            </a:r>
            <a:r>
              <a:rPr lang="en-US" sz="1600" dirty="0">
                <a:solidFill>
                  <a:srgbClr val="D3E1E9"/>
                </a:solidFill>
              </a:rPr>
              <a:t>Stadhuis</a:t>
            </a:r>
            <a:r>
              <a:rPr lang="en-US" sz="1600" i="1" dirty="0">
                <a:solidFill>
                  <a:srgbClr val="D3E1E9"/>
                </a:solidFill>
              </a:rPr>
              <a:t> Under Construction</a:t>
            </a:r>
            <a:r>
              <a:rPr lang="en-US" sz="1600" dirty="0">
                <a:solidFill>
                  <a:srgbClr val="D3E1E9"/>
                </a:solidFill>
              </a:rPr>
              <a:t>, (1656</a:t>
            </a:r>
            <a:r>
              <a:rPr lang="en-US" sz="1600" dirty="0" smtClean="0">
                <a:solidFill>
                  <a:srgbClr val="D3E1E9"/>
                </a:solidFill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17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2/Vermeer-view-of-delft.jpg/1024px-Vermeer-view-of-del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61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21" y="6324600"/>
            <a:ext cx="5249779" cy="457200"/>
          </a:xfrm>
        </p:spPr>
        <p:txBody>
          <a:bodyPr>
            <a:noAutofit/>
          </a:bodyPr>
          <a:lstStyle/>
          <a:p>
            <a:pPr algn="l"/>
            <a:r>
              <a:rPr lang="en-US" sz="1600" dirty="0"/>
              <a:t>Johannes Vermeer, </a:t>
            </a:r>
            <a:r>
              <a:rPr lang="en-US" sz="1600" i="1" u="sng" dirty="0"/>
              <a:t>View of Delft</a:t>
            </a:r>
            <a:r>
              <a:rPr lang="en-US" sz="1600" dirty="0"/>
              <a:t> (1660–61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834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4/4f/Hendrik_Cornelisz._Vroom_Gezicht_op_Delft_vanuit_het_wes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0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351939"/>
            <a:ext cx="6781800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D3E1E9"/>
                </a:solidFill>
                <a:hlinkClick r:id="rId3" tooltip="Hendrick Cornelisz Vroom"/>
              </a:rPr>
              <a:t>Hendrick</a:t>
            </a:r>
            <a:r>
              <a:rPr lang="en-US" dirty="0">
                <a:solidFill>
                  <a:srgbClr val="D3E1E9"/>
                </a:solidFill>
                <a:hlinkClick r:id="rId3" tooltip="Hendrick Cornelisz Vroom"/>
              </a:rPr>
              <a:t> </a:t>
            </a:r>
            <a:r>
              <a:rPr lang="en-US" dirty="0" err="1">
                <a:solidFill>
                  <a:srgbClr val="D3E1E9"/>
                </a:solidFill>
                <a:hlinkClick r:id="rId3" tooltip="Hendrick Cornelisz Vroom"/>
              </a:rPr>
              <a:t>Cornelisz</a:t>
            </a:r>
            <a:r>
              <a:rPr lang="en-US" dirty="0">
                <a:solidFill>
                  <a:srgbClr val="D3E1E9"/>
                </a:solidFill>
                <a:hlinkClick r:id="rId3" tooltip="Hendrick Cornelisz Vroom"/>
              </a:rPr>
              <a:t> Vroom</a:t>
            </a:r>
            <a:r>
              <a:rPr lang="en-US" dirty="0">
                <a:solidFill>
                  <a:srgbClr val="D3E1E9"/>
                </a:solidFill>
              </a:rPr>
              <a:t>, </a:t>
            </a:r>
            <a:r>
              <a:rPr lang="en-US" i="1" dirty="0">
                <a:solidFill>
                  <a:srgbClr val="D3E1E9"/>
                </a:solidFill>
              </a:rPr>
              <a:t>View of Delft </a:t>
            </a:r>
            <a:r>
              <a:rPr lang="en-US" i="1" dirty="0" smtClean="0">
                <a:solidFill>
                  <a:srgbClr val="D3E1E9"/>
                </a:solidFill>
              </a:rPr>
              <a:t>Seen from the West </a:t>
            </a:r>
            <a:r>
              <a:rPr lang="en-US" sz="1200" dirty="0" smtClean="0">
                <a:solidFill>
                  <a:srgbClr val="FAE2A4"/>
                </a:solidFill>
              </a:rPr>
              <a:t>one </a:t>
            </a:r>
            <a:r>
              <a:rPr lang="en-US" sz="1200" dirty="0">
                <a:solidFill>
                  <a:srgbClr val="FAE2A4"/>
                </a:solidFill>
              </a:rPr>
              <a:t>of the earliest cityscapes in the Netherlands, and the earliest of Delft</a:t>
            </a:r>
          </a:p>
        </p:txBody>
      </p:sp>
    </p:spTree>
    <p:extLst>
      <p:ext uri="{BB962C8B-B14F-4D97-AF65-F5344CB8AC3E}">
        <p14:creationId xmlns:p14="http://schemas.microsoft.com/office/powerpoint/2010/main" val="195204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7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upload.wikimedia.org/wikipedia/commons/thumb/c/ce/Jan_de_Bray_002.jpg/1280px-Jan_de_Bray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7151"/>
          <a:stretch/>
        </p:blipFill>
        <p:spPr bwMode="auto">
          <a:xfrm>
            <a:off x="0" y="3985780"/>
            <a:ext cx="2057399" cy="2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thumb/c/ce/Jan_de_Bray_002.jpg/1280px-Jan_de_Bray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7151"/>
          <a:stretch/>
        </p:blipFill>
        <p:spPr bwMode="auto">
          <a:xfrm>
            <a:off x="0" y="3985780"/>
            <a:ext cx="2057399" cy="2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b/b9/Battle_of_Gibraltar_1607.jpg/1024px-Battle_of_Gibraltar_1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991070"/>
            <a:ext cx="3391169" cy="2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pload.wikimedia.org/wikipedia/commons/thumb/b/b9/Battle_of_Gibraltar_1607.jpg/1024px-Battle_of_Gibraltar_1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991070"/>
            <a:ext cx="3391169" cy="2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69" y="3991070"/>
            <a:ext cx="3695431" cy="240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69" y="3991070"/>
            <a:ext cx="3695431" cy="240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s://upload.wikimedia.org/wikipedia/commons/thumb/e/e9/The_Geographer.jpg/800px-The_Geograph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7198" r="14406" b="19423"/>
          <a:stretch/>
        </p:blipFill>
        <p:spPr bwMode="auto">
          <a:xfrm>
            <a:off x="6096000" y="1397251"/>
            <a:ext cx="3048000" cy="25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upload.wikimedia.org/wikipedia/commons/thumb/e/e9/The_Geographer.jpg/800px-The_Geograph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7198" r="14406" b="19423"/>
          <a:stretch/>
        </p:blipFill>
        <p:spPr bwMode="auto">
          <a:xfrm>
            <a:off x="6098272" y="1399261"/>
            <a:ext cx="3048000" cy="25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thumb/a/a2/Vermeer-view-of-delft.jpg/1024px-Vermeer-view-of-delf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1550" r="373"/>
          <a:stretch/>
        </p:blipFill>
        <p:spPr bwMode="auto">
          <a:xfrm>
            <a:off x="2514600" y="1397250"/>
            <a:ext cx="3581400" cy="25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upload.wikimedia.org/wikipedia/commons/thumb/a/a2/Vermeer-view-of-delft.jpg/1024px-Vermeer-view-of-delf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1550" r="373"/>
          <a:stretch/>
        </p:blipFill>
        <p:spPr bwMode="auto">
          <a:xfrm>
            <a:off x="2514600" y="1395238"/>
            <a:ext cx="3581400" cy="25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ile:Rembrandt - Jacob Wrestling with the Angel - Google Art Projec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3092" b="16055"/>
          <a:stretch/>
        </p:blipFill>
        <p:spPr bwMode="auto">
          <a:xfrm>
            <a:off x="0" y="1397249"/>
            <a:ext cx="2514600" cy="26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Rembrandt - Jacob Wrestling with the Angel - Google Art Projec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03" r="3091" b="16055"/>
          <a:stretch/>
        </p:blipFill>
        <p:spPr bwMode="auto">
          <a:xfrm>
            <a:off x="-1" y="1397250"/>
            <a:ext cx="2514601" cy="25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Dutch Golden Age Painting</a:t>
            </a:r>
            <a:endParaRPr lang="en-US" sz="54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rId10" action="ppaction://hlinksldjump"/>
          </p:cNvPr>
          <p:cNvSpPr/>
          <p:nvPr/>
        </p:nvSpPr>
        <p:spPr>
          <a:xfrm>
            <a:off x="5638800" y="5837503"/>
            <a:ext cx="1271502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/>
              <a:t>Still Lifes</a:t>
            </a:r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2264626" y="5838765"/>
            <a:ext cx="2078774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/>
              <a:t>Maritime Scenes</a:t>
            </a:r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85378" y="5836591"/>
            <a:ext cx="1186222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/>
              <a:t>Portraits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310164" y="3427774"/>
            <a:ext cx="1919436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Genre Painting</a:t>
            </a:r>
            <a:endParaRPr lang="en-US" sz="2000" dirty="0"/>
          </a:p>
        </p:txBody>
      </p:sp>
      <p:sp>
        <p:nvSpPr>
          <p:cNvPr id="13" name="Rectangle 12">
            <a:hlinkClick r:id="rId14" action="ppaction://hlinksldjump"/>
          </p:cNvPr>
          <p:cNvSpPr/>
          <p:nvPr/>
        </p:nvSpPr>
        <p:spPr>
          <a:xfrm>
            <a:off x="2743200" y="3427774"/>
            <a:ext cx="3016210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Landscapes &amp; Cityscapes</a:t>
            </a:r>
            <a:endParaRPr lang="en-US" sz="2000" dirty="0"/>
          </a:p>
        </p:txBody>
      </p:sp>
      <p:sp>
        <p:nvSpPr>
          <p:cNvPr id="15" name="Rectangle 14">
            <a:hlinkClick r:id="rId15" action="ppaction://hlinksldjump"/>
          </p:cNvPr>
          <p:cNvSpPr/>
          <p:nvPr/>
        </p:nvSpPr>
        <p:spPr>
          <a:xfrm>
            <a:off x="189229" y="3427774"/>
            <a:ext cx="1334771" cy="400110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Historical</a:t>
            </a:r>
          </a:p>
        </p:txBody>
      </p:sp>
    </p:spTree>
    <p:extLst>
      <p:ext uri="{BB962C8B-B14F-4D97-AF65-F5344CB8AC3E}">
        <p14:creationId xmlns:p14="http://schemas.microsoft.com/office/powerpoint/2010/main" val="23730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e/e9/The_Geographer.jpg/800px-The_Geograph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13585"/>
          <a:stretch/>
        </p:blipFill>
        <p:spPr bwMode="auto">
          <a:xfrm>
            <a:off x="609600" y="1905000"/>
            <a:ext cx="3318866" cy="44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 Painting</a:t>
            </a:r>
            <a:endParaRPr lang="en-US" sz="88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515850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400" dirty="0" smtClean="0">
                <a:solidFill>
                  <a:srgbClr val="D3E1E9"/>
                </a:solidFill>
              </a:rPr>
              <a:t>Scenes from </a:t>
            </a:r>
            <a:r>
              <a:rPr lang="en-US" sz="4400" dirty="0" smtClean="0">
                <a:solidFill>
                  <a:srgbClr val="FAE2A4"/>
                </a:solidFill>
              </a:rPr>
              <a:t>Everyday Life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4648200"/>
            <a:ext cx="3539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Famous Artist(s):</a:t>
            </a:r>
          </a:p>
          <a:p>
            <a:pPr>
              <a:spcAft>
                <a:spcPts val="1200"/>
              </a:spcAft>
            </a:pPr>
            <a:r>
              <a:rPr lang="en-US" sz="30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 Vermeer</a:t>
            </a:r>
            <a:endParaRPr lang="en-US" sz="30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827" y="6354634"/>
            <a:ext cx="33206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AE2A4"/>
                </a:solidFill>
              </a:rPr>
              <a:t>Johannes Vermeer, </a:t>
            </a:r>
            <a:r>
              <a:rPr lang="en-US" sz="1000" i="1" dirty="0">
                <a:solidFill>
                  <a:srgbClr val="FAE2A4"/>
                </a:solidFill>
              </a:rPr>
              <a:t>The Geographer</a:t>
            </a:r>
            <a:r>
              <a:rPr lang="en-US" sz="1000" dirty="0">
                <a:solidFill>
                  <a:srgbClr val="FAE2A4"/>
                </a:solidFill>
              </a:rPr>
              <a:t> (1669)</a:t>
            </a:r>
          </a:p>
        </p:txBody>
      </p:sp>
    </p:spTree>
    <p:extLst>
      <p:ext uri="{BB962C8B-B14F-4D97-AF65-F5344CB8AC3E}">
        <p14:creationId xmlns:p14="http://schemas.microsoft.com/office/powerpoint/2010/main" val="409038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/>
            </a:gs>
            <a:gs pos="22000">
              <a:srgbClr val="334144"/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0/Johannes_Vermeer_-_Het_melkmeisje_-_Google_Art_Project.jpg/800px-Johannes_Vermeer_-_Het_melkmeisje_-_Google_Art_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1" y="0"/>
            <a:ext cx="6116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28" y="5105399"/>
            <a:ext cx="303212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AE2A4"/>
                </a:solidFill>
                <a:hlinkClick r:id="rId4" tooltip="Johannes Vermeer"/>
              </a:rPr>
              <a:t>Johannes Vermeer</a:t>
            </a:r>
            <a:r>
              <a:rPr lang="en-US" sz="2400" dirty="0" smtClean="0">
                <a:solidFill>
                  <a:srgbClr val="FAE2A4"/>
                </a:solidFill>
              </a:rPr>
              <a:t/>
            </a:r>
            <a:br>
              <a:rPr lang="en-US" sz="2400" dirty="0" smtClean="0">
                <a:solidFill>
                  <a:srgbClr val="FAE2A4"/>
                </a:solidFill>
              </a:rPr>
            </a:br>
            <a:r>
              <a:rPr lang="en-US" sz="2400" i="1" u="sng" dirty="0">
                <a:solidFill>
                  <a:srgbClr val="FAE2A4"/>
                </a:solidFill>
                <a:hlinkClick r:id="rId5" tooltip="The Milkmaid (Vermeer)"/>
              </a:rPr>
              <a:t>The </a:t>
            </a:r>
            <a:r>
              <a:rPr lang="en-US" sz="2400" i="1" u="sng" dirty="0" smtClean="0">
                <a:solidFill>
                  <a:srgbClr val="FAE2A4"/>
                </a:solidFill>
                <a:hlinkClick r:id="rId5" tooltip="The Milkmaid (Vermeer)"/>
              </a:rPr>
              <a:t>Milkmaid</a:t>
            </a:r>
            <a:r>
              <a:rPr lang="en-US" sz="2400" dirty="0" smtClean="0">
                <a:solidFill>
                  <a:srgbClr val="FAE2A4"/>
                </a:solidFill>
              </a:rPr>
              <a:t/>
            </a:r>
            <a:br>
              <a:rPr lang="en-US" sz="2400" dirty="0" smtClean="0">
                <a:solidFill>
                  <a:srgbClr val="FAE2A4"/>
                </a:solidFill>
              </a:rPr>
            </a:br>
            <a:r>
              <a:rPr lang="en-US" sz="2400" dirty="0" smtClean="0">
                <a:solidFill>
                  <a:srgbClr val="FAE2A4"/>
                </a:solidFill>
              </a:rPr>
              <a:t>(</a:t>
            </a:r>
            <a:r>
              <a:rPr lang="en-US" sz="2400" dirty="0">
                <a:solidFill>
                  <a:srgbClr val="FAE2A4"/>
                </a:solidFill>
              </a:rPr>
              <a:t>1658–1660)</a:t>
            </a:r>
          </a:p>
        </p:txBody>
      </p:sp>
    </p:spTree>
    <p:extLst>
      <p:ext uri="{BB962C8B-B14F-4D97-AF65-F5344CB8AC3E}">
        <p14:creationId xmlns:p14="http://schemas.microsoft.com/office/powerpoint/2010/main" val="1662054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/>
            </a:gs>
            <a:gs pos="22000">
              <a:srgbClr val="334144"/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e/e9/The_Geographer.jpg/800px-The_Geograp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97" y="1"/>
            <a:ext cx="6112004" cy="68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28" y="5105400"/>
            <a:ext cx="303212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AE2A4"/>
                </a:solidFill>
                <a:hlinkClick r:id="rId4" tooltip="Johannes Vermeer"/>
              </a:rPr>
              <a:t>Johannes </a:t>
            </a:r>
            <a:r>
              <a:rPr lang="en-US" sz="2400" dirty="0" smtClean="0">
                <a:solidFill>
                  <a:srgbClr val="FAE2A4"/>
                </a:solidFill>
                <a:hlinkClick r:id="rId4" tooltip="Johannes Vermeer"/>
              </a:rPr>
              <a:t>Vermeer</a:t>
            </a:r>
            <a:r>
              <a:rPr lang="en-US" sz="2400" dirty="0" smtClean="0">
                <a:solidFill>
                  <a:srgbClr val="FAE2A4"/>
                </a:solidFill>
              </a:rPr>
              <a:t/>
            </a:r>
            <a:br>
              <a:rPr lang="en-US" sz="2400" dirty="0" smtClean="0">
                <a:solidFill>
                  <a:srgbClr val="FAE2A4"/>
                </a:solidFill>
              </a:rPr>
            </a:br>
            <a:r>
              <a:rPr lang="en-US" sz="2400" i="1" dirty="0">
                <a:hlinkClick r:id="rId5" tooltip="The Geographer"/>
              </a:rPr>
              <a:t>The </a:t>
            </a:r>
            <a:r>
              <a:rPr lang="en-US" sz="2400" i="1" dirty="0" smtClean="0">
                <a:hlinkClick r:id="rId5" tooltip="The Geographer"/>
              </a:rPr>
              <a:t>Geographer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AE2A4"/>
                </a:solidFill>
              </a:rPr>
              <a:t>(</a:t>
            </a:r>
            <a:r>
              <a:rPr lang="en-US" sz="2400" dirty="0">
                <a:solidFill>
                  <a:srgbClr val="FAE2A4"/>
                </a:solidFill>
              </a:rPr>
              <a:t>1669)</a:t>
            </a:r>
          </a:p>
        </p:txBody>
      </p:sp>
    </p:spTree>
    <p:extLst>
      <p:ext uri="{BB962C8B-B14F-4D97-AF65-F5344CB8AC3E}">
        <p14:creationId xmlns:p14="http://schemas.microsoft.com/office/powerpoint/2010/main" val="65056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11141D"/>
            </a:gs>
            <a:gs pos="59000">
              <a:srgbClr val="334144"/>
            </a:gs>
            <a:gs pos="100000">
              <a:srgbClr val="11141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-128" y="5105400"/>
            <a:ext cx="303212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AE2A4"/>
                </a:solidFill>
                <a:hlinkClick r:id="rId3" tooltip="Johannes Vermeer"/>
              </a:rPr>
              <a:t>Johannes Vermeer</a:t>
            </a:r>
            <a:r>
              <a:rPr lang="en-US" sz="2400" dirty="0">
                <a:solidFill>
                  <a:srgbClr val="FAE2A4"/>
                </a:solidFill>
              </a:rPr>
              <a:t>, </a:t>
            </a:r>
            <a:br>
              <a:rPr lang="en-US" sz="2400" dirty="0">
                <a:solidFill>
                  <a:srgbClr val="FAE2A4"/>
                </a:solidFill>
              </a:rPr>
            </a:br>
            <a:r>
              <a:rPr lang="en-US" sz="2400" i="1" dirty="0">
                <a:solidFill>
                  <a:srgbClr val="FAE2A4"/>
                </a:solidFill>
                <a:hlinkClick r:id="rId4" tooltip="The Art of Painting (Vermeer)"/>
              </a:rPr>
              <a:t>Art of </a:t>
            </a:r>
            <a:r>
              <a:rPr lang="en-US" sz="2400" i="1" dirty="0" smtClean="0">
                <a:solidFill>
                  <a:srgbClr val="FAE2A4"/>
                </a:solidFill>
                <a:hlinkClick r:id="rId4" tooltip="The Art of Painting (Vermeer)"/>
              </a:rPr>
              <a:t>Painting</a:t>
            </a:r>
            <a:r>
              <a:rPr lang="en-US" sz="2400" dirty="0">
                <a:solidFill>
                  <a:srgbClr val="FAE2A4"/>
                </a:solidFill>
              </a:rPr>
              <a:t/>
            </a:r>
            <a:br>
              <a:rPr lang="en-US" sz="2400" dirty="0">
                <a:solidFill>
                  <a:srgbClr val="FAE2A4"/>
                </a:solidFill>
              </a:rPr>
            </a:br>
            <a:r>
              <a:rPr lang="en-US" sz="2400" dirty="0">
                <a:solidFill>
                  <a:srgbClr val="FAE2A4"/>
                </a:solidFill>
              </a:rPr>
              <a:t>(c. 1666-68)</a:t>
            </a:r>
          </a:p>
        </p:txBody>
      </p:sp>
      <p:pic>
        <p:nvPicPr>
          <p:cNvPr id="6146" name="Picture 2" descr="https://upload.wikimedia.org/wikipedia/commons/thumb/5/5e/Jan_Vermeer_-_The_Art_of_Painting_-_Google_Art_Project.jpg/800px-Jan_Vermeer_-_The_Art_of_Painting_-_Google_Art_Projec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52" y="1"/>
            <a:ext cx="5837330" cy="68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98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11141D"/>
            </a:gs>
            <a:gs pos="59000">
              <a:srgbClr val="334144"/>
            </a:gs>
            <a:gs pos="100000">
              <a:srgbClr val="11141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27" y="5151567"/>
            <a:ext cx="2819528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AE2A4"/>
                </a:solidFill>
                <a:hlinkClick r:id="rId2" tooltip="Johannes Vermeer"/>
              </a:rPr>
              <a:t>Johannes </a:t>
            </a:r>
            <a:r>
              <a:rPr lang="en-US" sz="2200" dirty="0" smtClean="0">
                <a:solidFill>
                  <a:srgbClr val="FAE2A4"/>
                </a:solidFill>
                <a:hlinkClick r:id="rId2" tooltip="Johannes Vermeer"/>
              </a:rPr>
              <a:t>Vermeer</a:t>
            </a:r>
            <a:r>
              <a:rPr lang="en-US" sz="2200" dirty="0">
                <a:solidFill>
                  <a:srgbClr val="FAE2A4"/>
                </a:solidFill>
              </a:rPr>
              <a:t> </a:t>
            </a:r>
            <a:br>
              <a:rPr lang="en-US" sz="2200" dirty="0">
                <a:solidFill>
                  <a:srgbClr val="FAE2A4"/>
                </a:solidFill>
              </a:rPr>
            </a:br>
            <a:r>
              <a:rPr lang="en-US" sz="2200" i="1" u="sng" dirty="0">
                <a:solidFill>
                  <a:srgbClr val="FAE2A4"/>
                </a:solidFill>
                <a:hlinkClick r:id="rId3" tooltip="The Music Lesson"/>
              </a:rPr>
              <a:t>The Music </a:t>
            </a:r>
            <a:r>
              <a:rPr lang="en-US" sz="2200" i="1" u="sng" dirty="0" smtClean="0">
                <a:solidFill>
                  <a:srgbClr val="FAE2A4"/>
                </a:solidFill>
                <a:hlinkClick r:id="rId3" tooltip="The Music Lesson"/>
              </a:rPr>
              <a:t>Lesson</a:t>
            </a:r>
            <a:r>
              <a:rPr lang="en-US" sz="2200" dirty="0" smtClean="0">
                <a:solidFill>
                  <a:srgbClr val="FAE2A4"/>
                </a:solidFill>
              </a:rPr>
              <a:t> </a:t>
            </a:r>
            <a:r>
              <a:rPr lang="en-US" sz="2200" dirty="0">
                <a:solidFill>
                  <a:srgbClr val="FAE2A4"/>
                </a:solidFill>
              </a:rPr>
              <a:t/>
            </a:r>
            <a:br>
              <a:rPr lang="en-US" sz="2200" dirty="0">
                <a:solidFill>
                  <a:srgbClr val="FAE2A4"/>
                </a:solidFill>
              </a:rPr>
            </a:br>
            <a:r>
              <a:rPr lang="en-US" sz="2200" dirty="0">
                <a:solidFill>
                  <a:srgbClr val="FAE2A4"/>
                </a:solidFill>
              </a:rPr>
              <a:t>(c. 1662–65)</a:t>
            </a:r>
          </a:p>
        </p:txBody>
      </p:sp>
      <p:pic>
        <p:nvPicPr>
          <p:cNvPr id="5122" name="Picture 2" descr="https://upload.wikimedia.org/wikipedia/commons/thumb/4/49/Jan_Vermeer_van_Delft_014.jpg/800px-Jan_Vermeer_van_Delft_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13273"/>
            <a:ext cx="5981522" cy="68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180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upload.wikimedia.org/wikipedia/commons/thumb/c/ce/Gerard_van_Honthorst_-_The_procuress_-_Google_Art_Project.jpg/1280px-Gerard_van_Honthorst_-_The_procuress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2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324600"/>
            <a:ext cx="48768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AE2A4"/>
                </a:solidFill>
              </a:rPr>
              <a:t>Gerard van </a:t>
            </a:r>
            <a:r>
              <a:rPr lang="en-US" sz="1600" dirty="0" err="1">
                <a:solidFill>
                  <a:srgbClr val="FAE2A4"/>
                </a:solidFill>
              </a:rPr>
              <a:t>Honthorst</a:t>
            </a:r>
            <a:r>
              <a:rPr lang="en-US" sz="1600" dirty="0">
                <a:solidFill>
                  <a:srgbClr val="FAE2A4"/>
                </a:solidFill>
              </a:rPr>
              <a:t>, </a:t>
            </a:r>
            <a:r>
              <a:rPr lang="en-US" sz="1600" i="1" dirty="0">
                <a:solidFill>
                  <a:srgbClr val="FAE2A4"/>
                </a:solidFill>
              </a:rPr>
              <a:t>The Matchmaker</a:t>
            </a:r>
            <a:endParaRPr lang="en-US" sz="1600" dirty="0">
              <a:solidFill>
                <a:srgbClr val="FAE2A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6324600"/>
            <a:ext cx="2115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AE2A4"/>
                </a:solidFill>
              </a:rPr>
              <a:t>Utrecht </a:t>
            </a:r>
            <a:r>
              <a:rPr lang="en-US" sz="1600" dirty="0" err="1">
                <a:solidFill>
                  <a:srgbClr val="FAE2A4"/>
                </a:solidFill>
              </a:rPr>
              <a:t>Caravaggism</a:t>
            </a:r>
            <a:endParaRPr lang="en-US" sz="1600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81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d/d7/Meisje_met_de_parel.jpg/800px-Meisje_met_de_p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855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3800"/>
            <a:ext cx="4038600" cy="1981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D3E1E9"/>
                </a:solidFill>
                <a:hlinkClick r:id="rId3" tooltip="Johannes Vermeer"/>
              </a:rPr>
              <a:t>Johannes Vermeer</a:t>
            </a:r>
            <a:r>
              <a:rPr lang="en-US" sz="2800" dirty="0" smtClean="0">
                <a:solidFill>
                  <a:srgbClr val="D3E1E9"/>
                </a:solidFill>
              </a:rPr>
              <a:t>,</a:t>
            </a:r>
            <a:br>
              <a:rPr lang="en-US" sz="2800" dirty="0" smtClean="0">
                <a:solidFill>
                  <a:srgbClr val="D3E1E9"/>
                </a:solidFill>
              </a:rPr>
            </a:br>
            <a:r>
              <a:rPr lang="en-US" sz="2800" i="1" dirty="0" smtClean="0">
                <a:solidFill>
                  <a:srgbClr val="D3E1E9"/>
                </a:solidFill>
                <a:hlinkClick r:id="rId4" tooltip="Girl with a Pearl Earring"/>
              </a:rPr>
              <a:t>Girl </a:t>
            </a:r>
            <a:r>
              <a:rPr lang="en-US" sz="2800" i="1" dirty="0">
                <a:solidFill>
                  <a:srgbClr val="D3E1E9"/>
                </a:solidFill>
                <a:hlinkClick r:id="rId4" tooltip="Girl with a Pearl Earring"/>
              </a:rPr>
              <a:t>with a Pearl Earring</a:t>
            </a:r>
            <a:r>
              <a:rPr lang="en-US" sz="2800" dirty="0">
                <a:solidFill>
                  <a:srgbClr val="D3E1E9"/>
                </a:solidFill>
              </a:rPr>
              <a:t> (1665</a:t>
            </a:r>
            <a:r>
              <a:rPr lang="en-US" sz="2800" dirty="0" smtClean="0">
                <a:solidFill>
                  <a:srgbClr val="D3E1E9"/>
                </a:solidFill>
              </a:rPr>
              <a:t>)</a:t>
            </a:r>
            <a:endParaRPr lang="en-US" sz="2800" dirty="0">
              <a:solidFill>
                <a:srgbClr val="D3E1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39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b/b0/Willem_Heythuijsen_by_Frans_Hals_1634.jpg/800px-Willem_Heythuijsen_by_Frans_Hals_1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354504" cy="43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115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Portraits</a:t>
            </a:r>
            <a:endParaRPr lang="en-US" sz="115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667000"/>
            <a:ext cx="441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D3E1E9"/>
                </a:solidFill>
              </a:rPr>
              <a:t>The Dutch merchant class was more willing to spend money on portraits than their social equivalents in other countries.</a:t>
            </a:r>
            <a:endParaRPr lang="en-US" sz="3200" dirty="0" smtClean="0">
              <a:solidFill>
                <a:srgbClr val="FAE2A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827" y="6354634"/>
            <a:ext cx="33206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AE2A4"/>
                </a:solidFill>
              </a:rPr>
              <a:t>Frans Hals, </a:t>
            </a:r>
            <a:r>
              <a:rPr lang="en-US" sz="1000" i="1" dirty="0">
                <a:solidFill>
                  <a:srgbClr val="FAE2A4"/>
                </a:solidFill>
              </a:rPr>
              <a:t>Willem Heythuijsen</a:t>
            </a:r>
            <a:r>
              <a:rPr lang="en-US" sz="1000" dirty="0">
                <a:solidFill>
                  <a:srgbClr val="FAE2A4"/>
                </a:solidFill>
              </a:rPr>
              <a:t> (1634)</a:t>
            </a:r>
          </a:p>
        </p:txBody>
      </p:sp>
    </p:spTree>
    <p:extLst>
      <p:ext uri="{BB962C8B-B14F-4D97-AF65-F5344CB8AC3E}">
        <p14:creationId xmlns:p14="http://schemas.microsoft.com/office/powerpoint/2010/main" val="341427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7/Portrait_sophia_trip_wife_of_balthasar_coym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21"/>
            <a:ext cx="577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8612" y="-1"/>
            <a:ext cx="990600" cy="6833937"/>
          </a:xfrm>
          <a:prstGeom prst="rect">
            <a:avLst/>
          </a:prstGeom>
          <a:gradFill flip="none" rotWithShape="1">
            <a:gsLst>
              <a:gs pos="0">
                <a:srgbClr val="1A1414"/>
              </a:gs>
              <a:gs pos="100000">
                <a:srgbClr val="1A1414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579438"/>
            <a:ext cx="5169568" cy="1325562"/>
          </a:xfrm>
        </p:spPr>
        <p:txBody>
          <a:bodyPr>
            <a:normAutofit/>
          </a:bodyPr>
          <a:lstStyle/>
          <a:p>
            <a:r>
              <a:rPr lang="da-DK" sz="2400" dirty="0">
                <a:solidFill>
                  <a:srgbClr val="C6D9F0"/>
                </a:solidFill>
                <a:hlinkClick r:id="rId4" tooltip="Bartholomeus van der Helst"/>
              </a:rPr>
              <a:t>Bartholomeus van der Helst</a:t>
            </a:r>
            <a:r>
              <a:rPr lang="da-DK" sz="2400" dirty="0">
                <a:solidFill>
                  <a:srgbClr val="C6D9F0"/>
                </a:solidFill>
              </a:rPr>
              <a:t>, </a:t>
            </a:r>
            <a:r>
              <a:rPr lang="da-DK" sz="2400" dirty="0" smtClean="0">
                <a:solidFill>
                  <a:srgbClr val="C6D9F0"/>
                </a:solidFill>
              </a:rPr>
              <a:t/>
            </a:r>
            <a:br>
              <a:rPr lang="da-DK" sz="2400" dirty="0" smtClean="0">
                <a:solidFill>
                  <a:srgbClr val="C6D9F0"/>
                </a:solidFill>
              </a:rPr>
            </a:br>
            <a:r>
              <a:rPr lang="da-DK" sz="2400" i="1" dirty="0" smtClean="0">
                <a:solidFill>
                  <a:srgbClr val="C6D9F0"/>
                </a:solidFill>
              </a:rPr>
              <a:t>Sophia </a:t>
            </a:r>
            <a:r>
              <a:rPr lang="da-DK" sz="2400" i="1" dirty="0">
                <a:solidFill>
                  <a:srgbClr val="C6D9F0"/>
                </a:solidFill>
              </a:rPr>
              <a:t>Trip</a:t>
            </a:r>
            <a:r>
              <a:rPr lang="da-DK" sz="2400" dirty="0">
                <a:solidFill>
                  <a:srgbClr val="C6D9F0"/>
                </a:solidFill>
              </a:rPr>
              <a:t> (1645)</a:t>
            </a:r>
            <a:endParaRPr lang="en-US" sz="2400" dirty="0">
              <a:solidFill>
                <a:srgbClr val="C6D9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3174415"/>
            <a:ext cx="3048000" cy="21595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DBC8C2"/>
                </a:solidFill>
              </a:rPr>
              <a:t>The subject was a member of one of the wealthiest families in Holland.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B3B0B8"/>
                </a:solidFill>
              </a:rPr>
              <a:t>(Calvinist Simplicity)</a:t>
            </a:r>
            <a:endParaRPr lang="en-US" sz="1800" dirty="0">
              <a:solidFill>
                <a:srgbClr val="B3B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78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thumb/b/b0/Willem_Heythuijsen_by_Frans_Hals_1634.jpg/800px-Willem_Heythuijsen_by_Frans_Hals_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9" y="0"/>
            <a:ext cx="5260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0" y="6214646"/>
            <a:ext cx="36576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D3E1E9"/>
                </a:solidFill>
                <a:hlinkClick r:id="rId3" tooltip="Frans Hals"/>
              </a:rPr>
              <a:t>Frans Hals</a:t>
            </a:r>
            <a:r>
              <a:rPr lang="en-US" sz="1600" dirty="0">
                <a:solidFill>
                  <a:srgbClr val="D3E1E9"/>
                </a:solidFill>
              </a:rPr>
              <a:t>, </a:t>
            </a:r>
            <a:r>
              <a:rPr lang="en-US" sz="1500" i="1" dirty="0" smtClean="0">
                <a:solidFill>
                  <a:srgbClr val="D3E1E9"/>
                </a:solidFill>
              </a:rPr>
              <a:t>Willem Heythuijsen</a:t>
            </a:r>
            <a:r>
              <a:rPr lang="en-US" sz="1600" dirty="0">
                <a:solidFill>
                  <a:srgbClr val="D3E1E9"/>
                </a:solidFill>
              </a:rPr>
              <a:t> (1634)</a:t>
            </a:r>
          </a:p>
        </p:txBody>
      </p:sp>
    </p:spTree>
    <p:extLst>
      <p:ext uri="{BB962C8B-B14F-4D97-AF65-F5344CB8AC3E}">
        <p14:creationId xmlns:p14="http://schemas.microsoft.com/office/powerpoint/2010/main" val="57859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Painting</a:t>
            </a:r>
            <a:endParaRPr lang="en-US" sz="75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0866" y="2063115"/>
            <a:ext cx="445353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400" dirty="0" smtClean="0">
                <a:solidFill>
                  <a:srgbClr val="D3E1E9"/>
                </a:solidFill>
              </a:rPr>
              <a:t>Most Prestigious</a:t>
            </a:r>
          </a:p>
          <a:p>
            <a:pPr marL="914400" indent="-2873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AE2A4"/>
                </a:solidFill>
              </a:rPr>
              <a:t>Historical</a:t>
            </a:r>
          </a:p>
          <a:p>
            <a:pPr marL="914400" indent="-2873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AE2A4"/>
                </a:solidFill>
              </a:rPr>
              <a:t>Mythological</a:t>
            </a:r>
          </a:p>
          <a:p>
            <a:pPr marL="914400" indent="-2873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AE2A4"/>
                </a:solidFill>
              </a:rPr>
              <a:t>Biblical</a:t>
            </a:r>
            <a:endParaRPr lang="en-US" sz="2800" dirty="0">
              <a:solidFill>
                <a:srgbClr val="FAE2A4"/>
              </a:solidFill>
            </a:endParaRPr>
          </a:p>
        </p:txBody>
      </p:sp>
      <p:pic>
        <p:nvPicPr>
          <p:cNvPr id="4" name="Picture 4" descr="https://upload.wikimedia.org/wikipedia/commons/6/66/Gerbrand_van_den_Eeckhout_-_Anna_toont_haar_zoon_Samu%C3%ABl_aan_de_priester_El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5537" r="22146" b="1367"/>
          <a:stretch/>
        </p:blipFill>
        <p:spPr bwMode="auto">
          <a:xfrm>
            <a:off x="609600" y="1905000"/>
            <a:ext cx="3318867" cy="44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90466" y="5263515"/>
            <a:ext cx="35391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Famous Artist(s):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Rembrandt </a:t>
            </a:r>
            <a:r>
              <a:rPr lang="en-US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Pupils</a:t>
            </a:r>
            <a:endParaRPr lang="en-US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827" y="6354634"/>
            <a:ext cx="332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FAE2A4"/>
                </a:solidFill>
              </a:rPr>
              <a:t>Gerbrand</a:t>
            </a:r>
            <a:r>
              <a:rPr lang="en-US" sz="1000" dirty="0">
                <a:solidFill>
                  <a:srgbClr val="FAE2A4"/>
                </a:solidFill>
              </a:rPr>
              <a:t> van den </a:t>
            </a:r>
            <a:r>
              <a:rPr lang="en-US" sz="1000" dirty="0" err="1">
                <a:solidFill>
                  <a:srgbClr val="FAE2A4"/>
                </a:solidFill>
              </a:rPr>
              <a:t>Eeckhout</a:t>
            </a:r>
            <a:r>
              <a:rPr lang="en-US" sz="1000" dirty="0">
                <a:solidFill>
                  <a:srgbClr val="FAE2A4"/>
                </a:solidFill>
              </a:rPr>
              <a:t>, Hannah Presenting Her Son Samuel to the Priest Eli (1665)</a:t>
            </a:r>
          </a:p>
        </p:txBody>
      </p:sp>
    </p:spTree>
    <p:extLst>
      <p:ext uri="{BB962C8B-B14F-4D97-AF65-F5344CB8AC3E}">
        <p14:creationId xmlns:p14="http://schemas.microsoft.com/office/powerpoint/2010/main" val="363916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0" y="304800"/>
            <a:ext cx="3143250" cy="1752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6D9F0"/>
                </a:solidFill>
                <a:hlinkClick r:id="rId3" tooltip="Judith Leyster"/>
              </a:rPr>
              <a:t>Judith </a:t>
            </a:r>
            <a:r>
              <a:rPr lang="en-US" sz="3200" dirty="0" smtClean="0">
                <a:solidFill>
                  <a:srgbClr val="C6D9F0"/>
                </a:solidFill>
                <a:hlinkClick r:id="rId3" tooltip="Judith Leyster"/>
              </a:rPr>
              <a:t>Leyster</a:t>
            </a:r>
            <a:r>
              <a:rPr lang="en-US" sz="2400" dirty="0" smtClean="0">
                <a:solidFill>
                  <a:srgbClr val="C6D9F0"/>
                </a:solidFill>
              </a:rPr>
              <a:t/>
            </a:r>
            <a:br>
              <a:rPr lang="en-US" sz="2400" dirty="0" smtClean="0">
                <a:solidFill>
                  <a:srgbClr val="C6D9F0"/>
                </a:solidFill>
              </a:rPr>
            </a:br>
            <a:r>
              <a:rPr lang="en-US" sz="2400" i="1" dirty="0" smtClean="0">
                <a:solidFill>
                  <a:srgbClr val="FAE2A4"/>
                </a:solidFill>
              </a:rPr>
              <a:t>Self-portrait at 20</a:t>
            </a:r>
            <a:r>
              <a:rPr lang="en-US" sz="2400" i="1" dirty="0" smtClean="0">
                <a:solidFill>
                  <a:srgbClr val="C6D9F0"/>
                </a:solidFill>
              </a:rPr>
              <a:t/>
            </a:r>
            <a:br>
              <a:rPr lang="en-US" sz="2400" i="1" dirty="0" smtClean="0">
                <a:solidFill>
                  <a:srgbClr val="C6D9F0"/>
                </a:solidFill>
              </a:rPr>
            </a:br>
            <a:r>
              <a:rPr lang="en-US" sz="2400" dirty="0" smtClean="0">
                <a:solidFill>
                  <a:srgbClr val="C6D9F0"/>
                </a:solidFill>
              </a:rPr>
              <a:t>(1630)</a:t>
            </a:r>
            <a:endParaRPr lang="en-US" sz="2400" dirty="0">
              <a:solidFill>
                <a:srgbClr val="C6D9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4419600"/>
            <a:ext cx="2209800" cy="1706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AE2A4"/>
                </a:solidFill>
              </a:rPr>
              <a:t>Leyster was the second woman to join the Haarlem Painters Guild.</a:t>
            </a:r>
            <a:endParaRPr lang="en-US" sz="2000" dirty="0">
              <a:solidFill>
                <a:srgbClr val="FAE2A4"/>
              </a:solidFill>
            </a:endParaRPr>
          </a:p>
        </p:txBody>
      </p:sp>
      <p:pic>
        <p:nvPicPr>
          <p:cNvPr id="2050" name="Picture 2" descr="https://upload.wikimedia.org/wikipedia/commons/thumb/6/6a/Judith_Leyster_-_Self-Portrait_-_Google_Art_Project.jpg/896px-Judith_Leyster_-_Self-Portrait_-_Google_Art_Proj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15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3886200" cy="239236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Selfies</a:t>
            </a:r>
            <a:endParaRPr lang="en-US" sz="8000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upload.wikimedia.org/wikipedia/commons/thumb/6/6e/Govert_Flinck_-_Schutters_van_wijk_XVIII_onder_leiding_van_kapitein_Albert_Bas_001.JPG/800px-Govert_Flinck_-_Schutters_van_wijk_XVIII_onder_leiding_van_kapitein_Albert_Bas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49205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334000"/>
            <a:ext cx="342900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D3E1E9"/>
                </a:solidFill>
              </a:rPr>
              <a:t>Govert</a:t>
            </a:r>
            <a:r>
              <a:rPr lang="en-US" sz="1600" dirty="0">
                <a:solidFill>
                  <a:srgbClr val="D3E1E9"/>
                </a:solidFill>
              </a:rPr>
              <a:t> </a:t>
            </a:r>
            <a:r>
              <a:rPr lang="en-US" sz="1600" dirty="0" err="1" smtClean="0">
                <a:solidFill>
                  <a:srgbClr val="D3E1E9"/>
                </a:solidFill>
              </a:rPr>
              <a:t>Teuniszoon</a:t>
            </a:r>
            <a:r>
              <a:rPr lang="en-US" sz="1600" dirty="0" smtClean="0">
                <a:solidFill>
                  <a:srgbClr val="D3E1E9"/>
                </a:solidFill>
              </a:rPr>
              <a:t> </a:t>
            </a:r>
            <a:r>
              <a:rPr lang="en-US" sz="1600" dirty="0" err="1" smtClean="0">
                <a:solidFill>
                  <a:srgbClr val="D3E1E9"/>
                </a:solidFill>
              </a:rPr>
              <a:t>Flinck</a:t>
            </a:r>
            <a:r>
              <a:rPr lang="en-US" sz="1600" dirty="0" smtClean="0">
                <a:solidFill>
                  <a:srgbClr val="D3E1E9"/>
                </a:solidFill>
              </a:rPr>
              <a:t>, </a:t>
            </a:r>
            <a:r>
              <a:rPr lang="en-US" sz="1600" i="1" dirty="0" smtClean="0">
                <a:solidFill>
                  <a:srgbClr val="D3E1E9"/>
                </a:solidFill>
              </a:rPr>
              <a:t>Militia </a:t>
            </a:r>
            <a:r>
              <a:rPr lang="en-US" sz="1600" i="1" dirty="0">
                <a:solidFill>
                  <a:srgbClr val="D3E1E9"/>
                </a:solidFill>
              </a:rPr>
              <a:t>Company of District XVIII under the Command of Captain Albert Bas</a:t>
            </a:r>
            <a:r>
              <a:rPr lang="en-US" sz="1600" dirty="0">
                <a:solidFill>
                  <a:srgbClr val="D3E1E9"/>
                </a:solidFill>
              </a:rPr>
              <a:t> (1645)</a:t>
            </a:r>
          </a:p>
        </p:txBody>
      </p:sp>
    </p:spTree>
    <p:extLst>
      <p:ext uri="{BB962C8B-B14F-4D97-AF65-F5344CB8AC3E}">
        <p14:creationId xmlns:p14="http://schemas.microsoft.com/office/powerpoint/2010/main" val="131933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thumb/c/ce/Jan_de_Bray_002.jpg/1280px-Jan_de_Bray_0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6474023"/>
            <a:ext cx="632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3E1E9"/>
                </a:solidFill>
                <a:hlinkClick r:id="rId4" tooltip="Jan de Bray"/>
              </a:rPr>
              <a:t>Jan de Bray</a:t>
            </a:r>
            <a:r>
              <a:rPr lang="en-US" sz="1400" dirty="0">
                <a:solidFill>
                  <a:srgbClr val="D3E1E9"/>
                </a:solidFill>
              </a:rPr>
              <a:t> (second from left), </a:t>
            </a:r>
            <a:r>
              <a:rPr lang="en-US" sz="1400" i="1" dirty="0">
                <a:solidFill>
                  <a:srgbClr val="D3E1E9"/>
                </a:solidFill>
                <a:hlinkClick r:id="rId5" tooltip="Haarlem Guild of St. Luke"/>
              </a:rPr>
              <a:t>The Haarlem Painter's Guild</a:t>
            </a:r>
            <a:r>
              <a:rPr lang="en-US" sz="1400" dirty="0">
                <a:solidFill>
                  <a:srgbClr val="D3E1E9"/>
                </a:solidFill>
              </a:rPr>
              <a:t>  (1675)</a:t>
            </a:r>
          </a:p>
        </p:txBody>
      </p:sp>
    </p:spTree>
    <p:extLst>
      <p:ext uri="{BB962C8B-B14F-4D97-AF65-F5344CB8AC3E}">
        <p14:creationId xmlns:p14="http://schemas.microsoft.com/office/powerpoint/2010/main" val="864003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1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f/f8/Van_den_Kerckhoven_door_Jan_Mijtens.jpg/1280px-Van_den_Kerckhoven_door_Jan_Mijt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0002" y="6324600"/>
            <a:ext cx="2902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DEDCDD"/>
                </a:solidFill>
                <a:hlinkClick r:id="rId3" tooltip="Johannes Mytens"/>
              </a:rPr>
              <a:t>Jan Mijtens</a:t>
            </a:r>
            <a:r>
              <a:rPr lang="en-US" sz="1400" dirty="0">
                <a:solidFill>
                  <a:srgbClr val="DEDCDD"/>
                </a:solidFill>
              </a:rPr>
              <a:t>, family portrait (1652)</a:t>
            </a:r>
          </a:p>
        </p:txBody>
      </p:sp>
    </p:spTree>
    <p:extLst>
      <p:ext uri="{BB962C8B-B14F-4D97-AF65-F5344CB8AC3E}">
        <p14:creationId xmlns:p14="http://schemas.microsoft.com/office/powerpoint/2010/main" val="4273357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Nightwatch by Rembrand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"/>
          <a:stretch/>
        </p:blipFill>
        <p:spPr bwMode="auto">
          <a:xfrm>
            <a:off x="444061" y="1"/>
            <a:ext cx="82427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6858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DEAA1"/>
                </a:solidFill>
              </a:rPr>
              <a:t>Rembrandt van Rijn, </a:t>
            </a:r>
            <a:r>
              <a:rPr lang="en-US" sz="1600" i="1" dirty="0">
                <a:solidFill>
                  <a:srgbClr val="FDEAA1"/>
                </a:solidFill>
              </a:rPr>
              <a:t>The Night Watch </a:t>
            </a:r>
            <a:r>
              <a:rPr lang="en-US" sz="1600" dirty="0">
                <a:solidFill>
                  <a:srgbClr val="FDEAA1"/>
                </a:solidFill>
              </a:rPr>
              <a:t>(1642)</a:t>
            </a:r>
          </a:p>
        </p:txBody>
      </p:sp>
    </p:spTree>
    <p:extLst>
      <p:ext uri="{BB962C8B-B14F-4D97-AF65-F5344CB8AC3E}">
        <p14:creationId xmlns:p14="http://schemas.microsoft.com/office/powerpoint/2010/main" val="284554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he Anatomy Les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6290846"/>
            <a:ext cx="65532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DEDCDD"/>
                </a:solidFill>
              </a:rPr>
              <a:t>Rembrandt van Rijn,</a:t>
            </a:r>
            <a:r>
              <a:rPr lang="en-US" sz="1600" dirty="0">
                <a:solidFill>
                  <a:srgbClr val="DEDCDD"/>
                </a:solidFill>
              </a:rPr>
              <a:t> </a:t>
            </a:r>
            <a:r>
              <a:rPr lang="en-US" sz="1600" i="1" dirty="0" smtClean="0">
                <a:solidFill>
                  <a:srgbClr val="DEDCDD"/>
                </a:solidFill>
              </a:rPr>
              <a:t>The Anatomy Lesson of Dr. Nicolaes Tulp </a:t>
            </a:r>
            <a:r>
              <a:rPr lang="en-US" sz="1600" dirty="0" smtClean="0">
                <a:solidFill>
                  <a:srgbClr val="DEDCDD"/>
                </a:solidFill>
              </a:rPr>
              <a:t>(1632)</a:t>
            </a:r>
            <a:endParaRPr lang="en-US" sz="1600" dirty="0">
              <a:solidFill>
                <a:srgbClr val="DEDC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11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Painting</a:t>
            </a:r>
            <a:endParaRPr lang="en-US" sz="72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2860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400" dirty="0" smtClean="0">
                <a:solidFill>
                  <a:srgbClr val="D3E1E9"/>
                </a:solidFill>
              </a:rPr>
              <a:t>Showcased the Glory of the </a:t>
            </a:r>
            <a:r>
              <a:rPr lang="en-US" sz="4400" dirty="0" smtClean="0">
                <a:solidFill>
                  <a:srgbClr val="FAE2A4"/>
                </a:solidFill>
              </a:rPr>
              <a:t>Dutch Navy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827" y="6172200"/>
            <a:ext cx="33206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FAE2A4"/>
                </a:solidFill>
              </a:rPr>
              <a:t>Hendrick Cornelisz Vroom, </a:t>
            </a:r>
            <a:r>
              <a:rPr lang="en-US" sz="1000" i="1" dirty="0" smtClean="0">
                <a:solidFill>
                  <a:srgbClr val="FAE2A4"/>
                </a:solidFill>
              </a:rPr>
              <a:t>Dutch </a:t>
            </a:r>
            <a:r>
              <a:rPr lang="en-US" sz="1000" i="1" dirty="0">
                <a:solidFill>
                  <a:srgbClr val="FAE2A4"/>
                </a:solidFill>
              </a:rPr>
              <a:t>Ships Ramming Spanish Galleys off the Flemish Coast in October </a:t>
            </a:r>
            <a:r>
              <a:rPr lang="en-US" sz="1000" i="1" dirty="0" smtClean="0">
                <a:solidFill>
                  <a:srgbClr val="FAE2A4"/>
                </a:solidFill>
              </a:rPr>
              <a:t>1602</a:t>
            </a:r>
            <a:r>
              <a:rPr lang="en-US" sz="1000" dirty="0">
                <a:solidFill>
                  <a:srgbClr val="FAE2A4"/>
                </a:solidFill>
              </a:rPr>
              <a:t> </a:t>
            </a:r>
            <a:r>
              <a:rPr lang="en-US" sz="1000" dirty="0" smtClean="0">
                <a:solidFill>
                  <a:srgbClr val="FAE2A4"/>
                </a:solidFill>
              </a:rPr>
              <a:t>(1617)</a:t>
            </a:r>
            <a:endParaRPr lang="en-US" sz="1000" dirty="0">
              <a:solidFill>
                <a:srgbClr val="FAE2A4"/>
              </a:solidFill>
            </a:endParaRPr>
          </a:p>
        </p:txBody>
      </p:sp>
      <p:pic>
        <p:nvPicPr>
          <p:cNvPr id="1026" name="Picture 2" descr="https://upload.wikimedia.org/wikipedia/commons/thumb/d/da/Kalf%2C_Willem_-_Still_Life_with_Ewer%2C_Vessels_and_Pomegranate_-_Google_Art_Project.jpg/800px-Kalf%2C_Willem_-_Still_Life_with_Ewer%2C_Vessels_and_Pomegranate_-_Google_Art_Proj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6" y="1991436"/>
            <a:ext cx="3320639" cy="41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43400" y="5263514"/>
            <a:ext cx="4419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D3E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Famous Artist(s):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Hendrick Cornelisz Vroom</a:t>
            </a:r>
            <a:endParaRPr lang="en-US" sz="24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upload.wikimedia.org/wikipedia/commons/thumb/2/27/Vroom_Hendrick_Cornelisz_Dutch_Ships_Ramming_Spanish_Galleys_off_the_Flemish_Coast_in_October_1602.jpg/1280px-Vroom_Hendrick_Cornelisz_Dutch_Ships_Ramming_Spanish_Galleys_off_the_Flemish_Coast_in_October_16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8" r="10833"/>
          <a:stretch/>
        </p:blipFill>
        <p:spPr bwMode="auto">
          <a:xfrm>
            <a:off x="607826" y="1991436"/>
            <a:ext cx="3320640" cy="41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4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c/Hendrik_Vroom_-_Gevecht_tussen_Hollandse_en_Spaanse_schepen_op_het_Haarlemmermeer_001.JPG/1280px-Hendrik_Vroom_-_Gevecht_tussen_Hollandse_en_Spaanse_schepen_op_het_Haarlemmermeer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/>
          <a:stretch/>
        </p:blipFill>
        <p:spPr bwMode="auto">
          <a:xfrm>
            <a:off x="0" y="53518"/>
            <a:ext cx="9144000" cy="67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6182380"/>
            <a:ext cx="425906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EDCDD"/>
                </a:solidFill>
              </a:rPr>
              <a:t>Hendrick Cornelisz </a:t>
            </a:r>
            <a:r>
              <a:rPr lang="en-US" sz="1400" dirty="0" smtClean="0">
                <a:solidFill>
                  <a:srgbClr val="DEDCDD"/>
                </a:solidFill>
              </a:rPr>
              <a:t>Vroom, </a:t>
            </a:r>
            <a:r>
              <a:rPr lang="en-US" sz="1400" i="1" dirty="0">
                <a:solidFill>
                  <a:srgbClr val="DEDCDD"/>
                </a:solidFill>
              </a:rPr>
              <a:t>Battle in 1573 between Dutch and Spanish ships on the Haarlemmermeer</a:t>
            </a:r>
            <a:endParaRPr lang="en-US" sz="1400" dirty="0">
              <a:solidFill>
                <a:srgbClr val="DEDC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9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c/Hendrik_Vroom_-_Gevecht_tussen_Hollandse_en_Spaanse_schepen_op_het_Haarlemmermeer_001.JPG/1280px-Hendrik_Vroom_-_Gevecht_tussen_Hollandse_en_Spaanse_schepen_op_het_Haarlemmermeer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/>
          <a:stretch/>
        </p:blipFill>
        <p:spPr bwMode="auto">
          <a:xfrm>
            <a:off x="0" y="53518"/>
            <a:ext cx="9144000" cy="67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6182380"/>
            <a:ext cx="425906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EDCDD"/>
                </a:solidFill>
              </a:rPr>
              <a:t>Hendrick Cornelisz </a:t>
            </a:r>
            <a:r>
              <a:rPr lang="en-US" sz="1400" dirty="0" smtClean="0">
                <a:solidFill>
                  <a:srgbClr val="DEDCDD"/>
                </a:solidFill>
              </a:rPr>
              <a:t>Vroom, </a:t>
            </a:r>
            <a:r>
              <a:rPr lang="en-US" sz="1400" i="1" dirty="0">
                <a:solidFill>
                  <a:srgbClr val="DEDCDD"/>
                </a:solidFill>
              </a:rPr>
              <a:t>Battle in 1573 between Dutch and Spanish ships on the Haarlemmermeer</a:t>
            </a:r>
            <a:endParaRPr lang="en-US" sz="1400" dirty="0">
              <a:solidFill>
                <a:srgbClr val="DEDCDD"/>
              </a:solidFill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676400" y="1447800"/>
            <a:ext cx="7049771" cy="707886"/>
          </a:xfrm>
          <a:prstGeom prst="rect">
            <a:avLst/>
          </a:prstGeom>
          <a:gradFill>
            <a:gsLst>
              <a:gs pos="0">
                <a:srgbClr val="DEDCDD"/>
              </a:gs>
              <a:gs pos="35000">
                <a:srgbClr val="93BACE">
                  <a:lumMod val="62000"/>
                  <a:lumOff val="38000"/>
                </a:srgbClr>
              </a:gs>
              <a:gs pos="100000">
                <a:srgbClr val="B1CBD9"/>
              </a:gs>
            </a:gsLst>
          </a:gradFill>
          <a:ln>
            <a:solidFill>
              <a:srgbClr val="89B0C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NOTE HIGHER ANGLE IN EARLY WORKS LIKE THIS</a:t>
            </a:r>
          </a:p>
          <a:p>
            <a:pPr algn="ctr"/>
            <a:r>
              <a:rPr lang="en-US" sz="2000" dirty="0"/>
              <a:t>(Replaced by lower, more realistic angle in later works)</a:t>
            </a:r>
          </a:p>
        </p:txBody>
      </p:sp>
    </p:spTree>
    <p:extLst>
      <p:ext uri="{BB962C8B-B14F-4D97-AF65-F5344CB8AC3E}">
        <p14:creationId xmlns:p14="http://schemas.microsoft.com/office/powerpoint/2010/main" val="86084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2/27/Vroom_Hendrick_Cornelisz_Dutch_Ships_Ramming_Spanish_Galleys_off_the_Flemish_Coast_in_October_1602.jpg/1280px-Vroom_Hendrick_Cornelisz_Dutch_Ships_Ramming_Spanish_Galleys_off_the_Flemish_Coast_in_October_16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4" y="0"/>
            <a:ext cx="8884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320135"/>
            <a:ext cx="45720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AE2A4"/>
                </a:solidFill>
                <a:hlinkClick r:id="rId4" tooltip="Hendrick Cornelisz Vroom"/>
              </a:rPr>
              <a:t>Hendrick Cornelisz </a:t>
            </a:r>
            <a:r>
              <a:rPr lang="en-US" sz="1200" dirty="0" smtClean="0">
                <a:solidFill>
                  <a:srgbClr val="FAE2A4"/>
                </a:solidFill>
                <a:hlinkClick r:id="rId4" tooltip="Hendrick Cornelisz Vroom"/>
              </a:rPr>
              <a:t>Vroom</a:t>
            </a:r>
            <a:r>
              <a:rPr lang="en-US" sz="1200" dirty="0" smtClean="0">
                <a:solidFill>
                  <a:srgbClr val="FAE2A4"/>
                </a:solidFill>
              </a:rPr>
              <a:t>, </a:t>
            </a:r>
            <a:r>
              <a:rPr lang="en-US" sz="1200" i="1" dirty="0" smtClean="0">
                <a:solidFill>
                  <a:srgbClr val="FAE2A4"/>
                </a:solidFill>
              </a:rPr>
              <a:t>Dutch </a:t>
            </a:r>
            <a:r>
              <a:rPr lang="en-US" sz="1200" i="1" dirty="0">
                <a:solidFill>
                  <a:srgbClr val="FAE2A4"/>
                </a:solidFill>
              </a:rPr>
              <a:t>Ships Ramming Spanish Galleys off the Flemish Coast in October </a:t>
            </a:r>
            <a:r>
              <a:rPr lang="en-US" sz="1200" i="1" dirty="0" smtClean="0">
                <a:solidFill>
                  <a:srgbClr val="FAE2A4"/>
                </a:solidFill>
              </a:rPr>
              <a:t>1602 </a:t>
            </a:r>
            <a:r>
              <a:rPr lang="en-US" sz="1200" dirty="0" smtClean="0">
                <a:solidFill>
                  <a:srgbClr val="FAE2A4"/>
                </a:solidFill>
              </a:rPr>
              <a:t>(1617)</a:t>
            </a:r>
            <a:endParaRPr lang="en-US" sz="1200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9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3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taafse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440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248400"/>
            <a:ext cx="5943600" cy="427038"/>
          </a:xfrm>
        </p:spPr>
        <p:txBody>
          <a:bodyPr>
            <a:noAutofit/>
          </a:bodyPr>
          <a:lstStyle/>
          <a:p>
            <a:pPr algn="r"/>
            <a:r>
              <a:rPr lang="en-US" sz="1600" dirty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Rembrandt van Rijn, </a:t>
            </a:r>
            <a:r>
              <a:rPr lang="en-US" sz="1600" i="1" dirty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Conspiracy of Claudius </a:t>
            </a:r>
            <a:r>
              <a:rPr lang="en-US" sz="1600" i="1" dirty="0" err="1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Civilis</a:t>
            </a:r>
            <a:r>
              <a:rPr lang="en-US" sz="1600" i="1" dirty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(1662</a:t>
            </a:r>
            <a:r>
              <a:rPr lang="en-US" sz="1600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11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7/7c/VROOM_Hendrick_Cornelisz_Arrival_of_a_Dutch_Three_master_at_Schloss_Kronbe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2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5867400"/>
            <a:ext cx="838200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AE2A4"/>
                </a:solidFill>
                <a:hlinkClick r:id="rId4" tooltip="Hendrick Cornelisz Vroom"/>
              </a:rPr>
              <a:t>Hendrick Cornelisz </a:t>
            </a:r>
            <a:r>
              <a:rPr lang="en-US" sz="1400" dirty="0" smtClean="0">
                <a:solidFill>
                  <a:srgbClr val="FAE2A4"/>
                </a:solidFill>
                <a:hlinkClick r:id="rId4" tooltip="Hendrick Cornelisz Vroom"/>
              </a:rPr>
              <a:t>Vroom</a:t>
            </a:r>
            <a:r>
              <a:rPr lang="en-US" sz="1400" dirty="0" smtClean="0">
                <a:solidFill>
                  <a:srgbClr val="FAE2A4"/>
                </a:solidFill>
              </a:rPr>
              <a:t>, </a:t>
            </a:r>
            <a:r>
              <a:rPr lang="en-US" sz="1400" i="1" dirty="0">
                <a:solidFill>
                  <a:srgbClr val="FAE2A4"/>
                </a:solidFill>
              </a:rPr>
              <a:t>Arrival of a Dutch Three master at </a:t>
            </a:r>
            <a:r>
              <a:rPr lang="en-US" sz="1400" i="1" dirty="0" err="1">
                <a:solidFill>
                  <a:srgbClr val="FAE2A4"/>
                </a:solidFill>
              </a:rPr>
              <a:t>Kronborg</a:t>
            </a:r>
            <a:r>
              <a:rPr lang="en-US" sz="1400" i="1" dirty="0">
                <a:solidFill>
                  <a:srgbClr val="FAE2A4"/>
                </a:solidFill>
              </a:rPr>
              <a:t> Castle, </a:t>
            </a:r>
            <a:r>
              <a:rPr lang="en-US" sz="1400" i="1" dirty="0" err="1">
                <a:solidFill>
                  <a:srgbClr val="FAE2A4"/>
                </a:solidFill>
              </a:rPr>
              <a:t>Helsingør</a:t>
            </a:r>
            <a:endParaRPr lang="en-US" sz="1400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84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b/b9/Battle_of_Gibraltar_1607.jpg/1024px-Battle_of_Gibraltar_1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319014"/>
            <a:ext cx="6400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AE2A4"/>
                </a:solidFill>
                <a:hlinkClick r:id="rId4" tooltip="en:Cornelis Claesz van Wieringen"/>
              </a:rPr>
              <a:t>Cornelis Claesz van </a:t>
            </a:r>
            <a:r>
              <a:rPr lang="nl-NL" sz="1400" dirty="0" smtClean="0">
                <a:solidFill>
                  <a:srgbClr val="FAE2A4"/>
                </a:solidFill>
                <a:hlinkClick r:id="rId4" tooltip="en:Cornelis Claesz van Wieringen"/>
              </a:rPr>
              <a:t>Wieringen</a:t>
            </a:r>
            <a:r>
              <a:rPr lang="nl-NL" sz="1400" dirty="0" smtClean="0">
                <a:solidFill>
                  <a:srgbClr val="FAE2A4"/>
                </a:solidFill>
              </a:rPr>
              <a:t>, </a:t>
            </a:r>
            <a:r>
              <a:rPr lang="en-US" sz="1400" i="1" dirty="0">
                <a:solidFill>
                  <a:srgbClr val="FAE2A4"/>
                </a:solidFill>
              </a:rPr>
              <a:t>The explosion of the Spanish flagship </a:t>
            </a:r>
            <a:r>
              <a:rPr lang="en-US" sz="1400" i="1" dirty="0" smtClean="0">
                <a:solidFill>
                  <a:srgbClr val="FAE2A4"/>
                </a:solidFill>
              </a:rPr>
              <a:t/>
            </a:r>
            <a:br>
              <a:rPr lang="en-US" sz="1400" i="1" dirty="0" smtClean="0">
                <a:solidFill>
                  <a:srgbClr val="FAE2A4"/>
                </a:solidFill>
              </a:rPr>
            </a:br>
            <a:r>
              <a:rPr lang="en-US" sz="1400" i="1" dirty="0" smtClean="0">
                <a:solidFill>
                  <a:srgbClr val="FAE2A4"/>
                </a:solidFill>
              </a:rPr>
              <a:t>during </a:t>
            </a:r>
            <a:r>
              <a:rPr lang="en-US" sz="1400" i="1" dirty="0">
                <a:solidFill>
                  <a:srgbClr val="FAE2A4"/>
                </a:solidFill>
              </a:rPr>
              <a:t>the Battle of Gibraltar, 25 April 1607</a:t>
            </a:r>
            <a:r>
              <a:rPr lang="nl-NL" sz="1400" dirty="0">
                <a:solidFill>
                  <a:srgbClr val="FAE2A4"/>
                </a:solidFill>
              </a:rPr>
              <a:t> </a:t>
            </a:r>
            <a:r>
              <a:rPr lang="nl-NL" sz="1400" dirty="0" smtClean="0">
                <a:solidFill>
                  <a:srgbClr val="FAE2A4"/>
                </a:solidFill>
              </a:rPr>
              <a:t>(1621)</a:t>
            </a:r>
            <a:r>
              <a:rPr lang="nl-NL" sz="1400" dirty="0">
                <a:solidFill>
                  <a:srgbClr val="FAE2A4"/>
                </a:solidFill>
              </a:rPr>
              <a:t>  </a:t>
            </a:r>
            <a:r>
              <a:rPr lang="nl-NL" sz="1400" dirty="0" smtClean="0">
                <a:solidFill>
                  <a:srgbClr val="FAE2A4"/>
                </a:solidFill>
              </a:rPr>
              <a:t>www.rijksmuseum.nl</a:t>
            </a:r>
            <a:endParaRPr lang="en-US" sz="1400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53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6/61/Schepen_aan_lager_wal_-_Ships_running_aground_-_The_%27Ridderschap%27_and_%27Hollandia%27_in_trouble_in_the_Street_of_Gibraltar_1-3_March_1694_%28Ludolf_Backhuysen%2C_1708%29.jpg/1920px-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7"/>
            <a:ext cx="9144000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6321623"/>
            <a:ext cx="8353097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rgbClr val="FAE2A4"/>
                </a:solidFill>
                <a:hlinkClick r:id="rId4" tooltip="Ludolf Bakhuizen"/>
              </a:rPr>
              <a:t>Ludolf</a:t>
            </a:r>
            <a:r>
              <a:rPr lang="en-US" sz="1400" dirty="0">
                <a:solidFill>
                  <a:srgbClr val="FAE2A4"/>
                </a:solidFill>
                <a:hlinkClick r:id="rId4" tooltip="Ludolf Bakhuizen"/>
              </a:rPr>
              <a:t> </a:t>
            </a:r>
            <a:r>
              <a:rPr lang="en-US" sz="1400" dirty="0" err="1">
                <a:solidFill>
                  <a:srgbClr val="FAE2A4"/>
                </a:solidFill>
                <a:hlinkClick r:id="rId4" tooltip="Ludolf Bakhuizen"/>
              </a:rPr>
              <a:t>Bakhuizen</a:t>
            </a:r>
            <a:r>
              <a:rPr lang="en-US" sz="1400" dirty="0">
                <a:solidFill>
                  <a:srgbClr val="FAE2A4"/>
                </a:solidFill>
              </a:rPr>
              <a:t>, </a:t>
            </a:r>
            <a:r>
              <a:rPr lang="en-US" sz="1400" i="1" dirty="0">
                <a:solidFill>
                  <a:srgbClr val="FAE2A4"/>
                </a:solidFill>
              </a:rPr>
              <a:t>Dutch warships in trouble off </a:t>
            </a:r>
            <a:r>
              <a:rPr lang="en-US" sz="1400" i="1" dirty="0">
                <a:solidFill>
                  <a:srgbClr val="FAE2A4"/>
                </a:solidFill>
                <a:hlinkClick r:id="rId5" tooltip="Gibraltar"/>
              </a:rPr>
              <a:t>Gibraltar</a:t>
            </a:r>
            <a:r>
              <a:rPr lang="en-US" sz="1400" dirty="0">
                <a:solidFill>
                  <a:srgbClr val="FAE2A4"/>
                </a:solidFill>
              </a:rPr>
              <a:t>, a real incident of 1690</a:t>
            </a:r>
          </a:p>
        </p:txBody>
      </p:sp>
    </p:spTree>
    <p:extLst>
      <p:ext uri="{BB962C8B-B14F-4D97-AF65-F5344CB8AC3E}">
        <p14:creationId xmlns:p14="http://schemas.microsoft.com/office/powerpoint/2010/main" val="373734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2/2b/Salomon_van_Ruisdael_Deventer.jpg/1280px-Salomon_van_Ruisdael_Dev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776"/>
            <a:ext cx="9144000" cy="61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6474023"/>
            <a:ext cx="716280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AE2A4"/>
                </a:solidFill>
                <a:hlinkClick r:id="rId3" tooltip="Salomon van Ruysdael"/>
              </a:rPr>
              <a:t>Salomon van Ruysdael</a:t>
            </a:r>
            <a:r>
              <a:rPr lang="en-US" sz="1400" dirty="0">
                <a:solidFill>
                  <a:srgbClr val="FAE2A4"/>
                </a:solidFill>
              </a:rPr>
              <a:t>, </a:t>
            </a:r>
            <a:r>
              <a:rPr lang="en-US" sz="1400" i="1" dirty="0" smtClean="0">
                <a:solidFill>
                  <a:srgbClr val="FAE2A4"/>
                </a:solidFill>
              </a:rPr>
              <a:t>View </a:t>
            </a:r>
            <a:r>
              <a:rPr lang="en-US" sz="1400" i="1" dirty="0">
                <a:solidFill>
                  <a:srgbClr val="FAE2A4"/>
                </a:solidFill>
              </a:rPr>
              <a:t>of Deventer Seen from the North-West</a:t>
            </a:r>
            <a:r>
              <a:rPr lang="en-US" sz="1400" dirty="0">
                <a:solidFill>
                  <a:srgbClr val="FAE2A4"/>
                </a:solidFill>
              </a:rPr>
              <a:t> (1657)</a:t>
            </a:r>
          </a:p>
        </p:txBody>
      </p:sp>
    </p:spTree>
    <p:extLst>
      <p:ext uri="{BB962C8B-B14F-4D97-AF65-F5344CB8AC3E}">
        <p14:creationId xmlns:p14="http://schemas.microsoft.com/office/powerpoint/2010/main" val="90854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3/Rembrandt_Christ_in_the_Storm_on_the_Lake_of_Galilee.jpg/800px-Rembrandt_Christ_in_the_Storm_on_the_Lake_of_Gali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30" y="0"/>
            <a:ext cx="5513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435024"/>
            <a:ext cx="3276600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AE2A4"/>
                </a:solidFill>
              </a:rPr>
              <a:t>Rembrandt </a:t>
            </a:r>
            <a:r>
              <a:rPr lang="en-US" sz="1400" dirty="0" smtClean="0">
                <a:solidFill>
                  <a:srgbClr val="FAE2A4"/>
                </a:solidFill>
              </a:rPr>
              <a:t>van Rijn.</a:t>
            </a:r>
            <a:r>
              <a:rPr lang="en-US" sz="1400" i="1" dirty="0">
                <a:solidFill>
                  <a:srgbClr val="FAE2A4"/>
                </a:solidFill>
              </a:rPr>
              <a:t> </a:t>
            </a:r>
            <a:r>
              <a:rPr lang="en-US" sz="1400" i="1" dirty="0" smtClean="0">
                <a:solidFill>
                  <a:srgbClr val="FAE2A4"/>
                </a:solidFill>
                <a:hlinkClick r:id="rId3" tooltip="The Storm on the Sea of Galilee"/>
              </a:rPr>
              <a:t>The </a:t>
            </a:r>
            <a:r>
              <a:rPr lang="en-US" sz="1400" i="1" dirty="0">
                <a:solidFill>
                  <a:srgbClr val="FAE2A4"/>
                </a:solidFill>
                <a:hlinkClick r:id="rId3" tooltip="The Storm on the Sea of Galilee"/>
              </a:rPr>
              <a:t>Storm on the Sea of Galilee</a:t>
            </a:r>
            <a:r>
              <a:rPr lang="en-US" sz="1400" dirty="0">
                <a:solidFill>
                  <a:srgbClr val="FAE2A4"/>
                </a:solidFill>
              </a:rPr>
              <a:t>, 1633. </a:t>
            </a:r>
            <a:endParaRPr lang="en-US" sz="1400" dirty="0" smtClean="0">
              <a:solidFill>
                <a:srgbClr val="FAE2A4"/>
              </a:solidFill>
            </a:endParaRPr>
          </a:p>
          <a:p>
            <a:r>
              <a:rPr lang="en-US" sz="1400" dirty="0" smtClean="0">
                <a:solidFill>
                  <a:srgbClr val="FAE2A4"/>
                </a:solidFill>
              </a:rPr>
              <a:t>The </a:t>
            </a:r>
            <a:r>
              <a:rPr lang="en-US" sz="1400" dirty="0">
                <a:solidFill>
                  <a:srgbClr val="FAE2A4"/>
                </a:solidFill>
              </a:rPr>
              <a:t>painting is still missing after the </a:t>
            </a:r>
            <a:r>
              <a:rPr lang="en-US" sz="1400" dirty="0">
                <a:solidFill>
                  <a:srgbClr val="FAE2A4"/>
                </a:solidFill>
                <a:hlinkClick r:id="rId4" tooltip="Isabella Stewart Gardner Museum theft"/>
              </a:rPr>
              <a:t>robbery from the Isabella Stewart Gardner Museum</a:t>
            </a:r>
            <a:r>
              <a:rPr lang="en-US" sz="1400" dirty="0">
                <a:solidFill>
                  <a:srgbClr val="FAE2A4"/>
                </a:solidFill>
              </a:rPr>
              <a:t> in 1990.</a:t>
            </a:r>
          </a:p>
        </p:txBody>
      </p:sp>
    </p:spTree>
    <p:extLst>
      <p:ext uri="{BB962C8B-B14F-4D97-AF65-F5344CB8AC3E}">
        <p14:creationId xmlns:p14="http://schemas.microsoft.com/office/powerpoint/2010/main" val="238882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141D">
                <a:lumMod val="100000"/>
              </a:srgbClr>
            </a:gs>
            <a:gs pos="22000">
              <a:srgbClr val="334144">
                <a:lumMod val="70000"/>
              </a:srgbClr>
            </a:gs>
            <a:gs pos="80000">
              <a:srgbClr val="11141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8000" b="1" dirty="0" smtClean="0">
                <a:solidFill>
                  <a:srgbClr val="FAE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Life Painting</a:t>
            </a:r>
            <a:endParaRPr lang="en-US" sz="8000" b="1" dirty="0">
              <a:solidFill>
                <a:srgbClr val="FAE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2098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dirty="0" smtClean="0">
                <a:solidFill>
                  <a:srgbClr val="D3E1E9"/>
                </a:solidFill>
              </a:rPr>
              <a:t>Paintings of </a:t>
            </a:r>
            <a:r>
              <a:rPr lang="en-US" sz="5400" dirty="0" smtClean="0">
                <a:solidFill>
                  <a:srgbClr val="FAE2A4"/>
                </a:solidFill>
              </a:rPr>
              <a:t>Inanimate Objects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827" y="6172200"/>
            <a:ext cx="33206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AE2A4"/>
                </a:solidFill>
              </a:rPr>
              <a:t>Willem Kalf (1619–1693)</a:t>
            </a:r>
          </a:p>
        </p:txBody>
      </p:sp>
      <p:pic>
        <p:nvPicPr>
          <p:cNvPr id="1026" name="Picture 2" descr="https://upload.wikimedia.org/wikipedia/commons/thumb/d/da/Kalf%2C_Willem_-_Still_Life_with_Ewer%2C_Vessels_and_Pomegranate_-_Google_Art_Project.jpg/800px-Kalf%2C_Willem_-_Still_Life_with_Ewer%2C_Vessels_and_Pomegranate_-_Google_Art_Proj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26" y="1991436"/>
            <a:ext cx="3320639" cy="41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8000">
              <a:srgbClr val="2A2E32"/>
            </a:gs>
            <a:gs pos="100000">
              <a:schemeClr val="bg2">
                <a:lumMod val="1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4/4a/Heda%2C_Willem_Claeszoon_-_Breakfast_Table_with_Blackberry_Pie_-_W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9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4408" y="6172200"/>
            <a:ext cx="636719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FAE2A4"/>
                </a:solidFill>
                <a:hlinkClick r:id="rId3" tooltip="Willem Claeszoon Heda"/>
              </a:rPr>
              <a:t>Willem </a:t>
            </a:r>
            <a:r>
              <a:rPr lang="en-US" sz="1600" dirty="0" err="1">
                <a:solidFill>
                  <a:srgbClr val="FAE2A4"/>
                </a:solidFill>
                <a:hlinkClick r:id="rId3" tooltip="Willem Claeszoon Heda"/>
              </a:rPr>
              <a:t>Claeszoon</a:t>
            </a:r>
            <a:r>
              <a:rPr lang="en-US" sz="1600" dirty="0">
                <a:solidFill>
                  <a:srgbClr val="FAE2A4"/>
                </a:solidFill>
                <a:hlinkClick r:id="rId3" tooltip="Willem Claeszoon Heda"/>
              </a:rPr>
              <a:t> </a:t>
            </a:r>
            <a:r>
              <a:rPr lang="en-US" sz="1600" dirty="0" err="1">
                <a:solidFill>
                  <a:srgbClr val="FAE2A4"/>
                </a:solidFill>
                <a:hlinkClick r:id="rId3" tooltip="Willem Claeszoon Heda"/>
              </a:rPr>
              <a:t>Heda</a:t>
            </a:r>
            <a:r>
              <a:rPr lang="en-US" sz="1600" dirty="0">
                <a:solidFill>
                  <a:srgbClr val="FAE2A4"/>
                </a:solidFill>
              </a:rPr>
              <a:t>, </a:t>
            </a:r>
            <a:r>
              <a:rPr lang="en-US" sz="1600" i="1" dirty="0">
                <a:solidFill>
                  <a:srgbClr val="FAE2A4"/>
                </a:solidFill>
              </a:rPr>
              <a:t>Breakfast Table with Blackberry Pie</a:t>
            </a:r>
            <a:r>
              <a:rPr lang="en-US" sz="1600" dirty="0">
                <a:solidFill>
                  <a:srgbClr val="FAE2A4"/>
                </a:solidFill>
              </a:rPr>
              <a:t> (1631</a:t>
            </a:r>
            <a:r>
              <a:rPr lang="en-US" sz="1600" dirty="0" smtClean="0">
                <a:solidFill>
                  <a:srgbClr val="FAE2A4"/>
                </a:solidFill>
              </a:rPr>
              <a:t>)</a:t>
            </a:r>
          </a:p>
          <a:p>
            <a:pPr algn="r"/>
            <a:r>
              <a:rPr lang="en-US" sz="1600" i="1" dirty="0" err="1">
                <a:solidFill>
                  <a:srgbClr val="FAE2A4"/>
                </a:solidFill>
              </a:rPr>
              <a:t>Heda</a:t>
            </a:r>
            <a:r>
              <a:rPr lang="en-US" sz="1600" i="1" dirty="0">
                <a:solidFill>
                  <a:srgbClr val="FAE2A4"/>
                </a:solidFill>
              </a:rPr>
              <a:t> was famous for his depiction of reflective surfaces.</a:t>
            </a:r>
          </a:p>
        </p:txBody>
      </p:sp>
    </p:spTree>
    <p:extLst>
      <p:ext uri="{BB962C8B-B14F-4D97-AF65-F5344CB8AC3E}">
        <p14:creationId xmlns:p14="http://schemas.microsoft.com/office/powerpoint/2010/main" val="1792359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f/fa/Osias_Beert_the_Elder_-_Dishes_with_Oysters%2C_Fruit%2C_and_Wine_-_Google_Art_Project.jpg/1024px-Osias_Beert_the_Elder_-_Dishes_with_Oysters%2C_Fruit%2C_and_Wine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786825"/>
            <a:ext cx="4191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FAE2A4"/>
                </a:solidFill>
                <a:hlinkClick r:id="rId3" tooltip="Osias Beert"/>
              </a:rPr>
              <a:t>Osias</a:t>
            </a:r>
            <a:r>
              <a:rPr lang="en-US" sz="1600" dirty="0">
                <a:solidFill>
                  <a:srgbClr val="FAE2A4"/>
                </a:solidFill>
                <a:hlinkClick r:id="rId3" tooltip="Osias Beert"/>
              </a:rPr>
              <a:t> </a:t>
            </a:r>
            <a:r>
              <a:rPr lang="en-US" sz="1600" dirty="0" err="1">
                <a:solidFill>
                  <a:srgbClr val="FAE2A4"/>
                </a:solidFill>
                <a:hlinkClick r:id="rId3" tooltip="Osias Beert"/>
              </a:rPr>
              <a:t>Beert</a:t>
            </a:r>
            <a:r>
              <a:rPr lang="en-US" sz="1600" dirty="0">
                <a:solidFill>
                  <a:srgbClr val="FAE2A4"/>
                </a:solidFill>
              </a:rPr>
              <a:t> the Elder, </a:t>
            </a:r>
            <a:r>
              <a:rPr lang="en-US" sz="1600" i="1" dirty="0">
                <a:solidFill>
                  <a:srgbClr val="FAE2A4"/>
                </a:solidFill>
              </a:rPr>
              <a:t>Dishes with Oysters, Fruit, Candy and Wine</a:t>
            </a:r>
            <a:r>
              <a:rPr lang="en-US" sz="1600" dirty="0">
                <a:solidFill>
                  <a:srgbClr val="FAE2A4"/>
                </a:solidFill>
              </a:rPr>
              <a:t>, c. 1620/1625</a:t>
            </a:r>
          </a:p>
        </p:txBody>
      </p:sp>
    </p:spTree>
    <p:extLst>
      <p:ext uri="{BB962C8B-B14F-4D97-AF65-F5344CB8AC3E}">
        <p14:creationId xmlns:p14="http://schemas.microsoft.com/office/powerpoint/2010/main" val="3864484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9/Claesz%2C_Pieter_-_Still-Life_with_Musical_Instruments_-_1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295400"/>
            <a:ext cx="5546197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FAE2A4"/>
                </a:solidFill>
                <a:hlinkClick r:id="rId3" tooltip="Pieter Claesz"/>
              </a:rPr>
              <a:t>Pieter Claesz</a:t>
            </a:r>
            <a:r>
              <a:rPr lang="en-US" sz="1400" dirty="0">
                <a:solidFill>
                  <a:srgbClr val="FAE2A4"/>
                </a:solidFill>
              </a:rPr>
              <a:t> (1597–1660), </a:t>
            </a:r>
            <a:r>
              <a:rPr lang="en-US" sz="1400" i="1" dirty="0">
                <a:solidFill>
                  <a:srgbClr val="FAE2A4"/>
                </a:solidFill>
              </a:rPr>
              <a:t>Still life with Musical Instruments</a:t>
            </a:r>
            <a:r>
              <a:rPr lang="en-US" sz="1400" dirty="0">
                <a:solidFill>
                  <a:srgbClr val="FAE2A4"/>
                </a:solidFill>
              </a:rPr>
              <a:t> (1623)</a:t>
            </a:r>
            <a:endParaRPr lang="en-US" sz="1400" i="1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0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e/ef/Pieter_Claesz_00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87"/>
            <a:ext cx="9144000" cy="66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6290846"/>
            <a:ext cx="28194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AE2A4"/>
                </a:solidFill>
                <a:hlinkClick r:id="rId3" tooltip="Pieter Claesz"/>
              </a:rPr>
              <a:t>Pieter Claesz</a:t>
            </a:r>
            <a:r>
              <a:rPr lang="en-US" sz="1600" dirty="0">
                <a:solidFill>
                  <a:srgbClr val="FAE2A4"/>
                </a:solidFill>
              </a:rPr>
              <a:t>, </a:t>
            </a:r>
            <a:r>
              <a:rPr lang="en-US" sz="1600" i="1" dirty="0">
                <a:solidFill>
                  <a:srgbClr val="FAE2A4"/>
                </a:solidFill>
              </a:rPr>
              <a:t>Vanitas</a:t>
            </a:r>
            <a:r>
              <a:rPr lang="en-US" sz="1600" dirty="0">
                <a:solidFill>
                  <a:srgbClr val="FAE2A4"/>
                </a:solidFill>
              </a:rPr>
              <a:t> (1630)</a:t>
            </a:r>
          </a:p>
        </p:txBody>
      </p:sp>
    </p:spTree>
    <p:extLst>
      <p:ext uri="{BB962C8B-B14F-4D97-AF65-F5344CB8AC3E}">
        <p14:creationId xmlns:p14="http://schemas.microsoft.com/office/powerpoint/2010/main" val="2836875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18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c/cd/Judas_Returning_the_Thirty_Silver_Pieces_-_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6477000"/>
            <a:ext cx="7391400" cy="3231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500" dirty="0" smtClean="0">
                <a:solidFill>
                  <a:srgbClr val="FAE2A4"/>
                </a:solidFill>
              </a:rPr>
              <a:t>Rembrandt van Rijn,</a:t>
            </a:r>
            <a:r>
              <a:rPr lang="en-US" sz="1500" dirty="0">
                <a:solidFill>
                  <a:srgbClr val="FAE2A4"/>
                </a:solidFill>
              </a:rPr>
              <a:t> </a:t>
            </a:r>
            <a:r>
              <a:rPr lang="en-US" sz="1500" i="1" dirty="0" smtClean="0">
                <a:solidFill>
                  <a:srgbClr val="FAE2A4"/>
                </a:solidFill>
              </a:rPr>
              <a:t>Judas Returning Thirty Silver Pieces </a:t>
            </a:r>
            <a:r>
              <a:rPr lang="en-US" sz="1500" dirty="0" smtClean="0">
                <a:solidFill>
                  <a:srgbClr val="FAE2A4"/>
                </a:solidFill>
              </a:rPr>
              <a:t>(1629)</a:t>
            </a:r>
            <a:endParaRPr lang="en-US" sz="1500" dirty="0">
              <a:solidFill>
                <a:srgbClr val="FAE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5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>
                <a:lumMod val="65000"/>
              </a:srgbClr>
            </a:gs>
            <a:gs pos="48000">
              <a:srgbClr val="2A2E32">
                <a:lumMod val="52000"/>
              </a:srgbClr>
            </a:gs>
            <a:gs pos="100000">
              <a:srgbClr val="7D8B93">
                <a:lumMod val="18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2965409" cy="1295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AE2A4"/>
                </a:solidFill>
              </a:rPr>
              <a:t>Rembrandt van Rijn, </a:t>
            </a:r>
            <a:r>
              <a:rPr lang="en-US" sz="2000" i="1" dirty="0">
                <a:solidFill>
                  <a:srgbClr val="FAE2A4"/>
                </a:solidFill>
              </a:rPr>
              <a:t>Jacob Wrestling with the Angel</a:t>
            </a:r>
            <a:r>
              <a:rPr lang="en-US" sz="2000" dirty="0">
                <a:solidFill>
                  <a:srgbClr val="FAE2A4"/>
                </a:solidFill>
              </a:rPr>
              <a:t> (c. 1659)</a:t>
            </a:r>
            <a:br>
              <a:rPr lang="en-US" sz="2000" dirty="0">
                <a:solidFill>
                  <a:srgbClr val="FAE2A4"/>
                </a:solidFill>
              </a:rPr>
            </a:br>
            <a:endParaRPr lang="en-US" sz="2000" dirty="0">
              <a:solidFill>
                <a:srgbClr val="FAE2A4"/>
              </a:solidFill>
            </a:endParaRPr>
          </a:p>
        </p:txBody>
      </p:sp>
      <p:pic>
        <p:nvPicPr>
          <p:cNvPr id="4098" name="Picture 2" descr="https://upload.wikimedia.org/wikipedia/commons/thumb/7/7f/Rembrandt_-_Jacob_Wrestling_with_the_Angel_-_Google_Art_Project.jpg/858px-Rembrandt_-_Jacob_Wrestling_with_the_Angel_-_Google_Art_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09" y="1"/>
            <a:ext cx="57518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43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Gerbrand van den Eeckhout - Vision of Cornelius the Centurion - Walters 37249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8"/>
            <a:ext cx="9144000" cy="68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43600" y="218182"/>
            <a:ext cx="304800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D3E1E9"/>
                </a:solidFill>
                <a:hlinkClick r:id="rId4" tooltip="en:Gerbrand van den Eeckhout"/>
              </a:rPr>
              <a:t>Gerbrand</a:t>
            </a:r>
            <a:r>
              <a:rPr lang="en-US" sz="1600" dirty="0">
                <a:solidFill>
                  <a:srgbClr val="D3E1E9"/>
                </a:solidFill>
                <a:hlinkClick r:id="rId4" tooltip="en:Gerbrand van den Eeckhout"/>
              </a:rPr>
              <a:t> van den </a:t>
            </a:r>
            <a:r>
              <a:rPr lang="en-US" sz="1600" dirty="0" err="1">
                <a:solidFill>
                  <a:srgbClr val="D3E1E9"/>
                </a:solidFill>
                <a:hlinkClick r:id="rId4" tooltip="en:Gerbrand van den Eeckhout"/>
              </a:rPr>
              <a:t>Eeckhout</a:t>
            </a:r>
            <a:r>
              <a:rPr lang="en-US" sz="1600" dirty="0" smtClean="0">
                <a:solidFill>
                  <a:srgbClr val="D3E1E9"/>
                </a:solidFill>
              </a:rPr>
              <a:t>,</a:t>
            </a:r>
            <a:r>
              <a:rPr lang="en-US" sz="1600" dirty="0">
                <a:solidFill>
                  <a:srgbClr val="D3E1E9"/>
                </a:solidFill>
              </a:rPr>
              <a:t> </a:t>
            </a:r>
            <a:r>
              <a:rPr lang="en-US" sz="1600" i="1" dirty="0" smtClean="0">
                <a:solidFill>
                  <a:srgbClr val="D3E1E9"/>
                </a:solidFill>
              </a:rPr>
              <a:t>An Angel Appears to the Roman Centurion Cornelius </a:t>
            </a:r>
            <a:r>
              <a:rPr lang="en-US" sz="1600" dirty="0" smtClean="0">
                <a:solidFill>
                  <a:srgbClr val="D3E1E9"/>
                </a:solidFill>
              </a:rPr>
              <a:t>(1664)</a:t>
            </a:r>
            <a:endParaRPr lang="en-US" sz="1600" dirty="0">
              <a:solidFill>
                <a:srgbClr val="D3E1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4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6081B"/>
            </a:gs>
            <a:gs pos="48000">
              <a:srgbClr val="111E33"/>
            </a:gs>
            <a:gs pos="100000">
              <a:srgbClr val="10111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6/66/Gerbrand_van_den_Eeckhout_-_Anna_toont_haar_zoon_Samu%C3%ABl_aan_de_priester_E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85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638800"/>
            <a:ext cx="289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D3E1E9"/>
                </a:solidFill>
                <a:hlinkClick r:id="rId4" tooltip="en:Gerbrand van den Eeckhout"/>
              </a:rPr>
              <a:t>Gerbrand</a:t>
            </a:r>
            <a:r>
              <a:rPr lang="en-US" sz="1600" dirty="0">
                <a:solidFill>
                  <a:srgbClr val="D3E1E9"/>
                </a:solidFill>
                <a:hlinkClick r:id="rId4" tooltip="en:Gerbrand van den Eeckhout"/>
              </a:rPr>
              <a:t> van den </a:t>
            </a:r>
            <a:r>
              <a:rPr lang="en-US" sz="1600" dirty="0" err="1">
                <a:solidFill>
                  <a:srgbClr val="D3E1E9"/>
                </a:solidFill>
                <a:hlinkClick r:id="rId4" tooltip="en:Gerbrand van den Eeckhout"/>
              </a:rPr>
              <a:t>Eeckhout</a:t>
            </a:r>
            <a:r>
              <a:rPr lang="en-US" sz="1600" dirty="0">
                <a:solidFill>
                  <a:srgbClr val="D3E1E9"/>
                </a:solidFill>
              </a:rPr>
              <a:t>, </a:t>
            </a:r>
            <a:r>
              <a:rPr lang="en-US" sz="1600" i="1" dirty="0">
                <a:solidFill>
                  <a:srgbClr val="D3E1E9"/>
                </a:solidFill>
              </a:rPr>
              <a:t>Hannah Presenting Her Son Samuel to the Priest Eli </a:t>
            </a:r>
            <a:r>
              <a:rPr lang="en-US" sz="1600" dirty="0">
                <a:solidFill>
                  <a:srgbClr val="D3E1E9"/>
                </a:solidFill>
              </a:rPr>
              <a:t>(1665)</a:t>
            </a:r>
          </a:p>
        </p:txBody>
      </p:sp>
    </p:spTree>
    <p:extLst>
      <p:ext uri="{BB962C8B-B14F-4D97-AF65-F5344CB8AC3E}">
        <p14:creationId xmlns:p14="http://schemas.microsoft.com/office/powerpoint/2010/main" val="1668568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A3C"/>
            </a:gs>
            <a:gs pos="48000">
              <a:srgbClr val="2A2E32"/>
            </a:gs>
            <a:gs pos="100000">
              <a:srgbClr val="7D8B93">
                <a:lumMod val="62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8/8a/The_supper_at_Emm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"/>
            <a:ext cx="9144000" cy="68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336268"/>
            <a:ext cx="632460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Hendrick</a:t>
            </a:r>
            <a:r>
              <a:rPr lang="en-US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Jansz</a:t>
            </a:r>
            <a:r>
              <a:rPr lang="en-US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</a:t>
            </a:r>
            <a:r>
              <a:rPr lang="en-US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Brugghen,</a:t>
            </a:r>
            <a:r>
              <a:rPr lang="en-US" i="1" dirty="0" err="1" smtClean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i="1" dirty="0" smtClean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Supper at Emmaus</a:t>
            </a:r>
            <a:r>
              <a:rPr lang="en-US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dirty="0" smtClean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dirty="0">
                <a:solidFill>
                  <a:srgbClr val="E2CD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1621)</a:t>
            </a:r>
          </a:p>
        </p:txBody>
      </p:sp>
      <p:sp>
        <p:nvSpPr>
          <p:cNvPr id="2" name="Rectangle 1"/>
          <p:cNvSpPr/>
          <p:nvPr/>
        </p:nvSpPr>
        <p:spPr>
          <a:xfrm>
            <a:off x="6629400" y="6336268"/>
            <a:ext cx="2362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1B0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Utrecht </a:t>
            </a:r>
            <a:r>
              <a:rPr lang="en-US" b="1" dirty="0" err="1">
                <a:solidFill>
                  <a:srgbClr val="D1B0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Caravaggism</a:t>
            </a:r>
            <a:endParaRPr lang="en-US" b="1" dirty="0">
              <a:solidFill>
                <a:srgbClr val="D1B0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690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D9F0"/>
      </a:hlink>
      <a:folHlink>
        <a:srgbClr val="8DB3E2"/>
      </a:folHlink>
    </a:clrScheme>
    <a:fontScheme name="Day Roman">
      <a:majorFont>
        <a:latin typeface="Day Roman"/>
        <a:ea typeface=""/>
        <a:cs typeface=""/>
      </a:majorFont>
      <a:minorFont>
        <a:latin typeface="Day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C6D9F0"/>
    </a:hlink>
    <a:folHlink>
      <a:srgbClr val="8DB3E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566</Words>
  <Application>Microsoft Office PowerPoint</Application>
  <PresentationFormat>On-screen Show (4:3)</PresentationFormat>
  <Paragraphs>95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Day Roman</vt:lpstr>
      <vt:lpstr>Calibri</vt:lpstr>
      <vt:lpstr>Office Theme</vt:lpstr>
      <vt:lpstr>1_Office Theme</vt:lpstr>
      <vt:lpstr>Dutch Golden Age Painting</vt:lpstr>
      <vt:lpstr>Dutch Golden Age Painting</vt:lpstr>
      <vt:lpstr>Historical Painting</vt:lpstr>
      <vt:lpstr>Rembrandt van Rijn, The Conspiracy of Claudius Civilis (1662)</vt:lpstr>
      <vt:lpstr>PowerPoint Presentation</vt:lpstr>
      <vt:lpstr>Rembrandt van Rijn, Jacob Wrestling with the Angel (c. 1659) </vt:lpstr>
      <vt:lpstr>PowerPoint Presentation</vt:lpstr>
      <vt:lpstr>PowerPoint Presentation</vt:lpstr>
      <vt:lpstr>PowerPoint Presentation</vt:lpstr>
      <vt:lpstr>PowerPoint Presentation</vt:lpstr>
      <vt:lpstr>Landscapes &amp; Cityscapes</vt:lpstr>
      <vt:lpstr>PowerPoint Presentation</vt:lpstr>
      <vt:lpstr>PowerPoint Presentation</vt:lpstr>
      <vt:lpstr>Jacob van Ruisdael, View of Haarlem with Bleaching Fields (c. 1665)</vt:lpstr>
      <vt:lpstr>Jacob van Ruisdael, The Jewish Cemetery (1650s)</vt:lpstr>
      <vt:lpstr>Esaias van de Velde, Winter Landscape (1623)</vt:lpstr>
      <vt:lpstr>Johannes Lingelbach, The Stadhuis Under Construction, (1656)</vt:lpstr>
      <vt:lpstr>Johannes Vermeer, View of Delft (1660–61)</vt:lpstr>
      <vt:lpstr>PowerPoint Presentation</vt:lpstr>
      <vt:lpstr>Genre Painting</vt:lpstr>
      <vt:lpstr>Johannes Vermeer The Milkmaid (1658–1660)</vt:lpstr>
      <vt:lpstr>Johannes Vermeer The Geographer (1669)</vt:lpstr>
      <vt:lpstr>Johannes Vermeer,  Art of Painting (c. 1666-68)</vt:lpstr>
      <vt:lpstr>Johannes Vermeer  The Music Lesson  (c. 1662–65)</vt:lpstr>
      <vt:lpstr>PowerPoint Presentation</vt:lpstr>
      <vt:lpstr>Johannes Vermeer, Girl with a Pearl Earring (1665)</vt:lpstr>
      <vt:lpstr>Portraits</vt:lpstr>
      <vt:lpstr>Bartholomeus van der Helst,  Sophia Trip (1645)</vt:lpstr>
      <vt:lpstr>PowerPoint Presentation</vt:lpstr>
      <vt:lpstr>Judith Leyster Self-portrait at 20 (1630)</vt:lpstr>
      <vt:lpstr>Group Selfies</vt:lpstr>
      <vt:lpstr>PowerPoint Presentation</vt:lpstr>
      <vt:lpstr>PowerPoint Presentation</vt:lpstr>
      <vt:lpstr>PowerPoint Presentation</vt:lpstr>
      <vt:lpstr>PowerPoint Presentation</vt:lpstr>
      <vt:lpstr>Maritime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Life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Dutch Golden Age Painting</dc:title>
  <dc:creator>Tom Richey</dc:creator>
  <cp:lastModifiedBy>duane braun</cp:lastModifiedBy>
  <cp:revision>49</cp:revision>
  <dcterms:created xsi:type="dcterms:W3CDTF">2015-11-13T19:22:38Z</dcterms:created>
  <dcterms:modified xsi:type="dcterms:W3CDTF">2015-11-22T20:46:24Z</dcterms:modified>
</cp:coreProperties>
</file>