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8" r:id="rId3"/>
    <p:sldId id="280" r:id="rId4"/>
    <p:sldId id="281" r:id="rId5"/>
    <p:sldId id="284" r:id="rId6"/>
    <p:sldId id="282" r:id="rId7"/>
    <p:sldId id="283" r:id="rId8"/>
    <p:sldId id="263" r:id="rId9"/>
    <p:sldId id="293" r:id="rId10"/>
    <p:sldId id="279" r:id="rId11"/>
    <p:sldId id="264" r:id="rId12"/>
    <p:sldId id="29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5D48D0-5922-49CC-89E5-9475AC53261E}" type="slidenum">
              <a:rPr lang="en-US" altLang="en-US"/>
              <a:pPr/>
              <a:t>‹#›</a:t>
            </a:fld>
            <a:endParaRPr lang="en-US" altLang="en-US"/>
          </a:p>
        </p:txBody>
      </p:sp>
    </p:spTree>
    <p:extLst>
      <p:ext uri="{BB962C8B-B14F-4D97-AF65-F5344CB8AC3E}">
        <p14:creationId xmlns:p14="http://schemas.microsoft.com/office/powerpoint/2010/main" val="107969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7E7FFBD-A396-4360-821A-BA108D694ACE}" type="slidenum">
              <a:rPr lang="en-US" altLang="en-US"/>
              <a:pPr/>
              <a:t>‹#›</a:t>
            </a:fld>
            <a:endParaRPr lang="en-US" altLang="en-US"/>
          </a:p>
        </p:txBody>
      </p:sp>
    </p:spTree>
    <p:extLst>
      <p:ext uri="{BB962C8B-B14F-4D97-AF65-F5344CB8AC3E}">
        <p14:creationId xmlns:p14="http://schemas.microsoft.com/office/powerpoint/2010/main" val="374150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4A56CEE-9EEC-4C74-9CD4-EE176304DFD8}" type="slidenum">
              <a:rPr lang="en-US" altLang="en-US"/>
              <a:pPr/>
              <a:t>‹#›</a:t>
            </a:fld>
            <a:endParaRPr lang="en-US" altLang="en-US"/>
          </a:p>
        </p:txBody>
      </p:sp>
    </p:spTree>
    <p:extLst>
      <p:ext uri="{BB962C8B-B14F-4D97-AF65-F5344CB8AC3E}">
        <p14:creationId xmlns:p14="http://schemas.microsoft.com/office/powerpoint/2010/main" val="283812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C9493E-B914-483B-B68E-05D3E5F220A4}" type="slidenum">
              <a:rPr lang="en-US" altLang="en-US"/>
              <a:pPr/>
              <a:t>‹#›</a:t>
            </a:fld>
            <a:endParaRPr lang="en-US" altLang="en-US"/>
          </a:p>
        </p:txBody>
      </p:sp>
    </p:spTree>
    <p:extLst>
      <p:ext uri="{BB962C8B-B14F-4D97-AF65-F5344CB8AC3E}">
        <p14:creationId xmlns:p14="http://schemas.microsoft.com/office/powerpoint/2010/main" val="4193506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9ABE4C5-A499-4739-A0D3-653F0E675810}" type="slidenum">
              <a:rPr lang="en-US" altLang="en-US"/>
              <a:pPr/>
              <a:t>‹#›</a:t>
            </a:fld>
            <a:endParaRPr lang="en-US" altLang="en-US"/>
          </a:p>
        </p:txBody>
      </p:sp>
    </p:spTree>
    <p:extLst>
      <p:ext uri="{BB962C8B-B14F-4D97-AF65-F5344CB8AC3E}">
        <p14:creationId xmlns:p14="http://schemas.microsoft.com/office/powerpoint/2010/main" val="229935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982CEA0-8EA5-4599-9CDA-0A3A0ABBED00}" type="slidenum">
              <a:rPr lang="en-US" altLang="en-US"/>
              <a:pPr/>
              <a:t>‹#›</a:t>
            </a:fld>
            <a:endParaRPr lang="en-US" altLang="en-US"/>
          </a:p>
        </p:txBody>
      </p:sp>
    </p:spTree>
    <p:extLst>
      <p:ext uri="{BB962C8B-B14F-4D97-AF65-F5344CB8AC3E}">
        <p14:creationId xmlns:p14="http://schemas.microsoft.com/office/powerpoint/2010/main" val="247340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C37EAC9-C07F-4693-8AF9-004BA1011C10}" type="slidenum">
              <a:rPr lang="en-US" altLang="en-US"/>
              <a:pPr/>
              <a:t>‹#›</a:t>
            </a:fld>
            <a:endParaRPr lang="en-US" altLang="en-US"/>
          </a:p>
        </p:txBody>
      </p:sp>
    </p:spTree>
    <p:extLst>
      <p:ext uri="{BB962C8B-B14F-4D97-AF65-F5344CB8AC3E}">
        <p14:creationId xmlns:p14="http://schemas.microsoft.com/office/powerpoint/2010/main" val="145425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42E919A-A396-44C5-8FC1-CA26A6A46D08}" type="slidenum">
              <a:rPr lang="en-US" altLang="en-US"/>
              <a:pPr/>
              <a:t>‹#›</a:t>
            </a:fld>
            <a:endParaRPr lang="en-US" altLang="en-US"/>
          </a:p>
        </p:txBody>
      </p:sp>
    </p:spTree>
    <p:extLst>
      <p:ext uri="{BB962C8B-B14F-4D97-AF65-F5344CB8AC3E}">
        <p14:creationId xmlns:p14="http://schemas.microsoft.com/office/powerpoint/2010/main" val="173124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D4F2DB1-F166-4B39-BFB1-1C0806E238AA}" type="slidenum">
              <a:rPr lang="en-US" altLang="en-US"/>
              <a:pPr/>
              <a:t>‹#›</a:t>
            </a:fld>
            <a:endParaRPr lang="en-US" altLang="en-US"/>
          </a:p>
        </p:txBody>
      </p:sp>
    </p:spTree>
    <p:extLst>
      <p:ext uri="{BB962C8B-B14F-4D97-AF65-F5344CB8AC3E}">
        <p14:creationId xmlns:p14="http://schemas.microsoft.com/office/powerpoint/2010/main" val="167290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FA0D1F4-E3DF-4387-B367-C0A674842BAA}" type="slidenum">
              <a:rPr lang="en-US" altLang="en-US"/>
              <a:pPr/>
              <a:t>‹#›</a:t>
            </a:fld>
            <a:endParaRPr lang="en-US" altLang="en-US"/>
          </a:p>
        </p:txBody>
      </p:sp>
    </p:spTree>
    <p:extLst>
      <p:ext uri="{BB962C8B-B14F-4D97-AF65-F5344CB8AC3E}">
        <p14:creationId xmlns:p14="http://schemas.microsoft.com/office/powerpoint/2010/main" val="283594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623D24A-2A17-445A-AEE9-E1876E50BC92}" type="slidenum">
              <a:rPr lang="en-US" altLang="en-US"/>
              <a:pPr/>
              <a:t>‹#›</a:t>
            </a:fld>
            <a:endParaRPr lang="en-US" altLang="en-US"/>
          </a:p>
        </p:txBody>
      </p:sp>
    </p:spTree>
    <p:extLst>
      <p:ext uri="{BB962C8B-B14F-4D97-AF65-F5344CB8AC3E}">
        <p14:creationId xmlns:p14="http://schemas.microsoft.com/office/powerpoint/2010/main" val="45468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C6BD55F-4D0C-4B4E-BC5D-5EC0F1CFEB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pload.wikimedia.org/wikipedia/en/5/5e/Khomeini.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Nasser.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81000" y="381000"/>
            <a:ext cx="8305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75000"/>
              </a:lnSpc>
              <a:spcBef>
                <a:spcPct val="50000"/>
              </a:spcBef>
            </a:pPr>
            <a:r>
              <a:rPr lang="en-US" altLang="en-US" sz="2400">
                <a:latin typeface="Times New Roman" panose="02020603050405020304" pitchFamily="18" charset="0"/>
              </a:rPr>
              <a:t>Decolonization after World War II</a:t>
            </a:r>
          </a:p>
          <a:p>
            <a:pPr eaLnBrk="1" hangingPunct="1">
              <a:lnSpc>
                <a:spcPct val="75000"/>
              </a:lnSpc>
              <a:spcBef>
                <a:spcPct val="50000"/>
              </a:spcBef>
            </a:pPr>
            <a:r>
              <a:rPr lang="en-US" altLang="en-US" sz="2400">
                <a:latin typeface="Times New Roman" panose="02020603050405020304" pitchFamily="18" charset="0"/>
              </a:rPr>
              <a:t>III. Middle Eastern Independence</a:t>
            </a:r>
          </a:p>
          <a:p>
            <a:pPr eaLnBrk="1" hangingPunct="1">
              <a:lnSpc>
                <a:spcPct val="75000"/>
              </a:lnSpc>
              <a:spcBef>
                <a:spcPct val="50000"/>
              </a:spcBef>
            </a:pPr>
            <a:r>
              <a:rPr lang="en-US" altLang="en-US" sz="2400">
                <a:latin typeface="Times New Roman" panose="02020603050405020304" pitchFamily="18" charset="0"/>
              </a:rPr>
              <a:t>	B. Zionism (Israel): Desire to establish a Jewish homeland</a:t>
            </a:r>
          </a:p>
          <a:p>
            <a:pPr eaLnBrk="1" hangingPunct="1">
              <a:lnSpc>
                <a:spcPct val="75000"/>
              </a:lnSpc>
              <a:spcBef>
                <a:spcPct val="50000"/>
              </a:spcBef>
            </a:pPr>
            <a:r>
              <a:rPr lang="en-US" altLang="en-US" sz="2400">
                <a:latin typeface="Times New Roman" panose="02020603050405020304" pitchFamily="18" charset="0"/>
              </a:rPr>
              <a:t>		1. Supported by British after World War I</a:t>
            </a:r>
          </a:p>
          <a:p>
            <a:pPr eaLnBrk="1" hangingPunct="1">
              <a:lnSpc>
                <a:spcPct val="75000"/>
              </a:lnSpc>
              <a:spcBef>
                <a:spcPct val="50000"/>
              </a:spcBef>
            </a:pPr>
            <a:r>
              <a:rPr lang="en-US" altLang="en-US" sz="2400">
                <a:latin typeface="Times New Roman" panose="02020603050405020304" pitchFamily="18" charset="0"/>
              </a:rPr>
              <a:t>		2. Inter-war and World War II migration to British 	mandate of Palestine</a:t>
            </a:r>
          </a:p>
          <a:p>
            <a:pPr eaLnBrk="1" hangingPunct="1">
              <a:lnSpc>
                <a:spcPct val="75000"/>
              </a:lnSpc>
              <a:spcBef>
                <a:spcPct val="50000"/>
              </a:spcBef>
            </a:pPr>
            <a:r>
              <a:rPr lang="en-US" altLang="en-US" sz="2400">
                <a:latin typeface="Times New Roman" panose="02020603050405020304" pitchFamily="18" charset="0"/>
              </a:rPr>
              <a:t>		3. World War II and Holocaust creates more sympathy</a:t>
            </a:r>
          </a:p>
          <a:p>
            <a:pPr eaLnBrk="1" hangingPunct="1">
              <a:lnSpc>
                <a:spcPct val="50000"/>
              </a:lnSpc>
              <a:spcBef>
                <a:spcPct val="50000"/>
              </a:spcBef>
            </a:pPr>
            <a:r>
              <a:rPr lang="en-US" altLang="en-US" sz="2400">
                <a:latin typeface="Times New Roman" panose="02020603050405020304" pitchFamily="18" charset="0"/>
              </a:rPr>
              <a:t>		4. Realized in 1947 with UN Partition</a:t>
            </a:r>
          </a:p>
          <a:p>
            <a:pPr eaLnBrk="1" hangingPunct="1">
              <a:lnSpc>
                <a:spcPct val="50000"/>
              </a:lnSpc>
              <a:spcBef>
                <a:spcPct val="50000"/>
              </a:spcBef>
            </a:pPr>
            <a:r>
              <a:rPr lang="en-US" altLang="en-US" sz="2400">
                <a:latin typeface="Times New Roman" panose="02020603050405020304" pitchFamily="18" charset="0"/>
              </a:rPr>
              <a:t>		5. Zionism as antithesis to Arab nationalism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81000" y="381000"/>
            <a:ext cx="83058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Times New Roman" panose="02020603050405020304" pitchFamily="18" charset="0"/>
              </a:rPr>
              <a:t>“In these decisive days in the history of mankind, these days in which truth struggles to have itself recognized in international chaos where powers of evil domination and imperialism have prevailed, Egypt stands firmly to preserve her sovereignty. Our country stands solidly and staunchly to preserve her dignity against imperialistic schemes of a number of nations who have uncovered their desires for domination and supremacy.”</a:t>
            </a:r>
          </a:p>
          <a:p>
            <a:pPr eaLnBrk="1" hangingPunct="1"/>
            <a:endParaRPr lang="en-US" altLang="en-US" sz="2800">
              <a:latin typeface="Times New Roman" panose="02020603050405020304" pitchFamily="18" charset="0"/>
            </a:endParaRPr>
          </a:p>
          <a:p>
            <a:pPr algn="r" eaLnBrk="1" hangingPunct="1"/>
            <a:r>
              <a:rPr lang="en-US" altLang="en-US" sz="2800">
                <a:latin typeface="Times New Roman" panose="02020603050405020304" pitchFamily="18" charset="0"/>
              </a:rPr>
              <a:t>- Egyptian leader Gamal Nasser’s Speech on the Suez Canal, 1956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81000" y="381000"/>
            <a:ext cx="8305800" cy="503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75000"/>
              </a:lnSpc>
              <a:spcBef>
                <a:spcPct val="50000"/>
              </a:spcBef>
            </a:pPr>
            <a:r>
              <a:rPr lang="en-US" altLang="en-US" sz="2400">
                <a:latin typeface="Times New Roman" panose="02020603050405020304" pitchFamily="18" charset="0"/>
              </a:rPr>
              <a:t>Decolonization after World War II</a:t>
            </a:r>
          </a:p>
          <a:p>
            <a:pPr eaLnBrk="1" hangingPunct="1">
              <a:lnSpc>
                <a:spcPct val="75000"/>
              </a:lnSpc>
              <a:spcBef>
                <a:spcPct val="50000"/>
              </a:spcBef>
            </a:pPr>
            <a:r>
              <a:rPr lang="en-US" altLang="en-US" sz="2400">
                <a:latin typeface="Times New Roman" panose="02020603050405020304" pitchFamily="18" charset="0"/>
              </a:rPr>
              <a:t>III. Middle Eastern Independence</a:t>
            </a:r>
          </a:p>
          <a:p>
            <a:pPr eaLnBrk="1" hangingPunct="1">
              <a:lnSpc>
                <a:spcPct val="75000"/>
              </a:lnSpc>
              <a:spcBef>
                <a:spcPct val="50000"/>
              </a:spcBef>
            </a:pPr>
            <a:r>
              <a:rPr lang="en-US" altLang="en-US" sz="2400">
                <a:latin typeface="Times New Roman" panose="02020603050405020304" pitchFamily="18" charset="0"/>
              </a:rPr>
              <a:t>	D. Islamic fundamentalism (Iran)</a:t>
            </a:r>
          </a:p>
          <a:p>
            <a:pPr eaLnBrk="1" hangingPunct="1">
              <a:lnSpc>
                <a:spcPct val="75000"/>
              </a:lnSpc>
              <a:spcBef>
                <a:spcPct val="50000"/>
              </a:spcBef>
            </a:pPr>
            <a:r>
              <a:rPr lang="en-US" altLang="en-US" sz="2400">
                <a:latin typeface="Times New Roman" panose="02020603050405020304" pitchFamily="18" charset="0"/>
              </a:rPr>
              <a:t>		1. American interest in Iran since 1950s</a:t>
            </a:r>
          </a:p>
          <a:p>
            <a:pPr eaLnBrk="1" hangingPunct="1">
              <a:lnSpc>
                <a:spcPct val="75000"/>
              </a:lnSpc>
              <a:spcBef>
                <a:spcPct val="50000"/>
              </a:spcBef>
            </a:pPr>
            <a:r>
              <a:rPr lang="en-US" altLang="en-US" sz="2400">
                <a:latin typeface="Times New Roman" panose="02020603050405020304" pitchFamily="18" charset="0"/>
              </a:rPr>
              <a:t>		2. American support of Shah Pahlavi</a:t>
            </a:r>
          </a:p>
          <a:p>
            <a:pPr eaLnBrk="1" hangingPunct="1">
              <a:lnSpc>
                <a:spcPct val="75000"/>
              </a:lnSpc>
              <a:spcBef>
                <a:spcPct val="50000"/>
              </a:spcBef>
            </a:pPr>
            <a:r>
              <a:rPr lang="en-US" altLang="en-US" sz="2400">
                <a:latin typeface="Times New Roman" panose="02020603050405020304" pitchFamily="18" charset="0"/>
              </a:rPr>
              <a:t>		3. American oust of communist threats, 1950s</a:t>
            </a:r>
          </a:p>
          <a:p>
            <a:pPr eaLnBrk="1" hangingPunct="1">
              <a:lnSpc>
                <a:spcPct val="75000"/>
              </a:lnSpc>
              <a:spcBef>
                <a:spcPct val="50000"/>
              </a:spcBef>
            </a:pPr>
            <a:r>
              <a:rPr lang="en-US" altLang="en-US" sz="2400">
                <a:latin typeface="Times New Roman" panose="02020603050405020304" pitchFamily="18" charset="0"/>
              </a:rPr>
              <a:t>		4. Pro-Western, pro-modern Iran as trade partner w/USA 	until 1979</a:t>
            </a:r>
          </a:p>
          <a:p>
            <a:pPr eaLnBrk="1" hangingPunct="1">
              <a:lnSpc>
                <a:spcPct val="75000"/>
              </a:lnSpc>
              <a:spcBef>
                <a:spcPct val="50000"/>
              </a:spcBef>
            </a:pPr>
            <a:r>
              <a:rPr lang="en-US" altLang="en-US" sz="2400">
                <a:latin typeface="Times New Roman" panose="02020603050405020304" pitchFamily="18" charset="0"/>
              </a:rPr>
              <a:t>		5. </a:t>
            </a:r>
            <a:r>
              <a:rPr lang="en-US" altLang="en-US" sz="2400" b="1">
                <a:latin typeface="Times New Roman" panose="02020603050405020304" pitchFamily="18" charset="0"/>
              </a:rPr>
              <a:t>Iranian Revolution</a:t>
            </a:r>
            <a:r>
              <a:rPr lang="en-US" altLang="en-US" sz="2400">
                <a:latin typeface="Times New Roman" panose="02020603050405020304" pitchFamily="18" charset="0"/>
              </a:rPr>
              <a:t>, 1979 sought instill fundamental 	Islamic values</a:t>
            </a:r>
          </a:p>
          <a:p>
            <a:pPr eaLnBrk="1" hangingPunct="1">
              <a:lnSpc>
                <a:spcPct val="75000"/>
              </a:lnSpc>
              <a:spcBef>
                <a:spcPct val="50000"/>
              </a:spcBef>
            </a:pPr>
            <a:r>
              <a:rPr lang="en-US" altLang="en-US" sz="2400">
                <a:latin typeface="Times New Roman" panose="02020603050405020304" pitchFamily="18" charset="0"/>
              </a:rPr>
              <a:t>		6. Islamic Republic of Iran still in place today</a:t>
            </a:r>
          </a:p>
          <a:p>
            <a:pPr eaLnBrk="1" hangingPunct="1">
              <a:lnSpc>
                <a:spcPct val="75000"/>
              </a:lnSpc>
              <a:spcBef>
                <a:spcPct val="50000"/>
              </a:spcBef>
            </a:pPr>
            <a:r>
              <a:rPr lang="en-US" altLang="en-US" sz="2400">
                <a:latin typeface="Times New Roman" panose="02020603050405020304" pitchFamily="18" charset="0"/>
              </a:rPr>
              <a:t>		7. Extremely anti-American and anti-Western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4" descr="Image:Khomeini.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447800"/>
            <a:ext cx="37433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Text Box 5"/>
          <p:cNvSpPr txBox="1">
            <a:spLocks noChangeArrowheads="1"/>
          </p:cNvSpPr>
          <p:nvPr/>
        </p:nvSpPr>
        <p:spPr bwMode="auto">
          <a:xfrm>
            <a:off x="533400" y="228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latin typeface="Times New Roman" panose="02020603050405020304" pitchFamily="18" charset="0"/>
              </a:rPr>
              <a:t>Ayatollah Khomeini, leader of Iranian Revolution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381000" y="381000"/>
            <a:ext cx="830580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latin typeface="Times New Roman" panose="02020603050405020304" pitchFamily="18" charset="0"/>
              </a:rPr>
              <a:t>“The Jewish people are at present prevented by the Diaspora from conducting their political affairs themselves. Besides, they are in a condition of more or less severe dis- tress in many parts of the world. They need, above all things a </a:t>
            </a:r>
            <a:r>
              <a:rPr lang="en-US" altLang="en-US" sz="2600" i="1">
                <a:latin typeface="Times New Roman" panose="02020603050405020304" pitchFamily="18" charset="0"/>
              </a:rPr>
              <a:t>gestor </a:t>
            </a:r>
            <a:r>
              <a:rPr lang="en-US" altLang="en-US" sz="2600">
                <a:latin typeface="Times New Roman" panose="02020603050405020304" pitchFamily="18" charset="0"/>
              </a:rPr>
              <a:t>. This </a:t>
            </a:r>
            <a:r>
              <a:rPr lang="en-US" altLang="en-US" sz="2600" i="1">
                <a:latin typeface="Times New Roman" panose="02020603050405020304" pitchFamily="18" charset="0"/>
              </a:rPr>
              <a:t>gestor </a:t>
            </a:r>
            <a:r>
              <a:rPr lang="en-US" altLang="en-US" sz="2600">
                <a:latin typeface="Times New Roman" panose="02020603050405020304" pitchFamily="18" charset="0"/>
              </a:rPr>
              <a:t>. cannot, of course, be a single individual. Such a one would either make himself ridiculous, or -- seeing that he would appear to be working for his own interests -- contemptible.</a:t>
            </a:r>
          </a:p>
          <a:p>
            <a:pPr eaLnBrk="1" hangingPunct="1"/>
            <a:endParaRPr lang="en-US" altLang="en-US" sz="2600">
              <a:latin typeface="Times New Roman" panose="02020603050405020304" pitchFamily="18" charset="0"/>
            </a:endParaRPr>
          </a:p>
          <a:p>
            <a:pPr eaLnBrk="1" hangingPunct="1"/>
            <a:r>
              <a:rPr lang="en-US" altLang="en-US" sz="2600">
                <a:latin typeface="Times New Roman" panose="02020603050405020304" pitchFamily="18" charset="0"/>
              </a:rPr>
              <a:t>The </a:t>
            </a:r>
            <a:r>
              <a:rPr lang="en-US" altLang="en-US" sz="2600" i="1">
                <a:latin typeface="Times New Roman" panose="02020603050405020304" pitchFamily="18" charset="0"/>
              </a:rPr>
              <a:t>gestor </a:t>
            </a:r>
            <a:r>
              <a:rPr lang="en-US" altLang="en-US" sz="2600">
                <a:latin typeface="Times New Roman" panose="02020603050405020304" pitchFamily="18" charset="0"/>
              </a:rPr>
              <a:t>of the Jews must therefore be a body corporate.</a:t>
            </a:r>
          </a:p>
          <a:p>
            <a:pPr eaLnBrk="1" hangingPunct="1"/>
            <a:endParaRPr lang="en-US" altLang="en-US" sz="2600">
              <a:latin typeface="Times New Roman" panose="02020603050405020304" pitchFamily="18" charset="0"/>
            </a:endParaRPr>
          </a:p>
          <a:p>
            <a:pPr eaLnBrk="1" hangingPunct="1"/>
            <a:r>
              <a:rPr lang="en-US" altLang="en-US" sz="2600">
                <a:latin typeface="Times New Roman" panose="02020603050405020304" pitchFamily="18" charset="0"/>
              </a:rPr>
              <a:t>And that is the Society of Jews.”</a:t>
            </a:r>
          </a:p>
          <a:p>
            <a:pPr eaLnBrk="1" hangingPunct="1"/>
            <a:endParaRPr lang="en-US" altLang="en-US" sz="2600">
              <a:latin typeface="Times New Roman" panose="02020603050405020304" pitchFamily="18" charset="0"/>
            </a:endParaRPr>
          </a:p>
          <a:p>
            <a:pPr algn="r" eaLnBrk="1" hangingPunct="1"/>
            <a:r>
              <a:rPr lang="en-US" altLang="en-US" sz="2600">
                <a:latin typeface="Times New Roman" panose="02020603050405020304" pitchFamily="18" charset="0"/>
              </a:rPr>
              <a:t>- Theodor Herzl’s </a:t>
            </a:r>
            <a:r>
              <a:rPr lang="en-US" altLang="en-US" sz="2600" i="1">
                <a:latin typeface="Times New Roman" panose="02020603050405020304" pitchFamily="18" charset="0"/>
              </a:rPr>
              <a:t>The Jewish State</a:t>
            </a:r>
            <a:r>
              <a:rPr lang="en-US" altLang="en-US" sz="2600">
                <a:latin typeface="Times New Roman" panose="02020603050405020304" pitchFamily="18" charset="0"/>
              </a:rPr>
              <a:t>, 1896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l="1785" t="1149" r="66963" b="56322"/>
          <a:stretch>
            <a:fillRect/>
          </a:stretch>
        </p:blipFill>
        <p:spPr bwMode="auto">
          <a:xfrm>
            <a:off x="1981200" y="304800"/>
            <a:ext cx="518953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ext Box 3"/>
          <p:cNvSpPr txBox="1">
            <a:spLocks noChangeArrowheads="1"/>
          </p:cNvSpPr>
          <p:nvPr/>
        </p:nvSpPr>
        <p:spPr bwMode="auto">
          <a:xfrm>
            <a:off x="2971800" y="5943600"/>
            <a:ext cx="3200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British Mandate of Palestine, 1922-1948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447800" y="5943600"/>
            <a:ext cx="64008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a:t>UN Partition, 1947</a:t>
            </a:r>
          </a:p>
          <a:p>
            <a:pPr algn="ctr" eaLnBrk="1" hangingPunct="1">
              <a:spcBef>
                <a:spcPct val="50000"/>
              </a:spcBef>
            </a:pPr>
            <a:r>
              <a:rPr lang="en-US" altLang="en-US"/>
              <a:t>Red – Palestine; Yellow – Israel; Jerusalem - International</a:t>
            </a:r>
          </a:p>
        </p:txBody>
      </p:sp>
      <p:pic>
        <p:nvPicPr>
          <p:cNvPr id="40963" name="Picture 3"/>
          <p:cNvPicPr>
            <a:picLocks noChangeAspect="1" noChangeArrowheads="1"/>
          </p:cNvPicPr>
          <p:nvPr/>
        </p:nvPicPr>
        <p:blipFill>
          <a:blip r:embed="rId2">
            <a:extLst>
              <a:ext uri="{28A0092B-C50C-407E-A947-70E740481C1C}">
                <a14:useLocalDpi xmlns:a14="http://schemas.microsoft.com/office/drawing/2010/main" val="0"/>
              </a:ext>
            </a:extLst>
          </a:blip>
          <a:srcRect l="66072" t="1149" r="1785" b="56322"/>
          <a:stretch>
            <a:fillRect/>
          </a:stretch>
        </p:blipFill>
        <p:spPr bwMode="auto">
          <a:xfrm>
            <a:off x="1905000" y="457200"/>
            <a:ext cx="5189538"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81000" y="381000"/>
            <a:ext cx="83058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Times New Roman" panose="02020603050405020304" pitchFamily="18" charset="0"/>
              </a:rPr>
              <a:t>	“In the midst of wanton aggression, we yet call upon the Arab inhabitants of the State of Israel to return to the ways of peace and play their part in the development of the State, with full and equal citizenship and due representation in its bodies and institutions - provisional or permanent.</a:t>
            </a:r>
          </a:p>
          <a:p>
            <a:pPr eaLnBrk="1" hangingPunct="1"/>
            <a:r>
              <a:rPr lang="en-US" altLang="en-US" sz="2800">
                <a:latin typeface="Times New Roman" panose="02020603050405020304" pitchFamily="18" charset="0"/>
              </a:rPr>
              <a:t>	We offer peace and unity to all the neighboring states and their peoples, and invite them to cooperate with the independent Jewish nation for the common good of all.”</a:t>
            </a:r>
          </a:p>
          <a:p>
            <a:pPr eaLnBrk="1" hangingPunct="1"/>
            <a:endParaRPr lang="en-US" altLang="en-US" sz="2800">
              <a:latin typeface="Times New Roman" panose="02020603050405020304" pitchFamily="18" charset="0"/>
            </a:endParaRPr>
          </a:p>
          <a:p>
            <a:pPr eaLnBrk="1" hangingPunct="1"/>
            <a:r>
              <a:rPr lang="en-US" altLang="en-US" sz="2800">
                <a:latin typeface="Times New Roman" panose="02020603050405020304" pitchFamily="18" charset="0"/>
              </a:rPr>
              <a:t>- Israel’s Declaration of Independence, 1948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971800" y="5943600"/>
            <a:ext cx="320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Israel’s Conquest, 1948-49</a:t>
            </a:r>
          </a:p>
        </p:txBody>
      </p:sp>
      <p:pic>
        <p:nvPicPr>
          <p:cNvPr id="43011" name="Picture 3"/>
          <p:cNvPicPr>
            <a:picLocks noChangeAspect="1" noChangeArrowheads="1"/>
          </p:cNvPicPr>
          <p:nvPr/>
        </p:nvPicPr>
        <p:blipFill>
          <a:blip r:embed="rId2">
            <a:extLst>
              <a:ext uri="{28A0092B-C50C-407E-A947-70E740481C1C}">
                <a14:useLocalDpi xmlns:a14="http://schemas.microsoft.com/office/drawing/2010/main" val="0"/>
              </a:ext>
            </a:extLst>
          </a:blip>
          <a:srcRect l="893" t="44827" r="66965" b="12643"/>
          <a:stretch>
            <a:fillRect/>
          </a:stretch>
        </p:blipFill>
        <p:spPr bwMode="auto">
          <a:xfrm>
            <a:off x="1828800" y="609600"/>
            <a:ext cx="50419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133600" y="5181600"/>
            <a:ext cx="49530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Israel – Yellow</a:t>
            </a:r>
          </a:p>
          <a:p>
            <a:pPr eaLnBrk="1" hangingPunct="1">
              <a:spcBef>
                <a:spcPct val="50000"/>
              </a:spcBef>
            </a:pPr>
            <a:r>
              <a:rPr lang="en-US" altLang="en-US"/>
              <a:t>Brown &amp; Red controlled by Israel after Six Days’ War, 1967</a:t>
            </a:r>
          </a:p>
          <a:p>
            <a:pPr eaLnBrk="1" hangingPunct="1">
              <a:spcBef>
                <a:spcPct val="50000"/>
              </a:spcBef>
            </a:pPr>
            <a:r>
              <a:rPr lang="en-US" altLang="en-US"/>
              <a:t>Territories later returned to Palestine &amp; Egypt</a:t>
            </a:r>
          </a:p>
        </p:txBody>
      </p:sp>
      <p:pic>
        <p:nvPicPr>
          <p:cNvPr id="44035" name="Picture 3"/>
          <p:cNvPicPr>
            <a:picLocks noChangeAspect="1" noChangeArrowheads="1"/>
          </p:cNvPicPr>
          <p:nvPr/>
        </p:nvPicPr>
        <p:blipFill>
          <a:blip r:embed="rId2">
            <a:extLst>
              <a:ext uri="{28A0092B-C50C-407E-A947-70E740481C1C}">
                <a14:useLocalDpi xmlns:a14="http://schemas.microsoft.com/office/drawing/2010/main" val="0"/>
              </a:ext>
            </a:extLst>
          </a:blip>
          <a:srcRect l="66071" t="44827" r="1785" b="12643"/>
          <a:stretch>
            <a:fillRect/>
          </a:stretch>
        </p:blipFill>
        <p:spPr bwMode="auto">
          <a:xfrm>
            <a:off x="2133600" y="152400"/>
            <a:ext cx="481965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81000" y="381000"/>
            <a:ext cx="83058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75000"/>
              </a:lnSpc>
              <a:spcBef>
                <a:spcPct val="50000"/>
              </a:spcBef>
            </a:pPr>
            <a:r>
              <a:rPr lang="en-US" altLang="en-US" sz="2400">
                <a:latin typeface="Times New Roman" panose="02020603050405020304" pitchFamily="18" charset="0"/>
              </a:rPr>
              <a:t>Decolonization after World War II</a:t>
            </a:r>
          </a:p>
          <a:p>
            <a:pPr eaLnBrk="1" hangingPunct="1">
              <a:lnSpc>
                <a:spcPct val="75000"/>
              </a:lnSpc>
              <a:spcBef>
                <a:spcPct val="50000"/>
              </a:spcBef>
            </a:pPr>
            <a:r>
              <a:rPr lang="en-US" altLang="en-US" sz="2400">
                <a:latin typeface="Times New Roman" panose="02020603050405020304" pitchFamily="18" charset="0"/>
              </a:rPr>
              <a:t>III. Middle Eastern Independence</a:t>
            </a:r>
          </a:p>
          <a:p>
            <a:pPr eaLnBrk="1" hangingPunct="1">
              <a:lnSpc>
                <a:spcPct val="75000"/>
              </a:lnSpc>
              <a:spcBef>
                <a:spcPct val="50000"/>
              </a:spcBef>
            </a:pPr>
            <a:r>
              <a:rPr lang="en-US" altLang="en-US" sz="2400">
                <a:latin typeface="Times New Roman" panose="02020603050405020304" pitchFamily="18" charset="0"/>
              </a:rPr>
              <a:t>	C. Arab Nationalism (Palestine, Egypt)</a:t>
            </a:r>
          </a:p>
          <a:p>
            <a:pPr eaLnBrk="1" hangingPunct="1">
              <a:lnSpc>
                <a:spcPct val="75000"/>
              </a:lnSpc>
              <a:spcBef>
                <a:spcPct val="50000"/>
              </a:spcBef>
            </a:pPr>
            <a:r>
              <a:rPr lang="en-US" altLang="en-US" sz="2400">
                <a:latin typeface="Times New Roman" panose="02020603050405020304" pitchFamily="18" charset="0"/>
              </a:rPr>
              <a:t>		1. Grew during World War I w/British support</a:t>
            </a:r>
          </a:p>
          <a:p>
            <a:pPr eaLnBrk="1" hangingPunct="1">
              <a:lnSpc>
                <a:spcPct val="75000"/>
              </a:lnSpc>
              <a:spcBef>
                <a:spcPct val="50000"/>
              </a:spcBef>
            </a:pPr>
            <a:r>
              <a:rPr lang="en-US" altLang="en-US" sz="2400">
                <a:latin typeface="Times New Roman" panose="02020603050405020304" pitchFamily="18" charset="0"/>
              </a:rPr>
              <a:t>		2. Denied after World War I and stalled due to League 	Mandates</a:t>
            </a:r>
          </a:p>
          <a:p>
            <a:pPr eaLnBrk="1" hangingPunct="1">
              <a:lnSpc>
                <a:spcPct val="75000"/>
              </a:lnSpc>
              <a:spcBef>
                <a:spcPct val="50000"/>
              </a:spcBef>
            </a:pPr>
            <a:r>
              <a:rPr lang="en-US" altLang="en-US" sz="2400">
                <a:latin typeface="Times New Roman" panose="02020603050405020304" pitchFamily="18" charset="0"/>
              </a:rPr>
              <a:t>		3. Intensifies during Inter-War period due to Mandates</a:t>
            </a:r>
          </a:p>
          <a:p>
            <a:pPr eaLnBrk="1" hangingPunct="1">
              <a:lnSpc>
                <a:spcPct val="75000"/>
              </a:lnSpc>
              <a:spcBef>
                <a:spcPct val="50000"/>
              </a:spcBef>
            </a:pPr>
            <a:r>
              <a:rPr lang="en-US" altLang="en-US" sz="2400">
                <a:latin typeface="Times New Roman" panose="02020603050405020304" pitchFamily="18" charset="0"/>
              </a:rPr>
              <a:t>		4. Nations seek to protect lands and resources</a:t>
            </a:r>
          </a:p>
          <a:p>
            <a:pPr eaLnBrk="1" hangingPunct="1">
              <a:lnSpc>
                <a:spcPct val="75000"/>
              </a:lnSpc>
              <a:spcBef>
                <a:spcPct val="50000"/>
              </a:spcBef>
            </a:pPr>
            <a:r>
              <a:rPr lang="en-US" altLang="en-US" sz="2400">
                <a:latin typeface="Times New Roman" panose="02020603050405020304" pitchFamily="18" charset="0"/>
              </a:rPr>
              <a:t>			a. Suez Canal, 1956</a:t>
            </a:r>
          </a:p>
          <a:p>
            <a:pPr eaLnBrk="1" hangingPunct="1">
              <a:lnSpc>
                <a:spcPct val="75000"/>
              </a:lnSpc>
              <a:spcBef>
                <a:spcPct val="50000"/>
              </a:spcBef>
            </a:pPr>
            <a:r>
              <a:rPr lang="en-US" altLang="en-US" sz="2400">
                <a:latin typeface="Times New Roman" panose="02020603050405020304" pitchFamily="18" charset="0"/>
              </a:rPr>
              <a:t>			b. Arab-Muslim/Israeli conflicts over territory 		(Sinai Peninsula, Gaza Strip, West Bank, Lebanon)</a:t>
            </a:r>
          </a:p>
          <a:p>
            <a:pPr eaLnBrk="1" hangingPunct="1">
              <a:lnSpc>
                <a:spcPct val="75000"/>
              </a:lnSpc>
              <a:spcBef>
                <a:spcPct val="50000"/>
              </a:spcBef>
            </a:pPr>
            <a:r>
              <a:rPr lang="en-US" altLang="en-US" sz="2400">
                <a:latin typeface="Times New Roman" panose="02020603050405020304" pitchFamily="18" charset="0"/>
              </a:rPr>
              <a:t>			c. Organization of Petroleum Exporting Countries 		(OPEC)</a:t>
            </a:r>
          </a:p>
          <a:p>
            <a:pPr eaLnBrk="1" hangingPunct="1">
              <a:lnSpc>
                <a:spcPct val="75000"/>
              </a:lnSpc>
              <a:spcBef>
                <a:spcPct val="50000"/>
              </a:spcBef>
            </a:pPr>
            <a:r>
              <a:rPr lang="en-US" altLang="en-US" sz="2400">
                <a:latin typeface="Times New Roman" panose="02020603050405020304" pitchFamily="18" charset="0"/>
              </a:rPr>
              <a:t>			d. rise of political dictatorships (old Iraq, new 		Palestine)</a:t>
            </a:r>
          </a:p>
          <a:p>
            <a:pPr eaLnBrk="1" hangingPunct="1">
              <a:lnSpc>
                <a:spcPct val="75000"/>
              </a:lnSpc>
              <a:spcBef>
                <a:spcPct val="50000"/>
              </a:spcBef>
            </a:pPr>
            <a:r>
              <a:rPr lang="en-US" altLang="en-US" sz="2400">
                <a:latin typeface="Times New Roman" panose="02020603050405020304" pitchFamily="18" charset="0"/>
              </a:rPr>
              <a:t>			e. aggression toward other nations (Iraq – Kuwait)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533400" y="228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latin typeface="Times New Roman" panose="02020603050405020304" pitchFamily="18" charset="0"/>
              </a:rPr>
              <a:t>Gamal Nasser, Egyptian leader and nationalist</a:t>
            </a:r>
          </a:p>
        </p:txBody>
      </p:sp>
      <p:pic>
        <p:nvPicPr>
          <p:cNvPr id="46083" name="Picture 6" descr="Gamal Abdel Nasser">
            <a:hlinkClick r:id="rId2" tooltip="Gamal Abdel Nasser"/>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219200"/>
            <a:ext cx="365125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570</TotalTime>
  <Words>289</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Lake County Schools, 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End User</dc:creator>
  <cp:lastModifiedBy>Braun Christine</cp:lastModifiedBy>
  <cp:revision>13</cp:revision>
  <dcterms:created xsi:type="dcterms:W3CDTF">2009-05-27T12:38:16Z</dcterms:created>
  <dcterms:modified xsi:type="dcterms:W3CDTF">2017-04-26T15:43:23Z</dcterms:modified>
</cp:coreProperties>
</file>