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80" r:id="rId2"/>
    <p:sldId id="287" r:id="rId3"/>
    <p:sldId id="281" r:id="rId4"/>
    <p:sldId id="289" r:id="rId5"/>
    <p:sldId id="290" r:id="rId6"/>
    <p:sldId id="291" r:id="rId7"/>
    <p:sldId id="292" r:id="rId8"/>
    <p:sldId id="293" r:id="rId9"/>
    <p:sldId id="288" r:id="rId10"/>
    <p:sldId id="296" r:id="rId11"/>
    <p:sldId id="297" r:id="rId12"/>
    <p:sldId id="298" r:id="rId13"/>
    <p:sldId id="312" r:id="rId14"/>
    <p:sldId id="314" r:id="rId15"/>
    <p:sldId id="305" r:id="rId16"/>
    <p:sldId id="306" r:id="rId17"/>
    <p:sldId id="307" r:id="rId18"/>
    <p:sldId id="315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FFCC"/>
    <a:srgbClr val="FFCCFF"/>
    <a:srgbClr val="FFFFCC"/>
    <a:srgbClr val="FFCC99"/>
    <a:srgbClr val="0000CC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3542" autoAdjust="0"/>
  </p:normalViewPr>
  <p:slideViewPr>
    <p:cSldViewPr>
      <p:cViewPr varScale="1">
        <p:scale>
          <a:sx n="68" d="100"/>
          <a:sy n="68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5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8FF9FDF-D878-4437-A7E6-AAA26CD0B663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5BBF9-8B6E-4499-B1AE-1C0B42DEB3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37D5032-B056-4138-BBAE-3F52D8BE98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F66DE4-EA47-489F-9C35-8E4C5664A708}" type="slidenum">
              <a:rPr lang="en-US" altLang="en-US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005A93-87FD-4349-B2B5-CBA4065D1AE2}" type="slidenum">
              <a:rPr lang="en-US" altLang="en-US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574003-97FF-4252-9A2F-11BD9886459C}" type="slidenum">
              <a:rPr lang="en-US" altLang="en-US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26CC4A-84A2-4BEE-B462-DE073C0AC91A}" type="slidenum">
              <a:rPr lang="en-US" altLang="en-US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http://www.guardian.co.uk/world/video/2008/dec/18/rwanda-genocide </a:t>
            </a:r>
          </a:p>
          <a:p>
            <a:r>
              <a:rPr lang="en-US" altLang="en-US">
                <a:latin typeface="Arial" panose="020B0604020202020204" pitchFamily="34" charset="0"/>
              </a:rPr>
              <a:t>http://video.nytimes.com/video/2006/11/06/opinion/1194817106526/the-genocide-in-darfur.html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4897EE-D0BC-4D57-9744-4ECE73F7F103}" type="slidenum">
              <a:rPr lang="en-US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5"/>
              <a:chOff x="-3" y="1562"/>
              <a:chExt cx="5763" cy="64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5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4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0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6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6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0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2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5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9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45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62" y="1678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77" y="176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30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43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84" y="1655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38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52" y="1651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697" y="165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44" y="173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3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65" y="1676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70" y="1702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3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3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3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38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u="sng"/>
              <a:t>Essential Questions</a:t>
            </a:r>
            <a:r>
              <a:rPr lang="en-US" altLang="en-US" b="1"/>
              <a:t>:</a:t>
            </a:r>
            <a:endParaRPr lang="en-US" altLang="en-US" b="1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/>
              <a:t>What was decolonization?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/>
              <a:t>How did decolonization impact India &amp; Africa?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 descr="decolonization map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ular Callout 3"/>
          <p:cNvSpPr>
            <a:spLocks noChangeArrowheads="1"/>
          </p:cNvSpPr>
          <p:nvPr/>
        </p:nvSpPr>
        <p:spPr bwMode="auto">
          <a:xfrm>
            <a:off x="76200" y="76200"/>
            <a:ext cx="47244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In the 1950s &amp; 1960s, African colonies experienced decolonization &amp; gained independence 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953000" y="76200"/>
            <a:ext cx="3962400" cy="1524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The first sub-Saharan African colony to gain its independence was Ghana in 1957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9525"/>
            <a:ext cx="65532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76200" y="304800"/>
            <a:ext cx="3657600" cy="1524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As a imperial power, Britain conquered much of Africa including Gold Coast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1981200"/>
            <a:ext cx="3657600" cy="1905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After WWII, Britain allowed Africans in Gold Coast to participate in local self governments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4038600"/>
            <a:ext cx="3657600" cy="2667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Starting in 1947, Kwame Nkrumah used Gandhi’s non-violent strategy of boycotts &amp; strikes to pressure Britain to grant independence </a:t>
            </a:r>
          </a:p>
        </p:txBody>
      </p:sp>
      <p:pic>
        <p:nvPicPr>
          <p:cNvPr id="52228" name="Picture 4" descr="http://farm1.static.flickr.com/43/102484727_2ec86f8a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5029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305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76200" y="2743200"/>
            <a:ext cx="3962400" cy="22098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After a decade of struggle, Britain granted Gold Coast independence in 1957 &amp; the nation was renamed Ghana 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5029200"/>
            <a:ext cx="4419600" cy="18288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Kwame Nkrumah was elected president-for-life &amp; began an ambitious series of road, education, health programs </a:t>
            </a:r>
          </a:p>
        </p:txBody>
      </p:sp>
      <p:pic>
        <p:nvPicPr>
          <p:cNvPr id="8" name="Picture 2" descr="http://34degrees.org/images/uploads/Kwame-Nkrumah-Wife-And-Chieftains-Dance-Accra-Ghana-january-20-19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6856" b="4619"/>
          <a:stretch>
            <a:fillRect/>
          </a:stretch>
        </p:blipFill>
        <p:spPr bwMode="auto">
          <a:xfrm>
            <a:off x="76200" y="762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838200" y="5638800"/>
            <a:ext cx="78486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In 1966, Nkrumah was overthrown &amp; </a:t>
            </a:r>
            <a:br>
              <a:rPr lang="en-US" altLang="en-US" sz="3200"/>
            </a:br>
            <a:r>
              <a:rPr lang="en-US" altLang="en-US" sz="3200"/>
              <a:t>Ghana struggled between military &amp; civilian rule until elections were finally held in 2000 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971800" y="76200"/>
            <a:ext cx="6096000" cy="1143000"/>
          </a:xfrm>
          <a:prstGeom prst="wedgeRectCallout">
            <a:avLst>
              <a:gd name="adj1" fmla="val -14358"/>
              <a:gd name="adj2" fmla="val -2014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>
                <a:cs typeface="Arial" charset="0"/>
              </a:rPr>
              <a:t>Nkrumah supported Pan-</a:t>
            </a:r>
            <a:r>
              <a:rPr lang="en-US" sz="3200" dirty="0" err="1">
                <a:cs typeface="Arial" charset="0"/>
              </a:rPr>
              <a:t>Africanism</a:t>
            </a:r>
            <a:r>
              <a:rPr lang="en-US" sz="3200" dirty="0">
                <a:cs typeface="Arial" charset="0"/>
              </a:rPr>
              <a:t> (unity among Africans) &amp; hoped to create a “United States of Africa”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9525"/>
            <a:ext cx="65532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http://www.southafrica.to/history/Apartheid/aparthe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2465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ular Callout 4"/>
          <p:cNvSpPr>
            <a:spLocks noChangeArrowheads="1"/>
          </p:cNvSpPr>
          <p:nvPr/>
        </p:nvSpPr>
        <p:spPr bwMode="auto">
          <a:xfrm>
            <a:off x="76200" y="76200"/>
            <a:ext cx="3886200" cy="1905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Unlike Ghana, demands for independence in South Africa were </a:t>
            </a:r>
            <a:br>
              <a:rPr lang="en-US" altLang="en-US" sz="3200"/>
            </a:br>
            <a:r>
              <a:rPr lang="en-US" altLang="en-US" sz="3200"/>
              <a:t>led by white colonists </a:t>
            </a:r>
          </a:p>
        </p:txBody>
      </p:sp>
      <p:pic>
        <p:nvPicPr>
          <p:cNvPr id="60420" name="Picture 4" descr="http://farm4.static.flickr.com/3592/3311468609_8c266923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433546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76200" y="3733800"/>
            <a:ext cx="4419600" cy="18288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When South Africa gained independence in 1931, white Afrikaners gained power &amp; create a policy of apartheid </a:t>
            </a:r>
          </a:p>
        </p:txBody>
      </p:sp>
      <p:sp>
        <p:nvSpPr>
          <p:cNvPr id="14" name="Rectangular Callout 13"/>
          <p:cNvSpPr>
            <a:spLocks noChangeArrowheads="1"/>
          </p:cNvSpPr>
          <p:nvPr/>
        </p:nvSpPr>
        <p:spPr bwMode="auto">
          <a:xfrm>
            <a:off x="76200" y="5638800"/>
            <a:ext cx="44196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Apartheid laws created </a:t>
            </a:r>
            <a:br>
              <a:rPr lang="en-US" altLang="en-US" sz="3200"/>
            </a:br>
            <a:r>
              <a:rPr lang="en-US" altLang="en-US" sz="3200"/>
              <a:t>strict racial segregation between blacks &amp; whites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6" name="Rectangular Callout 3"/>
          <p:cNvSpPr>
            <a:spLocks noChangeArrowheads="1"/>
          </p:cNvSpPr>
          <p:nvPr/>
        </p:nvSpPr>
        <p:spPr bwMode="auto">
          <a:xfrm>
            <a:off x="76200" y="76200"/>
            <a:ext cx="48768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Black South Africans protested apartheid &amp; </a:t>
            </a:r>
            <a:br>
              <a:rPr lang="en-US" altLang="en-US" sz="3200"/>
            </a:br>
            <a:r>
              <a:rPr lang="en-US" altLang="en-US" sz="3200"/>
              <a:t>often violent riots broke out </a:t>
            </a:r>
          </a:p>
        </p:txBody>
      </p:sp>
      <p:pic>
        <p:nvPicPr>
          <p:cNvPr id="23557" name="Picture 2" descr="http://img.timeinc.net/time/magazine/archive/covers/1985/1101850805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4114800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http://cache.boston.com/resize/bonzai-fba/Globe_Photo/2008/09/18/South-Africa-18__1221775976_6417/499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851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http://bushpig.files.wordpress.com/2007/01/aparthe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751263"/>
            <a:ext cx="476567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579" name="Picture 6" descr="http://projectblackman.com/images/NotablePeople/nelson-mand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1438"/>
            <a:ext cx="64008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35052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The anti-apartheid leader was </a:t>
            </a:r>
            <a:br>
              <a:rPr lang="en-US" altLang="en-US" sz="3200"/>
            </a:br>
            <a:r>
              <a:rPr lang="en-US" altLang="en-US" sz="3200"/>
              <a:t>Nelson Mandela 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3657600" y="76200"/>
            <a:ext cx="54102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4003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003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003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003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003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3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3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3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3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In 1964, Mandela was arrested &amp; given a life sentence for opposing apartheid laws </a:t>
            </a:r>
          </a:p>
        </p:txBody>
      </p:sp>
      <p:pic>
        <p:nvPicPr>
          <p:cNvPr id="10" name="Picture 4" descr="http://4.bp.blogspot.com/_cxmzjRy5pJA/TUG5Z66w2fI/AAAAAAAABGE/ob6nyjfj3-s/s1600/Nelson-Mande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34375" cy="5562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ular Callout 14"/>
          <p:cNvSpPr/>
          <p:nvPr/>
        </p:nvSpPr>
        <p:spPr bwMode="auto">
          <a:xfrm>
            <a:off x="609600" y="5943600"/>
            <a:ext cx="8001000" cy="838200"/>
          </a:xfrm>
          <a:prstGeom prst="wedgeRectCallout">
            <a:avLst>
              <a:gd name="adj1" fmla="val -14358"/>
              <a:gd name="adj2" fmla="val -20143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tabLst>
                <a:tab pos="4003675" algn="l"/>
              </a:tabLst>
              <a:defRPr/>
            </a:pPr>
            <a:r>
              <a:rPr lang="en-US" sz="3200" dirty="0">
                <a:cs typeface="Arial" charset="0"/>
              </a:rPr>
              <a:t>In the 1980s, many foreign nations refused to trade with South Africa in protest of apartheid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2" name="Picture 4" descr="http://www.foreignpolicy.com/files/images/deklerk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1175"/>
            <a:ext cx="79343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ular Callout 5"/>
          <p:cNvSpPr>
            <a:spLocks noChangeArrowheads="1"/>
          </p:cNvSpPr>
          <p:nvPr/>
        </p:nvSpPr>
        <p:spPr bwMode="auto">
          <a:xfrm>
            <a:off x="76200" y="76200"/>
            <a:ext cx="3962400" cy="1524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In 1990, new South African President </a:t>
            </a:r>
            <a:br>
              <a:rPr lang="en-US" altLang="en-US" sz="3200"/>
            </a:br>
            <a:r>
              <a:rPr lang="en-US" altLang="en-US" sz="3200"/>
              <a:t>F. W. de Clerk released Mandela from prison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114800" y="76200"/>
            <a:ext cx="4800600" cy="1524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South African parliament repealed all apartheid laws &amp; announced the first multiracial election in 1994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46250"/>
            <a:ext cx="6858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allthingsmoxie.files.wordpress.com/2011/02/deklerk-mandel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124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4191000" y="1752600"/>
            <a:ext cx="48006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Nelson Mandela won the election &amp; became South Africa’s first black president </a:t>
            </a:r>
          </a:p>
        </p:txBody>
      </p:sp>
      <p:sp>
        <p:nvSpPr>
          <p:cNvPr id="14" name="Rectangular Callout 13"/>
          <p:cNvSpPr>
            <a:spLocks noChangeArrowheads="1"/>
          </p:cNvSpPr>
          <p:nvPr/>
        </p:nvSpPr>
        <p:spPr bwMode="auto">
          <a:xfrm>
            <a:off x="4724400" y="3048000"/>
            <a:ext cx="4267200" cy="18288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South Africans adopted a new constitution with a Bill of Rights that guaranteed equal rights for all citizens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305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ular Callout 4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Not all African independence movements ended with democracy or without bloodshed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1143000"/>
            <a:ext cx="3505200" cy="1524000"/>
          </a:xfrm>
          <a:prstGeom prst="wedgeRectCallout">
            <a:avLst>
              <a:gd name="adj1" fmla="val 100704"/>
              <a:gd name="adj2" fmla="val 53356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After gaining independence, Nigeria erupted in an ethnic civil war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76200" y="4495800"/>
            <a:ext cx="3581400" cy="1905000"/>
          </a:xfrm>
          <a:prstGeom prst="wedgeRectCallout">
            <a:avLst>
              <a:gd name="adj1" fmla="val 156843"/>
              <a:gd name="adj2" fmla="val -9114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Ethnic divisions weakened Kenya’s government &amp; </a:t>
            </a:r>
            <a:br>
              <a:rPr lang="en-US" altLang="en-US" sz="3200"/>
            </a:br>
            <a:r>
              <a:rPr lang="en-US" altLang="en-US" sz="3200"/>
              <a:t>led to violence &amp; rule by dictators 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2819400"/>
            <a:ext cx="3581400" cy="1524000"/>
          </a:xfrm>
          <a:prstGeom prst="wedgeRectCallout">
            <a:avLst>
              <a:gd name="adj1" fmla="val 111167"/>
              <a:gd name="adj2" fmla="val 835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In Congo, a series of civil wars weakened the newly-formed 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305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ular Callout 4"/>
          <p:cNvSpPr>
            <a:spLocks noChangeArrowheads="1"/>
          </p:cNvSpPr>
          <p:nvPr/>
        </p:nvSpPr>
        <p:spPr bwMode="auto">
          <a:xfrm>
            <a:off x="381000" y="76200"/>
            <a:ext cx="8382000" cy="8382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Among the worst examples of violence in Africa is the genocide (mass killings) in Rwanda &amp; Sudan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5257800"/>
            <a:ext cx="5638800" cy="1524000"/>
          </a:xfrm>
          <a:prstGeom prst="wedgeRectCallout">
            <a:avLst>
              <a:gd name="adj1" fmla="val 63755"/>
              <a:gd name="adj2" fmla="val -1356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en-US" sz="3200"/>
              <a:t>In Rwanda, ethnic conflict between rival clans led to the Hutus massacring between 500,000 &amp; 800,000 Tutsi in 1994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76200" y="1066800"/>
            <a:ext cx="4495800" cy="1905000"/>
          </a:xfrm>
          <a:prstGeom prst="wedgeRectCallout">
            <a:avLst>
              <a:gd name="adj1" fmla="val 98306"/>
              <a:gd name="adj2" fmla="val 2660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en-US" sz="3200"/>
              <a:t>In Darfur, the Sudanese gov’t killed up to 400,000 Muslims in an attempt to destroy an anti-gov’t rebel movement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6" grpId="1" animBg="1"/>
      <p:bldP spid="1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decolonization map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ular Callout 3"/>
          <p:cNvSpPr>
            <a:spLocks noChangeArrowheads="1"/>
          </p:cNvSpPr>
          <p:nvPr/>
        </p:nvSpPr>
        <p:spPr bwMode="auto">
          <a:xfrm>
            <a:off x="76200" y="76200"/>
            <a:ext cx="47244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At the end of World War II, many nations in Africa &amp; Asia gained independence from European imperialists</a:t>
            </a:r>
          </a:p>
        </p:txBody>
      </p:sp>
      <p:sp>
        <p:nvSpPr>
          <p:cNvPr id="9220" name="Rectangular Callout 6"/>
          <p:cNvSpPr>
            <a:spLocks noChangeArrowheads="1"/>
          </p:cNvSpPr>
          <p:nvPr/>
        </p:nvSpPr>
        <p:spPr bwMode="auto">
          <a:xfrm>
            <a:off x="4953000" y="76200"/>
            <a:ext cx="4038600" cy="762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This trend was known as decolonization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5105400" y="914400"/>
            <a:ext cx="3810000" cy="1143000"/>
          </a:xfrm>
          <a:prstGeom prst="wedgeRectCallout">
            <a:avLst>
              <a:gd name="adj1" fmla="val -32523"/>
              <a:gd name="adj2" fmla="val 135602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The first major colony to gain independence was India in 1947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900"/>
              <a:t> Text </a:t>
            </a:r>
            <a:endParaRPr lang="en-US" altLang="en-US" sz="3900">
              <a:solidFill>
                <a:schemeClr val="folHlink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ular Callout 4"/>
          <p:cNvSpPr>
            <a:spLocks noChangeArrowheads="1"/>
          </p:cNvSpPr>
          <p:nvPr/>
        </p:nvSpPr>
        <p:spPr bwMode="auto">
          <a:xfrm>
            <a:off x="76200" y="76200"/>
            <a:ext cx="47244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During the First World War, India sent troops to fight with the British against the Central Powers in Europe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876800" y="76200"/>
            <a:ext cx="41910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The British gov’t promised Indians </a:t>
            </a:r>
            <a:br>
              <a:rPr lang="en-US" altLang="en-US" sz="3200"/>
            </a:br>
            <a:r>
              <a:rPr lang="en-US" altLang="en-US" sz="3200"/>
              <a:t>self-rule as a reward </a:t>
            </a:r>
            <a:br>
              <a:rPr lang="en-US" altLang="en-US" sz="3200"/>
            </a:br>
            <a:r>
              <a:rPr lang="en-US" altLang="en-US" sz="3200"/>
              <a:t>for participating in WWI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52400" y="6019800"/>
            <a:ext cx="8839200" cy="762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When the war ended &amp; self-rule was not granted, nationalism &amp; demands for independence increased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ular Callout 3"/>
          <p:cNvSpPr>
            <a:spLocks noChangeArrowheads="1"/>
          </p:cNvSpPr>
          <p:nvPr/>
        </p:nvSpPr>
        <p:spPr bwMode="auto">
          <a:xfrm>
            <a:off x="76200" y="152400"/>
            <a:ext cx="44196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Mohandas Gandhi emerged as the leader of the Indian independence movement in the 1920s</a:t>
            </a:r>
          </a:p>
        </p:txBody>
      </p:sp>
      <p:sp>
        <p:nvSpPr>
          <p:cNvPr id="11267" name="Rectangular Callout 4"/>
          <p:cNvSpPr>
            <a:spLocks noChangeArrowheads="1"/>
          </p:cNvSpPr>
          <p:nvPr/>
        </p:nvSpPr>
        <p:spPr bwMode="auto">
          <a:xfrm>
            <a:off x="76200" y="1828800"/>
            <a:ext cx="44196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Gandhi urged Indians to use non-violent means to achieve their goals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3124200"/>
            <a:ext cx="44196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Gandhi’s tactics included deliberately breaking unfair British laws </a:t>
            </a:r>
            <a:br>
              <a:rPr lang="en-US" altLang="en-US" sz="3200"/>
            </a:br>
            <a:r>
              <a:rPr lang="en-US" altLang="en-US" sz="3200"/>
              <a:t>(called civil disobedience)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4800600"/>
            <a:ext cx="4419600" cy="1905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Gandhi encouraged peaceful protests &amp; boycotting British goods in order to hurt the British colonial economy 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438400"/>
            <a:ext cx="45815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http://www.xtimeline.com/__UserPic_Large/5161/ELT200802060804546554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4958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http://static.howstuffworks.com/gif/salt-march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733800"/>
            <a:ext cx="447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http://feedtheyogi.com/wp-content/uploads/2009/10/gandhi-crow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r="9723"/>
          <a:stretch>
            <a:fillRect/>
          </a:stretch>
        </p:blipFill>
        <p:spPr bwMode="auto">
          <a:xfrm>
            <a:off x="4648200" y="152400"/>
            <a:ext cx="4495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 Title</a:t>
            </a:r>
          </a:p>
        </p:txBody>
      </p:sp>
      <p:pic>
        <p:nvPicPr>
          <p:cNvPr id="12291" name="Picture 2" descr="http://3.bp.blogspot.com/_Y9-xi5n9m3E/S6mw9KHTrtI/AAAAAAAAFmo/_g2HbhIp3yM/s1600/p0517010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14400"/>
            <a:ext cx="87058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3886200" y="76200"/>
            <a:ext cx="51816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But, self-rule created tensions between the Hindu majority &amp; the Muslim minority who feared giving power to Hindus</a:t>
            </a:r>
          </a:p>
        </p:txBody>
      </p:sp>
      <p:sp>
        <p:nvSpPr>
          <p:cNvPr id="12293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37338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In 1935, British granted India limited self-rule but not total independence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 Title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900"/>
              <a:t> Text </a:t>
            </a:r>
            <a:endParaRPr lang="en-US" altLang="en-US" sz="3900">
              <a:solidFill>
                <a:schemeClr val="folHlink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87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ular Callout 4"/>
          <p:cNvSpPr>
            <a:spLocks noChangeArrowheads="1"/>
          </p:cNvSpPr>
          <p:nvPr/>
        </p:nvSpPr>
        <p:spPr bwMode="auto">
          <a:xfrm>
            <a:off x="76200" y="76200"/>
            <a:ext cx="53340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When World War II broke out, Britain committed Indian </a:t>
            </a:r>
            <a:br>
              <a:rPr lang="en-US" altLang="en-US" sz="3200"/>
            </a:br>
            <a:r>
              <a:rPr lang="en-US" altLang="en-US" sz="3200"/>
              <a:t>troops to the war with asking India’s self-governing assembly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5486400" y="76200"/>
            <a:ext cx="3505200" cy="1524000"/>
          </a:xfrm>
          <a:prstGeom prst="wedgeRectCallout">
            <a:avLst>
              <a:gd name="adj1" fmla="val -11589"/>
              <a:gd name="adj2" fmla="val 1815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>
                <a:cs typeface="Arial" charset="0"/>
              </a:rPr>
              <a:t>This led to protests &amp; renewed calls for independence from Britain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52400" y="5257800"/>
            <a:ext cx="44958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When World War II ended in 1945, Britain was in debt &amp; ready to grant India its independence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876800" y="5257800"/>
            <a:ext cx="41148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But, violence between Hindus &amp; Muslims made granting independence difficult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 Title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900"/>
              <a:t> Text </a:t>
            </a:r>
            <a:endParaRPr lang="en-US" altLang="en-US" sz="3900">
              <a:solidFill>
                <a:schemeClr val="folHlink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543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 bwMode="auto">
          <a:xfrm>
            <a:off x="4724400" y="76200"/>
            <a:ext cx="4343400" cy="1905000"/>
          </a:xfrm>
          <a:prstGeom prst="wedgeRectCallout">
            <a:avLst>
              <a:gd name="adj1" fmla="val -11589"/>
              <a:gd name="adj2" fmla="val 1815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>
                <a:cs typeface="Arial" charset="0"/>
              </a:rPr>
              <a:t>In 1947, Britain agreed to a partition (division) of India &amp; granted independence to two nations: India &amp; Pakistan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5943600"/>
            <a:ext cx="4267200" cy="8382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India was a nation made up largely of Hindus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419600" y="5638800"/>
            <a:ext cx="46482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Pakistan was dominated by Muslims (East Pakistan later became Bangladesh )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266700" y="5527724"/>
            <a:ext cx="8610600" cy="12192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 dirty="0"/>
              <a:t>During the partition, 10 million people relocated; Violence broke out leaving 1 million dead,  including  Gandhi who was assassinated in 1949</a:t>
            </a:r>
          </a:p>
        </p:txBody>
      </p:sp>
      <p:pic>
        <p:nvPicPr>
          <p:cNvPr id="24578" name="Picture 2" descr="http://myhero.com/images/guest/g6445/hero6488/g6445_u3398_gandhi_d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057400"/>
            <a:ext cx="48910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 Title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900"/>
              <a:t> Text </a:t>
            </a:r>
            <a:endParaRPr lang="en-US" altLang="en-US" sz="3900">
              <a:solidFill>
                <a:schemeClr val="folHlink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543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ular Callout 4"/>
          <p:cNvSpPr>
            <a:spLocks noChangeArrowheads="1"/>
          </p:cNvSpPr>
          <p:nvPr/>
        </p:nvSpPr>
        <p:spPr bwMode="auto">
          <a:xfrm>
            <a:off x="152400" y="76200"/>
            <a:ext cx="57912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In 1947, India became the world’s largest democratic nation; Jawaharlal Nehru was elected India’s first prime minister </a:t>
            </a:r>
          </a:p>
          <a:p>
            <a:pPr algn="ctr">
              <a:lnSpc>
                <a:spcPct val="75000"/>
              </a:lnSpc>
            </a:pPr>
            <a:endParaRPr lang="en-US" altLang="en-US" sz="3200"/>
          </a:p>
        </p:txBody>
      </p:sp>
      <p:pic>
        <p:nvPicPr>
          <p:cNvPr id="153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5088"/>
            <a:ext cx="3048000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5257800" y="3124200"/>
            <a:ext cx="38100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Nehru emphasized democracy, unity, &amp; modernizing India 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5257800" y="5562600"/>
            <a:ext cx="38100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Under Nehru, women &amp; lower caste Hindus gained rights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76200" y="5562600"/>
            <a:ext cx="51054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In 1966, Nehru’s daughter, Indira Gandhi, was elected prime minister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5257800" y="4343400"/>
            <a:ext cx="38100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/>
              <a:t>In the Cold War, India was a leader among non-aligned nations </a:t>
            </a:r>
          </a:p>
        </p:txBody>
      </p:sp>
      <p:pic>
        <p:nvPicPr>
          <p:cNvPr id="23555" name="Picture 3" descr="http://www.genocidebangladesh.org/wp-content/uploads/2008/02/indira-gand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96240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 Title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900"/>
              <a:t> Text </a:t>
            </a:r>
            <a:endParaRPr lang="en-US" altLang="en-US" sz="3900">
              <a:solidFill>
                <a:schemeClr val="folHlink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Template</Template>
  <TotalTime>506</TotalTime>
  <Words>747</Words>
  <Application>Microsoft Office PowerPoint</Application>
  <PresentationFormat>On-screen Show (4:3)</PresentationFormat>
  <Paragraphs>77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Brooks Template</vt:lpstr>
      <vt:lpstr>PowerPoint Presentation</vt:lpstr>
      <vt:lpstr>PowerPoint Presentation</vt:lpstr>
      <vt:lpstr> Title</vt:lpstr>
      <vt:lpstr>PowerPoint Presentation</vt:lpstr>
      <vt:lpstr> Title</vt:lpstr>
      <vt:lpstr> Title</vt:lpstr>
      <vt:lpstr> Title</vt:lpstr>
      <vt:lpstr> Title</vt:lpstr>
      <vt:lpstr>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Braun Christine</cp:lastModifiedBy>
  <cp:revision>31</cp:revision>
  <dcterms:created xsi:type="dcterms:W3CDTF">2011-05-03T20:13:50Z</dcterms:created>
  <dcterms:modified xsi:type="dcterms:W3CDTF">2017-04-27T12:30:26Z</dcterms:modified>
</cp:coreProperties>
</file>