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297" r:id="rId6"/>
    <p:sldId id="308" r:id="rId7"/>
    <p:sldId id="299" r:id="rId8"/>
    <p:sldId id="307" r:id="rId9"/>
    <p:sldId id="318" r:id="rId10"/>
    <p:sldId id="310" r:id="rId11"/>
    <p:sldId id="319" r:id="rId12"/>
    <p:sldId id="315" r:id="rId13"/>
    <p:sldId id="366" r:id="rId14"/>
    <p:sldId id="275" r:id="rId15"/>
    <p:sldId id="337" r:id="rId16"/>
    <p:sldId id="361" r:id="rId17"/>
    <p:sldId id="360" r:id="rId18"/>
    <p:sldId id="345" r:id="rId19"/>
    <p:sldId id="314" r:id="rId20"/>
    <p:sldId id="302" r:id="rId21"/>
    <p:sldId id="301" r:id="rId22"/>
    <p:sldId id="328" r:id="rId23"/>
    <p:sldId id="329" r:id="rId24"/>
    <p:sldId id="330" r:id="rId25"/>
    <p:sldId id="331" r:id="rId26"/>
    <p:sldId id="363" r:id="rId27"/>
    <p:sldId id="332" r:id="rId28"/>
    <p:sldId id="333" r:id="rId29"/>
    <p:sldId id="368" r:id="rId30"/>
    <p:sldId id="335" r:id="rId31"/>
    <p:sldId id="323" r:id="rId32"/>
    <p:sldId id="324" r:id="rId33"/>
    <p:sldId id="325" r:id="rId34"/>
    <p:sldId id="326" r:id="rId35"/>
    <p:sldId id="369" r:id="rId36"/>
    <p:sldId id="327" r:id="rId37"/>
    <p:sldId id="347" r:id="rId38"/>
    <p:sldId id="350" r:id="rId39"/>
    <p:sldId id="370" r:id="rId40"/>
    <p:sldId id="371" r:id="rId4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Law &amp; Order" panose="020B0604020202020204" pitchFamily="2" charset="0"/>
      <p:regular r:id="rId46"/>
    </p:embeddedFont>
    <p:embeddedFont>
      <p:font typeface="Lombardic Narrow" panose="020B0604020202020204" pitchFamily="2" charset="0"/>
      <p:regular r:id="rId47"/>
    </p:embeddedFont>
    <p:embeddedFont>
      <p:font typeface="Map Symbols" panose="02020603050405020304" pitchFamily="18" charset="0"/>
      <p:regular r:id="rId48"/>
    </p:embeddedFont>
    <p:embeddedFont>
      <p:font typeface="PressWriter Symbols" panose="05000000000000000000" pitchFamily="2" charset="2"/>
      <p:regular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3399"/>
    <a:srgbClr val="744D26"/>
    <a:srgbClr val="996633"/>
    <a:srgbClr val="006600"/>
    <a:srgbClr val="D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787F-D913-4182-9B77-8CC97A37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C3811-252C-4194-8592-66F6A838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5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53E7-38AE-453B-AC17-7C8F5A84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31FC1-53B8-4361-96D1-AA85876EF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82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E7234-2A02-4D01-8B03-7FF28CB1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1C7B3-6435-49BA-8F88-712087CE5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08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DC91DF-034C-4103-B0F6-6D54053556B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2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62EF-74AB-4569-A834-2BD32869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5F57-0492-4C14-8D57-0610E5AA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3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8396-4B9B-40E3-8026-D8F89DB4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DF249-7DA0-44ED-815D-D54F30D5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49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F534-22E2-4FBC-B55E-216EF9A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24C3-B6D1-4686-A7CF-868608D5D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8DB83-918A-46EE-B154-C79265D5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7BAA-48D3-44D0-894B-D9736453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8652-1192-4F9B-BE8B-97AE09D3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6577B-B52A-48DB-9324-023E5B764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7D206-3B80-422A-9F0B-2FCE6BEEA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AE23D-95F3-47C7-A1DF-E46DCDA4E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2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D497-7936-4A4E-BFF9-1354D051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4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8823-DD6D-4B2D-8627-C6454307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4D41-9A57-4B25-B4B0-A6226FAD3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32171-7A90-4C86-83D4-0D77C2DA9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3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FAC4-0F96-4089-A777-EE3A1AD5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B1D41-3F2B-4B41-85E9-E9D1B9D5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B4FBB-0CF7-423D-A20E-746475A3B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2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>
            <a:extLst>
              <a:ext uri="{FF2B5EF4-FFF2-40B4-BE49-F238E27FC236}">
                <a16:creationId xmlns:a16="http://schemas.microsoft.com/office/drawing/2014/main" id="{09DB6238-9F3D-40DF-B22C-02A9AC5E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5" name="Picture 1127" descr="factoryscene">
            <a:extLst>
              <a:ext uri="{FF2B5EF4-FFF2-40B4-BE49-F238E27FC236}">
                <a16:creationId xmlns:a16="http://schemas.microsoft.com/office/drawing/2014/main" id="{63B87EC1-0E31-4A83-A5B7-F6A7039A1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295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0" name="Picture 1132" descr="indust">
            <a:extLst>
              <a:ext uri="{FF2B5EF4-FFF2-40B4-BE49-F238E27FC236}">
                <a16:creationId xmlns:a16="http://schemas.microsoft.com/office/drawing/2014/main" id="{8574C4D3-8F1A-4040-9BC3-6941BDC1C8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2" name="Picture 1134" descr="Britain">
            <a:extLst>
              <a:ext uri="{FF2B5EF4-FFF2-40B4-BE49-F238E27FC236}">
                <a16:creationId xmlns:a16="http://schemas.microsoft.com/office/drawing/2014/main" id="{C593746D-2E5B-4A58-B816-4F3E69D489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4C131301-09ED-464C-B7B4-BF1F2EEC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7772400" cy="7318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Crystal Palace Exhibition: 1851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131CE2D3-A4C7-44A7-86C1-6117572B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9578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Exhibitions of the new industrial utopia.</a:t>
            </a:r>
          </a:p>
        </p:txBody>
      </p:sp>
      <p:pic>
        <p:nvPicPr>
          <p:cNvPr id="153604" name="Picture 4" descr="b">
            <a:extLst>
              <a:ext uri="{FF2B5EF4-FFF2-40B4-BE49-F238E27FC236}">
                <a16:creationId xmlns:a16="http://schemas.microsoft.com/office/drawing/2014/main" id="{1EA8D958-8148-4008-A838-0BD48BE4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5676900" cy="428466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>
            <a:extLst>
              <a:ext uri="{FF2B5EF4-FFF2-40B4-BE49-F238E27FC236}">
                <a16:creationId xmlns:a16="http://schemas.microsoft.com/office/drawing/2014/main" id="{9DA7C674-8AF9-4BFD-A361-8F056CEE1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58674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"Have-Nots":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Poor,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Over-Worked,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&amp; the Destitute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53A9C9C6-EA8B-4638-8DB6-26F4760A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7162800" cy="1371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Factory Wages </a:t>
            </a:r>
            <a:b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in Lancashire, 1830</a:t>
            </a:r>
          </a:p>
        </p:txBody>
      </p:sp>
      <p:graphicFrame>
        <p:nvGraphicFramePr>
          <p:cNvPr id="102574" name="Group 174">
            <a:extLst>
              <a:ext uri="{FF2B5EF4-FFF2-40B4-BE49-F238E27FC236}">
                <a16:creationId xmlns:a16="http://schemas.microsoft.com/office/drawing/2014/main" id="{AC0C5326-85B1-4554-AA9D-CBF646A4BB5C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1733550"/>
          <a:ext cx="6934200" cy="4754880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3394067096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337521837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94540512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Age of Worker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Male Wages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Female Wages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52545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under 11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2s 3d.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2s. 4d.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42049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11 - 16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4s. 1d.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4s. 3d.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90182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17 - 21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10s. 2d.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7s. 3d.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314565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22 - 26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17s. 2d.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8s. 5d.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95717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27 - 31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20s. 4d.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8s. 7d.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012362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32 - 36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22s. 8d.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8s. 9d.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746272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37 - 41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21s. 7d.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9s. 8d.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166037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42 - 46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20s. 3d.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9s. 3d.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54792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47 - 51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16s. 7d.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8s. 10d.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96857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52 - 56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16s. 4d.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8s. 4d.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842351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57 - 61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13s. 6d.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6s. 4d.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546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CAB6F5B6-5233-4945-A5AA-6C62CA21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"/>
            <a:ext cx="7162800" cy="7318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Industrial Staffordshire</a:t>
            </a:r>
            <a:endParaRPr lang="en-US" altLang="en-US" sz="42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96261" name="Picture 5" descr="Industrial Town">
            <a:extLst>
              <a:ext uri="{FF2B5EF4-FFF2-40B4-BE49-F238E27FC236}">
                <a16:creationId xmlns:a16="http://schemas.microsoft.com/office/drawing/2014/main" id="{298163E4-CB5D-4924-9061-47ED4C815A4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0933" r="2644" b="4422"/>
          <a:stretch>
            <a:fillRect/>
          </a:stretch>
        </p:blipFill>
        <p:spPr bwMode="auto">
          <a:xfrm>
            <a:off x="1676400" y="1295400"/>
            <a:ext cx="7162800" cy="49530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F8425CF2-AE5B-4D12-9829-2B0F5151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1163"/>
            <a:ext cx="7162800" cy="73183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Problems of Polution</a:t>
            </a:r>
            <a:endParaRPr lang="en-US" altLang="en-US" sz="42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64869" name="Picture 5" descr="cartoon-Silent Highway Man - 1858">
            <a:extLst>
              <a:ext uri="{FF2B5EF4-FFF2-40B4-BE49-F238E27FC236}">
                <a16:creationId xmlns:a16="http://schemas.microsoft.com/office/drawing/2014/main" id="{F98CCB7E-132A-4D6B-A750-D1D1F17B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871" b="2690"/>
          <a:stretch>
            <a:fillRect/>
          </a:stretch>
        </p:blipFill>
        <p:spPr bwMode="auto">
          <a:xfrm>
            <a:off x="2819400" y="1524000"/>
            <a:ext cx="4876800" cy="3886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1" name="Rectangle 7">
            <a:extLst>
              <a:ext uri="{FF2B5EF4-FFF2-40B4-BE49-F238E27FC236}">
                <a16:creationId xmlns:a16="http://schemas.microsoft.com/office/drawing/2014/main" id="{38D50C7B-82B9-4AFF-9925-756BECC5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607050"/>
            <a:ext cx="723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Silent Highwayman</a:t>
            </a:r>
            <a:r>
              <a:rPr lang="en-US" altLang="en-US" sz="2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- 1858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3BE000FD-49FC-421E-ADF1-0AAE43D02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305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  <a:t>The New Industrial City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452884C1-4782-429B-B7DB-AFE7F97F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389" r="2538" b="2777"/>
          <a:stretch>
            <a:fillRect/>
          </a:stretch>
        </p:blipFill>
        <p:spPr bwMode="auto">
          <a:xfrm>
            <a:off x="1828800" y="1219200"/>
            <a:ext cx="2667000" cy="5257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 descr="Manhattan's &quot;Bandit's Roost&quot; Alley">
            <a:extLst>
              <a:ext uri="{FF2B5EF4-FFF2-40B4-BE49-F238E27FC236}">
                <a16:creationId xmlns:a16="http://schemas.microsoft.com/office/drawing/2014/main" id="{09CE9882-D2FC-4B4E-95EB-5E4E7A1E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5181600" y="1752600"/>
            <a:ext cx="3295650" cy="3962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id="{AE50E8E4-361F-4960-85FE-E8F93E8C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6850"/>
            <a:ext cx="7620000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Early-19c London</a:t>
            </a:r>
            <a:b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by Gustave Dore</a:t>
            </a:r>
            <a:endParaRPr lang="en-US" altLang="en-US" sz="38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32104" name="Picture 8" descr="engraving-Gustave_Dore">
            <a:extLst>
              <a:ext uri="{FF2B5EF4-FFF2-40B4-BE49-F238E27FC236}">
                <a16:creationId xmlns:a16="http://schemas.microsoft.com/office/drawing/2014/main" id="{BE30ABD3-E0B1-41E2-90D9-D7B2E8422B4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3624" r="1149" b="2144"/>
          <a:stretch>
            <a:fillRect/>
          </a:stretch>
        </p:blipFill>
        <p:spPr bwMode="auto">
          <a:xfrm>
            <a:off x="2286000" y="1703388"/>
            <a:ext cx="5943600" cy="4545012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6BB27856-08C6-4F43-ADFB-8252445E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  <a:t>Worker Housing in Manchester</a:t>
            </a:r>
            <a:endParaRPr lang="en-US" altLang="en-US" sz="40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59749" name="Picture 5" descr="Untitled-1">
            <a:extLst>
              <a:ext uri="{FF2B5EF4-FFF2-40B4-BE49-F238E27FC236}">
                <a16:creationId xmlns:a16="http://schemas.microsoft.com/office/drawing/2014/main" id="{1451F99D-E8C8-4C3A-B2E3-E1FCC035DF5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858000" cy="5303838"/>
          </a:xfrm>
          <a:noFill/>
          <a:ln w="19050">
            <a:solidFill>
              <a:srgbClr val="744D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B28367F1-76BE-4ADD-AAD0-881A3DE2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7620000" cy="7318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Factory Workers at Home</a:t>
            </a:r>
            <a:endParaRPr lang="en-US" altLang="en-US" sz="38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58725" name="Picture 5" descr="Untitled-1">
            <a:extLst>
              <a:ext uri="{FF2B5EF4-FFF2-40B4-BE49-F238E27FC236}">
                <a16:creationId xmlns:a16="http://schemas.microsoft.com/office/drawing/2014/main" id="{3F820841-A241-44AC-9B35-169203AD820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934200" cy="4730750"/>
          </a:xfrm>
          <a:noFill/>
          <a:ln w="19050">
            <a:solidFill>
              <a:srgbClr val="744D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D069AAC8-6E5C-4810-8493-A8F5674E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7239000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  <a:t>Workers Housing in Newcastle </a:t>
            </a:r>
            <a:r>
              <a:rPr lang="en-US" altLang="en-US" sz="4000" b="1" u="sng">
                <a:solidFill>
                  <a:srgbClr val="993300"/>
                </a:solidFill>
                <a:latin typeface="Lombardic Narrow" pitchFamily="2" charset="0"/>
              </a:rPr>
              <a:t>Today</a:t>
            </a:r>
            <a:endParaRPr lang="en-US" altLang="en-US" sz="4000" b="1" i="1" u="sng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41315" name="Picture 3" descr="photo-Newcastle-worker_houses">
            <a:extLst>
              <a:ext uri="{FF2B5EF4-FFF2-40B4-BE49-F238E27FC236}">
                <a16:creationId xmlns:a16="http://schemas.microsoft.com/office/drawing/2014/main" id="{7686C4FC-195C-406E-A2FB-D12D0545AA2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4329113" cy="55626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BC10B87D-4BD2-46F8-9190-A8AD4ED3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7162800" cy="1371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The Life of the New Urban Poor:</a:t>
            </a:r>
            <a:r>
              <a:rPr lang="en-US" altLang="en-US" sz="3400" b="1">
                <a:solidFill>
                  <a:srgbClr val="993300"/>
                </a:solidFill>
                <a:latin typeface="Lombardic Narrow" pitchFamily="2" charset="0"/>
              </a:rPr>
              <a:t> A Dickensian Nightmare!</a:t>
            </a:r>
            <a:endParaRPr lang="en-US" altLang="en-US" sz="34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94213" name="Picture 5" descr="poor">
            <a:extLst>
              <a:ext uri="{FF2B5EF4-FFF2-40B4-BE49-F238E27FC236}">
                <a16:creationId xmlns:a16="http://schemas.microsoft.com/office/drawing/2014/main" id="{127DBC27-858B-426E-A1AB-FEFEA2D3DD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2225675" cy="28194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 descr="workhous">
            <a:extLst>
              <a:ext uri="{FF2B5EF4-FFF2-40B4-BE49-F238E27FC236}">
                <a16:creationId xmlns:a16="http://schemas.microsoft.com/office/drawing/2014/main" id="{E968527A-D5DF-4E0F-9692-72FD738CB6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2286000" cy="2033588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9" name="Picture 11" descr="1992">
            <a:extLst>
              <a:ext uri="{FF2B5EF4-FFF2-40B4-BE49-F238E27FC236}">
                <a16:creationId xmlns:a16="http://schemas.microsoft.com/office/drawing/2014/main" id="{EABE61C7-CC7D-43DB-9AEF-0831FEB1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9" r="15428" b="9933"/>
          <a:stretch>
            <a:fillRect/>
          </a:stretch>
        </p:blipFill>
        <p:spPr bwMode="auto">
          <a:xfrm>
            <a:off x="4800600" y="4038600"/>
            <a:ext cx="838200" cy="2286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1" name="Picture 13" descr="WB-803912_f">
            <a:extLst>
              <a:ext uri="{FF2B5EF4-FFF2-40B4-BE49-F238E27FC236}">
                <a16:creationId xmlns:a16="http://schemas.microsoft.com/office/drawing/2014/main" id="{82786FE8-C9A6-4AA3-B6F6-73DDBE40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6629400" y="3429000"/>
            <a:ext cx="2124075" cy="2895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>
            <a:extLst>
              <a:ext uri="{FF2B5EF4-FFF2-40B4-BE49-F238E27FC236}">
                <a16:creationId xmlns:a16="http://schemas.microsoft.com/office/drawing/2014/main" id="{8510590D-77E6-40A7-A7CA-9C093266A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8925"/>
            <a:ext cx="75438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  <a:t>Crystal Palace: Interior Exhibits</a:t>
            </a:r>
          </a:p>
        </p:txBody>
      </p:sp>
      <p:pic>
        <p:nvPicPr>
          <p:cNvPr id="154628" name="Picture 4" descr="Crystal Palace-6">
            <a:extLst>
              <a:ext uri="{FF2B5EF4-FFF2-40B4-BE49-F238E27FC236}">
                <a16:creationId xmlns:a16="http://schemas.microsoft.com/office/drawing/2014/main" id="{B93DCC89-C7DC-458F-816D-3493C72A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6248400" cy="5407025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0A864C46-7420-49A1-A58F-3F45E92E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4963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  <a:t>Private Charities: Soup Kitchens</a:t>
            </a:r>
            <a:endParaRPr lang="en-US" altLang="en-US" sz="40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ACA4AAE2-72A7-4554-8A72-C5081AA98D9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447800"/>
            <a:ext cx="6569075" cy="4926013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7C2641FD-DE13-4339-BF6C-529ACEBD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"/>
            <a:ext cx="7162800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Private Charities:</a:t>
            </a: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  </a:t>
            </a:r>
            <a:b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The “Lady Bountifuls”</a:t>
            </a:r>
            <a:endParaRPr lang="en-US" altLang="en-US" sz="38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4F42F290-809C-4680-88FC-31DF8A31030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5638800" cy="42291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>
            <a:extLst>
              <a:ext uri="{FF2B5EF4-FFF2-40B4-BE49-F238E27FC236}">
                <a16:creationId xmlns:a16="http://schemas.microsoft.com/office/drawing/2014/main" id="{06A651F0-82A4-4CEB-8671-3788498A0E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6400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Protests / Reformers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09E32853-078C-4CF0-A9D3-A04FA1C0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7162800" cy="762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  <a:t>The Luddites: </a:t>
            </a:r>
            <a:r>
              <a:rPr lang="en-US" altLang="en-US" sz="4100" b="1">
                <a:solidFill>
                  <a:srgbClr val="993300"/>
                </a:solidFill>
                <a:latin typeface="Lombardic Narrow" pitchFamily="2" charset="0"/>
              </a:rPr>
              <a:t>1811-1816</a:t>
            </a:r>
            <a: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  <a:t>  </a:t>
            </a:r>
          </a:p>
        </p:txBody>
      </p:sp>
      <p:pic>
        <p:nvPicPr>
          <p:cNvPr id="123907" name="Picture 3" descr="LudditesSmashingLoomLarge">
            <a:extLst>
              <a:ext uri="{FF2B5EF4-FFF2-40B4-BE49-F238E27FC236}">
                <a16:creationId xmlns:a16="http://schemas.microsoft.com/office/drawing/2014/main" id="{52D0B9E4-0ECD-4AE8-8FE0-F3B563B9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4191000" cy="391953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8" name="Rectangle 4">
            <a:extLst>
              <a:ext uri="{FF2B5EF4-FFF2-40B4-BE49-F238E27FC236}">
                <a16:creationId xmlns:a16="http://schemas.microsoft.com/office/drawing/2014/main" id="{3725EE3F-A2A0-4F69-98C9-4631F2C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9436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Ned Ludd</a:t>
            </a:r>
            <a:r>
              <a:rPr lang="en-US" altLang="en-US" sz="2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[a mythical figure supposed to live in Sherwood Forest]</a:t>
            </a:r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6940BBF3-2824-4B01-9FEA-02F6892B0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440363"/>
            <a:ext cx="6629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Attacks on the “frames” [power looms].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B339E03A-B3B4-49B5-A30F-B41A5742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"/>
            <a:ext cx="7162800" cy="7937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3300"/>
                </a:solidFill>
                <a:latin typeface="Lombardic Narrow" pitchFamily="2" charset="0"/>
              </a:rPr>
              <a:t>The Luddite Triangle</a:t>
            </a:r>
          </a:p>
        </p:txBody>
      </p:sp>
      <p:pic>
        <p:nvPicPr>
          <p:cNvPr id="124933" name="Picture 5" descr="luddmap">
            <a:extLst>
              <a:ext uri="{FF2B5EF4-FFF2-40B4-BE49-F238E27FC236}">
                <a16:creationId xmlns:a16="http://schemas.microsoft.com/office/drawing/2014/main" id="{77AA37C8-4CBE-4341-AF71-D9AA4921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595438"/>
            <a:ext cx="3448050" cy="44243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>
            <a:extLst>
              <a:ext uri="{FF2B5EF4-FFF2-40B4-BE49-F238E27FC236}">
                <a16:creationId xmlns:a16="http://schemas.microsoft.com/office/drawing/2014/main" id="{ED73EF33-FFB4-4AA4-ADF2-9A87A507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325"/>
            <a:ext cx="7162800" cy="8540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993300"/>
                </a:solidFill>
                <a:latin typeface="Lombardic Narrow" pitchFamily="2" charset="0"/>
              </a:rPr>
              <a:t>The Luddites</a:t>
            </a:r>
          </a:p>
        </p:txBody>
      </p:sp>
      <p:pic>
        <p:nvPicPr>
          <p:cNvPr id="125955" name="Picture 3" descr="1811 Luddite Poster">
            <a:extLst>
              <a:ext uri="{FF2B5EF4-FFF2-40B4-BE49-F238E27FC236}">
                <a16:creationId xmlns:a16="http://schemas.microsoft.com/office/drawing/2014/main" id="{F51E5090-3A8E-4B94-B42F-21106E0F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492250"/>
            <a:ext cx="364490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914C8CF3-E2E1-4F80-BA50-FFA9674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325"/>
            <a:ext cx="7162800" cy="8080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700" b="1">
                <a:solidFill>
                  <a:srgbClr val="993300"/>
                </a:solidFill>
                <a:latin typeface="Lombardic Narrow" pitchFamily="2" charset="0"/>
              </a:rPr>
              <a:t>The Neo-Luddites Today</a:t>
            </a:r>
          </a:p>
        </p:txBody>
      </p:sp>
      <p:grpSp>
        <p:nvGrpSpPr>
          <p:cNvPr id="161800" name="Group 8">
            <a:extLst>
              <a:ext uri="{FF2B5EF4-FFF2-40B4-BE49-F238E27FC236}">
                <a16:creationId xmlns:a16="http://schemas.microsoft.com/office/drawing/2014/main" id="{1883B29E-3B8A-46CD-B93F-C46B9D3FAC9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905000"/>
            <a:ext cx="3124200" cy="2590800"/>
            <a:chOff x="1248" y="1200"/>
            <a:chExt cx="1968" cy="1632"/>
          </a:xfrm>
        </p:grpSpPr>
        <p:sp>
          <p:nvSpPr>
            <p:cNvPr id="161799" name="Rectangle 7">
              <a:extLst>
                <a:ext uri="{FF2B5EF4-FFF2-40B4-BE49-F238E27FC236}">
                  <a16:creationId xmlns:a16="http://schemas.microsoft.com/office/drawing/2014/main" id="{36EB19E2-1386-458B-80B3-8399B224B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1968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1796" name="Picture 4" descr="Modern Luddites">
              <a:extLst>
                <a:ext uri="{FF2B5EF4-FFF2-40B4-BE49-F238E27FC236}">
                  <a16:creationId xmlns:a16="http://schemas.microsoft.com/office/drawing/2014/main" id="{70D4C0BE-7BF1-4264-A3D7-BF0FA42EC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DEBEE"/>
                </a:clrFrom>
                <a:clrTo>
                  <a:srgbClr val="EDEBEE">
                    <a:alpha val="0"/>
                  </a:srgbClr>
                </a:clrTo>
              </a:clrChange>
              <a:lum bright="-4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00"/>
              <a:ext cx="1968" cy="1615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1801" name="Group 9">
            <a:extLst>
              <a:ext uri="{FF2B5EF4-FFF2-40B4-BE49-F238E27FC236}">
                <a16:creationId xmlns:a16="http://schemas.microsoft.com/office/drawing/2014/main" id="{A0A9510A-4243-4722-852B-301A2A4D86F2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352800"/>
            <a:ext cx="2895600" cy="2613025"/>
            <a:chOff x="3552" y="2256"/>
            <a:chExt cx="1824" cy="1646"/>
          </a:xfrm>
        </p:grpSpPr>
        <p:sp>
          <p:nvSpPr>
            <p:cNvPr id="161798" name="Rectangle 6">
              <a:extLst>
                <a:ext uri="{FF2B5EF4-FFF2-40B4-BE49-F238E27FC236}">
                  <a16:creationId xmlns:a16="http://schemas.microsoft.com/office/drawing/2014/main" id="{2E3C54E8-EEC3-4C13-97D1-30CADF4FA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256"/>
              <a:ext cx="1824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1797" name="Picture 5" descr="Luddite Computer">
              <a:extLst>
                <a:ext uri="{FF2B5EF4-FFF2-40B4-BE49-F238E27FC236}">
                  <a16:creationId xmlns:a16="http://schemas.microsoft.com/office/drawing/2014/main" id="{C5D4CEB5-168B-45DC-B48D-A78E2CA29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256"/>
              <a:ext cx="1824" cy="1646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21048CC6-99A3-4DC3-8636-02DE895F5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69975"/>
            <a:ext cx="2133600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rgbClr val="0033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en-US" altLang="en-US" sz="27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British</a:t>
            </a:r>
            <a:b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Soldiers </a:t>
            </a:r>
            <a:b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Fire on </a:t>
            </a:r>
            <a:b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British</a:t>
            </a:r>
            <a:b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7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Workers:</a:t>
            </a:r>
            <a:br>
              <a:rPr lang="en-US" altLang="en-US" sz="27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br>
              <a:rPr lang="en-US" altLang="en-US" sz="27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br>
              <a:rPr lang="en-US" altLang="en-US" sz="27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altLang="en-US" sz="2700" i="1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Let us die like men, and not be sold like slaves!</a:t>
            </a:r>
            <a:endParaRPr lang="en-US" altLang="en-US" sz="3500" i="1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6981" name="Picture 5" descr="Peterloo Massacre-3">
            <a:extLst>
              <a:ext uri="{FF2B5EF4-FFF2-40B4-BE49-F238E27FC236}">
                <a16:creationId xmlns:a16="http://schemas.microsoft.com/office/drawing/2014/main" id="{26367570-0DAC-4EDC-AC6E-D7B3D401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066800"/>
            <a:ext cx="4983162" cy="5486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2" name="Text Box 6">
            <a:extLst>
              <a:ext uri="{FF2B5EF4-FFF2-40B4-BE49-F238E27FC236}">
                <a16:creationId xmlns:a16="http://schemas.microsoft.com/office/drawing/2014/main" id="{943F7457-CBAC-4CB5-AB01-506C37EB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563"/>
            <a:ext cx="7467600" cy="8080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 b="1">
                <a:solidFill>
                  <a:srgbClr val="993300"/>
                </a:solidFill>
                <a:latin typeface="Lombardic Narrow" pitchFamily="2" charset="0"/>
              </a:rPr>
              <a:t>Peterloo Massacre, </a:t>
            </a:r>
            <a:r>
              <a:rPr lang="en-US" altLang="en-US" sz="4700" b="1">
                <a:solidFill>
                  <a:srgbClr val="993300"/>
                </a:solidFill>
                <a:latin typeface="Lombardic Narrow" pitchFamily="2" charset="0"/>
              </a:rPr>
              <a:t>1819</a:t>
            </a:r>
            <a:endParaRPr lang="en-US" altLang="en-US" sz="3900" b="1">
              <a:solidFill>
                <a:srgbClr val="993300"/>
              </a:solidFill>
              <a:latin typeface="Lombardic Narrow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extLst>
              <a:ext uri="{FF2B5EF4-FFF2-40B4-BE49-F238E27FC236}">
                <a16:creationId xmlns:a16="http://schemas.microsoft.com/office/drawing/2014/main" id="{6970A296-59E5-4985-9052-102E98CE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3886200" cy="7937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3300"/>
                </a:solidFill>
                <a:latin typeface="Lombardic Narrow" pitchFamily="2" charset="0"/>
              </a:rPr>
              <a:t>The Chartists</a:t>
            </a:r>
            <a:endParaRPr lang="en-US" altLang="en-US" sz="46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28003" name="Picture 3" descr="Chartist_reform">
            <a:extLst>
              <a:ext uri="{FF2B5EF4-FFF2-40B4-BE49-F238E27FC236}">
                <a16:creationId xmlns:a16="http://schemas.microsoft.com/office/drawing/2014/main" id="{23A87AC0-A920-42F2-8444-65A33961A8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946" r="10715" b="12643"/>
          <a:stretch>
            <a:fillRect/>
          </a:stretch>
        </p:blipFill>
        <p:spPr bwMode="auto">
          <a:xfrm>
            <a:off x="6172200" y="981075"/>
            <a:ext cx="2562225" cy="1990725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4" descr="map-Chartist_Activities">
            <a:extLst>
              <a:ext uri="{FF2B5EF4-FFF2-40B4-BE49-F238E27FC236}">
                <a16:creationId xmlns:a16="http://schemas.microsoft.com/office/drawing/2014/main" id="{BA19478A-A52D-4C6C-9509-F62EEE6C19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4083050" cy="51816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8005" name="Group 5">
            <a:extLst>
              <a:ext uri="{FF2B5EF4-FFF2-40B4-BE49-F238E27FC236}">
                <a16:creationId xmlns:a16="http://schemas.microsoft.com/office/drawing/2014/main" id="{31271DDC-C6FA-4E3F-9670-F0CAFC559DE8}"/>
              </a:ext>
            </a:extLst>
          </p:cNvPr>
          <p:cNvGraphicFramePr>
            <a:graphicFrameLocks noGrp="1"/>
          </p:cNvGraphicFramePr>
          <p:nvPr/>
        </p:nvGraphicFramePr>
        <p:xfrm>
          <a:off x="5943600" y="4038600"/>
          <a:ext cx="2743200" cy="20726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77349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31567284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</a:rPr>
                        <a:t>Key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4472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     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Chartist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settlements</a:t>
                      </a:r>
                      <a:endParaRPr kumimoji="0" lang="en-US" alt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75095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      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Centres of 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Chartism</a:t>
                      </a:r>
                      <a:endParaRPr kumimoji="0" lang="en-US" alt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5243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   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rPr>
                        <a:t>Area of plug riots, 1842</a:t>
                      </a:r>
                      <a:endParaRPr kumimoji="0" lang="en-US" alt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52001"/>
                  </a:ext>
                </a:extLst>
              </a:tr>
            </a:tbl>
          </a:graphicData>
        </a:graphic>
      </p:graphicFrame>
      <p:pic>
        <p:nvPicPr>
          <p:cNvPr id="128022" name="Picture 22" descr="snig">
            <a:extLst>
              <a:ext uri="{FF2B5EF4-FFF2-40B4-BE49-F238E27FC236}">
                <a16:creationId xmlns:a16="http://schemas.microsoft.com/office/drawing/2014/main" id="{A0C96375-464F-4306-A83F-FB0A586E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95825"/>
            <a:ext cx="5905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23" name="Picture 23" descr="swan">
            <a:extLst>
              <a:ext uri="{FF2B5EF4-FFF2-40B4-BE49-F238E27FC236}">
                <a16:creationId xmlns:a16="http://schemas.microsoft.com/office/drawing/2014/main" id="{ACB741CA-8C89-4A99-9D2F-93876744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29225"/>
            <a:ext cx="6953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24" name="Picture 24" descr="plug">
            <a:extLst>
              <a:ext uri="{FF2B5EF4-FFF2-40B4-BE49-F238E27FC236}">
                <a16:creationId xmlns:a16="http://schemas.microsoft.com/office/drawing/2014/main" id="{8C98E2B5-C0C7-4263-A8A1-E12369C4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05475"/>
            <a:ext cx="476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D70F01BA-4FAF-4119-A5D0-AE4156071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3300"/>
                </a:solidFill>
                <a:latin typeface="Lombardic Narrow" pitchFamily="2" charset="0"/>
              </a:rPr>
              <a:t>The “Peoples’ Charter”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490A5C88-612F-4230-8C94-1463A37D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90625"/>
            <a:ext cx="6934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alt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Drafted in 1838 by </a:t>
            </a:r>
            <a:r>
              <a:rPr lang="en-US" altLang="en-US" sz="280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William Lovett</a:t>
            </a:r>
            <a:r>
              <a:rPr lang="en-US" alt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alt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Radical campaign for Parliamentary reform of the inequalities created by the Reform Bill of 1832.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F1AAA3A2-9CE1-4A42-A2A8-D1553CD8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82925"/>
            <a:ext cx="6172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Votes for all men.</a:t>
            </a:r>
          </a:p>
          <a:p>
            <a:pPr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Equal electoral districts.</a:t>
            </a:r>
          </a:p>
          <a:p>
            <a:pPr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Abolition of the requirement that Members of Parliament [MPs] be property owners.</a:t>
            </a:r>
          </a:p>
          <a:p>
            <a:pPr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Payment for Members of Parliament.</a:t>
            </a:r>
          </a:p>
          <a:p>
            <a:pPr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Annual general elections.</a:t>
            </a:r>
          </a:p>
          <a:p>
            <a:pPr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secret ballot.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CD57CCBB-D920-42EE-B6B3-8946C6A4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"/>
            <a:ext cx="6934200" cy="1371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  <a:t>Crystal Palace:</a:t>
            </a:r>
            <a:b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  <a:t>British Ingenuity on Display</a:t>
            </a:r>
          </a:p>
        </p:txBody>
      </p:sp>
      <p:pic>
        <p:nvPicPr>
          <p:cNvPr id="155651" name="Picture 3" descr="CP-int2">
            <a:extLst>
              <a:ext uri="{FF2B5EF4-FFF2-40B4-BE49-F238E27FC236}">
                <a16:creationId xmlns:a16="http://schemas.microsoft.com/office/drawing/2014/main" id="{D6BC6ACE-000B-4D9D-A82A-E7A6A661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93900"/>
            <a:ext cx="7239000" cy="39497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097963D6-3806-4EDB-9560-D7F7FF5A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7162800" cy="7477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 b="1">
                <a:solidFill>
                  <a:srgbClr val="993300"/>
                </a:solidFill>
                <a:latin typeface="Lombardic Narrow" pitchFamily="2" charset="0"/>
              </a:rPr>
              <a:t>Anti-Corn Law League, </a:t>
            </a:r>
            <a:r>
              <a:rPr lang="en-US" altLang="en-US" sz="3900" b="1">
                <a:solidFill>
                  <a:srgbClr val="993300"/>
                </a:solidFill>
                <a:latin typeface="Lombardic Narrow" pitchFamily="2" charset="0"/>
              </a:rPr>
              <a:t>1845</a:t>
            </a:r>
          </a:p>
        </p:txBody>
      </p:sp>
      <p:pic>
        <p:nvPicPr>
          <p:cNvPr id="130051" name="Picture 3" descr="anti-CornLawLeague-coin">
            <a:extLst>
              <a:ext uri="{FF2B5EF4-FFF2-40B4-BE49-F238E27FC236}">
                <a16:creationId xmlns:a16="http://schemas.microsoft.com/office/drawing/2014/main" id="{341450DC-0876-49FD-B3C8-D21A0E1C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1447800" cy="143351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Rectangle 4">
            <a:extLst>
              <a:ext uri="{FF2B5EF4-FFF2-40B4-BE49-F238E27FC236}">
                <a16:creationId xmlns:a16="http://schemas.microsoft.com/office/drawing/2014/main" id="{BC933302-B046-45B4-A11E-9343D5FE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2667000"/>
            <a:ext cx="67135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  <a:buSzPct val="110000"/>
              <a:buFont typeface="Map Symbols" pitchFamily="18" charset="0"/>
              <a:buChar char="4"/>
            </a:pP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Give manufactures more outlets for </a:t>
            </a:r>
            <a:b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their products.</a:t>
            </a:r>
          </a:p>
          <a:p>
            <a:pPr>
              <a:buClr>
                <a:srgbClr val="000066"/>
              </a:buClr>
              <a:buSzPct val="110000"/>
              <a:buFont typeface="Map Symbols" pitchFamily="18" charset="0"/>
              <a:buChar char="4"/>
            </a:pP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Expand employment.</a:t>
            </a:r>
          </a:p>
          <a:p>
            <a:pPr>
              <a:buClr>
                <a:srgbClr val="000066"/>
              </a:buClr>
              <a:buSzPct val="110000"/>
              <a:buFont typeface="Map Symbols" pitchFamily="18" charset="0"/>
              <a:buChar char="4"/>
            </a:pP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Lower the price of bread.</a:t>
            </a:r>
          </a:p>
          <a:p>
            <a:pPr>
              <a:buClr>
                <a:srgbClr val="000066"/>
              </a:buClr>
              <a:buSzPct val="110000"/>
              <a:buFont typeface="Map Symbols" pitchFamily="18" charset="0"/>
              <a:buChar char="4"/>
            </a:pP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Make British agriculture more </a:t>
            </a:r>
            <a:b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efficient and productive.</a:t>
            </a:r>
          </a:p>
          <a:p>
            <a:pPr>
              <a:buClr>
                <a:srgbClr val="000066"/>
              </a:buClr>
              <a:buSzPct val="110000"/>
              <a:buFont typeface="Map Symbols" pitchFamily="18" charset="0"/>
              <a:buChar char="4"/>
            </a:pP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Expose trade and agriculture to </a:t>
            </a:r>
            <a:b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foreign competition.</a:t>
            </a:r>
          </a:p>
          <a:p>
            <a:pPr>
              <a:buClr>
                <a:srgbClr val="000066"/>
              </a:buClr>
              <a:buSzPct val="110000"/>
              <a:buFont typeface="Map Symbols" pitchFamily="18" charset="0"/>
              <a:buChar char="4"/>
            </a:pP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Promote international peace through </a:t>
            </a:r>
            <a:b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50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trade contact.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>
            <a:extLst>
              <a:ext uri="{FF2B5EF4-FFF2-40B4-BE49-F238E27FC236}">
                <a16:creationId xmlns:a16="http://schemas.microsoft.com/office/drawing/2014/main" id="{A7698646-FF78-48D9-9BD1-077EEF9B77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219200"/>
            <a:ext cx="42672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New Ways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of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Thinking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243D0A32-2AC0-42BD-92B0-8D35A60D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3300"/>
                </a:solidFill>
                <a:latin typeface="Lombardic Narrow" pitchFamily="2" charset="0"/>
              </a:rPr>
              <a:t>Thomas Malthus</a:t>
            </a: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4EE48023-B1FD-4328-AAD4-E5C8B6C6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39863"/>
            <a:ext cx="44196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3968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Population growth will</a:t>
            </a:r>
            <a:b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outpace the food supply.</a:t>
            </a:r>
            <a:b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War, disease, or famine</a:t>
            </a:r>
            <a:b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could control population.</a:t>
            </a:r>
            <a:b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poor should have </a:t>
            </a:r>
            <a:b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less children.</a:t>
            </a:r>
            <a:b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Food supply will then keep up with population.</a:t>
            </a:r>
          </a:p>
        </p:txBody>
      </p:sp>
      <p:pic>
        <p:nvPicPr>
          <p:cNvPr id="108548" name="Picture 4" descr="Man and Chart">
            <a:extLst>
              <a:ext uri="{FF2B5EF4-FFF2-40B4-BE49-F238E27FC236}">
                <a16:creationId xmlns:a16="http://schemas.microsoft.com/office/drawing/2014/main" id="{758C153B-74DD-49FE-93E6-B4992805F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563813" cy="3200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 descr="malthus">
            <a:extLst>
              <a:ext uri="{FF2B5EF4-FFF2-40B4-BE49-F238E27FC236}">
                <a16:creationId xmlns:a16="http://schemas.microsoft.com/office/drawing/2014/main" id="{13D71EAC-6060-40CD-9113-6FAE935A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2657475" cy="18478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7D2A362B-79D7-494D-B7DF-4B36D28B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563"/>
            <a:ext cx="7162800" cy="7937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3300"/>
                </a:solidFill>
                <a:latin typeface="Lombardic Narrow" pitchFamily="2" charset="0"/>
              </a:rPr>
              <a:t>David Ricardo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5EF7266E-3122-4EF4-80FB-D7517A99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4114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“Iron Law of Wages.”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wages are high,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workers have more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children.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More children create a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large labor surplus that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depresses wages.</a:t>
            </a:r>
          </a:p>
        </p:txBody>
      </p:sp>
      <p:pic>
        <p:nvPicPr>
          <p:cNvPr id="109572" name="Picture 4" descr="Girls Working in Silk Factory">
            <a:extLst>
              <a:ext uri="{FF2B5EF4-FFF2-40B4-BE49-F238E27FC236}">
                <a16:creationId xmlns:a16="http://schemas.microsoft.com/office/drawing/2014/main" id="{509F536F-D58E-4FEE-B8FB-0E1477F1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6000" b="4903"/>
          <a:stretch>
            <a:fillRect/>
          </a:stretch>
        </p:blipFill>
        <p:spPr bwMode="auto">
          <a:xfrm>
            <a:off x="5791200" y="1981200"/>
            <a:ext cx="3111500" cy="3352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A0BC9A55-212A-432F-B7DD-62ABDCFA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7467600" cy="12192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  <a:t>The Utilitarians:</a:t>
            </a:r>
            <a:b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3400" b="1">
                <a:solidFill>
                  <a:srgbClr val="993300"/>
                </a:solidFill>
                <a:latin typeface="Lombardic Narrow" pitchFamily="2" charset="0"/>
              </a:rPr>
              <a:t>Jeremy Bentham &amp; John Stuart Mill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E5246902-DED0-46F5-97E4-DBA93C0E2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0"/>
            <a:ext cx="7162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goal of society is </a:t>
            </a:r>
            <a:r>
              <a:rPr lang="en-US" altLang="en-US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greatest good for the greatest number.</a:t>
            </a:r>
          </a:p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There is a role to play for government 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intervention to provide some social safety</a:t>
            </a:r>
            <a:b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net.</a:t>
            </a:r>
            <a:endParaRPr lang="en-US" altLang="en-US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0596" name="Picture 4" descr="uwsocga75">
            <a:extLst>
              <a:ext uri="{FF2B5EF4-FFF2-40B4-BE49-F238E27FC236}">
                <a16:creationId xmlns:a16="http://schemas.microsoft.com/office/drawing/2014/main" id="{18BBA087-ADD8-45EA-8191-0EE834A3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3429000" cy="27114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81481E46-0F2E-48B9-98E4-79D5F912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7467600" cy="70167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3300"/>
                </a:solidFill>
                <a:latin typeface="Lombardic Narrow" pitchFamily="2" charset="0"/>
              </a:rPr>
              <a:t>Jeremy Bentham</a:t>
            </a:r>
            <a:endParaRPr lang="en-US" altLang="en-US" sz="3400" b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168965" name="Picture 5" descr="Jeremy Bentham preserved">
            <a:extLst>
              <a:ext uri="{FF2B5EF4-FFF2-40B4-BE49-F238E27FC236}">
                <a16:creationId xmlns:a16="http://schemas.microsoft.com/office/drawing/2014/main" id="{1849C03F-283F-4367-96F7-EFED735C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3200400" y="990600"/>
            <a:ext cx="3971925" cy="553243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D1F1B301-2F58-4CD4-B069-8A11262F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7162800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  The Socialists:</a:t>
            </a: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  </a:t>
            </a:r>
            <a:b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Utopians &amp; Marxists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63E36255-A0BD-412B-BCFC-0396EBEE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739140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3937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People as a society would operate and own the</a:t>
            </a:r>
            <a:b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means of production, not individuals.</a:t>
            </a:r>
          </a:p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Their goal was a society that benefited </a:t>
            </a:r>
            <a:b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everyone, not just a rich, well-connected few.</a:t>
            </a:r>
          </a:p>
          <a:p>
            <a:pPr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Tried to build perfect communities [</a:t>
            </a:r>
            <a:r>
              <a:rPr lang="en-US" altLang="en-US" sz="230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utopias</a:t>
            </a:r>
            <a:r>
              <a:rPr lang="en-US" alt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].</a:t>
            </a:r>
          </a:p>
        </p:txBody>
      </p:sp>
      <p:pic>
        <p:nvPicPr>
          <p:cNvPr id="111620" name="Picture 4" descr="newlanark">
            <a:extLst>
              <a:ext uri="{FF2B5EF4-FFF2-40B4-BE49-F238E27FC236}">
                <a16:creationId xmlns:a16="http://schemas.microsoft.com/office/drawing/2014/main" id="{E3089848-CC9B-4EB6-A110-3AA3A770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657600" cy="22923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72km1">
            <a:extLst>
              <a:ext uri="{FF2B5EF4-FFF2-40B4-BE49-F238E27FC236}">
                <a16:creationId xmlns:a16="http://schemas.microsoft.com/office/drawing/2014/main" id="{21B6C514-BFDE-4C13-A86D-7CFDA81B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430463" cy="2971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Line 6">
            <a:extLst>
              <a:ext uri="{FF2B5EF4-FFF2-40B4-BE49-F238E27FC236}">
                <a16:creationId xmlns:a16="http://schemas.microsoft.com/office/drawing/2014/main" id="{BA14B0FA-FAB7-4A1F-B15A-A659BC65A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447800"/>
            <a:ext cx="1524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Line 7">
            <a:extLst>
              <a:ext uri="{FF2B5EF4-FFF2-40B4-BE49-F238E27FC236}">
                <a16:creationId xmlns:a16="http://schemas.microsoft.com/office/drawing/2014/main" id="{7C4E5769-EBCF-4244-8AA8-0BBF5C40E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371600"/>
            <a:ext cx="838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WordArt 2">
            <a:extLst>
              <a:ext uri="{FF2B5EF4-FFF2-40B4-BE49-F238E27FC236}">
                <a16:creationId xmlns:a16="http://schemas.microsoft.com/office/drawing/2014/main" id="{1997140E-4AE8-4E17-8B6C-9E150BA658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60198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Br. Govt. Response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to the Dislocation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Created by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Industrialization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>
            <a:extLst>
              <a:ext uri="{FF2B5EF4-FFF2-40B4-BE49-F238E27FC236}">
                <a16:creationId xmlns:a16="http://schemas.microsoft.com/office/drawing/2014/main" id="{77620BC1-E00F-4D3B-B815-E1AF8C32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3300"/>
                </a:solidFill>
                <a:latin typeface="Lombardic Narrow" pitchFamily="2" charset="0"/>
              </a:rPr>
              <a:t>Government Response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96393886-F877-4DCB-A50C-7B0BAB56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08100"/>
            <a:ext cx="7162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277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Abolition of slavery in the colonies</a:t>
            </a:r>
            <a:b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 1832 [to raise wages in Britain].</a:t>
            </a:r>
            <a:b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 sz="28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altLang="en-US" sz="2800" b="1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Sadler Commission</a:t>
            </a:r>
            <a:r>
              <a:rPr lang="en-US" alt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look into</a:t>
            </a:r>
            <a:b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working conditions</a:t>
            </a:r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Factory Act</a:t>
            </a:r>
            <a:r>
              <a:rPr lang="en-US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[1833] – child labor.</a:t>
            </a:r>
            <a:br>
              <a:rPr lang="en-US" altLang="en-US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altLang="en-US" sz="2800" b="1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New Poor Law</a:t>
            </a:r>
            <a:r>
              <a:rPr lang="en-US" alt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[1834] – indoor relief.</a:t>
            </a:r>
          </a:p>
          <a:p>
            <a:pPr lvl="1"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Poor houses.</a:t>
            </a:r>
            <a:br>
              <a:rPr lang="en-US" altLang="en-US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altLang="en-US" sz="2800" b="1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Reform Bill</a:t>
            </a:r>
            <a:r>
              <a:rPr lang="en-US" alt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[1832] – broadens the</a:t>
            </a:r>
            <a:b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vote for the cities.</a:t>
            </a:r>
            <a:endParaRPr lang="en-US" altLang="en-US" sz="28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44241BBF-876B-44A8-8C39-EBFA79D1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6850"/>
            <a:ext cx="7162800" cy="7318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British Reform Bill of 1832</a:t>
            </a:r>
          </a:p>
        </p:txBody>
      </p:sp>
      <p:pic>
        <p:nvPicPr>
          <p:cNvPr id="171011" name="Picture 3" descr="map-English Reform Bill of 1832">
            <a:extLst>
              <a:ext uri="{FF2B5EF4-FFF2-40B4-BE49-F238E27FC236}">
                <a16:creationId xmlns:a16="http://schemas.microsoft.com/office/drawing/2014/main" id="{5C55ECEF-4E33-4182-9FC2-BF2C1534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234" r="652"/>
          <a:stretch>
            <a:fillRect/>
          </a:stretch>
        </p:blipFill>
        <p:spPr bwMode="auto">
          <a:xfrm>
            <a:off x="3455988" y="914400"/>
            <a:ext cx="3402012" cy="5791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>
            <a:extLst>
              <a:ext uri="{FF2B5EF4-FFF2-40B4-BE49-F238E27FC236}">
                <a16:creationId xmlns:a16="http://schemas.microsoft.com/office/drawing/2014/main" id="{E9A5AAEA-1399-4AC5-8276-D6405EBCC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"/>
            <a:ext cx="6934200" cy="14319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  <a:t>Crystal Palace:</a:t>
            </a:r>
            <a:b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4400" b="1">
                <a:solidFill>
                  <a:srgbClr val="993300"/>
                </a:solidFill>
                <a:latin typeface="Lombardic Narrow" pitchFamily="2" charset="0"/>
              </a:rPr>
              <a:t>American Pavilion</a:t>
            </a:r>
          </a:p>
        </p:txBody>
      </p:sp>
      <p:pic>
        <p:nvPicPr>
          <p:cNvPr id="156675" name="Picture 3" descr="Crystal Palace-3a">
            <a:extLst>
              <a:ext uri="{FF2B5EF4-FFF2-40B4-BE49-F238E27FC236}">
                <a16:creationId xmlns:a16="http://schemas.microsoft.com/office/drawing/2014/main" id="{2D67367C-569B-4436-AE47-2ADBB557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5029200" cy="364013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>
            <a:extLst>
              <a:ext uri="{FF2B5EF4-FFF2-40B4-BE49-F238E27FC236}">
                <a16:creationId xmlns:a16="http://schemas.microsoft.com/office/drawing/2014/main" id="{14956705-FBF5-4519-BD02-559C71007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9250"/>
            <a:ext cx="7162800" cy="7937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3300"/>
                </a:solidFill>
                <a:latin typeface="Lombardic Narrow" pitchFamily="2" charset="0"/>
              </a:rPr>
              <a:t>British Reform Bills</a:t>
            </a:r>
          </a:p>
        </p:txBody>
      </p:sp>
      <p:pic>
        <p:nvPicPr>
          <p:cNvPr id="172035" name="Picture 3" descr="chart-British reforms">
            <a:extLst>
              <a:ext uri="{FF2B5EF4-FFF2-40B4-BE49-F238E27FC236}">
                <a16:creationId xmlns:a16="http://schemas.microsoft.com/office/drawing/2014/main" id="{3753B345-1690-4AEF-8584-439E0099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>
            <a:extLst>
              <a:ext uri="{FF2B5EF4-FFF2-40B4-BE49-F238E27FC236}">
                <a16:creationId xmlns:a16="http://schemas.microsoft.com/office/drawing/2014/main" id="{E7DE7164-4C07-4B75-8435-0F2F24C96B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65532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"Haves":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Bourgeois Life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Thrived on the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 Luxuries of the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Revolution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E282CDBA-1F88-4395-AF98-78F8F8B5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7162800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19</a:t>
            </a:r>
            <a:r>
              <a:rPr lang="en-US" altLang="en-US" sz="4200" b="1" baseline="30000">
                <a:solidFill>
                  <a:srgbClr val="993300"/>
                </a:solidFill>
                <a:latin typeface="Lombardic Narrow" pitchFamily="2" charset="0"/>
              </a:rPr>
              <a:t>c</a:t>
            </a: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 Bourgeoisie:  </a:t>
            </a:r>
            <a:b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The Industrial </a:t>
            </a:r>
            <a:r>
              <a:rPr lang="en-US" altLang="en-US" sz="3800" b="1" i="1">
                <a:solidFill>
                  <a:srgbClr val="993300"/>
                </a:solidFill>
                <a:latin typeface="Lombardic Narrow" pitchFamily="2" charset="0"/>
              </a:rPr>
              <a:t>Nouveau Riche</a:t>
            </a:r>
          </a:p>
        </p:txBody>
      </p:sp>
      <p:pic>
        <p:nvPicPr>
          <p:cNvPr id="86026" name="Picture 10" descr="bourgeoise-3">
            <a:extLst>
              <a:ext uri="{FF2B5EF4-FFF2-40B4-BE49-F238E27FC236}">
                <a16:creationId xmlns:a16="http://schemas.microsoft.com/office/drawing/2014/main" id="{B3D123A4-08C2-4F0A-A764-6D2EA8E6EE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2269" r="25676" b="2411"/>
          <a:stretch>
            <a:fillRect/>
          </a:stretch>
        </p:blipFill>
        <p:spPr bwMode="auto">
          <a:xfrm>
            <a:off x="1524000" y="1828800"/>
            <a:ext cx="4038600" cy="32004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0" name="Picture 14" descr="bourgeoise-4">
            <a:extLst>
              <a:ext uri="{FF2B5EF4-FFF2-40B4-BE49-F238E27FC236}">
                <a16:creationId xmlns:a16="http://schemas.microsoft.com/office/drawing/2014/main" id="{B7F29E52-7613-4C32-949A-C0EEA03ACF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6735" r="12981" b="19186"/>
          <a:stretch>
            <a:fillRect/>
          </a:stretch>
        </p:blipFill>
        <p:spPr bwMode="auto">
          <a:xfrm>
            <a:off x="5791200" y="2209800"/>
            <a:ext cx="2992438" cy="41148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E0E65CEF-0F5B-4281-B2EA-1FA24C7FD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"/>
            <a:ext cx="7162800" cy="1371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Criticism of the New Bourgeoisie</a:t>
            </a:r>
            <a:endParaRPr lang="en-US" altLang="en-US" sz="42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DF1EABA7-6606-4039-BE3A-818A409311F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66900"/>
            <a:ext cx="5943600" cy="44577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E3E93A0E-2186-4419-90AD-24EC2CA5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71488"/>
            <a:ext cx="7162800" cy="6715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3300"/>
                </a:solidFill>
                <a:latin typeface="Lombardic Narrow" pitchFamily="2" charset="0"/>
              </a:rPr>
              <a:t>Stereotype of the Factory Owner</a:t>
            </a:r>
            <a:endParaRPr lang="en-US" altLang="en-US" sz="3800" b="1" i="1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84997" name="Picture 5" descr="fatcat">
            <a:extLst>
              <a:ext uri="{FF2B5EF4-FFF2-40B4-BE49-F238E27FC236}">
                <a16:creationId xmlns:a16="http://schemas.microsoft.com/office/drawing/2014/main" id="{C63B2A09-BE4D-46F2-BD40-615EDCA99A5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600200"/>
            <a:ext cx="6048375" cy="4398963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91AE87FD-05A1-4188-A29C-B8FE1B47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1163"/>
            <a:ext cx="7162800" cy="73183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Lombardic Narrow" pitchFamily="2" charset="0"/>
              </a:rPr>
              <a:t>“Upstairs”/“Downstairs” Life</a:t>
            </a:r>
          </a:p>
        </p:txBody>
      </p:sp>
      <p:pic>
        <p:nvPicPr>
          <p:cNvPr id="101380" name="Picture 4" descr="Capital and Labor">
            <a:extLst>
              <a:ext uri="{FF2B5EF4-FFF2-40B4-BE49-F238E27FC236}">
                <a16:creationId xmlns:a16="http://schemas.microsoft.com/office/drawing/2014/main" id="{27F2D0C8-C2E8-4578-9993-628C1822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/>
          <a:stretch>
            <a:fillRect/>
          </a:stretch>
        </p:blipFill>
        <p:spPr bwMode="auto">
          <a:xfrm>
            <a:off x="1905000" y="1371600"/>
            <a:ext cx="6705600" cy="4959350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1133</TotalTime>
  <Words>464</Words>
  <Application>Microsoft Office PowerPoint</Application>
  <PresentationFormat>On-screen Show (4:3)</PresentationFormat>
  <Paragraphs>132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Comic Sans MS</vt:lpstr>
      <vt:lpstr>Arial</vt:lpstr>
      <vt:lpstr>PressWriter Symbols</vt:lpstr>
      <vt:lpstr>Lombardic Narrow</vt:lpstr>
      <vt:lpstr>Wingdings</vt:lpstr>
      <vt:lpstr>Law &amp; Order</vt:lpstr>
      <vt:lpstr>Map Symbols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 CHappaqua, 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Susan M. Pojer</dc:creator>
  <cp:lastModifiedBy>Braun Christine</cp:lastModifiedBy>
  <cp:revision>163</cp:revision>
  <cp:lastPrinted>1601-01-01T00:00:00Z</cp:lastPrinted>
  <dcterms:created xsi:type="dcterms:W3CDTF">2004-02-06T00:57:13Z</dcterms:created>
  <dcterms:modified xsi:type="dcterms:W3CDTF">2020-01-10T18:44:03Z</dcterms:modified>
</cp:coreProperties>
</file>