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4"/>
  </p:notesMasterIdLst>
  <p:sldIdLst>
    <p:sldId id="263" r:id="rId2"/>
    <p:sldId id="256" r:id="rId3"/>
    <p:sldId id="257" r:id="rId4"/>
    <p:sldId id="261" r:id="rId5"/>
    <p:sldId id="258" r:id="rId6"/>
    <p:sldId id="260" r:id="rId7"/>
    <p:sldId id="262" r:id="rId8"/>
    <p:sldId id="264" r:id="rId9"/>
    <p:sldId id="265" r:id="rId10"/>
    <p:sldId id="266" r:id="rId11"/>
    <p:sldId id="267"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B8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78" autoAdjust="0"/>
    <p:restoredTop sz="88204" autoAdjust="0"/>
  </p:normalViewPr>
  <p:slideViewPr>
    <p:cSldViewPr>
      <p:cViewPr varScale="1">
        <p:scale>
          <a:sx n="65" d="100"/>
          <a:sy n="65" d="100"/>
        </p:scale>
        <p:origin x="157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AAB3AF-79AE-4808-A183-83C71FEC6334}" type="datetimeFigureOut">
              <a:rPr lang="en-US" smtClean="0"/>
              <a:t>3/3/2017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FD2551-086A-4EEC-B4D0-C4DB93A9FD9A}" type="slidenum">
              <a:rPr lang="en-US" smtClean="0"/>
              <a:t>‹#›</a:t>
            </a:fld>
            <a:endParaRPr lang="en-US"/>
          </a:p>
        </p:txBody>
      </p:sp>
    </p:spTree>
    <p:extLst>
      <p:ext uri="{BB962C8B-B14F-4D97-AF65-F5344CB8AC3E}">
        <p14:creationId xmlns:p14="http://schemas.microsoft.com/office/powerpoint/2010/main" val="449298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http://ourwardfamily.com/1800%27s_britain.htm#Crime</a:t>
            </a:r>
            <a:endParaRPr lang="en-US" dirty="0"/>
          </a:p>
        </p:txBody>
      </p:sp>
      <p:sp>
        <p:nvSpPr>
          <p:cNvPr id="4" name="Slide Number Placeholder 3"/>
          <p:cNvSpPr>
            <a:spLocks noGrp="1"/>
          </p:cNvSpPr>
          <p:nvPr>
            <p:ph type="sldNum" sz="quarter" idx="10"/>
          </p:nvPr>
        </p:nvSpPr>
        <p:spPr/>
        <p:txBody>
          <a:bodyPr/>
          <a:lstStyle/>
          <a:p>
            <a:fld id="{D8FD2551-086A-4EEC-B4D0-C4DB93A9FD9A}" type="slidenum">
              <a:rPr lang="en-US" smtClean="0"/>
              <a:t>2</a:t>
            </a:fld>
            <a:endParaRPr lang="en-US"/>
          </a:p>
        </p:txBody>
      </p:sp>
    </p:spTree>
    <p:extLst>
      <p:ext uri="{BB962C8B-B14F-4D97-AF65-F5344CB8AC3E}">
        <p14:creationId xmlns:p14="http://schemas.microsoft.com/office/powerpoint/2010/main" val="2753028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http://www.nationalarchives.gov.uk/education/victorians.htm</a:t>
            </a:r>
            <a:endParaRPr lang="en-US" dirty="0"/>
          </a:p>
        </p:txBody>
      </p:sp>
      <p:sp>
        <p:nvSpPr>
          <p:cNvPr id="4" name="Slide Number Placeholder 3"/>
          <p:cNvSpPr>
            <a:spLocks noGrp="1"/>
          </p:cNvSpPr>
          <p:nvPr>
            <p:ph type="sldNum" sz="quarter" idx="10"/>
          </p:nvPr>
        </p:nvSpPr>
        <p:spPr/>
        <p:txBody>
          <a:bodyPr/>
          <a:lstStyle/>
          <a:p>
            <a:fld id="{D8FD2551-086A-4EEC-B4D0-C4DB93A9FD9A}" type="slidenum">
              <a:rPr lang="en-US" smtClean="0"/>
              <a:t>4</a:t>
            </a:fld>
            <a:endParaRPr lang="en-US"/>
          </a:p>
        </p:txBody>
      </p:sp>
    </p:spTree>
    <p:extLst>
      <p:ext uri="{BB962C8B-B14F-4D97-AF65-F5344CB8AC3E}">
        <p14:creationId xmlns:p14="http://schemas.microsoft.com/office/powerpoint/2010/main" val="921734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http://jack-the-ripper.org/</a:t>
            </a:r>
            <a:endParaRPr lang="en-US" dirty="0"/>
          </a:p>
        </p:txBody>
      </p:sp>
      <p:sp>
        <p:nvSpPr>
          <p:cNvPr id="4" name="Slide Number Placeholder 3"/>
          <p:cNvSpPr>
            <a:spLocks noGrp="1"/>
          </p:cNvSpPr>
          <p:nvPr>
            <p:ph type="sldNum" sz="quarter" idx="10"/>
          </p:nvPr>
        </p:nvSpPr>
        <p:spPr/>
        <p:txBody>
          <a:bodyPr/>
          <a:lstStyle/>
          <a:p>
            <a:fld id="{D8FD2551-086A-4EEC-B4D0-C4DB93A9FD9A}" type="slidenum">
              <a:rPr lang="en-US" smtClean="0"/>
              <a:t>5</a:t>
            </a:fld>
            <a:endParaRPr lang="en-US"/>
          </a:p>
        </p:txBody>
      </p:sp>
    </p:spTree>
    <p:extLst>
      <p:ext uri="{BB962C8B-B14F-4D97-AF65-F5344CB8AC3E}">
        <p14:creationId xmlns:p14="http://schemas.microsoft.com/office/powerpoint/2010/main" val="3781865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4303413-D5C3-48BC-8A1E-450B2B82AE02}" type="datetimeFigureOut">
              <a:rPr lang="en-US" smtClean="0"/>
              <a:pPr/>
              <a:t>3/3/2017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29A2A16-C3C9-41E7-B367-133CC81F2F9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4303413-D5C3-48BC-8A1E-450B2B82AE02}" type="datetimeFigureOut">
              <a:rPr lang="en-US" smtClean="0"/>
              <a:pPr/>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A2A16-C3C9-41E7-B367-133CC81F2F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4303413-D5C3-48BC-8A1E-450B2B82AE02}" type="datetimeFigureOut">
              <a:rPr lang="en-US" smtClean="0"/>
              <a:pPr/>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A2A16-C3C9-41E7-B367-133CC81F2F9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4303413-D5C3-48BC-8A1E-450B2B82AE02}" type="datetimeFigureOut">
              <a:rPr lang="en-US" smtClean="0"/>
              <a:pPr/>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A2A16-C3C9-41E7-B367-133CC81F2F9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4303413-D5C3-48BC-8A1E-450B2B82AE02}" type="datetimeFigureOut">
              <a:rPr lang="en-US" smtClean="0"/>
              <a:pPr/>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A2A16-C3C9-41E7-B367-133CC81F2F9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4303413-D5C3-48BC-8A1E-450B2B82AE02}" type="datetimeFigureOut">
              <a:rPr lang="en-US" smtClean="0"/>
              <a:pPr/>
              <a:t>3/3/2017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A2A16-C3C9-41E7-B367-133CC81F2F9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4303413-D5C3-48BC-8A1E-450B2B82AE02}" type="datetimeFigureOut">
              <a:rPr lang="en-US" smtClean="0"/>
              <a:pPr/>
              <a:t>3/3/2017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9A2A16-C3C9-41E7-B367-133CC81F2F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34303413-D5C3-48BC-8A1E-450B2B82AE02}" type="datetimeFigureOut">
              <a:rPr lang="en-US" smtClean="0"/>
              <a:pPr/>
              <a:t>3/3/2017</a:t>
            </a:fld>
            <a:endParaRPr lang="en-US"/>
          </a:p>
        </p:txBody>
      </p:sp>
      <p:sp>
        <p:nvSpPr>
          <p:cNvPr id="8" name="Slide Number Placeholder 7"/>
          <p:cNvSpPr>
            <a:spLocks noGrp="1"/>
          </p:cNvSpPr>
          <p:nvPr>
            <p:ph type="sldNum" sz="quarter" idx="11"/>
          </p:nvPr>
        </p:nvSpPr>
        <p:spPr/>
        <p:txBody>
          <a:bodyPr/>
          <a:lstStyle/>
          <a:p>
            <a:fld id="{B29A2A16-C3C9-41E7-B367-133CC81F2F9A}"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303413-D5C3-48BC-8A1E-450B2B82AE02}" type="datetimeFigureOut">
              <a:rPr lang="en-US" smtClean="0"/>
              <a:pPr/>
              <a:t>3/3/2017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9A2A16-C3C9-41E7-B367-133CC81F2F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4303413-D5C3-48BC-8A1E-450B2B82AE02}" type="datetimeFigureOut">
              <a:rPr lang="en-US" smtClean="0"/>
              <a:pPr/>
              <a:t>3/3/2017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B29A2A16-C3C9-41E7-B367-133CC81F2F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34303413-D5C3-48BC-8A1E-450B2B82AE02}" type="datetimeFigureOut">
              <a:rPr lang="en-US" smtClean="0"/>
              <a:pPr/>
              <a:t>3/3/2017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A2A16-C3C9-41E7-B367-133CC81F2F9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34303413-D5C3-48BC-8A1E-450B2B82AE02}" type="datetimeFigureOut">
              <a:rPr lang="en-US" smtClean="0"/>
              <a:pPr/>
              <a:t>3/3/2017</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29A2A16-C3C9-41E7-B367-133CC81F2F9A}"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bluehairedmary.blogspot.com/2008/12/victorian-oddities.html"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shade val="40000"/>
                <a:satMod val="150000"/>
              </a:schemeClr>
            </a:gs>
            <a:gs pos="30000">
              <a:schemeClr val="bg2">
                <a:shade val="60000"/>
                <a:satMod val="150000"/>
              </a:schemeClr>
            </a:gs>
            <a:gs pos="100000">
              <a:schemeClr val="bg2">
                <a:tint val="83000"/>
                <a:satMod val="200000"/>
              </a:schemeClr>
            </a:gs>
          </a:gsLst>
          <a:lin ang="13000000" scaled="0"/>
        </a:gradFill>
        <a:effectLst/>
      </p:bgPr>
    </p:bg>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066800" y="2895600"/>
            <a:ext cx="6480048" cy="1752600"/>
          </a:xfrm>
        </p:spPr>
        <p:txBody>
          <a:bodyPr>
            <a:noAutofit/>
          </a:bodyPr>
          <a:lstStyle/>
          <a:p>
            <a:pPr algn="ctr"/>
            <a:r>
              <a:rPr lang="en-US" sz="6000" b="1" dirty="0" smtClean="0">
                <a:latin typeface="Papyrus" pitchFamily="66" charset="0"/>
              </a:rPr>
              <a:t>Crime and Punishment in the Victorian Era</a:t>
            </a:r>
            <a:endParaRPr lang="en-US" sz="6000" b="1" dirty="0">
              <a:latin typeface="Papyrus" pitchFamily="66" charset="0"/>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rgbClr val="A65528">
                <a:alpha val="93000"/>
              </a:srgbClr>
            </a:gs>
            <a:gs pos="100000">
              <a:srgbClr val="663012"/>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143000"/>
          </a:xfrm>
        </p:spPr>
        <p:txBody>
          <a:bodyPr>
            <a:normAutofit/>
          </a:bodyPr>
          <a:lstStyle/>
          <a:p>
            <a:r>
              <a:rPr lang="en-US" sz="6000" b="1" dirty="0" smtClean="0">
                <a:latin typeface="Australian Sunrise" pitchFamily="2" charset="0"/>
              </a:rPr>
              <a:t>Labor During Victorian Era</a:t>
            </a:r>
            <a:endParaRPr lang="en-US" sz="6000" b="1" dirty="0">
              <a:latin typeface="Australian Sunrise" pitchFamily="2" charset="0"/>
            </a:endParaRPr>
          </a:p>
        </p:txBody>
      </p:sp>
      <p:sp>
        <p:nvSpPr>
          <p:cNvPr id="3" name="Content Placeholder 2"/>
          <p:cNvSpPr>
            <a:spLocks noGrp="1"/>
          </p:cNvSpPr>
          <p:nvPr>
            <p:ph idx="1"/>
          </p:nvPr>
        </p:nvSpPr>
        <p:spPr>
          <a:xfrm>
            <a:off x="457200" y="1143000"/>
            <a:ext cx="5410200" cy="4876800"/>
          </a:xfrm>
        </p:spPr>
        <p:txBody>
          <a:bodyPr>
            <a:normAutofit fontScale="85000" lnSpcReduction="20000"/>
          </a:bodyPr>
          <a:lstStyle/>
          <a:p>
            <a:r>
              <a:rPr lang="en-US" b="1" dirty="0" smtClean="0">
                <a:solidFill>
                  <a:schemeClr val="bg1"/>
                </a:solidFill>
                <a:latin typeface="Futura Hv" pitchFamily="34" charset="0"/>
              </a:rPr>
              <a:t>Prisoners were often used as the main work force in quarrying, building of roads and/or laboring on the docks. </a:t>
            </a:r>
          </a:p>
          <a:p>
            <a:r>
              <a:rPr lang="en-US" b="1" dirty="0" smtClean="0">
                <a:solidFill>
                  <a:schemeClr val="bg1"/>
                </a:solidFill>
                <a:latin typeface="Futura Hv" pitchFamily="34" charset="0"/>
              </a:rPr>
              <a:t>All strict sentences often included a form of hard labor.</a:t>
            </a:r>
          </a:p>
          <a:p>
            <a:r>
              <a:rPr lang="en-US" b="1" dirty="0" smtClean="0">
                <a:solidFill>
                  <a:schemeClr val="bg1"/>
                </a:solidFill>
                <a:latin typeface="Futura Hv" pitchFamily="34" charset="0"/>
              </a:rPr>
              <a:t>In the early 19th Century children and adults worked side by side doing hard labor.</a:t>
            </a:r>
          </a:p>
          <a:p>
            <a:r>
              <a:rPr lang="en-US" b="1" dirty="0" smtClean="0">
                <a:solidFill>
                  <a:schemeClr val="bg1"/>
                </a:solidFill>
                <a:latin typeface="Futura Hv" pitchFamily="34" charset="0"/>
              </a:rPr>
              <a:t>Crimes dictating hard labor were wide and varied and generally depended on the result of the trial.</a:t>
            </a:r>
            <a:endParaRPr lang="en-US" b="1" dirty="0">
              <a:solidFill>
                <a:schemeClr val="bg1"/>
              </a:solidFill>
              <a:latin typeface="Futura Hv" pitchFamily="34" charset="0"/>
            </a:endParaRPr>
          </a:p>
        </p:txBody>
      </p:sp>
      <p:pic>
        <p:nvPicPr>
          <p:cNvPr id="5122" name="Picture 2"/>
          <p:cNvPicPr>
            <a:picLocks noChangeAspect="1" noChangeArrowheads="1"/>
          </p:cNvPicPr>
          <p:nvPr/>
        </p:nvPicPr>
        <p:blipFill>
          <a:blip r:embed="rId2"/>
          <a:srcRect/>
          <a:stretch>
            <a:fillRect/>
          </a:stretch>
        </p:blipFill>
        <p:spPr bwMode="auto">
          <a:xfrm>
            <a:off x="6248400" y="1600200"/>
            <a:ext cx="2247900" cy="2952750"/>
          </a:xfrm>
          <a:prstGeom prst="rect">
            <a:avLst/>
          </a:prstGeom>
          <a:ln>
            <a:noFill/>
          </a:ln>
          <a:effectLst>
            <a:softEdge rad="112500"/>
          </a:effectLst>
        </p:spPr>
      </p:pic>
      <p:sp>
        <p:nvSpPr>
          <p:cNvPr id="5" name="Rectangle 4"/>
          <p:cNvSpPr/>
          <p:nvPr/>
        </p:nvSpPr>
        <p:spPr>
          <a:xfrm>
            <a:off x="6477000" y="4572000"/>
            <a:ext cx="1936749" cy="369332"/>
          </a:xfrm>
          <a:prstGeom prst="rect">
            <a:avLst/>
          </a:prstGeom>
        </p:spPr>
        <p:txBody>
          <a:bodyPr wrap="none">
            <a:spAutoFit/>
          </a:bodyPr>
          <a:lstStyle/>
          <a:p>
            <a:r>
              <a:rPr lang="en-US" dirty="0" smtClean="0">
                <a:latin typeface="Aharoni" pitchFamily="2" charset="-79"/>
                <a:cs typeface="Aharoni" pitchFamily="2" charset="-79"/>
              </a:rPr>
              <a:t>Prison Treadmill</a:t>
            </a:r>
            <a:endParaRPr lang="en-US" dirty="0">
              <a:latin typeface="Aharoni" pitchFamily="2" charset="-79"/>
              <a:cs typeface="Aharoni" pitchFamily="2" charset="-79"/>
            </a:endParaRPr>
          </a:p>
        </p:txBody>
      </p:sp>
    </p:spTree>
  </p:cSld>
  <p:clrMapOvr>
    <a:masterClrMapping/>
  </p:clrMapOvr>
  <p:transition>
    <p:checke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rgbClr val="A65528">
                <a:alpha val="93000"/>
              </a:srgbClr>
            </a:gs>
            <a:gs pos="100000">
              <a:srgbClr val="663012"/>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Rockwell" pitchFamily="18" charset="0"/>
              </a:rPr>
              <a:t>Transportation</a:t>
            </a:r>
            <a:endParaRPr lang="en-US" b="1" dirty="0">
              <a:latin typeface="Rockwell" pitchFamily="18" charset="0"/>
            </a:endParaRPr>
          </a:p>
        </p:txBody>
      </p:sp>
      <p:sp>
        <p:nvSpPr>
          <p:cNvPr id="3" name="Content Placeholder 2"/>
          <p:cNvSpPr>
            <a:spLocks noGrp="1"/>
          </p:cNvSpPr>
          <p:nvPr>
            <p:ph idx="1"/>
          </p:nvPr>
        </p:nvSpPr>
        <p:spPr>
          <a:xfrm>
            <a:off x="3886200" y="1143000"/>
            <a:ext cx="5257800" cy="5486400"/>
          </a:xfrm>
        </p:spPr>
        <p:txBody>
          <a:bodyPr>
            <a:normAutofit fontScale="85000" lnSpcReduction="20000"/>
          </a:bodyPr>
          <a:lstStyle/>
          <a:p>
            <a:r>
              <a:rPr lang="en-US" b="1" dirty="0" smtClean="0">
                <a:solidFill>
                  <a:schemeClr val="bg1"/>
                </a:solidFill>
                <a:latin typeface="Rockwell" pitchFamily="18" charset="0"/>
              </a:rPr>
              <a:t>The alternative to hanging was </a:t>
            </a:r>
            <a:r>
              <a:rPr lang="en-US" b="1" dirty="0" smtClean="0">
                <a:solidFill>
                  <a:schemeClr val="bg1"/>
                </a:solidFill>
                <a:latin typeface="Rockwell" pitchFamily="18" charset="0"/>
              </a:rPr>
              <a:t>transportation; convicted </a:t>
            </a:r>
            <a:r>
              <a:rPr lang="en-US" b="1" dirty="0" smtClean="0">
                <a:solidFill>
                  <a:schemeClr val="bg1"/>
                </a:solidFill>
                <a:latin typeface="Rockwell" pitchFamily="18" charset="0"/>
              </a:rPr>
              <a:t>criminals were sent to the colonies to serve their sentence. </a:t>
            </a:r>
          </a:p>
          <a:p>
            <a:r>
              <a:rPr lang="en-US" b="1" dirty="0" smtClean="0">
                <a:solidFill>
                  <a:schemeClr val="bg1"/>
                </a:solidFill>
                <a:latin typeface="Rockwell" pitchFamily="18" charset="0"/>
              </a:rPr>
              <a:t>At </a:t>
            </a:r>
            <a:r>
              <a:rPr lang="en-US" b="1" dirty="0" smtClean="0">
                <a:solidFill>
                  <a:schemeClr val="bg1"/>
                </a:solidFill>
                <a:latin typeface="Rockwell" pitchFamily="18" charset="0"/>
              </a:rPr>
              <a:t>first only a criminal with a sentence of 7 years or more could be transported.</a:t>
            </a:r>
          </a:p>
          <a:p>
            <a:r>
              <a:rPr lang="en-US" b="1" dirty="0" smtClean="0">
                <a:solidFill>
                  <a:schemeClr val="bg1"/>
                </a:solidFill>
                <a:latin typeface="Rockwell" pitchFamily="18" charset="0"/>
              </a:rPr>
              <a:t>In Victorian period, transportation changed to Penal Servitude.</a:t>
            </a:r>
          </a:p>
          <a:p>
            <a:r>
              <a:rPr lang="en-US" b="1" dirty="0" smtClean="0">
                <a:solidFill>
                  <a:schemeClr val="bg1"/>
                </a:solidFill>
                <a:latin typeface="Rockwell" pitchFamily="18" charset="0"/>
              </a:rPr>
              <a:t>Depending on the crime committed, rank, and wealth determined the length of servitude</a:t>
            </a:r>
            <a:endParaRPr lang="en-US" b="1" dirty="0">
              <a:solidFill>
                <a:schemeClr val="bg1"/>
              </a:solidFill>
              <a:latin typeface="Rockwell" pitchFamily="18" charset="0"/>
            </a:endParaRPr>
          </a:p>
        </p:txBody>
      </p:sp>
      <p:pic>
        <p:nvPicPr>
          <p:cNvPr id="6146" name="Picture 2"/>
          <p:cNvPicPr>
            <a:picLocks noChangeAspect="1" noChangeArrowheads="1"/>
          </p:cNvPicPr>
          <p:nvPr/>
        </p:nvPicPr>
        <p:blipFill>
          <a:blip r:embed="rId2"/>
          <a:srcRect/>
          <a:stretch>
            <a:fillRect/>
          </a:stretch>
        </p:blipFill>
        <p:spPr bwMode="auto">
          <a:xfrm>
            <a:off x="990600" y="2514600"/>
            <a:ext cx="2247900" cy="3028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147" name="AutoShape 3" descr="A ship used to transport prisoners"/>
          <p:cNvSpPr>
            <a:spLocks noChangeAspect="1" noChangeArrowheads="1"/>
          </p:cNvSpPr>
          <p:nvPr/>
        </p:nvSpPr>
        <p:spPr bwMode="auto">
          <a:xfrm>
            <a:off x="0" y="0"/>
            <a:ext cx="2247900" cy="30289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48" name="Rectangle 4"/>
          <p:cNvSpPr>
            <a:spLocks noChangeArrowheads="1"/>
          </p:cNvSpPr>
          <p:nvPr/>
        </p:nvSpPr>
        <p:spPr bwMode="auto">
          <a:xfrm>
            <a:off x="228600" y="5791200"/>
            <a:ext cx="37338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A ship used to transport prisoners</a:t>
            </a:r>
          </a:p>
        </p:txBody>
      </p:sp>
      <p:sp>
        <p:nvSpPr>
          <p:cNvPr id="6149" name="AutoShape 5" descr="A ship used to transport prisoners"/>
          <p:cNvSpPr>
            <a:spLocks noChangeAspect="1" noChangeArrowheads="1"/>
          </p:cNvSpPr>
          <p:nvPr/>
        </p:nvSpPr>
        <p:spPr bwMode="auto">
          <a:xfrm>
            <a:off x="0" y="0"/>
            <a:ext cx="2247900" cy="30289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blinds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rgbClr val="A65528">
                <a:alpha val="93000"/>
              </a:srgbClr>
            </a:gs>
            <a:gs pos="100000">
              <a:srgbClr val="663012"/>
            </a:gs>
          </a:gsLst>
          <a:path path="rect">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eorgia" pitchFamily="18" charset="0"/>
              </a:rPr>
              <a:t>Physical Punishment</a:t>
            </a:r>
            <a:endParaRPr lang="en-US" b="1" dirty="0">
              <a:latin typeface="Georgia" pitchFamily="18" charset="0"/>
            </a:endParaRPr>
          </a:p>
        </p:txBody>
      </p:sp>
      <p:sp>
        <p:nvSpPr>
          <p:cNvPr id="3" name="Content Placeholder 2"/>
          <p:cNvSpPr>
            <a:spLocks noGrp="1"/>
          </p:cNvSpPr>
          <p:nvPr>
            <p:ph idx="1"/>
          </p:nvPr>
        </p:nvSpPr>
        <p:spPr>
          <a:xfrm>
            <a:off x="457200" y="1600200"/>
            <a:ext cx="5867400" cy="4724400"/>
          </a:xfrm>
        </p:spPr>
        <p:txBody>
          <a:bodyPr>
            <a:normAutofit fontScale="85000" lnSpcReduction="20000"/>
          </a:bodyPr>
          <a:lstStyle/>
          <a:p>
            <a:r>
              <a:rPr lang="en-US" b="1" dirty="0" smtClean="0">
                <a:solidFill>
                  <a:schemeClr val="bg1"/>
                </a:solidFill>
                <a:latin typeface="Georgia" pitchFamily="18" charset="0"/>
              </a:rPr>
              <a:t>In the 18th and 19th century public whippings declined in number.</a:t>
            </a:r>
          </a:p>
          <a:p>
            <a:r>
              <a:rPr lang="en-US" b="1" dirty="0" smtClean="0">
                <a:solidFill>
                  <a:schemeClr val="bg1"/>
                </a:solidFill>
                <a:latin typeface="Georgia" pitchFamily="18" charset="0"/>
              </a:rPr>
              <a:t>Private whippings, however, increased due to the restrictions on other forms of punishment</a:t>
            </a:r>
          </a:p>
          <a:p>
            <a:r>
              <a:rPr lang="en-US" b="1" dirty="0" smtClean="0">
                <a:solidFill>
                  <a:schemeClr val="bg1"/>
                </a:solidFill>
                <a:latin typeface="Georgia" pitchFamily="18" charset="0"/>
              </a:rPr>
              <a:t>In 1817, the public whipping of women was abolished.</a:t>
            </a:r>
          </a:p>
          <a:p>
            <a:r>
              <a:rPr lang="en-US" b="1" dirty="0" smtClean="0">
                <a:solidFill>
                  <a:schemeClr val="bg1"/>
                </a:solidFill>
                <a:latin typeface="Georgia" pitchFamily="18" charset="0"/>
              </a:rPr>
              <a:t>In 1830, the public whipping of men was abolished.</a:t>
            </a:r>
          </a:p>
          <a:p>
            <a:r>
              <a:rPr lang="en-US" b="1" dirty="0" smtClean="0">
                <a:solidFill>
                  <a:schemeClr val="bg1"/>
                </a:solidFill>
                <a:latin typeface="Georgia" pitchFamily="18" charset="0"/>
              </a:rPr>
              <a:t>Private whippings </a:t>
            </a:r>
            <a:r>
              <a:rPr lang="en-US" b="1" dirty="0" smtClean="0">
                <a:solidFill>
                  <a:schemeClr val="bg1"/>
                </a:solidFill>
                <a:latin typeface="Georgia" pitchFamily="18" charset="0"/>
              </a:rPr>
              <a:t>continued until </a:t>
            </a:r>
            <a:r>
              <a:rPr lang="en-US" b="1" dirty="0" smtClean="0">
                <a:solidFill>
                  <a:schemeClr val="bg1"/>
                </a:solidFill>
                <a:latin typeface="Georgia" pitchFamily="18" charset="0"/>
              </a:rPr>
              <a:t>1948</a:t>
            </a:r>
            <a:endParaRPr lang="en-US" b="1" dirty="0">
              <a:solidFill>
                <a:schemeClr val="bg1"/>
              </a:solidFill>
              <a:latin typeface="Georgia" pitchFamily="18" charset="0"/>
            </a:endParaRPr>
          </a:p>
        </p:txBody>
      </p:sp>
      <p:pic>
        <p:nvPicPr>
          <p:cNvPr id="29698" name="Picture 2"/>
          <p:cNvPicPr>
            <a:picLocks noChangeAspect="1" noChangeArrowheads="1"/>
          </p:cNvPicPr>
          <p:nvPr/>
        </p:nvPicPr>
        <p:blipFill>
          <a:blip r:embed="rId2"/>
          <a:srcRect/>
          <a:stretch>
            <a:fillRect/>
          </a:stretch>
        </p:blipFill>
        <p:spPr bwMode="auto">
          <a:xfrm>
            <a:off x="6400800" y="1447800"/>
            <a:ext cx="2247900" cy="3743325"/>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6477000" y="5334000"/>
            <a:ext cx="2286000" cy="369332"/>
          </a:xfrm>
          <a:prstGeom prst="rect">
            <a:avLst/>
          </a:prstGeom>
          <a:noFill/>
        </p:spPr>
        <p:txBody>
          <a:bodyPr wrap="square" rtlCol="0">
            <a:spAutoFit/>
          </a:bodyPr>
          <a:lstStyle/>
          <a:p>
            <a:r>
              <a:rPr lang="en-US" dirty="0" smtClean="0">
                <a:latin typeface="Rockwell" pitchFamily="18" charset="0"/>
              </a:rPr>
              <a:t>A whipping device</a:t>
            </a:r>
            <a:endParaRPr lang="en-US" dirty="0">
              <a:latin typeface="Rockwell" pitchFamily="18" charset="0"/>
            </a:endParaRPr>
          </a:p>
        </p:txBody>
      </p:sp>
    </p:spTree>
  </p:cSld>
  <p:clrMapOvr>
    <a:masterClrMapping/>
  </p:clrMapOvr>
  <p:transition>
    <p:cover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6B19C"/>
            </a:gs>
            <a:gs pos="30000">
              <a:srgbClr val="D49E6C"/>
            </a:gs>
            <a:gs pos="70000">
              <a:srgbClr val="A65528"/>
            </a:gs>
            <a:gs pos="100000">
              <a:srgbClr val="663012"/>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1174955"/>
            <a:ext cx="7620000" cy="1524000"/>
          </a:xfrm>
        </p:spPr>
        <p:txBody>
          <a:bodyPr>
            <a:normAutofit lnSpcReduction="10000"/>
          </a:bodyPr>
          <a:lstStyle/>
          <a:p>
            <a:r>
              <a:rPr lang="en-US" sz="3600" dirty="0" smtClean="0">
                <a:solidFill>
                  <a:schemeClr val="bg1"/>
                </a:solidFill>
                <a:latin typeface="Batik Regular" pitchFamily="2" charset="0"/>
              </a:rPr>
              <a:t>Crime rates in Victorian England rose from </a:t>
            </a:r>
            <a:r>
              <a:rPr lang="en-US" sz="3600" b="1" dirty="0" smtClean="0">
                <a:solidFill>
                  <a:schemeClr val="bg1"/>
                </a:solidFill>
                <a:latin typeface="Batik Regular" pitchFamily="2" charset="0"/>
              </a:rPr>
              <a:t>5,000</a:t>
            </a:r>
            <a:r>
              <a:rPr lang="en-US" sz="3600" dirty="0" smtClean="0">
                <a:solidFill>
                  <a:schemeClr val="bg1"/>
                </a:solidFill>
                <a:latin typeface="Batik Regular" pitchFamily="2" charset="0"/>
              </a:rPr>
              <a:t> cases a year - 1800 to approx. </a:t>
            </a:r>
            <a:r>
              <a:rPr lang="en-US" sz="3600" b="1" dirty="0" smtClean="0">
                <a:solidFill>
                  <a:schemeClr val="bg1"/>
                </a:solidFill>
                <a:latin typeface="Batik Regular" pitchFamily="2" charset="0"/>
              </a:rPr>
              <a:t>20,000</a:t>
            </a:r>
            <a:r>
              <a:rPr lang="en-US" sz="3600" dirty="0" smtClean="0">
                <a:solidFill>
                  <a:schemeClr val="bg1"/>
                </a:solidFill>
                <a:latin typeface="Batik Regular" pitchFamily="2" charset="0"/>
              </a:rPr>
              <a:t> in 1840</a:t>
            </a:r>
            <a:r>
              <a:rPr lang="en-US" sz="2400" dirty="0" smtClean="0">
                <a:solidFill>
                  <a:schemeClr val="bg1"/>
                </a:solidFill>
                <a:latin typeface="Batik Regular" pitchFamily="2" charset="0"/>
              </a:rPr>
              <a:t>.</a:t>
            </a:r>
          </a:p>
          <a:p>
            <a:pPr algn="l"/>
            <a:r>
              <a:rPr lang="en-US" sz="2400" dirty="0">
                <a:solidFill>
                  <a:schemeClr val="bg1"/>
                </a:solidFill>
              </a:rPr>
              <a:t>	</a:t>
            </a:r>
          </a:p>
        </p:txBody>
      </p:sp>
      <p:pic>
        <p:nvPicPr>
          <p:cNvPr id="1026" name="Picture 2"/>
          <p:cNvPicPr>
            <a:picLocks noChangeAspect="1" noChangeArrowheads="1"/>
          </p:cNvPicPr>
          <p:nvPr/>
        </p:nvPicPr>
        <p:blipFill>
          <a:blip r:embed="rId3"/>
          <a:srcRect/>
          <a:stretch>
            <a:fillRect/>
          </a:stretch>
        </p:blipFill>
        <p:spPr bwMode="auto">
          <a:xfrm>
            <a:off x="7391400" y="2667000"/>
            <a:ext cx="1533525"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2723553" y="2694039"/>
            <a:ext cx="4477347" cy="3170099"/>
          </a:xfrm>
          <a:prstGeom prst="rect">
            <a:avLst/>
          </a:prstGeom>
          <a:noFill/>
        </p:spPr>
        <p:txBody>
          <a:bodyPr wrap="square" rtlCol="0">
            <a:spAutoFit/>
          </a:bodyPr>
          <a:lstStyle/>
          <a:p>
            <a:r>
              <a:rPr lang="en-US" sz="2000" dirty="0" smtClean="0">
                <a:solidFill>
                  <a:schemeClr val="bg1"/>
                </a:solidFill>
              </a:rPr>
              <a:t>The reason crime skyrocketed was due to the Industrial Revolution. The Industrial Revolution not only created more wealth, but took it away from many.  Poverty increased. Urbanization caused many families to move into densely populated cities. The high poverty rates in these cities indirectly caused the crime rates to soar.</a:t>
            </a:r>
          </a:p>
        </p:txBody>
      </p:sp>
      <p:pic>
        <p:nvPicPr>
          <p:cNvPr id="1028" name="Picture 4"/>
          <p:cNvPicPr>
            <a:picLocks noChangeAspect="1" noChangeArrowheads="1"/>
          </p:cNvPicPr>
          <p:nvPr/>
        </p:nvPicPr>
        <p:blipFill>
          <a:blip r:embed="rId4"/>
          <a:srcRect/>
          <a:stretch>
            <a:fillRect/>
          </a:stretch>
        </p:blipFill>
        <p:spPr bwMode="auto">
          <a:xfrm>
            <a:off x="304800" y="2667000"/>
            <a:ext cx="2299537" cy="30718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381000" y="381000"/>
            <a:ext cx="8229600" cy="707886"/>
          </a:xfrm>
          <a:prstGeom prst="rect">
            <a:avLst/>
          </a:prstGeom>
          <a:noFill/>
        </p:spPr>
        <p:txBody>
          <a:bodyPr wrap="square" rtlCol="0">
            <a:spAutoFit/>
          </a:bodyPr>
          <a:lstStyle/>
          <a:p>
            <a:r>
              <a:rPr lang="en-US" sz="4000" dirty="0" smtClean="0">
                <a:latin typeface="Arial Black" pitchFamily="34" charset="0"/>
              </a:rPr>
              <a:t>Crime in Victorian England</a:t>
            </a:r>
            <a:endParaRPr lang="en-US" sz="4000" dirty="0">
              <a:latin typeface="Arial Black" pitchFamily="34" charset="0"/>
            </a:endParaRPr>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3">
                <a:lumMod val="60000"/>
                <a:lumOff val="40000"/>
              </a:schemeClr>
            </a:gs>
            <a:gs pos="0">
              <a:srgbClr val="D7B8A1"/>
            </a:gs>
            <a:gs pos="30000">
              <a:srgbClr val="D49E6C"/>
            </a:gs>
            <a:gs pos="70000">
              <a:srgbClr val="A65528"/>
            </a:gs>
            <a:gs pos="100000">
              <a:srgbClr val="66301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solidFill>
                  <a:schemeClr val="bg1"/>
                </a:solidFill>
                <a:latin typeface="Eras Demi ITC" pitchFamily="34" charset="0"/>
              </a:rPr>
              <a:t>Minor Crimes in Victorian England</a:t>
            </a:r>
            <a:endParaRPr lang="en-US" sz="3600" b="1" dirty="0">
              <a:solidFill>
                <a:schemeClr val="bg1"/>
              </a:solidFill>
              <a:latin typeface="Eras Demi ITC" pitchFamily="34" charset="0"/>
            </a:endParaRPr>
          </a:p>
        </p:txBody>
      </p:sp>
      <p:sp>
        <p:nvSpPr>
          <p:cNvPr id="12" name="Content Placeholder 11"/>
          <p:cNvSpPr>
            <a:spLocks noGrp="1"/>
          </p:cNvSpPr>
          <p:nvPr>
            <p:ph sz="half" idx="1"/>
          </p:nvPr>
        </p:nvSpPr>
        <p:spPr>
          <a:xfrm>
            <a:off x="457200" y="1600201"/>
            <a:ext cx="4038600" cy="2895600"/>
          </a:xfrm>
        </p:spPr>
        <p:txBody>
          <a:bodyPr>
            <a:normAutofit fontScale="92500" lnSpcReduction="10000"/>
          </a:bodyPr>
          <a:lstStyle/>
          <a:p>
            <a:r>
              <a:rPr lang="en-US" dirty="0" smtClean="0">
                <a:solidFill>
                  <a:schemeClr val="bg1"/>
                </a:solidFill>
                <a:latin typeface="Verdana" pitchFamily="34" charset="0"/>
                <a:ea typeface="Verdana" pitchFamily="34" charset="0"/>
                <a:cs typeface="Verdana" pitchFamily="34" charset="0"/>
              </a:rPr>
              <a:t>Drunkenness</a:t>
            </a:r>
          </a:p>
          <a:p>
            <a:r>
              <a:rPr lang="en-US" dirty="0" smtClean="0">
                <a:solidFill>
                  <a:schemeClr val="bg1"/>
                </a:solidFill>
                <a:latin typeface="Verdana" pitchFamily="34" charset="0"/>
                <a:ea typeface="Verdana" pitchFamily="34" charset="0"/>
                <a:cs typeface="Verdana" pitchFamily="34" charset="0"/>
              </a:rPr>
              <a:t>Vagrancy</a:t>
            </a:r>
          </a:p>
          <a:p>
            <a:pPr lvl="1"/>
            <a:r>
              <a:rPr lang="en-US" sz="2000" dirty="0" smtClean="0">
                <a:solidFill>
                  <a:schemeClr val="bg1"/>
                </a:solidFill>
                <a:latin typeface="Verdana" pitchFamily="34" charset="0"/>
                <a:ea typeface="Verdana" pitchFamily="34" charset="0"/>
                <a:cs typeface="Verdana" pitchFamily="34" charset="0"/>
              </a:rPr>
              <a:t>Wandering about without employment, when the person is capable, however chooses to instead live off charity.</a:t>
            </a:r>
          </a:p>
          <a:p>
            <a:endParaRPr lang="en-US" dirty="0">
              <a:solidFill>
                <a:schemeClr val="bg1"/>
              </a:solidFill>
            </a:endParaRPr>
          </a:p>
        </p:txBody>
      </p:sp>
      <p:sp>
        <p:nvSpPr>
          <p:cNvPr id="13" name="Content Placeholder 12"/>
          <p:cNvSpPr>
            <a:spLocks noGrp="1"/>
          </p:cNvSpPr>
          <p:nvPr>
            <p:ph sz="half" idx="2"/>
          </p:nvPr>
        </p:nvSpPr>
        <p:spPr>
          <a:xfrm>
            <a:off x="4648200" y="1600201"/>
            <a:ext cx="4038600" cy="2285999"/>
          </a:xfrm>
        </p:spPr>
        <p:txBody>
          <a:bodyPr>
            <a:normAutofit fontScale="92500" lnSpcReduction="10000"/>
          </a:bodyPr>
          <a:lstStyle/>
          <a:p>
            <a:r>
              <a:rPr lang="en-US" dirty="0" smtClean="0">
                <a:solidFill>
                  <a:schemeClr val="bg1"/>
                </a:solidFill>
                <a:latin typeface="Verdana" pitchFamily="34" charset="0"/>
                <a:ea typeface="Verdana" pitchFamily="34" charset="0"/>
                <a:cs typeface="Verdana" pitchFamily="34" charset="0"/>
              </a:rPr>
              <a:t>Prostitution</a:t>
            </a:r>
          </a:p>
          <a:p>
            <a:r>
              <a:rPr lang="en-US" dirty="0" smtClean="0">
                <a:solidFill>
                  <a:schemeClr val="bg1"/>
                </a:solidFill>
                <a:latin typeface="Verdana" pitchFamily="34" charset="0"/>
                <a:ea typeface="Verdana" pitchFamily="34" charset="0"/>
                <a:cs typeface="Verdana" pitchFamily="34" charset="0"/>
              </a:rPr>
              <a:t>Larceny</a:t>
            </a:r>
          </a:p>
          <a:p>
            <a:pPr lvl="1"/>
            <a:r>
              <a:rPr lang="en-US" sz="2000" dirty="0" smtClean="0">
                <a:solidFill>
                  <a:schemeClr val="bg1"/>
                </a:solidFill>
                <a:latin typeface="Verdana" pitchFamily="34" charset="0"/>
                <a:ea typeface="Verdana" pitchFamily="34" charset="0"/>
                <a:cs typeface="Verdana" pitchFamily="34" charset="0"/>
              </a:rPr>
              <a:t>Minor theft of others possessions, such as pick pocketing</a:t>
            </a:r>
          </a:p>
          <a:p>
            <a:pPr lvl="1"/>
            <a:r>
              <a:rPr lang="en-US" sz="2000" dirty="0" smtClean="0">
                <a:solidFill>
                  <a:schemeClr val="bg1"/>
                </a:solidFill>
                <a:latin typeface="Verdana" pitchFamily="34" charset="0"/>
                <a:ea typeface="Verdana" pitchFamily="34" charset="0"/>
                <a:cs typeface="Verdana" pitchFamily="34" charset="0"/>
              </a:rPr>
              <a:t>Common among young children in large cities</a:t>
            </a:r>
          </a:p>
          <a:p>
            <a:endParaRPr lang="en-US" dirty="0">
              <a:solidFill>
                <a:schemeClr val="bg1"/>
              </a:solidFill>
            </a:endParaRPr>
          </a:p>
        </p:txBody>
      </p:sp>
      <p:sp>
        <p:nvSpPr>
          <p:cNvPr id="9" name="Title 1"/>
          <p:cNvSpPr txBox="1">
            <a:spLocks/>
          </p:cNvSpPr>
          <p:nvPr/>
        </p:nvSpPr>
        <p:spPr>
          <a:xfrm>
            <a:off x="304800" y="3810000"/>
            <a:ext cx="8382000" cy="96043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effectLst/>
                <a:uLnTx/>
                <a:uFillTx/>
                <a:latin typeface="Eras Demi ITC" pitchFamily="34" charset="0"/>
                <a:ea typeface="+mj-ea"/>
                <a:cs typeface="+mj-cs"/>
              </a:rPr>
              <a:t>Major Crimes in Victorian England</a:t>
            </a:r>
            <a:endParaRPr kumimoji="0" lang="en-US" sz="3600" b="1" i="0" u="none" strike="noStrike" kern="1200" cap="none" spc="0" normalizeH="0" baseline="0" noProof="0" dirty="0">
              <a:ln>
                <a:noFill/>
              </a:ln>
              <a:effectLst/>
              <a:uLnTx/>
              <a:uFillTx/>
              <a:latin typeface="Eras Demi ITC" pitchFamily="34" charset="0"/>
              <a:ea typeface="+mj-ea"/>
              <a:cs typeface="+mj-cs"/>
            </a:endParaRPr>
          </a:p>
        </p:txBody>
      </p:sp>
      <p:sp>
        <p:nvSpPr>
          <p:cNvPr id="16" name="Content Placeholder 11"/>
          <p:cNvSpPr txBox="1">
            <a:spLocks/>
          </p:cNvSpPr>
          <p:nvPr/>
        </p:nvSpPr>
        <p:spPr>
          <a:xfrm>
            <a:off x="990600" y="4648200"/>
            <a:ext cx="7315200" cy="1828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schemeClr val="bg1"/>
                </a:solidFill>
                <a:effectLst/>
                <a:uLnTx/>
                <a:uFillTx/>
                <a:latin typeface="Verdana" pitchFamily="34" charset="0"/>
                <a:ea typeface="Verdana" pitchFamily="34" charset="0"/>
                <a:cs typeface="Verdana" pitchFamily="34" charset="0"/>
              </a:rPr>
              <a:t>Burglary                  Usually any major</a:t>
            </a:r>
          </a:p>
          <a:p>
            <a:pPr marL="342900" lvl="0" indent="-342900">
              <a:spcBef>
                <a:spcPct val="20000"/>
              </a:spcBef>
              <a:buFont typeface="Arial" pitchFamily="34" charset="0"/>
              <a:buChar char="•"/>
            </a:pPr>
            <a:r>
              <a:rPr lang="en-US" sz="2600" dirty="0" smtClean="0">
                <a:solidFill>
                  <a:schemeClr val="bg1"/>
                </a:solidFill>
                <a:latin typeface="Verdana" pitchFamily="34" charset="0"/>
                <a:ea typeface="Verdana" pitchFamily="34" charset="0"/>
                <a:cs typeface="Verdana" pitchFamily="34" charset="0"/>
              </a:rPr>
              <a:t>Murder        		  crime resulted in </a:t>
            </a:r>
            <a:endParaRPr kumimoji="0" lang="en-US" sz="2600" b="0" i="0" u="none" strike="noStrike" kern="1200" cap="none" spc="0" normalizeH="0" baseline="0" noProof="0" dirty="0" smtClean="0">
              <a:ln>
                <a:noFill/>
              </a:ln>
              <a:solidFill>
                <a:schemeClr val="bg1"/>
              </a:solidFill>
              <a:effectLst/>
              <a:uLnTx/>
              <a:uFillTx/>
              <a:latin typeface="Verdana" pitchFamily="34" charset="0"/>
              <a:ea typeface="Verdana" pitchFamily="34" charset="0"/>
              <a:cs typeface="Verdana"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600" dirty="0" smtClean="0">
                <a:solidFill>
                  <a:schemeClr val="bg1"/>
                </a:solidFill>
                <a:latin typeface="Verdana" pitchFamily="34" charset="0"/>
                <a:ea typeface="Verdana" pitchFamily="34" charset="0"/>
                <a:cs typeface="Verdana" pitchFamily="34" charset="0"/>
              </a:rPr>
              <a:t>Rape                                death.</a:t>
            </a: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6B19C"/>
            </a:gs>
            <a:gs pos="30000">
              <a:srgbClr val="D49E6C"/>
            </a:gs>
            <a:gs pos="70000">
              <a:srgbClr val="A65528"/>
            </a:gs>
            <a:gs pos="100000">
              <a:srgbClr val="663012"/>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dirty="0" smtClean="0">
                <a:solidFill>
                  <a:schemeClr val="bg1"/>
                </a:solidFill>
                <a:latin typeface="Eras Demi ITC" pitchFamily="34" charset="0"/>
              </a:rPr>
              <a:t>Criminals</a:t>
            </a:r>
            <a:r>
              <a:rPr lang="en-US" dirty="0" smtClean="0">
                <a:latin typeface="Eras Demi ITC" pitchFamily="34" charset="0"/>
              </a:rPr>
              <a:t> in Society</a:t>
            </a:r>
            <a:endParaRPr lang="en-US" dirty="0">
              <a:latin typeface="Eras Demi ITC" pitchFamily="34" charset="0"/>
            </a:endParaRPr>
          </a:p>
        </p:txBody>
      </p:sp>
      <p:sp>
        <p:nvSpPr>
          <p:cNvPr id="10" name="Content Placeholder 9"/>
          <p:cNvSpPr>
            <a:spLocks noGrp="1"/>
          </p:cNvSpPr>
          <p:nvPr>
            <p:ph idx="1"/>
          </p:nvPr>
        </p:nvSpPr>
        <p:spPr/>
        <p:txBody>
          <a:bodyPr>
            <a:normAutofit lnSpcReduction="10000"/>
          </a:bodyPr>
          <a:lstStyle/>
          <a:p>
            <a:r>
              <a:rPr lang="en-US" sz="2800" dirty="0" smtClean="0">
                <a:solidFill>
                  <a:schemeClr val="bg1"/>
                </a:solidFill>
              </a:rPr>
              <a:t>The Victorian Era drastically changed how a criminal was treated in society.</a:t>
            </a:r>
          </a:p>
          <a:p>
            <a:pPr lvl="1"/>
            <a:r>
              <a:rPr lang="en-US" sz="2000" b="1" dirty="0" smtClean="0">
                <a:solidFill>
                  <a:schemeClr val="bg1"/>
                </a:solidFill>
              </a:rPr>
              <a:t>In the beginning many saw criminals as the lowest working class - people who refused to make an honest living.  </a:t>
            </a:r>
          </a:p>
          <a:p>
            <a:pPr lvl="1"/>
            <a:r>
              <a:rPr lang="en-US" sz="2000" b="1" dirty="0" smtClean="0">
                <a:solidFill>
                  <a:schemeClr val="bg1"/>
                </a:solidFill>
              </a:rPr>
              <a:t>Near the middle of the era, people began to view criminals as a social class. This “class” was obviously at the very bottom of society. </a:t>
            </a:r>
          </a:p>
          <a:p>
            <a:pPr lvl="1"/>
            <a:r>
              <a:rPr lang="en-US" sz="2000" b="1" dirty="0" smtClean="0">
                <a:solidFill>
                  <a:schemeClr val="bg1"/>
                </a:solidFill>
              </a:rPr>
              <a:t>By the end of the Victorian Era the view of criminals had changed towards a mental illness - their actions could be blamed on their parents and/or upbringing. </a:t>
            </a:r>
          </a:p>
          <a:p>
            <a:pPr lvl="1"/>
            <a:r>
              <a:rPr lang="en-US" sz="2000" b="1" dirty="0" smtClean="0">
                <a:solidFill>
                  <a:schemeClr val="bg1"/>
                </a:solidFill>
              </a:rPr>
              <a:t>All of these views contributed as to how criminals were treated in court.</a:t>
            </a:r>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30000">
              <a:srgbClr val="D49E6C"/>
            </a:gs>
            <a:gs pos="70000">
              <a:srgbClr val="A65528"/>
            </a:gs>
            <a:gs pos="100000">
              <a:srgbClr val="663012"/>
            </a:gs>
          </a:gsLst>
          <a:path path="rect">
            <a:fillToRect l="100000" t="100000"/>
          </a:path>
          <a:tileRect r="-100000" b="-100000"/>
        </a:gra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6615723" y="4272915"/>
            <a:ext cx="2299677" cy="2242185"/>
          </a:xfrm>
          <a:prstGeom prst="rect">
            <a:avLst/>
          </a:prstGeom>
          <a:noFill/>
          <a:ln w="9525">
            <a:noFill/>
            <a:miter lim="800000"/>
            <a:headEnd/>
            <a:tailEnd/>
          </a:ln>
          <a:effectLst/>
        </p:spPr>
      </p:pic>
      <p:sp>
        <p:nvSpPr>
          <p:cNvPr id="9" name="TextBox 8"/>
          <p:cNvSpPr txBox="1"/>
          <p:nvPr/>
        </p:nvSpPr>
        <p:spPr>
          <a:xfrm>
            <a:off x="609600" y="228600"/>
            <a:ext cx="7924800" cy="769441"/>
          </a:xfrm>
          <a:prstGeom prst="rect">
            <a:avLst/>
          </a:prstGeom>
          <a:noFill/>
        </p:spPr>
        <p:txBody>
          <a:bodyPr wrap="square" rtlCol="0">
            <a:spAutoFit/>
          </a:bodyPr>
          <a:lstStyle/>
          <a:p>
            <a:pPr algn="ctr"/>
            <a:r>
              <a:rPr lang="en-US" sz="4400" dirty="0" smtClean="0">
                <a:latin typeface="Arial Black" pitchFamily="34" charset="0"/>
              </a:rPr>
              <a:t>Jack “The Ripper”</a:t>
            </a:r>
            <a:endParaRPr lang="en-US" sz="4400" dirty="0">
              <a:latin typeface="Arial Black" pitchFamily="34" charset="0"/>
            </a:endParaRPr>
          </a:p>
        </p:txBody>
      </p:sp>
      <p:sp>
        <p:nvSpPr>
          <p:cNvPr id="10" name="TextBox 9"/>
          <p:cNvSpPr txBox="1"/>
          <p:nvPr/>
        </p:nvSpPr>
        <p:spPr>
          <a:xfrm>
            <a:off x="533400" y="1164847"/>
            <a:ext cx="8001000" cy="1384995"/>
          </a:xfrm>
          <a:prstGeom prst="rect">
            <a:avLst/>
          </a:prstGeom>
          <a:noFill/>
        </p:spPr>
        <p:txBody>
          <a:bodyPr wrap="square" rtlCol="0">
            <a:spAutoFit/>
          </a:bodyPr>
          <a:lstStyle/>
          <a:p>
            <a:r>
              <a:rPr lang="en-US" sz="2800" b="1" dirty="0" smtClean="0">
                <a:solidFill>
                  <a:schemeClr val="bg1"/>
                </a:solidFill>
                <a:latin typeface="Lucida Sans" pitchFamily="34" charset="0"/>
              </a:rPr>
              <a:t>Jack the Ripper - famous for his murders in East London, 1888. He was never found, or tried for the crimes he committed.</a:t>
            </a:r>
          </a:p>
        </p:txBody>
      </p:sp>
      <p:sp>
        <p:nvSpPr>
          <p:cNvPr id="11" name="TextBox 10"/>
          <p:cNvSpPr txBox="1"/>
          <p:nvPr/>
        </p:nvSpPr>
        <p:spPr>
          <a:xfrm>
            <a:off x="533400" y="2716648"/>
            <a:ext cx="7696200" cy="2185214"/>
          </a:xfrm>
          <a:prstGeom prst="rect">
            <a:avLst/>
          </a:prstGeom>
          <a:noFill/>
        </p:spPr>
        <p:txBody>
          <a:bodyPr wrap="square" rtlCol="0">
            <a:spAutoFit/>
          </a:bodyPr>
          <a:lstStyle/>
          <a:p>
            <a:r>
              <a:rPr lang="en-US" sz="2800" dirty="0" smtClean="0">
                <a:solidFill>
                  <a:schemeClr val="bg1"/>
                </a:solidFill>
                <a:latin typeface="Lucida Sans" pitchFamily="34" charset="0"/>
              </a:rPr>
              <a:t>-</a:t>
            </a:r>
            <a:r>
              <a:rPr lang="en-US" sz="2400" b="1" dirty="0" smtClean="0">
                <a:solidFill>
                  <a:schemeClr val="bg1"/>
                </a:solidFill>
                <a:latin typeface="Lucida Sans" pitchFamily="34" charset="0"/>
              </a:rPr>
              <a:t>He murdered approximately 5 prostitutes.</a:t>
            </a:r>
          </a:p>
          <a:p>
            <a:r>
              <a:rPr lang="en-US" sz="2000" b="1" dirty="0" smtClean="0">
                <a:solidFill>
                  <a:schemeClr val="bg1"/>
                </a:solidFill>
                <a:latin typeface="Lucida Sans" pitchFamily="34" charset="0"/>
              </a:rPr>
              <a:t>- After murdering his victim he would cut out their        organs and leave them beside the body</a:t>
            </a:r>
          </a:p>
          <a:p>
            <a:endParaRPr lang="en-US" sz="2000" dirty="0" smtClean="0">
              <a:solidFill>
                <a:schemeClr val="bg1"/>
              </a:solidFill>
              <a:latin typeface="Lucida Sans" pitchFamily="34" charset="0"/>
            </a:endParaRPr>
          </a:p>
          <a:p>
            <a:r>
              <a:rPr lang="en-US" sz="2400" b="1" dirty="0" smtClean="0">
                <a:solidFill>
                  <a:schemeClr val="bg1"/>
                </a:solidFill>
                <a:latin typeface="Lucida Sans" pitchFamily="34" charset="0"/>
              </a:rPr>
              <a:t>-His “reign of terror” only lasted for </a:t>
            </a:r>
          </a:p>
          <a:p>
            <a:r>
              <a:rPr lang="en-US" sz="2400" b="1" dirty="0" smtClean="0">
                <a:solidFill>
                  <a:schemeClr val="bg1"/>
                </a:solidFill>
                <a:latin typeface="Lucida Sans" pitchFamily="34" charset="0"/>
              </a:rPr>
              <a:t>12 weeks.</a:t>
            </a:r>
            <a:endParaRPr lang="en-US" sz="2400" b="1" dirty="0">
              <a:solidFill>
                <a:schemeClr val="bg1"/>
              </a:solidFill>
              <a:latin typeface="Lucida Sans" pitchFamily="34" charset="0"/>
            </a:endParaRPr>
          </a:p>
        </p:txBody>
      </p:sp>
    </p:spTree>
  </p:cSld>
  <p:clrMapOvr>
    <a:masterClrMapping/>
  </p:clrMapOvr>
  <p:transition>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6B19C"/>
            </a:gs>
            <a:gs pos="30000">
              <a:srgbClr val="D49E6C"/>
            </a:gs>
            <a:gs pos="70000">
              <a:srgbClr val="A65528"/>
            </a:gs>
            <a:gs pos="100000">
              <a:srgbClr val="663012"/>
            </a:gs>
          </a:gsLst>
          <a:path path="rect">
            <a:fillToRect l="100000" t="100000"/>
          </a:path>
          <a:tileRect r="-100000" b="-100000"/>
        </a:gradFill>
        <a:effectLst/>
      </p:bgPr>
    </p:bg>
    <p:spTree>
      <p:nvGrpSpPr>
        <p:cNvPr id="1" name=""/>
        <p:cNvGrpSpPr/>
        <p:nvPr/>
      </p:nvGrpSpPr>
      <p:grpSpPr>
        <a:xfrm>
          <a:off x="0" y="0"/>
          <a:ext cx="0" cy="0"/>
          <a:chOff x="0" y="0"/>
          <a:chExt cx="0" cy="0"/>
        </a:xfrm>
      </p:grpSpPr>
      <p:pic>
        <p:nvPicPr>
          <p:cNvPr id="6" name="Content Placeholder 3">
            <a:hlinkClick r:id="rId2"/>
          </p:cNvPr>
          <p:cNvPicPr>
            <a:picLocks noChangeAspect="1" noChangeArrowheads="1"/>
          </p:cNvPicPr>
          <p:nvPr/>
        </p:nvPicPr>
        <p:blipFill>
          <a:blip r:embed="rId3"/>
          <a:srcRect/>
          <a:stretch>
            <a:fillRect/>
          </a:stretch>
        </p:blipFill>
        <p:spPr bwMode="auto">
          <a:xfrm>
            <a:off x="5397910" y="1143000"/>
            <a:ext cx="2743200" cy="38621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5562600" y="5153799"/>
            <a:ext cx="2971800" cy="923330"/>
          </a:xfrm>
          <a:prstGeom prst="rect">
            <a:avLst/>
          </a:prstGeom>
        </p:spPr>
        <p:txBody>
          <a:bodyPr wrap="square">
            <a:spAutoFit/>
          </a:bodyPr>
          <a:lstStyle/>
          <a:p>
            <a:r>
              <a:rPr lang="en-US" b="1" dirty="0" smtClean="0">
                <a:solidFill>
                  <a:schemeClr val="bg1">
                    <a:lumMod val="95000"/>
                  </a:schemeClr>
                </a:solidFill>
                <a:latin typeface="Eras Demi ITC" pitchFamily="34" charset="0"/>
              </a:rPr>
              <a:t>A 13 year old boy charged for larceny in late Victorian Era. </a:t>
            </a:r>
            <a:endParaRPr lang="en-US" b="1" dirty="0">
              <a:solidFill>
                <a:schemeClr val="bg1">
                  <a:lumMod val="95000"/>
                </a:schemeClr>
              </a:solidFill>
              <a:latin typeface="Eras Demi ITC" pitchFamily="34" charset="0"/>
            </a:endParaRPr>
          </a:p>
        </p:txBody>
      </p:sp>
      <p:pic>
        <p:nvPicPr>
          <p:cNvPr id="8" name="Picture 7"/>
          <p:cNvPicPr>
            <a:picLocks noChangeAspect="1" noChangeArrowheads="1"/>
          </p:cNvPicPr>
          <p:nvPr/>
        </p:nvPicPr>
        <p:blipFill>
          <a:blip r:embed="rId4"/>
          <a:srcRect/>
          <a:stretch>
            <a:fillRect/>
          </a:stretch>
        </p:blipFill>
        <p:spPr bwMode="auto">
          <a:xfrm>
            <a:off x="762000" y="304800"/>
            <a:ext cx="3048000" cy="4326194"/>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990600" y="4876800"/>
            <a:ext cx="2667000" cy="1200329"/>
          </a:xfrm>
          <a:prstGeom prst="rect">
            <a:avLst/>
          </a:prstGeom>
          <a:noFill/>
        </p:spPr>
        <p:txBody>
          <a:bodyPr wrap="square" rtlCol="0">
            <a:spAutoFit/>
          </a:bodyPr>
          <a:lstStyle/>
          <a:p>
            <a:r>
              <a:rPr lang="en-US" b="1" dirty="0" smtClean="0">
                <a:solidFill>
                  <a:schemeClr val="bg1">
                    <a:lumMod val="95000"/>
                  </a:schemeClr>
                </a:solidFill>
                <a:latin typeface="Eras Demi ITC" pitchFamily="34" charset="0"/>
              </a:rPr>
              <a:t>The police force did not really manifest in England until the 1840’s.</a:t>
            </a:r>
            <a:endParaRPr lang="en-US" b="1" dirty="0">
              <a:solidFill>
                <a:schemeClr val="bg1">
                  <a:lumMod val="95000"/>
                </a:schemeClr>
              </a:solidFill>
              <a:latin typeface="Eras Demi ITC" pitchFamily="34" charset="0"/>
            </a:endParaRPr>
          </a:p>
        </p:txBody>
      </p:sp>
    </p:spTree>
  </p:cSld>
  <p:clrMapOvr>
    <a:masterClrMapping/>
  </p:clrMapOvr>
  <p:transition>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A65528"/>
            </a:gs>
            <a:gs pos="100000">
              <a:srgbClr val="663012"/>
            </a:gs>
          </a:gsLst>
          <a:path path="rect">
            <a:fillToRect r="100000" b="100000"/>
          </a:path>
          <a:tileRect l="-100000" t="-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itchFamily="34" charset="0"/>
              </a:rPr>
              <a:t>Death by Hanging</a:t>
            </a:r>
            <a:endParaRPr lang="en-US" dirty="0">
              <a:latin typeface="Arial Black" pitchFamily="34" charset="0"/>
            </a:endParaRPr>
          </a:p>
        </p:txBody>
      </p:sp>
      <p:sp>
        <p:nvSpPr>
          <p:cNvPr id="3" name="Content Placeholder 2"/>
          <p:cNvSpPr>
            <a:spLocks noGrp="1"/>
          </p:cNvSpPr>
          <p:nvPr>
            <p:ph idx="1"/>
          </p:nvPr>
        </p:nvSpPr>
        <p:spPr>
          <a:xfrm>
            <a:off x="457200" y="1600200"/>
            <a:ext cx="3962400" cy="4648200"/>
          </a:xfrm>
        </p:spPr>
        <p:txBody>
          <a:bodyPr>
            <a:normAutofit fontScale="77500" lnSpcReduction="20000"/>
          </a:bodyPr>
          <a:lstStyle/>
          <a:p>
            <a:r>
              <a:rPr lang="en-US" b="1" dirty="0" smtClean="0">
                <a:solidFill>
                  <a:schemeClr val="bg1"/>
                </a:solidFill>
              </a:rPr>
              <a:t>During the 18th century, the amount of crimes punishable by hanging accelerated to around 200!!</a:t>
            </a:r>
          </a:p>
          <a:p>
            <a:r>
              <a:rPr lang="en-US" b="1" dirty="0" smtClean="0">
                <a:solidFill>
                  <a:schemeClr val="bg1"/>
                </a:solidFill>
              </a:rPr>
              <a:t>Some crimes punishable by hanging were reasonable, like treason or murder.</a:t>
            </a:r>
          </a:p>
          <a:p>
            <a:r>
              <a:rPr lang="en-US" b="1" dirty="0" smtClean="0">
                <a:solidFill>
                  <a:schemeClr val="bg1"/>
                </a:solidFill>
              </a:rPr>
              <a:t>However, crimes such as pick pocketing and stealing food were also punished with hanging.</a:t>
            </a:r>
            <a:endParaRPr lang="en-US" b="1" dirty="0">
              <a:solidFill>
                <a:schemeClr val="bg1"/>
              </a:solidFill>
            </a:endParaRPr>
          </a:p>
        </p:txBody>
      </p:sp>
      <p:pic>
        <p:nvPicPr>
          <p:cNvPr id="2050" name="Picture 2"/>
          <p:cNvPicPr>
            <a:picLocks noChangeAspect="1" noChangeArrowheads="1"/>
          </p:cNvPicPr>
          <p:nvPr/>
        </p:nvPicPr>
        <p:blipFill>
          <a:blip r:embed="rId2"/>
          <a:srcRect/>
          <a:stretch>
            <a:fillRect/>
          </a:stretch>
        </p:blipFill>
        <p:spPr bwMode="auto">
          <a:xfrm>
            <a:off x="5410200" y="1524000"/>
            <a:ext cx="3048000" cy="4055390"/>
          </a:xfrm>
          <a:prstGeom prst="rect">
            <a:avLst/>
          </a:prstGeom>
          <a:ln>
            <a:noFill/>
          </a:ln>
          <a:effectLst>
            <a:outerShdw blurRad="190500" algn="tl" rotWithShape="0">
              <a:srgbClr val="000000">
                <a:alpha val="70000"/>
              </a:srgbClr>
            </a:outerShdw>
          </a:effectLst>
        </p:spPr>
      </p:pic>
      <p:sp>
        <p:nvSpPr>
          <p:cNvPr id="5" name="Rectangle 4"/>
          <p:cNvSpPr/>
          <p:nvPr/>
        </p:nvSpPr>
        <p:spPr>
          <a:xfrm>
            <a:off x="5486400" y="5791200"/>
            <a:ext cx="3365024" cy="369332"/>
          </a:xfrm>
          <a:prstGeom prst="rect">
            <a:avLst/>
          </a:prstGeom>
        </p:spPr>
        <p:txBody>
          <a:bodyPr wrap="none">
            <a:spAutoFit/>
          </a:bodyPr>
          <a:lstStyle/>
          <a:p>
            <a:r>
              <a:rPr lang="en-US" b="1" dirty="0" smtClean="0">
                <a:solidFill>
                  <a:schemeClr val="bg1">
                    <a:lumMod val="95000"/>
                  </a:schemeClr>
                </a:solidFill>
                <a:latin typeface="Futura Hv" pitchFamily="34" charset="0"/>
              </a:rPr>
              <a:t>hanging platform- short drop</a:t>
            </a:r>
            <a:endParaRPr lang="en-US" b="1" dirty="0">
              <a:solidFill>
                <a:schemeClr val="bg1">
                  <a:lumMod val="95000"/>
                </a:schemeClr>
              </a:solidFill>
              <a:latin typeface="Futura Hv" pitchFamily="34" charset="0"/>
            </a:endParaRPr>
          </a:p>
        </p:txBody>
      </p:sp>
    </p:spTree>
  </p:cSld>
  <p:clrMapOvr>
    <a:masterClrMapping/>
  </p:clrMapOvr>
  <p:transition>
    <p:cover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9000">
              <a:srgbClr val="A65528"/>
            </a:gs>
            <a:gs pos="100000">
              <a:srgbClr val="663012"/>
            </a:gs>
          </a:gsLst>
          <a:path path="rect">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Futura Hv" pitchFamily="34" charset="0"/>
              </a:rPr>
              <a:t>Prisons</a:t>
            </a:r>
            <a:endParaRPr lang="en-US" b="1" dirty="0">
              <a:latin typeface="Futura Hv" pitchFamily="34" charset="0"/>
            </a:endParaRPr>
          </a:p>
        </p:txBody>
      </p:sp>
      <p:sp>
        <p:nvSpPr>
          <p:cNvPr id="3" name="Content Placeholder 2"/>
          <p:cNvSpPr>
            <a:spLocks noGrp="1"/>
          </p:cNvSpPr>
          <p:nvPr>
            <p:ph idx="1"/>
          </p:nvPr>
        </p:nvSpPr>
        <p:spPr>
          <a:xfrm>
            <a:off x="3048000" y="846138"/>
            <a:ext cx="5638800" cy="5257800"/>
          </a:xfrm>
        </p:spPr>
        <p:txBody>
          <a:bodyPr>
            <a:normAutofit/>
          </a:bodyPr>
          <a:lstStyle/>
          <a:p>
            <a:r>
              <a:rPr lang="en-US" sz="2800" b="1" dirty="0" smtClean="0">
                <a:solidFill>
                  <a:schemeClr val="bg1"/>
                </a:solidFill>
                <a:latin typeface="Futura Hv" pitchFamily="34" charset="0"/>
              </a:rPr>
              <a:t>Prisons were first used only as for debtors and a place for those accused of a crime to stay before their trial.</a:t>
            </a:r>
          </a:p>
          <a:p>
            <a:r>
              <a:rPr lang="en-US" sz="2800" b="1" dirty="0" smtClean="0">
                <a:solidFill>
                  <a:schemeClr val="bg1"/>
                </a:solidFill>
                <a:latin typeface="Futura Hv" pitchFamily="34" charset="0"/>
              </a:rPr>
              <a:t>By the Victorian Era, prisons were being used more often, and seen as a fit way to reduce crime.</a:t>
            </a:r>
          </a:p>
          <a:p>
            <a:r>
              <a:rPr lang="en-US" sz="2800" b="1" dirty="0" smtClean="0">
                <a:solidFill>
                  <a:schemeClr val="bg1"/>
                </a:solidFill>
                <a:latin typeface="Futura Hv" pitchFamily="34" charset="0"/>
              </a:rPr>
              <a:t>Prison became a main form of punishment for almost all offences.</a:t>
            </a:r>
            <a:endParaRPr lang="en-US" sz="2800" b="1" dirty="0">
              <a:solidFill>
                <a:schemeClr val="bg1"/>
              </a:solidFill>
              <a:latin typeface="Futura Hv" pitchFamily="34" charset="0"/>
            </a:endParaRPr>
          </a:p>
        </p:txBody>
      </p:sp>
      <p:pic>
        <p:nvPicPr>
          <p:cNvPr id="3074" name="Picture 2"/>
          <p:cNvPicPr>
            <a:picLocks noChangeAspect="1" noChangeArrowheads="1"/>
          </p:cNvPicPr>
          <p:nvPr/>
        </p:nvPicPr>
        <p:blipFill>
          <a:blip r:embed="rId2"/>
          <a:srcRect/>
          <a:stretch>
            <a:fillRect/>
          </a:stretch>
        </p:blipFill>
        <p:spPr bwMode="auto">
          <a:xfrm>
            <a:off x="457200" y="1676400"/>
            <a:ext cx="230505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cover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43000">
              <a:srgbClr val="A65528"/>
            </a:gs>
            <a:gs pos="100000">
              <a:srgbClr val="663012"/>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latin typeface="Georgia" pitchFamily="18" charset="0"/>
              </a:rPr>
              <a:t>War In Victorian Era</a:t>
            </a:r>
            <a:endParaRPr lang="en-US" sz="4400" b="1" dirty="0">
              <a:latin typeface="Georgia" pitchFamily="18" charset="0"/>
            </a:endParaRPr>
          </a:p>
        </p:txBody>
      </p:sp>
      <p:sp>
        <p:nvSpPr>
          <p:cNvPr id="3" name="Content Placeholder 2"/>
          <p:cNvSpPr>
            <a:spLocks noGrp="1"/>
          </p:cNvSpPr>
          <p:nvPr>
            <p:ph idx="1"/>
          </p:nvPr>
        </p:nvSpPr>
        <p:spPr>
          <a:xfrm>
            <a:off x="457200" y="1600201"/>
            <a:ext cx="7848600" cy="2895599"/>
          </a:xfrm>
        </p:spPr>
        <p:txBody>
          <a:bodyPr>
            <a:normAutofit fontScale="92500" lnSpcReduction="20000"/>
          </a:bodyPr>
          <a:lstStyle/>
          <a:p>
            <a:r>
              <a:rPr lang="en-US" b="1" dirty="0" smtClean="0">
                <a:solidFill>
                  <a:schemeClr val="bg1"/>
                </a:solidFill>
                <a:latin typeface="Georgia" pitchFamily="18" charset="0"/>
              </a:rPr>
              <a:t>In time of war it was often difficult to recruit people for armed forces; especially the navy.</a:t>
            </a:r>
          </a:p>
          <a:p>
            <a:r>
              <a:rPr lang="en-US" b="1" dirty="0" smtClean="0">
                <a:solidFill>
                  <a:schemeClr val="bg1"/>
                </a:solidFill>
                <a:latin typeface="Georgia" pitchFamily="18" charset="0"/>
              </a:rPr>
              <a:t>Some prisoners were reprimanded into the army as punishment</a:t>
            </a:r>
          </a:p>
          <a:p>
            <a:r>
              <a:rPr lang="en-US" b="1" dirty="0" smtClean="0">
                <a:solidFill>
                  <a:schemeClr val="bg1"/>
                </a:solidFill>
                <a:latin typeface="Georgia" pitchFamily="18" charset="0"/>
              </a:rPr>
              <a:t>Some criminals could be pardoned by enlisting in the navy.</a:t>
            </a:r>
            <a:endParaRPr lang="en-US" b="1" dirty="0">
              <a:solidFill>
                <a:schemeClr val="bg1"/>
              </a:solidFill>
              <a:latin typeface="Georgia" pitchFamily="18" charset="0"/>
            </a:endParaRPr>
          </a:p>
        </p:txBody>
      </p:sp>
      <p:pic>
        <p:nvPicPr>
          <p:cNvPr id="4098" name="Picture 2"/>
          <p:cNvPicPr>
            <a:picLocks noChangeAspect="1" noChangeArrowheads="1"/>
          </p:cNvPicPr>
          <p:nvPr/>
        </p:nvPicPr>
        <p:blipFill>
          <a:blip r:embed="rId2"/>
          <a:srcRect/>
          <a:stretch>
            <a:fillRect/>
          </a:stretch>
        </p:blipFill>
        <p:spPr bwMode="auto">
          <a:xfrm>
            <a:off x="5703939" y="4267200"/>
            <a:ext cx="2247900" cy="22098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comb/>
  </p:transition>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637</TotalTime>
  <Words>675</Words>
  <Application>Microsoft Office PowerPoint</Application>
  <PresentationFormat>On-screen Show (4:3)</PresentationFormat>
  <Paragraphs>70</Paragraphs>
  <Slides>12</Slides>
  <Notes>3</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12</vt:i4>
      </vt:variant>
    </vt:vector>
  </HeadingPairs>
  <TitlesOfParts>
    <vt:vector size="28" baseType="lpstr">
      <vt:lpstr>Aharoni</vt:lpstr>
      <vt:lpstr>Arial</vt:lpstr>
      <vt:lpstr>Arial Black</vt:lpstr>
      <vt:lpstr>Australian Sunrise</vt:lpstr>
      <vt:lpstr>Batik Regular</vt:lpstr>
      <vt:lpstr>Calibri</vt:lpstr>
      <vt:lpstr>Eras Demi ITC</vt:lpstr>
      <vt:lpstr>Franklin Gothic Book</vt:lpstr>
      <vt:lpstr>Futura Hv</vt:lpstr>
      <vt:lpstr>Georgia</vt:lpstr>
      <vt:lpstr>Lucida Sans</vt:lpstr>
      <vt:lpstr>Papyrus</vt:lpstr>
      <vt:lpstr>Rockwell</vt:lpstr>
      <vt:lpstr>Verdana</vt:lpstr>
      <vt:lpstr>Wingdings 2</vt:lpstr>
      <vt:lpstr>Technic</vt:lpstr>
      <vt:lpstr>PowerPoint Presentation</vt:lpstr>
      <vt:lpstr>PowerPoint Presentation</vt:lpstr>
      <vt:lpstr>Minor Crimes in Victorian England</vt:lpstr>
      <vt:lpstr>Criminals in Society</vt:lpstr>
      <vt:lpstr>PowerPoint Presentation</vt:lpstr>
      <vt:lpstr>PowerPoint Presentation</vt:lpstr>
      <vt:lpstr>Death by Hanging</vt:lpstr>
      <vt:lpstr>Prisons</vt:lpstr>
      <vt:lpstr>War In Victorian Era</vt:lpstr>
      <vt:lpstr>Labor During Victorian Era</vt:lpstr>
      <vt:lpstr>Transportation</vt:lpstr>
      <vt:lpstr>Physical Punishment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Crime in the Victorian Era</dc:title>
  <dc:creator>Jude</dc:creator>
  <cp:lastModifiedBy>Braun Christine</cp:lastModifiedBy>
  <cp:revision>34</cp:revision>
  <dcterms:created xsi:type="dcterms:W3CDTF">2010-05-02T19:25:42Z</dcterms:created>
  <dcterms:modified xsi:type="dcterms:W3CDTF">2017-03-03T19:52:56Z</dcterms:modified>
</cp:coreProperties>
</file>