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68" r:id="rId2"/>
    <p:sldId id="256" r:id="rId3"/>
    <p:sldId id="267" r:id="rId4"/>
    <p:sldId id="273" r:id="rId5"/>
    <p:sldId id="271" r:id="rId6"/>
    <p:sldId id="274" r:id="rId7"/>
    <p:sldId id="258" r:id="rId8"/>
    <p:sldId id="257" r:id="rId9"/>
    <p:sldId id="278" r:id="rId10"/>
    <p:sldId id="269" r:id="rId11"/>
    <p:sldId id="275" r:id="rId12"/>
    <p:sldId id="277" r:id="rId13"/>
    <p:sldId id="279" r:id="rId14"/>
    <p:sldId id="280" r:id="rId15"/>
    <p:sldId id="27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4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62827"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altLang="en-US" noProof="0" smtClean="0"/>
              <a:t>Click to edit Master title style</a:t>
            </a:r>
          </a:p>
        </p:txBody>
      </p:sp>
      <p:sp>
        <p:nvSpPr>
          <p:cNvPr id="16282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smtClean="0"/>
            </a:lvl1pPr>
          </a:lstStyle>
          <a:p>
            <a:pPr>
              <a:defRPr/>
            </a:pPr>
            <a:endParaRPr lang="en-US" alt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smtClean="0"/>
            </a:lvl1pPr>
          </a:lstStyle>
          <a:p>
            <a:pPr>
              <a:defRPr/>
            </a:pPr>
            <a:endParaRPr lang="en-US" altLang="en-US"/>
          </a:p>
        </p:txBody>
      </p:sp>
      <p:sp>
        <p:nvSpPr>
          <p:cNvPr id="15" name="Rectangle 15"/>
          <p:cNvSpPr>
            <a:spLocks noGrp="1" noChangeArrowheads="1"/>
          </p:cNvSpPr>
          <p:nvPr>
            <p:ph type="sldNum" sz="quarter" idx="12"/>
          </p:nvPr>
        </p:nvSpPr>
        <p:spPr/>
        <p:txBody>
          <a:bodyPr/>
          <a:lstStyle>
            <a:lvl1pPr>
              <a:defRPr smtClean="0"/>
            </a:lvl1pPr>
          </a:lstStyle>
          <a:p>
            <a:pPr>
              <a:defRPr/>
            </a:pPr>
            <a:fld id="{7D697DCF-3B17-480F-93F7-139F697909D7}" type="slidenum">
              <a:rPr lang="en-US" altLang="en-US"/>
              <a:pPr>
                <a:defRPr/>
              </a:pPr>
              <a:t>‹#›</a:t>
            </a:fld>
            <a:endParaRPr lang="en-US" altLang="en-US"/>
          </a:p>
        </p:txBody>
      </p:sp>
    </p:spTree>
    <p:extLst>
      <p:ext uri="{BB962C8B-B14F-4D97-AF65-F5344CB8AC3E}">
        <p14:creationId xmlns:p14="http://schemas.microsoft.com/office/powerpoint/2010/main" val="98268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29F78B2-7464-4D29-A10C-898559A73D43}" type="slidenum">
              <a:rPr lang="en-US" altLang="en-US"/>
              <a:pPr>
                <a:defRPr/>
              </a:pPr>
              <a:t>‹#›</a:t>
            </a:fld>
            <a:endParaRPr lang="en-US" altLang="en-US"/>
          </a:p>
        </p:txBody>
      </p:sp>
    </p:spTree>
    <p:extLst>
      <p:ext uri="{BB962C8B-B14F-4D97-AF65-F5344CB8AC3E}">
        <p14:creationId xmlns:p14="http://schemas.microsoft.com/office/powerpoint/2010/main" val="63410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430E372F-1DDC-46AD-9E8E-B1A31CA6C863}" type="slidenum">
              <a:rPr lang="en-US" altLang="en-US"/>
              <a:pPr>
                <a:defRPr/>
              </a:pPr>
              <a:t>‹#›</a:t>
            </a:fld>
            <a:endParaRPr lang="en-US" altLang="en-US"/>
          </a:p>
        </p:txBody>
      </p:sp>
    </p:spTree>
    <p:extLst>
      <p:ext uri="{BB962C8B-B14F-4D97-AF65-F5344CB8AC3E}">
        <p14:creationId xmlns:p14="http://schemas.microsoft.com/office/powerpoint/2010/main" val="89897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89A40B01-CF63-4863-A4DE-319521DB302E}" type="slidenum">
              <a:rPr lang="en-US" altLang="en-US"/>
              <a:pPr>
                <a:defRPr/>
              </a:pPr>
              <a:t>‹#›</a:t>
            </a:fld>
            <a:endParaRPr lang="en-US" altLang="en-US"/>
          </a:p>
        </p:txBody>
      </p:sp>
    </p:spTree>
    <p:extLst>
      <p:ext uri="{BB962C8B-B14F-4D97-AF65-F5344CB8AC3E}">
        <p14:creationId xmlns:p14="http://schemas.microsoft.com/office/powerpoint/2010/main" val="126583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8A4F57E9-F800-4B75-A61C-5304907A66A7}" type="slidenum">
              <a:rPr lang="en-US" altLang="en-US"/>
              <a:pPr>
                <a:defRPr/>
              </a:pPr>
              <a:t>‹#›</a:t>
            </a:fld>
            <a:endParaRPr lang="en-US" altLang="en-US"/>
          </a:p>
        </p:txBody>
      </p:sp>
    </p:spTree>
    <p:extLst>
      <p:ext uri="{BB962C8B-B14F-4D97-AF65-F5344CB8AC3E}">
        <p14:creationId xmlns:p14="http://schemas.microsoft.com/office/powerpoint/2010/main" val="114631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0378A2E-1761-4C2D-A344-D7B2CEA586DA}" type="slidenum">
              <a:rPr lang="en-US" altLang="en-US"/>
              <a:pPr>
                <a:defRPr/>
              </a:pPr>
              <a:t>‹#›</a:t>
            </a:fld>
            <a:endParaRPr lang="en-US" altLang="en-US"/>
          </a:p>
        </p:txBody>
      </p:sp>
    </p:spTree>
    <p:extLst>
      <p:ext uri="{BB962C8B-B14F-4D97-AF65-F5344CB8AC3E}">
        <p14:creationId xmlns:p14="http://schemas.microsoft.com/office/powerpoint/2010/main" val="56274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3EB804E4-F992-48C7-A6E2-2968CC0CDE0C}" type="slidenum">
              <a:rPr lang="en-US" altLang="en-US"/>
              <a:pPr>
                <a:defRPr/>
              </a:pPr>
              <a:t>‹#›</a:t>
            </a:fld>
            <a:endParaRPr lang="en-US" altLang="en-US"/>
          </a:p>
        </p:txBody>
      </p:sp>
    </p:spTree>
    <p:extLst>
      <p:ext uri="{BB962C8B-B14F-4D97-AF65-F5344CB8AC3E}">
        <p14:creationId xmlns:p14="http://schemas.microsoft.com/office/powerpoint/2010/main" val="11902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97AD3044-DB5D-4D6F-9D7E-FBA3A6653C5D}" type="slidenum">
              <a:rPr lang="en-US" altLang="en-US"/>
              <a:pPr>
                <a:defRPr/>
              </a:pPr>
              <a:t>‹#›</a:t>
            </a:fld>
            <a:endParaRPr lang="en-US" altLang="en-US"/>
          </a:p>
        </p:txBody>
      </p:sp>
    </p:spTree>
    <p:extLst>
      <p:ext uri="{BB962C8B-B14F-4D97-AF65-F5344CB8AC3E}">
        <p14:creationId xmlns:p14="http://schemas.microsoft.com/office/powerpoint/2010/main" val="338786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1DEAF559-5356-4E70-9C5C-453C6FC0F9D3}" type="slidenum">
              <a:rPr lang="en-US" altLang="en-US"/>
              <a:pPr>
                <a:defRPr/>
              </a:pPr>
              <a:t>‹#›</a:t>
            </a:fld>
            <a:endParaRPr lang="en-US" altLang="en-US"/>
          </a:p>
        </p:txBody>
      </p:sp>
    </p:spTree>
    <p:extLst>
      <p:ext uri="{BB962C8B-B14F-4D97-AF65-F5344CB8AC3E}">
        <p14:creationId xmlns:p14="http://schemas.microsoft.com/office/powerpoint/2010/main" val="15188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171D3C3-0EB6-4529-9E05-6C52EE682937}" type="slidenum">
              <a:rPr lang="en-US" altLang="en-US"/>
              <a:pPr>
                <a:defRPr/>
              </a:pPr>
              <a:t>‹#›</a:t>
            </a:fld>
            <a:endParaRPr lang="en-US" altLang="en-US"/>
          </a:p>
        </p:txBody>
      </p:sp>
    </p:spTree>
    <p:extLst>
      <p:ext uri="{BB962C8B-B14F-4D97-AF65-F5344CB8AC3E}">
        <p14:creationId xmlns:p14="http://schemas.microsoft.com/office/powerpoint/2010/main" val="421825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CDE108BB-F2A2-4D45-910F-D88867F74EC1}" type="slidenum">
              <a:rPr lang="en-US" altLang="en-US"/>
              <a:pPr>
                <a:defRPr/>
              </a:pPr>
              <a:t>‹#›</a:t>
            </a:fld>
            <a:endParaRPr lang="en-US" altLang="en-US"/>
          </a:p>
        </p:txBody>
      </p:sp>
    </p:spTree>
    <p:extLst>
      <p:ext uri="{BB962C8B-B14F-4D97-AF65-F5344CB8AC3E}">
        <p14:creationId xmlns:p14="http://schemas.microsoft.com/office/powerpoint/2010/main" val="361820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1801"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US" altLang="en-US"/>
          </a:p>
        </p:txBody>
      </p:sp>
      <p:sp>
        <p:nvSpPr>
          <p:cNvPr id="161802"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altLang="en-US"/>
          </a:p>
        </p:txBody>
      </p:sp>
      <p:sp>
        <p:nvSpPr>
          <p:cNvPr id="161803"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D1F31FEB-C208-4F4B-B326-10DF5C9A7A2A}" type="slidenum">
              <a:rPr lang="en-US" altLang="en-US"/>
              <a:pPr>
                <a:defRPr/>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08"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anose="02020603050405020304" pitchFamily="18" charset="0"/>
          <a:cs typeface="Arial" panose="020B0604020202020204" pitchFamily="34" charset="0"/>
        </a:defRPr>
      </a:lvl2pPr>
      <a:lvl3pPr algn="l" rtl="0" eaLnBrk="0" fontAlgn="base" hangingPunct="0">
        <a:spcBef>
          <a:spcPct val="0"/>
        </a:spcBef>
        <a:spcAft>
          <a:spcPct val="0"/>
        </a:spcAft>
        <a:defRPr sz="4200">
          <a:solidFill>
            <a:schemeClr val="tx2"/>
          </a:solidFill>
          <a:latin typeface="Times New Roman" panose="02020603050405020304" pitchFamily="18" charset="0"/>
          <a:cs typeface="Arial" panose="020B0604020202020204" pitchFamily="34" charset="0"/>
        </a:defRPr>
      </a:lvl3pPr>
      <a:lvl4pPr algn="l" rtl="0" eaLnBrk="0" fontAlgn="base" hangingPunct="0">
        <a:spcBef>
          <a:spcPct val="0"/>
        </a:spcBef>
        <a:spcAft>
          <a:spcPct val="0"/>
        </a:spcAft>
        <a:defRPr sz="4200">
          <a:solidFill>
            <a:schemeClr val="tx2"/>
          </a:solidFill>
          <a:latin typeface="Times New Roman" panose="02020603050405020304" pitchFamily="18" charset="0"/>
          <a:cs typeface="Arial" panose="020B0604020202020204" pitchFamily="34" charset="0"/>
        </a:defRPr>
      </a:lvl4pPr>
      <a:lvl5pPr algn="l" rtl="0" eaLnBrk="0" fontAlgn="base" hangingPunct="0">
        <a:spcBef>
          <a:spcPct val="0"/>
        </a:spcBef>
        <a:spcAft>
          <a:spcPct val="0"/>
        </a:spcAft>
        <a:defRPr sz="4200">
          <a:solidFill>
            <a:schemeClr val="tx2"/>
          </a:solidFill>
          <a:latin typeface="Times New Roman" panose="02020603050405020304" pitchFamily="18" charset="0"/>
          <a:cs typeface="Arial" panose="020B0604020202020204" pitchFamily="34" charset="0"/>
        </a:defRPr>
      </a:lvl5pPr>
      <a:lvl6pPr marL="457200" algn="l" rtl="0" fontAlgn="base">
        <a:spcBef>
          <a:spcPct val="0"/>
        </a:spcBef>
        <a:spcAft>
          <a:spcPct val="0"/>
        </a:spcAft>
        <a:defRPr sz="4200">
          <a:solidFill>
            <a:schemeClr val="tx2"/>
          </a:solidFill>
          <a:latin typeface="Times New Roman" panose="02020603050405020304" pitchFamily="18" charset="0"/>
          <a:cs typeface="Arial" panose="020B0604020202020204" pitchFamily="34" charset="0"/>
        </a:defRPr>
      </a:lvl6pPr>
      <a:lvl7pPr marL="914400" algn="l" rtl="0" fontAlgn="base">
        <a:spcBef>
          <a:spcPct val="0"/>
        </a:spcBef>
        <a:spcAft>
          <a:spcPct val="0"/>
        </a:spcAft>
        <a:defRPr sz="4200">
          <a:solidFill>
            <a:schemeClr val="tx2"/>
          </a:solidFill>
          <a:latin typeface="Times New Roman" panose="02020603050405020304" pitchFamily="18" charset="0"/>
          <a:cs typeface="Arial" panose="020B0604020202020204" pitchFamily="34" charset="0"/>
        </a:defRPr>
      </a:lvl7pPr>
      <a:lvl8pPr marL="1371600" algn="l" rtl="0" fontAlgn="base">
        <a:spcBef>
          <a:spcPct val="0"/>
        </a:spcBef>
        <a:spcAft>
          <a:spcPct val="0"/>
        </a:spcAft>
        <a:defRPr sz="4200">
          <a:solidFill>
            <a:schemeClr val="tx2"/>
          </a:solidFill>
          <a:latin typeface="Times New Roman" panose="02020603050405020304" pitchFamily="18" charset="0"/>
          <a:cs typeface="Arial" panose="020B0604020202020204" pitchFamily="34" charset="0"/>
        </a:defRPr>
      </a:lvl8pPr>
      <a:lvl9pPr marL="1828800" algn="l" rtl="0" fontAlgn="base">
        <a:spcBef>
          <a:spcPct val="0"/>
        </a:spcBef>
        <a:spcAft>
          <a:spcPct val="0"/>
        </a:spcAft>
        <a:defRPr sz="42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ersonal.psu.edu/users/a/m/amw288/auto_da_fe2.jpg" TargetMode="External"/><Relationship Id="rId2" Type="http://schemas.openxmlformats.org/officeDocument/2006/relationships/hyperlink" Target="http://www.fordham.edu/halsall/mod/indexlibrorum.asp"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personal.psu.edu/users/a/m/amw288/auto_da_fe2.jpg" TargetMode="Externa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en.wikipedia.org/wiki/Image:Inquisition2.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hereswhatsleft.typepad.com/photos/uncategorized/water_torture.png"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imgres?imgurl=http://marian.org/ipm/images/c_naked.jpg&amp;imgrefurl=http://marian.org/ipm/c_naked.html&amp;h=343&amp;w=347&amp;sz=49&amp;hl=en&amp;start=2&amp;tbnid=thQOJl4RVUqwaM:&amp;tbnh=119&amp;tbnw=120&amp;prev=/images?q%3Dworks%2Bof%2Bmercy%26svnum%3D10%26hl%3Den%26lr%3D"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images.google.com/imgres?imgurl=http://www.catholicculture.org/lit/pictures/mercy.jpg&amp;imgrefurl=http://www.catholicculture.org/lit/activities/view.cfm?id%3D1017&amp;h=165&amp;w=166&amp;sz=13&amp;hl=en&amp;start=5&amp;tbnid=mX1tjhwcKjLB3M:&amp;tbnh=98&amp;tbnw=99&amp;prev=/images?q%3Dworks%2Bof%2Bmercy%26svnum%3D10%26hl%3Den%26lr%3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imgres?imgurl=http://www.thefatmanwalking.com/file_depot/0-10000000/20000-30000/20566/layout/77280/206261/stop_sign.jpg&amp;imgrefurl=http://www.thefatmanwalking.com/?ct%3Djoin&amp;h=200&amp;w=200&amp;sz=11&amp;hl=en&amp;start=4&amp;tbnid=CQmmbEdbikFhfM:&amp;tbnh=104&amp;tbnw=104&amp;prev=/images?q%3Dstop%2Bsign%26svnum%3D10%26hl%3Den%26lr%3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en-US" altLang="en-US" sz="4600" smtClean="0"/>
              <a:t>Brainstorm before you begin:</a:t>
            </a:r>
            <a:endParaRPr lang="en-US" altLang="en-US" sz="3800" smtClean="0"/>
          </a:p>
        </p:txBody>
      </p:sp>
      <p:sp>
        <p:nvSpPr>
          <p:cNvPr id="3075" name="Rectangle 6"/>
          <p:cNvSpPr>
            <a:spLocks noGrp="1" noChangeArrowheads="1"/>
          </p:cNvSpPr>
          <p:nvPr>
            <p:ph type="body" idx="1"/>
          </p:nvPr>
        </p:nvSpPr>
        <p:spPr/>
        <p:txBody>
          <a:bodyPr/>
          <a:lstStyle/>
          <a:p>
            <a:pPr eaLnBrk="1" hangingPunct="1"/>
            <a:r>
              <a:rPr lang="en-US" altLang="en-US" smtClean="0"/>
              <a:t>The Protestant Reformation is sweeping across Central Europe, England, and even Scandinavia! You have been hired by the Pope to develop ideas that the Church can implement in order to stop believers from converting to these heretical faiths. What are your top 3 ideas? Hurry, you must act quickly, or Protestantism may overrun Europe!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800" smtClean="0"/>
              <a:t>Stopping the Spread of Protestantism</a:t>
            </a:r>
          </a:p>
        </p:txBody>
      </p:sp>
      <p:sp>
        <p:nvSpPr>
          <p:cNvPr id="12291" name="Rectangle 3"/>
          <p:cNvSpPr>
            <a:spLocks noGrp="1" noChangeArrowheads="1"/>
          </p:cNvSpPr>
          <p:nvPr>
            <p:ph type="body" idx="1"/>
          </p:nvPr>
        </p:nvSpPr>
        <p:spPr>
          <a:xfrm>
            <a:off x="609600" y="1600200"/>
            <a:ext cx="8305800" cy="4530725"/>
          </a:xfrm>
        </p:spPr>
        <p:txBody>
          <a:bodyPr/>
          <a:lstStyle/>
          <a:p>
            <a:pPr eaLnBrk="1" hangingPunct="1"/>
            <a:r>
              <a:rPr lang="en-US" altLang="en-US" smtClean="0"/>
              <a:t>Index (List) of Banned Books</a:t>
            </a:r>
          </a:p>
          <a:p>
            <a:pPr lvl="1" eaLnBrk="1" hangingPunct="1"/>
            <a:r>
              <a:rPr lang="en-US" altLang="en-US" smtClean="0"/>
              <a:t>Created in 1559 by the Pope</a:t>
            </a:r>
          </a:p>
          <a:p>
            <a:pPr lvl="1" eaLnBrk="1" hangingPunct="1"/>
            <a:r>
              <a:rPr lang="en-US" altLang="en-US" smtClean="0"/>
              <a:t>Purpose was to prevent </a:t>
            </a:r>
            <a:r>
              <a:rPr lang="en-US" altLang="en-US" b="1" smtClean="0"/>
              <a:t>heresy </a:t>
            </a:r>
            <a:r>
              <a:rPr lang="en-US" altLang="en-US" smtClean="0"/>
              <a:t>(make sure you know what this word means) and ensure books were morally correct</a:t>
            </a:r>
          </a:p>
          <a:p>
            <a:pPr lvl="1" eaLnBrk="1" hangingPunct="1"/>
            <a:r>
              <a:rPr lang="en-US" altLang="en-US" smtClean="0"/>
              <a:t>Banned both Protestant literature and texts by some intellectuals, like Erasmus</a:t>
            </a:r>
          </a:p>
          <a:p>
            <a:pPr lvl="1" eaLnBrk="1" hangingPunct="1"/>
            <a:r>
              <a:rPr lang="en-US" altLang="en-US" smtClean="0"/>
              <a:t>Click on this link to see the list: </a:t>
            </a:r>
            <a:r>
              <a:rPr lang="en-US" altLang="en-US" sz="1400" smtClean="0">
                <a:hlinkClick r:id="rId2"/>
              </a:rPr>
              <a:t>http://www.fordham.edu/halsall/mod/indexlibrorum.asp</a:t>
            </a:r>
            <a:endParaRPr lang="en-US" altLang="en-US" sz="1400" smtClean="0"/>
          </a:p>
          <a:p>
            <a:pPr lvl="1" eaLnBrk="1" hangingPunct="1"/>
            <a:endParaRPr lang="en-US" altLang="en-US" sz="1400" smtClean="0"/>
          </a:p>
          <a:p>
            <a:pPr lvl="1" eaLnBrk="1" hangingPunct="1">
              <a:buFont typeface="Wingdings" panose="05000000000000000000" pitchFamily="2" charset="2"/>
              <a:buNone/>
            </a:pPr>
            <a:endParaRPr lang="en-US" altLang="en-US" smtClean="0"/>
          </a:p>
        </p:txBody>
      </p:sp>
      <p:pic>
        <p:nvPicPr>
          <p:cNvPr id="12292" name="Picture 5" descr="&quot;Auto Da Fe of Books in Rome Ordered by the Index Commission, from &quot;Le Secret De Rome Au XIXe Siecle&quot;&quot; Giclee Pr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4419600"/>
            <a:ext cx="29813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800" smtClean="0"/>
              <a:t>Stopping the Spread of Protestantism</a:t>
            </a:r>
          </a:p>
        </p:txBody>
      </p:sp>
      <p:sp>
        <p:nvSpPr>
          <p:cNvPr id="13315" name="Rectangle 3"/>
          <p:cNvSpPr>
            <a:spLocks noGrp="1" noChangeArrowheads="1"/>
          </p:cNvSpPr>
          <p:nvPr>
            <p:ph type="body" idx="1"/>
          </p:nvPr>
        </p:nvSpPr>
        <p:spPr>
          <a:xfrm>
            <a:off x="304800" y="1600200"/>
            <a:ext cx="8153400" cy="4953000"/>
          </a:xfrm>
        </p:spPr>
        <p:txBody>
          <a:bodyPr/>
          <a:lstStyle/>
          <a:p>
            <a:pPr eaLnBrk="1" hangingPunct="1">
              <a:lnSpc>
                <a:spcPct val="80000"/>
              </a:lnSpc>
            </a:pPr>
            <a:r>
              <a:rPr lang="en-US" altLang="en-US" sz="2400" smtClean="0"/>
              <a:t>The Inquisition</a:t>
            </a:r>
          </a:p>
          <a:p>
            <a:pPr lvl="1" eaLnBrk="1" hangingPunct="1">
              <a:lnSpc>
                <a:spcPct val="80000"/>
              </a:lnSpc>
            </a:pPr>
            <a:r>
              <a:rPr lang="en-US" altLang="en-US" sz="1800" smtClean="0"/>
              <a:t>Why?</a:t>
            </a:r>
          </a:p>
          <a:p>
            <a:pPr lvl="2" eaLnBrk="1" hangingPunct="1">
              <a:lnSpc>
                <a:spcPct val="80000"/>
              </a:lnSpc>
            </a:pPr>
            <a:r>
              <a:rPr lang="en-US" altLang="en-US" sz="1600" smtClean="0"/>
              <a:t>General purpose was to discover heretics (mostly Jews and Muslims, but also Protestants), reinforce Catholic doctrine, and prove the power of the Church</a:t>
            </a:r>
          </a:p>
          <a:p>
            <a:pPr lvl="1" eaLnBrk="1" hangingPunct="1">
              <a:lnSpc>
                <a:spcPct val="80000"/>
              </a:lnSpc>
            </a:pPr>
            <a:r>
              <a:rPr lang="en-US" altLang="en-US" sz="1800" smtClean="0"/>
              <a:t>When? </a:t>
            </a:r>
          </a:p>
          <a:p>
            <a:pPr lvl="2" eaLnBrk="1" hangingPunct="1">
              <a:lnSpc>
                <a:spcPct val="80000"/>
              </a:lnSpc>
            </a:pPr>
            <a:r>
              <a:rPr lang="en-US" altLang="en-US" sz="1600" smtClean="0"/>
              <a:t>1400s-1800s</a:t>
            </a:r>
          </a:p>
          <a:p>
            <a:pPr lvl="1" eaLnBrk="1" hangingPunct="1">
              <a:lnSpc>
                <a:spcPct val="80000"/>
              </a:lnSpc>
            </a:pPr>
            <a:r>
              <a:rPr lang="en-US" altLang="en-US" sz="1800" smtClean="0"/>
              <a:t>Where? </a:t>
            </a:r>
          </a:p>
          <a:p>
            <a:pPr lvl="2" eaLnBrk="1" hangingPunct="1">
              <a:lnSpc>
                <a:spcPct val="80000"/>
              </a:lnSpc>
            </a:pPr>
            <a:r>
              <a:rPr lang="en-US" altLang="en-US" sz="1600" smtClean="0"/>
              <a:t>Mostly Spain and Italy </a:t>
            </a:r>
          </a:p>
          <a:p>
            <a:pPr lvl="2" eaLnBrk="1" hangingPunct="1">
              <a:lnSpc>
                <a:spcPct val="80000"/>
              </a:lnSpc>
            </a:pPr>
            <a:r>
              <a:rPr lang="en-US" altLang="en-US" sz="1600" smtClean="0"/>
              <a:t>Different variations took place </a:t>
            </a:r>
          </a:p>
          <a:p>
            <a:pPr lvl="2" eaLnBrk="1" hangingPunct="1">
              <a:lnSpc>
                <a:spcPct val="80000"/>
              </a:lnSpc>
              <a:buFont typeface="Wingdings" panose="05000000000000000000" pitchFamily="2" charset="2"/>
              <a:buNone/>
            </a:pPr>
            <a:r>
              <a:rPr lang="en-US" altLang="en-US" sz="1600" smtClean="0"/>
              <a:t>across Europe, but it was most notorious </a:t>
            </a:r>
          </a:p>
          <a:p>
            <a:pPr lvl="2" eaLnBrk="1" hangingPunct="1">
              <a:lnSpc>
                <a:spcPct val="80000"/>
              </a:lnSpc>
              <a:buFont typeface="Wingdings" panose="05000000000000000000" pitchFamily="2" charset="2"/>
              <a:buNone/>
            </a:pPr>
            <a:r>
              <a:rPr lang="en-US" altLang="en-US" sz="1600" smtClean="0"/>
              <a:t>in Spain</a:t>
            </a:r>
          </a:p>
          <a:p>
            <a:pPr lvl="2" eaLnBrk="1" hangingPunct="1">
              <a:lnSpc>
                <a:spcPct val="80000"/>
              </a:lnSpc>
            </a:pPr>
            <a:r>
              <a:rPr lang="en-US" altLang="en-US" sz="1600" smtClean="0"/>
              <a:t>Ironic! </a:t>
            </a:r>
            <a:r>
              <a:rPr lang="en-US" altLang="en-US" sz="1200" smtClean="0"/>
              <a:t>(These places were strongholds of Catholicism)</a:t>
            </a:r>
          </a:p>
          <a:p>
            <a:pPr lvl="1" eaLnBrk="1" hangingPunct="1">
              <a:lnSpc>
                <a:spcPct val="80000"/>
              </a:lnSpc>
            </a:pPr>
            <a:r>
              <a:rPr lang="en-US" altLang="en-US" sz="1800" smtClean="0"/>
              <a:t>How?</a:t>
            </a:r>
          </a:p>
          <a:p>
            <a:pPr lvl="2" eaLnBrk="1" hangingPunct="1">
              <a:lnSpc>
                <a:spcPct val="80000"/>
              </a:lnSpc>
            </a:pPr>
            <a:r>
              <a:rPr lang="en-US" altLang="en-US" sz="1600" smtClean="0"/>
              <a:t>The accused were put </a:t>
            </a:r>
          </a:p>
          <a:p>
            <a:pPr lvl="2" eaLnBrk="1" hangingPunct="1">
              <a:lnSpc>
                <a:spcPct val="80000"/>
              </a:lnSpc>
              <a:buFont typeface="Wingdings" panose="05000000000000000000" pitchFamily="2" charset="2"/>
              <a:buNone/>
            </a:pPr>
            <a:r>
              <a:rPr lang="en-US" altLang="en-US" sz="1600" smtClean="0"/>
              <a:t>on trial and were guilty </a:t>
            </a:r>
          </a:p>
          <a:p>
            <a:pPr lvl="2" eaLnBrk="1" hangingPunct="1">
              <a:lnSpc>
                <a:spcPct val="80000"/>
              </a:lnSpc>
              <a:buFont typeface="Wingdings" panose="05000000000000000000" pitchFamily="2" charset="2"/>
              <a:buNone/>
            </a:pPr>
            <a:r>
              <a:rPr lang="en-US" altLang="en-US" sz="1600" smtClean="0"/>
              <a:t>until proven innocent… </a:t>
            </a:r>
          </a:p>
          <a:p>
            <a:pPr lvl="2" eaLnBrk="1" hangingPunct="1">
              <a:lnSpc>
                <a:spcPct val="80000"/>
              </a:lnSpc>
            </a:pPr>
            <a:r>
              <a:rPr lang="en-US" altLang="en-US" sz="1600" smtClean="0"/>
              <a:t>Torture was used to elicit</a:t>
            </a:r>
          </a:p>
          <a:p>
            <a:pPr lvl="2" eaLnBrk="1" hangingPunct="1">
              <a:lnSpc>
                <a:spcPct val="80000"/>
              </a:lnSpc>
              <a:buFont typeface="Wingdings" panose="05000000000000000000" pitchFamily="2" charset="2"/>
              <a:buNone/>
            </a:pPr>
            <a:r>
              <a:rPr lang="en-US" altLang="en-US" sz="1600" smtClean="0"/>
              <a:t>confessions</a:t>
            </a:r>
          </a:p>
          <a:p>
            <a:pPr lvl="2" eaLnBrk="1" hangingPunct="1">
              <a:lnSpc>
                <a:spcPct val="80000"/>
              </a:lnSpc>
              <a:buFont typeface="Wingdings" panose="05000000000000000000" pitchFamily="2" charset="2"/>
              <a:buNone/>
            </a:pPr>
            <a:endParaRPr lang="en-US" altLang="en-US" sz="1600" smtClean="0"/>
          </a:p>
          <a:p>
            <a:pPr eaLnBrk="1" hangingPunct="1">
              <a:lnSpc>
                <a:spcPct val="80000"/>
              </a:lnSpc>
              <a:buFont typeface="Wingdings" panose="05000000000000000000" pitchFamily="2" charset="2"/>
              <a:buNone/>
            </a:pPr>
            <a:endParaRPr lang="en-US" altLang="en-US" sz="1800" smtClean="0"/>
          </a:p>
        </p:txBody>
      </p:sp>
      <p:pic>
        <p:nvPicPr>
          <p:cNvPr id="13316" name="Picture 5" descr="Millions of people were tortured during the Spanish Inqui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32213"/>
            <a:ext cx="379095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altLang="en-US" sz="3800" smtClean="0"/>
              <a:t>Stopping the Spread of Protestantism</a:t>
            </a:r>
          </a:p>
        </p:txBody>
      </p:sp>
      <p:pic>
        <p:nvPicPr>
          <p:cNvPr id="14339" name="Picture 8" descr="auto_da_fe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048000"/>
            <a:ext cx="5715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p:cNvSpPr txBox="1">
            <a:spLocks noChangeArrowheads="1"/>
          </p:cNvSpPr>
          <p:nvPr/>
        </p:nvSpPr>
        <p:spPr bwMode="auto">
          <a:xfrm>
            <a:off x="3429000" y="16764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41" name="Text Box 10"/>
          <p:cNvSpPr txBox="1">
            <a:spLocks noChangeArrowheads="1"/>
          </p:cNvSpPr>
          <p:nvPr/>
        </p:nvSpPr>
        <p:spPr bwMode="auto">
          <a:xfrm>
            <a:off x="2971800" y="1600200"/>
            <a:ext cx="5486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The Inquisition often used the Auto-da-fe: “Act of Faith”, a public trial that was usually followed by torture or execution</a:t>
            </a:r>
          </a:p>
        </p:txBody>
      </p:sp>
      <p:pic>
        <p:nvPicPr>
          <p:cNvPr id="14342" name="Picture 12" descr="Pedro Berruguete. Saint Dominic Presiding over an Auto-da-fe (1475).Many artistic representations depict torture and the burning at the stake as occurring during the auto da fe.  Actually, burning at the stake usually occurred after, not during ceremonies.">
            <a:hlinkClick r:id="rId4" tooltip="Pedro Berruguete. Saint Dominic Presiding over an Auto-da-fe (1475).Many artistic representations depict torture and the burning at the stake as occurring during the auto da fe.  Actually, burning at the stake usually occurred after, not during ceremonie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057400"/>
            <a:ext cx="23812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914400" y="1143000"/>
            <a:ext cx="7772400" cy="2209800"/>
          </a:xfrm>
        </p:spPr>
        <p:txBody>
          <a:bodyPr/>
          <a:lstStyle/>
          <a:p>
            <a:pPr algn="ctr" eaLnBrk="1" hangingPunct="1"/>
            <a:r>
              <a:rPr lang="en-US" altLang="en-US" smtClean="0"/>
              <a:t>Was the Counter-Reformation a success?</a:t>
            </a:r>
          </a:p>
        </p:txBody>
      </p:sp>
      <p:sp>
        <p:nvSpPr>
          <p:cNvPr id="181253" name="Rectangle 5"/>
          <p:cNvSpPr>
            <a:spLocks noGrp="1" noChangeArrowheads="1"/>
          </p:cNvSpPr>
          <p:nvPr>
            <p:ph type="subTitle" idx="1"/>
          </p:nvPr>
        </p:nvSpPr>
        <p:spPr>
          <a:xfrm>
            <a:off x="1371600" y="3962400"/>
            <a:ext cx="6934200" cy="838200"/>
          </a:xfrm>
        </p:spPr>
        <p:txBody>
          <a:bodyPr/>
          <a:lstStyle/>
          <a:p>
            <a:pPr marL="533400" indent="-533400" algn="l" eaLnBrk="1" hangingPunct="1"/>
            <a:r>
              <a:rPr lang="en-US" altLang="en-US" sz="2400" smtClean="0"/>
              <a:t>The Church did not win back many of the “lost souls” that had converted to Protestantism…</a:t>
            </a:r>
          </a:p>
        </p:txBody>
      </p:sp>
      <p:sp>
        <p:nvSpPr>
          <p:cNvPr id="181254" name="Text Box 6"/>
          <p:cNvSpPr txBox="1">
            <a:spLocks noChangeArrowheads="1"/>
          </p:cNvSpPr>
          <p:nvPr/>
        </p:nvSpPr>
        <p:spPr bwMode="auto">
          <a:xfrm>
            <a:off x="1447800" y="4876800"/>
            <a:ext cx="6950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But, it shed its reputation for corruption and it spread widely through missionary work</a:t>
            </a:r>
          </a:p>
          <a:p>
            <a:pPr eaLnBrk="1" hangingPunct="1"/>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anim calcmode="lin" valueType="num">
                                      <p:cBhvr additive="base">
                                        <p:cTn id="7" dur="2000" fill="hold"/>
                                        <p:tgtEl>
                                          <p:spTgt spid="18125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812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1254"/>
                                        </p:tgtEl>
                                        <p:attrNameLst>
                                          <p:attrName>style.visibility</p:attrName>
                                        </p:attrNameLst>
                                      </p:cBhvr>
                                      <p:to>
                                        <p:strVal val="visible"/>
                                      </p:to>
                                    </p:set>
                                    <p:anim calcmode="lin" valueType="num">
                                      <p:cBhvr additive="base">
                                        <p:cTn id="13" dur="2000" fill="hold"/>
                                        <p:tgtEl>
                                          <p:spTgt spid="181254"/>
                                        </p:tgtEl>
                                        <p:attrNameLst>
                                          <p:attrName>ppt_x</p:attrName>
                                        </p:attrNameLst>
                                      </p:cBhvr>
                                      <p:tavLst>
                                        <p:tav tm="0">
                                          <p:val>
                                            <p:strVal val="#ppt_x"/>
                                          </p:val>
                                        </p:tav>
                                        <p:tav tm="100000">
                                          <p:val>
                                            <p:strVal val="#ppt_x"/>
                                          </p:val>
                                        </p:tav>
                                      </p:tavLst>
                                    </p:anim>
                                    <p:anim calcmode="lin" valueType="num">
                                      <p:cBhvr additive="base">
                                        <p:cTn id="14" dur="2000" fill="hold"/>
                                        <p:tgtEl>
                                          <p:spTgt spid="181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build="p"/>
      <p:bldP spid="181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algn="ctr" eaLnBrk="1" hangingPunct="1"/>
            <a:r>
              <a:rPr lang="en-US" altLang="en-US" smtClean="0"/>
              <a:t>Europe in 1555</a:t>
            </a:r>
          </a:p>
        </p:txBody>
      </p:sp>
      <p:pic>
        <p:nvPicPr>
          <p:cNvPr id="16387" name="Picture 6" descr="KISH_13_3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7620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77813"/>
            <a:ext cx="8534400" cy="1143000"/>
          </a:xfrm>
        </p:spPr>
        <p:txBody>
          <a:bodyPr/>
          <a:lstStyle/>
          <a:p>
            <a:pPr algn="ctr" eaLnBrk="1" hangingPunct="1"/>
            <a:r>
              <a:rPr lang="en-US" altLang="en-US" sz="2800" smtClean="0"/>
              <a:t>Based on the divisions on the preceding map, can you predict what will happen in Europe next?</a:t>
            </a:r>
          </a:p>
        </p:txBody>
      </p:sp>
      <p:pic>
        <p:nvPicPr>
          <p:cNvPr id="164872" name="Picture 8"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71713"/>
            <a:ext cx="683895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3" name="Text Box 9"/>
          <p:cNvSpPr txBox="1">
            <a:spLocks noChangeArrowheads="1"/>
          </p:cNvSpPr>
          <p:nvPr/>
        </p:nvSpPr>
        <p:spPr bwMode="auto">
          <a:xfrm>
            <a:off x="1262063" y="16002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Massive bloodshed and warfare as members of the different religions battle with each 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4872"/>
                                        </p:tgtEl>
                                        <p:attrNameLst>
                                          <p:attrName>style.visibility</p:attrName>
                                        </p:attrNameLst>
                                      </p:cBhvr>
                                      <p:to>
                                        <p:strVal val="visible"/>
                                      </p:to>
                                    </p:set>
                                    <p:animEffect transition="in" filter="box(in)">
                                      <p:cBhvr>
                                        <p:cTn id="7" dur="3000"/>
                                        <p:tgtEl>
                                          <p:spTgt spid="164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64873"/>
                                        </p:tgtEl>
                                        <p:attrNameLst>
                                          <p:attrName>style.visibility</p:attrName>
                                        </p:attrNameLst>
                                      </p:cBhvr>
                                      <p:to>
                                        <p:strVal val="visible"/>
                                      </p:to>
                                    </p:set>
                                    <p:anim calcmode="lin" valueType="num">
                                      <p:cBhvr>
                                        <p:cTn id="12" dur="1000" fill="hold"/>
                                        <p:tgtEl>
                                          <p:spTgt spid="164873"/>
                                        </p:tgtEl>
                                        <p:attrNameLst>
                                          <p:attrName>ppt_w</p:attrName>
                                        </p:attrNameLst>
                                      </p:cBhvr>
                                      <p:tavLst>
                                        <p:tav tm="0">
                                          <p:val>
                                            <p:strVal val="#ppt_w*0.70"/>
                                          </p:val>
                                        </p:tav>
                                        <p:tav tm="100000">
                                          <p:val>
                                            <p:strVal val="#ppt_w"/>
                                          </p:val>
                                        </p:tav>
                                      </p:tavLst>
                                    </p:anim>
                                    <p:anim calcmode="lin" valueType="num">
                                      <p:cBhvr>
                                        <p:cTn id="13" dur="1000" fill="hold"/>
                                        <p:tgtEl>
                                          <p:spTgt spid="164873"/>
                                        </p:tgtEl>
                                        <p:attrNameLst>
                                          <p:attrName>ppt_h</p:attrName>
                                        </p:attrNameLst>
                                      </p:cBhvr>
                                      <p:tavLst>
                                        <p:tav tm="0">
                                          <p:val>
                                            <p:strVal val="#ppt_h"/>
                                          </p:val>
                                        </p:tav>
                                        <p:tav tm="100000">
                                          <p:val>
                                            <p:strVal val="#ppt_h"/>
                                          </p:val>
                                        </p:tav>
                                      </p:tavLst>
                                    </p:anim>
                                    <p:animEffect transition="in" filter="fade">
                                      <p:cBhvr>
                                        <p:cTn id="14" dur="1000"/>
                                        <p:tgtEl>
                                          <p:spTgt spid="164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68475"/>
            <a:ext cx="8153400" cy="1736725"/>
          </a:xfrm>
        </p:spPr>
        <p:txBody>
          <a:bodyPr/>
          <a:lstStyle/>
          <a:p>
            <a:pPr algn="ctr" eaLnBrk="1" hangingPunct="1"/>
            <a:r>
              <a:rPr lang="en-US" altLang="en-US" sz="5400" smtClean="0"/>
              <a:t>The Counter Reformation</a:t>
            </a:r>
            <a:r>
              <a:rPr lang="en-US" altLang="en-US" smtClean="0"/>
              <a:t/>
            </a:r>
            <a:br>
              <a:rPr lang="en-US" altLang="en-US" smtClean="0"/>
            </a:br>
            <a:r>
              <a:rPr lang="en-US" altLang="en-US" sz="4000" smtClean="0"/>
              <a:t> 1530s-1648</a:t>
            </a:r>
          </a:p>
        </p:txBody>
      </p:sp>
      <p:sp>
        <p:nvSpPr>
          <p:cNvPr id="4099" name="Rectangle 3"/>
          <p:cNvSpPr>
            <a:spLocks noGrp="1" noChangeArrowheads="1"/>
          </p:cNvSpPr>
          <p:nvPr>
            <p:ph type="subTitle" idx="1"/>
          </p:nvPr>
        </p:nvSpPr>
        <p:spPr/>
        <p:txBody>
          <a:bodyPr/>
          <a:lstStyle/>
          <a:p>
            <a:pPr eaLnBrk="1" hangingPunct="1"/>
            <a:r>
              <a:rPr lang="en-US" altLang="en-US" smtClean="0"/>
              <a:t>The Catholic Church’s Response to the Protestant Reformation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smtClean="0"/>
              <a:t>The Counter Reformation</a:t>
            </a:r>
          </a:p>
        </p:txBody>
      </p:sp>
      <p:sp>
        <p:nvSpPr>
          <p:cNvPr id="5123" name="Rectangle 7"/>
          <p:cNvSpPr>
            <a:spLocks noGrp="1" noChangeArrowheads="1"/>
          </p:cNvSpPr>
          <p:nvPr>
            <p:ph type="body" sz="half" idx="1"/>
          </p:nvPr>
        </p:nvSpPr>
        <p:spPr>
          <a:xfrm>
            <a:off x="914400" y="1447800"/>
            <a:ext cx="4419600" cy="2895600"/>
          </a:xfrm>
        </p:spPr>
        <p:txBody>
          <a:bodyPr/>
          <a:lstStyle/>
          <a:p>
            <a:pPr eaLnBrk="1" hangingPunct="1">
              <a:lnSpc>
                <a:spcPct val="90000"/>
              </a:lnSpc>
              <a:buFont typeface="Wingdings" panose="05000000000000000000" pitchFamily="2" charset="2"/>
              <a:buNone/>
            </a:pPr>
            <a:r>
              <a:rPr lang="en-US" altLang="en-US" sz="2400" smtClean="0"/>
              <a:t>The Church had two tactics:</a:t>
            </a:r>
          </a:p>
          <a:p>
            <a:pPr eaLnBrk="1" hangingPunct="1">
              <a:lnSpc>
                <a:spcPct val="90000"/>
              </a:lnSpc>
            </a:pPr>
            <a:r>
              <a:rPr lang="en-US" altLang="en-US" sz="2400" smtClean="0"/>
              <a:t>Reform the Church from Within</a:t>
            </a:r>
          </a:p>
          <a:p>
            <a:pPr eaLnBrk="1" hangingPunct="1">
              <a:lnSpc>
                <a:spcPct val="90000"/>
              </a:lnSpc>
              <a:buFont typeface="Wingdings" panose="05000000000000000000" pitchFamily="2" charset="2"/>
              <a:buNone/>
            </a:pPr>
            <a:endParaRPr lang="en-US" altLang="en-US" sz="2400" smtClean="0"/>
          </a:p>
          <a:p>
            <a:pPr eaLnBrk="1" hangingPunct="1">
              <a:lnSpc>
                <a:spcPct val="90000"/>
              </a:lnSpc>
              <a:buFont typeface="Wingdings" panose="05000000000000000000" pitchFamily="2" charset="2"/>
              <a:buNone/>
            </a:pPr>
            <a:r>
              <a:rPr lang="en-US" altLang="en-US" sz="1000" smtClean="0"/>
              <a:t>Council of Trent</a:t>
            </a:r>
          </a:p>
          <a:p>
            <a:pPr lvl="1" eaLnBrk="1" hangingPunct="1">
              <a:lnSpc>
                <a:spcPct val="90000"/>
              </a:lnSpc>
              <a:buFont typeface="Wingdings" panose="05000000000000000000" pitchFamily="2" charset="2"/>
              <a:buNone/>
            </a:pPr>
            <a:r>
              <a:rPr lang="en-US" altLang="en-US" sz="2400" smtClean="0"/>
              <a:t>	</a:t>
            </a:r>
          </a:p>
        </p:txBody>
      </p:sp>
      <p:sp>
        <p:nvSpPr>
          <p:cNvPr id="5124" name="Rectangle 8"/>
          <p:cNvSpPr>
            <a:spLocks noGrp="1" noChangeArrowheads="1"/>
          </p:cNvSpPr>
          <p:nvPr>
            <p:ph type="body" sz="half" idx="2"/>
          </p:nvPr>
        </p:nvSpPr>
        <p:spPr>
          <a:xfrm>
            <a:off x="5257800" y="1828800"/>
            <a:ext cx="3886200" cy="5029200"/>
          </a:xfrm>
        </p:spPr>
        <p:txBody>
          <a:bodyPr/>
          <a:lstStyle/>
          <a:p>
            <a:pPr eaLnBrk="1" hangingPunct="1">
              <a:lnSpc>
                <a:spcPct val="80000"/>
              </a:lnSpc>
            </a:pPr>
            <a:r>
              <a:rPr lang="en-US" altLang="en-US" sz="2400" smtClean="0"/>
              <a:t>Stop the Spread of Protestantism</a:t>
            </a:r>
          </a:p>
          <a:p>
            <a:pPr eaLnBrk="1" hangingPunct="1">
              <a:lnSpc>
                <a:spcPct val="80000"/>
              </a:lnSpc>
            </a:pPr>
            <a:endParaRPr lang="en-US" altLang="en-US" sz="3600" smtClean="0"/>
          </a:p>
          <a:p>
            <a:pPr eaLnBrk="1" hangingPunct="1">
              <a:lnSpc>
                <a:spcPct val="80000"/>
              </a:lnSpc>
              <a:buFont typeface="Wingdings" panose="05000000000000000000" pitchFamily="2" charset="2"/>
              <a:buNone/>
            </a:pPr>
            <a:endParaRPr lang="en-US" altLang="en-US" sz="3600" smtClean="0"/>
          </a:p>
          <a:p>
            <a:pPr eaLnBrk="1" hangingPunct="1">
              <a:lnSpc>
                <a:spcPct val="80000"/>
              </a:lnSpc>
            </a:pPr>
            <a:endParaRPr lang="en-US" altLang="en-US" sz="3600" smtClean="0"/>
          </a:p>
          <a:p>
            <a:pPr eaLnBrk="1" hangingPunct="1">
              <a:lnSpc>
                <a:spcPct val="80000"/>
              </a:lnSpc>
            </a:pPr>
            <a:endParaRPr lang="en-US" altLang="en-US" sz="3600" smtClean="0"/>
          </a:p>
          <a:p>
            <a:pPr eaLnBrk="1" hangingPunct="1">
              <a:lnSpc>
                <a:spcPct val="80000"/>
              </a:lnSpc>
              <a:buFont typeface="Wingdings" panose="05000000000000000000" pitchFamily="2" charset="2"/>
              <a:buNone/>
            </a:pPr>
            <a:endParaRPr lang="en-US" altLang="en-US" sz="3600" smtClean="0"/>
          </a:p>
          <a:p>
            <a:pPr algn="r" eaLnBrk="1" hangingPunct="1">
              <a:lnSpc>
                <a:spcPct val="80000"/>
              </a:lnSpc>
              <a:buFont typeface="Wingdings" panose="05000000000000000000" pitchFamily="2" charset="2"/>
              <a:buNone/>
            </a:pPr>
            <a:r>
              <a:rPr lang="en-US" altLang="en-US" sz="1600" smtClean="0"/>
              <a:t>   </a:t>
            </a:r>
          </a:p>
          <a:p>
            <a:pPr algn="r" eaLnBrk="1" hangingPunct="1">
              <a:lnSpc>
                <a:spcPct val="80000"/>
              </a:lnSpc>
              <a:buFont typeface="Wingdings" panose="05000000000000000000" pitchFamily="2" charset="2"/>
              <a:buNone/>
            </a:pPr>
            <a:endParaRPr lang="en-US" altLang="en-US" sz="1600" smtClean="0"/>
          </a:p>
          <a:p>
            <a:pPr algn="r" eaLnBrk="1" hangingPunct="1">
              <a:lnSpc>
                <a:spcPct val="80000"/>
              </a:lnSpc>
              <a:buFont typeface="Wingdings" panose="05000000000000000000" pitchFamily="2" charset="2"/>
              <a:buNone/>
            </a:pPr>
            <a:endParaRPr lang="en-US" altLang="en-US" sz="1200" smtClean="0"/>
          </a:p>
          <a:p>
            <a:pPr eaLnBrk="1" hangingPunct="1">
              <a:lnSpc>
                <a:spcPct val="80000"/>
              </a:lnSpc>
              <a:buFont typeface="Wingdings" panose="05000000000000000000" pitchFamily="2" charset="2"/>
              <a:buNone/>
            </a:pPr>
            <a:endParaRPr lang="en-US" altLang="en-US" sz="1200" smtClean="0"/>
          </a:p>
          <a:p>
            <a:pPr algn="r" eaLnBrk="1" hangingPunct="1">
              <a:lnSpc>
                <a:spcPct val="80000"/>
              </a:lnSpc>
              <a:buFont typeface="Wingdings" panose="05000000000000000000" pitchFamily="2" charset="2"/>
              <a:buNone/>
            </a:pPr>
            <a:endParaRPr lang="en-US" altLang="en-US" sz="1200" smtClean="0"/>
          </a:p>
          <a:p>
            <a:pPr eaLnBrk="1" hangingPunct="1">
              <a:lnSpc>
                <a:spcPct val="80000"/>
              </a:lnSpc>
              <a:buFont typeface="Wingdings" panose="05000000000000000000" pitchFamily="2" charset="2"/>
              <a:buNone/>
            </a:pPr>
            <a:r>
              <a:rPr lang="en-US" altLang="en-US" sz="1200" smtClean="0"/>
              <a:t>            Water Torture during the Inquisition</a:t>
            </a:r>
          </a:p>
        </p:txBody>
      </p:sp>
      <p:pic>
        <p:nvPicPr>
          <p:cNvPr id="5125" name="Picture 12" descr="Water_tor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2667000"/>
            <a:ext cx="28654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4" descr="Council_of_T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2893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0"/>
            <a:ext cx="7848600" cy="1420813"/>
          </a:xfrm>
        </p:spPr>
        <p:txBody>
          <a:bodyPr/>
          <a:lstStyle/>
          <a:p>
            <a:pPr eaLnBrk="1" hangingPunct="1"/>
            <a:r>
              <a:rPr lang="en-US" altLang="en-US" b="1" i="1" smtClean="0"/>
              <a:t/>
            </a:r>
            <a:br>
              <a:rPr lang="en-US" altLang="en-US" b="1" i="1" smtClean="0"/>
            </a:br>
            <a:r>
              <a:rPr lang="en-US" altLang="en-US" b="1" i="1" smtClean="0"/>
              <a:t>What does this sentence mean?</a:t>
            </a:r>
            <a:endParaRPr lang="en-US" altLang="en-US" sz="3200" smtClean="0"/>
          </a:p>
        </p:txBody>
      </p:sp>
      <p:sp>
        <p:nvSpPr>
          <p:cNvPr id="6147" name="Rectangle 3"/>
          <p:cNvSpPr>
            <a:spLocks noGrp="1" noChangeArrowheads="1"/>
          </p:cNvSpPr>
          <p:nvPr>
            <p:ph type="body" idx="1"/>
          </p:nvPr>
        </p:nvSpPr>
        <p:spPr>
          <a:xfrm>
            <a:off x="1447800" y="1524000"/>
            <a:ext cx="6858000" cy="2362200"/>
          </a:xfrm>
        </p:spPr>
        <p:txBody>
          <a:bodyPr/>
          <a:lstStyle/>
          <a:p>
            <a:pPr algn="ctr" eaLnBrk="1" hangingPunct="1">
              <a:buFont typeface="Wingdings" panose="05000000000000000000" pitchFamily="2" charset="2"/>
              <a:buNone/>
            </a:pPr>
            <a:endParaRPr lang="en-US" altLang="en-US" sz="2400" smtClean="0"/>
          </a:p>
          <a:p>
            <a:pPr algn="ctr" eaLnBrk="1" hangingPunct="1">
              <a:buFont typeface="Wingdings" panose="05000000000000000000" pitchFamily="2" charset="2"/>
              <a:buNone/>
            </a:pPr>
            <a:r>
              <a:rPr lang="en-US" altLang="en-US" sz="2400" smtClean="0"/>
              <a:t>   I recognize the Holy Catholic and Apostolic Roman Church as the Mother and Mistress of all churches; and I vow and swear true obedience to the Roman Pontiff. (</a:t>
            </a:r>
            <a:r>
              <a:rPr lang="en-US" altLang="en-US" sz="2400" i="1" smtClean="0"/>
              <a:t>Pope</a:t>
            </a:r>
            <a:r>
              <a:rPr lang="en-US" altLang="en-US" sz="2400" smtClean="0"/>
              <a:t>)</a:t>
            </a:r>
          </a:p>
          <a:p>
            <a:pPr algn="ctr" eaLnBrk="1" hangingPunct="1">
              <a:buFont typeface="Wingdings" panose="05000000000000000000" pitchFamily="2" charset="2"/>
              <a:buNone/>
            </a:pPr>
            <a:endParaRPr lang="en-US" altLang="en-US" sz="2000" smtClean="0"/>
          </a:p>
          <a:p>
            <a:pPr algn="ctr" eaLnBrk="1" hangingPunct="1"/>
            <a:endParaRPr lang="en-US" altLang="en-US" sz="1300" smtClean="0"/>
          </a:p>
        </p:txBody>
      </p:sp>
      <p:sp>
        <p:nvSpPr>
          <p:cNvPr id="173060" name="Text Box 4"/>
          <p:cNvSpPr txBox="1">
            <a:spLocks noChangeArrowheads="1"/>
          </p:cNvSpPr>
          <p:nvPr/>
        </p:nvSpPr>
        <p:spPr bwMode="auto">
          <a:xfrm>
            <a:off x="1066800" y="3962400"/>
            <a:ext cx="7467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This is an excerpt from a statement that was written during the Council of Trent. The Council of Trent was a large meeting held by the Catholic Church to discuss the issue of Protestantism. Based on this excerpt, predict whether they made significant changes to their beliefs.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 calcmode="lin" valueType="num">
                                      <p:cBhvr>
                                        <p:cTn id="7" dur="1000" fill="hold"/>
                                        <p:tgtEl>
                                          <p:spTgt spid="173060"/>
                                        </p:tgtEl>
                                        <p:attrNameLst>
                                          <p:attrName>ppt_w</p:attrName>
                                        </p:attrNameLst>
                                      </p:cBhvr>
                                      <p:tavLst>
                                        <p:tav tm="0">
                                          <p:val>
                                            <p:strVal val="#ppt_w*0.70"/>
                                          </p:val>
                                        </p:tav>
                                        <p:tav tm="100000">
                                          <p:val>
                                            <p:strVal val="#ppt_w"/>
                                          </p:val>
                                        </p:tav>
                                      </p:tavLst>
                                    </p:anim>
                                    <p:anim calcmode="lin" valueType="num">
                                      <p:cBhvr>
                                        <p:cTn id="8" dur="1000" fill="hold"/>
                                        <p:tgtEl>
                                          <p:spTgt spid="173060"/>
                                        </p:tgtEl>
                                        <p:attrNameLst>
                                          <p:attrName>ppt_h</p:attrName>
                                        </p:attrNameLst>
                                      </p:cBhvr>
                                      <p:tavLst>
                                        <p:tav tm="0">
                                          <p:val>
                                            <p:strVal val="#ppt_h"/>
                                          </p:val>
                                        </p:tav>
                                        <p:tav tm="100000">
                                          <p:val>
                                            <p:strVal val="#ppt_h"/>
                                          </p:val>
                                        </p:tav>
                                      </p:tavLst>
                                    </p:anim>
                                    <p:animEffect transition="in" filter="fade">
                                      <p:cBhvr>
                                        <p:cTn id="9" dur="1000"/>
                                        <p:tgtEl>
                                          <p:spTgt spid="17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Reform Within the Church</a:t>
            </a:r>
          </a:p>
        </p:txBody>
      </p:sp>
      <p:sp>
        <p:nvSpPr>
          <p:cNvPr id="7171" name="Rectangle 3"/>
          <p:cNvSpPr>
            <a:spLocks noGrp="1" noChangeArrowheads="1"/>
          </p:cNvSpPr>
          <p:nvPr>
            <p:ph type="body" idx="1"/>
          </p:nvPr>
        </p:nvSpPr>
        <p:spPr>
          <a:xfrm>
            <a:off x="609600" y="1447800"/>
            <a:ext cx="8305800" cy="5105400"/>
          </a:xfrm>
        </p:spPr>
        <p:txBody>
          <a:bodyPr/>
          <a:lstStyle/>
          <a:p>
            <a:pPr eaLnBrk="1" hangingPunct="1"/>
            <a:r>
              <a:rPr lang="en-US" altLang="en-US" sz="2000" smtClean="0"/>
              <a:t>The Council of Trent  (1545-1563)</a:t>
            </a:r>
          </a:p>
          <a:p>
            <a:pPr lvl="1" eaLnBrk="1" hangingPunct="1"/>
            <a:r>
              <a:rPr lang="en-US" altLang="en-US" sz="2000" smtClean="0"/>
              <a:t>Purpose: The Church held three meetings to discuss reform AND define dogma (official teachings)</a:t>
            </a:r>
          </a:p>
          <a:p>
            <a:pPr lvl="1" eaLnBrk="1" hangingPunct="1"/>
            <a:r>
              <a:rPr lang="en-US" altLang="en-US" sz="2000" smtClean="0"/>
              <a:t>Some areas were actually reformed</a:t>
            </a:r>
          </a:p>
          <a:p>
            <a:pPr lvl="2" eaLnBrk="1" hangingPunct="1"/>
            <a:r>
              <a:rPr lang="en-US" altLang="en-US" sz="1900" smtClean="0"/>
              <a:t>Called for the education of priests</a:t>
            </a:r>
          </a:p>
          <a:p>
            <a:pPr lvl="2" eaLnBrk="1" hangingPunct="1"/>
            <a:r>
              <a:rPr lang="en-US" altLang="en-US" sz="1900" smtClean="0"/>
              <a:t>Improved discipline and administration among the clergy</a:t>
            </a:r>
          </a:p>
          <a:p>
            <a:pPr lvl="2" eaLnBrk="1" hangingPunct="1"/>
            <a:r>
              <a:rPr lang="en-US" altLang="en-US" sz="1900" smtClean="0"/>
              <a:t>Indulgences got banned after the Council finished its meetings</a:t>
            </a:r>
          </a:p>
          <a:p>
            <a:pPr lvl="1" eaLnBrk="1" hangingPunct="1"/>
            <a:r>
              <a:rPr lang="en-US" altLang="en-US" sz="2000" smtClean="0"/>
              <a:t>But many teachings were not changed, and were instead reinforced; the ideas of the Protestants were rejected</a:t>
            </a:r>
          </a:p>
          <a:p>
            <a:pPr lvl="2" eaLnBrk="1" hangingPunct="1"/>
            <a:r>
              <a:rPr lang="en-US" altLang="en-US" sz="1900" smtClean="0"/>
              <a:t>You need faith AND good works to achieve salvation</a:t>
            </a:r>
          </a:p>
          <a:p>
            <a:pPr lvl="2" eaLnBrk="1" hangingPunct="1"/>
            <a:r>
              <a:rPr lang="en-US" altLang="en-US" sz="1900" smtClean="0"/>
              <a:t>7 sacraments, not just 2</a:t>
            </a:r>
          </a:p>
          <a:p>
            <a:pPr lvl="2" eaLnBrk="1" hangingPunct="1"/>
            <a:r>
              <a:rPr lang="en-US" altLang="en-US" sz="1900" smtClean="0"/>
              <a:t>Bible is written in Latin, not the vernacular language</a:t>
            </a:r>
          </a:p>
          <a:p>
            <a:pPr lvl="2" eaLnBrk="1" hangingPunct="1"/>
            <a:r>
              <a:rPr lang="en-US" altLang="en-US" sz="1900" smtClean="0"/>
              <a:t>Pope is supreme leader</a:t>
            </a:r>
          </a:p>
          <a:p>
            <a:pPr lvl="2" eaLnBrk="1" hangingPunct="1"/>
            <a:r>
              <a:rPr lang="en-US" altLang="en-US" sz="1900" smtClean="0"/>
              <a:t>Man has free will (your fate is NOT predestined)</a:t>
            </a:r>
          </a:p>
          <a:p>
            <a:pPr eaLnBrk="1" hangingPunct="1"/>
            <a:endParaRPr lang="en-US" altLang="en-US" sz="1900" smtClean="0"/>
          </a:p>
          <a:p>
            <a:pPr lvl="1" eaLnBrk="1" hangingPunct="1">
              <a:buFont typeface="Wingdings" panose="05000000000000000000" pitchFamily="2" charset="2"/>
              <a:buNone/>
            </a:pPr>
            <a:endParaRPr lang="en-US" altLang="en-US"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Reform Within the Church</a:t>
            </a:r>
          </a:p>
        </p:txBody>
      </p:sp>
      <p:sp>
        <p:nvSpPr>
          <p:cNvPr id="8195" name="Rectangle 3"/>
          <p:cNvSpPr>
            <a:spLocks noGrp="1" noChangeArrowheads="1"/>
          </p:cNvSpPr>
          <p:nvPr>
            <p:ph type="body" idx="1"/>
          </p:nvPr>
        </p:nvSpPr>
        <p:spPr>
          <a:xfrm>
            <a:off x="914400" y="1600200"/>
            <a:ext cx="7696200" cy="3505200"/>
          </a:xfrm>
        </p:spPr>
        <p:txBody>
          <a:bodyPr/>
          <a:lstStyle/>
          <a:p>
            <a:pPr eaLnBrk="1" hangingPunct="1">
              <a:lnSpc>
                <a:spcPct val="90000"/>
              </a:lnSpc>
            </a:pPr>
            <a:r>
              <a:rPr lang="en-US" altLang="en-US" sz="2400" smtClean="0"/>
              <a:t>The Council helped revitalize the Catholic Church, as did the creation of new Catholic groups</a:t>
            </a:r>
          </a:p>
          <a:p>
            <a:pPr eaLnBrk="1" hangingPunct="1">
              <a:lnSpc>
                <a:spcPct val="90000"/>
              </a:lnSpc>
            </a:pPr>
            <a:r>
              <a:rPr lang="en-US" altLang="en-US" sz="2400" smtClean="0"/>
              <a:t>These new religious orders were created to focus on performing charity and good works</a:t>
            </a:r>
          </a:p>
          <a:p>
            <a:pPr eaLnBrk="1" hangingPunct="1">
              <a:lnSpc>
                <a:spcPct val="90000"/>
              </a:lnSpc>
            </a:pPr>
            <a:r>
              <a:rPr lang="en-US" altLang="en-US" sz="2400" smtClean="0"/>
              <a:t>This reaffirmed the Catholic tradition that one needed </a:t>
            </a:r>
            <a:r>
              <a:rPr lang="en-US" altLang="en-US" sz="2400" u="sng" smtClean="0"/>
              <a:t>more</a:t>
            </a:r>
            <a:r>
              <a:rPr lang="en-US" altLang="en-US" sz="2400" smtClean="0"/>
              <a:t> than just faith to be saved</a:t>
            </a:r>
          </a:p>
          <a:p>
            <a:pPr lvl="1" eaLnBrk="1" hangingPunct="1">
              <a:lnSpc>
                <a:spcPct val="90000"/>
              </a:lnSpc>
            </a:pPr>
            <a:r>
              <a:rPr lang="en-US" altLang="en-US" sz="2200" smtClean="0"/>
              <a:t>Lived among the poor and sick</a:t>
            </a:r>
          </a:p>
          <a:p>
            <a:pPr lvl="1" eaLnBrk="1" hangingPunct="1">
              <a:lnSpc>
                <a:spcPct val="90000"/>
              </a:lnSpc>
            </a:pPr>
            <a:r>
              <a:rPr lang="en-US" altLang="en-US" sz="2200" smtClean="0"/>
              <a:t>Strengthened rural parishes</a:t>
            </a:r>
          </a:p>
          <a:p>
            <a:pPr lvl="1" eaLnBrk="1" hangingPunct="1">
              <a:lnSpc>
                <a:spcPct val="90000"/>
              </a:lnSpc>
            </a:pPr>
            <a:r>
              <a:rPr lang="en-US" altLang="en-US" sz="2200" smtClean="0"/>
              <a:t>Encouraged pious and simple living</a:t>
            </a:r>
          </a:p>
          <a:p>
            <a:pPr lvl="1" eaLnBrk="1" hangingPunct="1">
              <a:lnSpc>
                <a:spcPct val="90000"/>
              </a:lnSpc>
            </a:pPr>
            <a:endParaRPr lang="en-US" altLang="en-US" sz="2200" smtClean="0"/>
          </a:p>
          <a:p>
            <a:pPr eaLnBrk="1" hangingPunct="1">
              <a:lnSpc>
                <a:spcPct val="90000"/>
              </a:lnSpc>
            </a:pPr>
            <a:endParaRPr lang="en-US" altLang="en-US" sz="2400" smtClean="0"/>
          </a:p>
        </p:txBody>
      </p:sp>
      <p:pic>
        <p:nvPicPr>
          <p:cNvPr id="8196" name="Picture 6" descr="c_nake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76800"/>
            <a:ext cx="1676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merc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876800"/>
            <a:ext cx="1752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800" smtClean="0"/>
              <a:t>Stopping the Spread of Protestantism</a:t>
            </a:r>
          </a:p>
        </p:txBody>
      </p:sp>
      <p:sp>
        <p:nvSpPr>
          <p:cNvPr id="9219" name="Rectangle 3"/>
          <p:cNvSpPr>
            <a:spLocks noGrp="1" noChangeArrowheads="1"/>
          </p:cNvSpPr>
          <p:nvPr>
            <p:ph type="body" idx="1"/>
          </p:nvPr>
        </p:nvSpPr>
        <p:spPr/>
        <p:txBody>
          <a:bodyPr/>
          <a:lstStyle/>
          <a:p>
            <a:pPr eaLnBrk="1" hangingPunct="1"/>
            <a:r>
              <a:rPr lang="en-US" altLang="en-US" sz="2400" smtClean="0"/>
              <a:t>The Church also tried to prove that it was still a powerful institution, just like it had been in the Middle Ages</a:t>
            </a:r>
          </a:p>
          <a:p>
            <a:pPr eaLnBrk="1" hangingPunct="1"/>
            <a:r>
              <a:rPr lang="en-US" altLang="en-US" sz="2400" smtClean="0"/>
              <a:t>It continued to stress its orthodox teachings during the Counter-Reformation, and was usually very intolerant of different ways of thinking.</a:t>
            </a:r>
          </a:p>
          <a:p>
            <a:pPr eaLnBrk="1" hangingPunct="1"/>
            <a:r>
              <a:rPr lang="en-US" altLang="en-US" sz="2400" smtClean="0"/>
              <a:t>The Church also took measures to reassert its authority in the following ways:</a:t>
            </a:r>
          </a:p>
          <a:p>
            <a:pPr lvl="1" eaLnBrk="1" hangingPunct="1"/>
            <a:r>
              <a:rPr lang="en-US" altLang="en-US" sz="2200" smtClean="0"/>
              <a:t>The Jesuits</a:t>
            </a:r>
          </a:p>
          <a:p>
            <a:pPr lvl="1" eaLnBrk="1" hangingPunct="1"/>
            <a:r>
              <a:rPr lang="en-US" altLang="en-US" sz="2200" smtClean="0"/>
              <a:t>The Inquisition</a:t>
            </a:r>
          </a:p>
          <a:p>
            <a:pPr lvl="1" eaLnBrk="1" hangingPunct="1"/>
            <a:r>
              <a:rPr lang="en-US" altLang="en-US" sz="2200" smtClean="0"/>
              <a:t>The Index of Prohibited Books</a:t>
            </a:r>
          </a:p>
        </p:txBody>
      </p:sp>
      <p:pic>
        <p:nvPicPr>
          <p:cNvPr id="9220" name="Picture 5" descr="stop_sig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72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800" smtClean="0"/>
              <a:t>Stopping the Spread of Protestantism</a:t>
            </a:r>
          </a:p>
        </p:txBody>
      </p:sp>
      <p:sp>
        <p:nvSpPr>
          <p:cNvPr id="10243" name="Rectangle 3"/>
          <p:cNvSpPr>
            <a:spLocks noGrp="1" noChangeArrowheads="1"/>
          </p:cNvSpPr>
          <p:nvPr>
            <p:ph type="body" idx="1"/>
          </p:nvPr>
        </p:nvSpPr>
        <p:spPr>
          <a:xfrm>
            <a:off x="914400" y="1600200"/>
            <a:ext cx="7772400" cy="4953000"/>
          </a:xfrm>
        </p:spPr>
        <p:txBody>
          <a:bodyPr/>
          <a:lstStyle/>
          <a:p>
            <a:pPr eaLnBrk="1" hangingPunct="1"/>
            <a:r>
              <a:rPr lang="en-US" altLang="en-US" smtClean="0"/>
              <a:t>The Society of Jesus: The Jesuits</a:t>
            </a:r>
          </a:p>
          <a:p>
            <a:pPr lvl="1" eaLnBrk="1" hangingPunct="1"/>
            <a:r>
              <a:rPr lang="en-US" altLang="en-US" smtClean="0"/>
              <a:t>A religious group founded by Ignatius Loyola in 1540</a:t>
            </a:r>
          </a:p>
          <a:p>
            <a:pPr lvl="1" eaLnBrk="1" hangingPunct="1"/>
            <a:r>
              <a:rPr lang="en-US" altLang="en-US" smtClean="0"/>
              <a:t>Promoted education</a:t>
            </a:r>
          </a:p>
          <a:p>
            <a:pPr lvl="1" eaLnBrk="1" hangingPunct="1"/>
            <a:r>
              <a:rPr lang="en-US" altLang="en-US" smtClean="0"/>
              <a:t>Famous for missionary work</a:t>
            </a:r>
          </a:p>
          <a:p>
            <a:pPr lvl="1" eaLnBrk="1" hangingPunct="1"/>
            <a:r>
              <a:rPr lang="en-US" altLang="en-US" smtClean="0"/>
              <a:t>Strived to gain political influence</a:t>
            </a:r>
          </a:p>
          <a:p>
            <a:pPr lvl="2" eaLnBrk="1" hangingPunct="1"/>
            <a:r>
              <a:rPr lang="en-US" altLang="en-US" smtClean="0"/>
              <a:t>Countered the populist Protestant </a:t>
            </a:r>
          </a:p>
          <a:p>
            <a:pPr lvl="2" eaLnBrk="1" hangingPunct="1">
              <a:buFont typeface="Wingdings" panose="05000000000000000000" pitchFamily="2" charset="2"/>
              <a:buNone/>
            </a:pPr>
            <a:r>
              <a:rPr lang="en-US" altLang="en-US" smtClean="0"/>
              <a:t>Reformation by working top-down and</a:t>
            </a:r>
          </a:p>
          <a:p>
            <a:pPr lvl="2" eaLnBrk="1" hangingPunct="1">
              <a:buFont typeface="Wingdings" panose="05000000000000000000" pitchFamily="2" charset="2"/>
              <a:buNone/>
            </a:pPr>
            <a:r>
              <a:rPr lang="en-US" altLang="en-US" smtClean="0"/>
              <a:t>counseling kings and princes</a:t>
            </a:r>
          </a:p>
          <a:p>
            <a:pPr lvl="1" eaLnBrk="1" hangingPunct="1"/>
            <a:r>
              <a:rPr lang="en-US" altLang="en-US" smtClean="0"/>
              <a:t>Also a bit fanatical in their devotion…</a:t>
            </a:r>
          </a:p>
          <a:p>
            <a:pPr lvl="2" eaLnBrk="1" hangingPunct="1">
              <a:buFont typeface="Wingdings" panose="05000000000000000000" pitchFamily="2" charset="2"/>
              <a:buNone/>
            </a:pPr>
            <a:endParaRPr lang="en-US" altLang="en-US" smtClean="0"/>
          </a:p>
        </p:txBody>
      </p:sp>
      <p:pic>
        <p:nvPicPr>
          <p:cNvPr id="10244" name="Picture 5" descr="Engraving of St Ignat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590800"/>
            <a:ext cx="20955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800" smtClean="0"/>
              <a:t>What does this quote by Loyola mean?</a:t>
            </a:r>
          </a:p>
        </p:txBody>
      </p:sp>
      <p:sp>
        <p:nvSpPr>
          <p:cNvPr id="11267" name="Rectangle 3"/>
          <p:cNvSpPr>
            <a:spLocks noGrp="1" noChangeArrowheads="1"/>
          </p:cNvSpPr>
          <p:nvPr>
            <p:ph type="body" idx="1"/>
          </p:nvPr>
        </p:nvSpPr>
        <p:spPr>
          <a:xfrm>
            <a:off x="914400" y="1828800"/>
            <a:ext cx="3810000" cy="4572000"/>
          </a:xfrm>
        </p:spPr>
        <p:txBody>
          <a:bodyPr/>
          <a:lstStyle/>
          <a:p>
            <a:pPr eaLnBrk="1" hangingPunct="1">
              <a:lnSpc>
                <a:spcPct val="90000"/>
              </a:lnSpc>
              <a:buFont typeface="Wingdings" panose="05000000000000000000" pitchFamily="2" charset="2"/>
              <a:buNone/>
            </a:pPr>
            <a:r>
              <a:rPr lang="en-US" altLang="en-US" sz="2400" smtClean="0"/>
              <a:t>    “</a:t>
            </a:r>
            <a:r>
              <a:rPr lang="en-US" altLang="en-US" sz="3200" smtClean="0"/>
              <a:t>We should always be disposed to believe that that which appears white is really black, </a:t>
            </a:r>
            <a:r>
              <a:rPr lang="en-US" altLang="en-US" sz="3200" u="sng" smtClean="0"/>
              <a:t>if the hierarchy of the Church so decides</a:t>
            </a:r>
            <a:r>
              <a:rPr lang="en-US" altLang="en-US" sz="3200" smtClean="0"/>
              <a:t>.”</a:t>
            </a:r>
          </a:p>
        </p:txBody>
      </p:sp>
      <p:pic>
        <p:nvPicPr>
          <p:cNvPr id="11268" name="Picture 5" descr="white_on_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38576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Layers</Template>
  <TotalTime>1518</TotalTime>
  <Words>788</Words>
  <Application>Microsoft Office PowerPoint</Application>
  <PresentationFormat>On-screen Show (4:3)</PresentationFormat>
  <Paragraphs>97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vt:lpstr>
      <vt:lpstr>Layers</vt:lpstr>
      <vt:lpstr>Brainstorm before you begin:</vt:lpstr>
      <vt:lpstr>The Counter Reformation  1530s-1648</vt:lpstr>
      <vt:lpstr>The Counter Reformation</vt:lpstr>
      <vt:lpstr> What does this sentence mean?</vt:lpstr>
      <vt:lpstr>Reform Within the Church</vt:lpstr>
      <vt:lpstr>Reform Within the Church</vt:lpstr>
      <vt:lpstr>Stopping the Spread of Protestantism</vt:lpstr>
      <vt:lpstr>Stopping the Spread of Protestantism</vt:lpstr>
      <vt:lpstr>What does this quote by Loyola mean?</vt:lpstr>
      <vt:lpstr>Stopping the Spread of Protestantism</vt:lpstr>
      <vt:lpstr>Stopping the Spread of Protestantism</vt:lpstr>
      <vt:lpstr>Stopping the Spread of Protestantism</vt:lpstr>
      <vt:lpstr>Was the Counter-Reformation a success?</vt:lpstr>
      <vt:lpstr>Europe in 1555</vt:lpstr>
      <vt:lpstr>Based on the divisions on the preceding map, can you predict what will happen in Europe next?</vt:lpstr>
    </vt:vector>
  </TitlesOfParts>
  <Company>Securitas Security Services USA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Catholic Reformation</dc:title>
  <dc:creator>mrunyan</dc:creator>
  <cp:lastModifiedBy>Braun Christine</cp:lastModifiedBy>
  <cp:revision>20</cp:revision>
  <dcterms:created xsi:type="dcterms:W3CDTF">2006-12-07T01:05:51Z</dcterms:created>
  <dcterms:modified xsi:type="dcterms:W3CDTF">2016-10-05T12:21:41Z</dcterms:modified>
</cp:coreProperties>
</file>