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4"/>
  </p:notesMasterIdLst>
  <p:sldIdLst>
    <p:sldId id="257" r:id="rId2"/>
    <p:sldId id="310" r:id="rId3"/>
    <p:sldId id="308" r:id="rId4"/>
    <p:sldId id="320" r:id="rId5"/>
    <p:sldId id="316" r:id="rId6"/>
    <p:sldId id="311" r:id="rId7"/>
    <p:sldId id="312" r:id="rId8"/>
    <p:sldId id="314" r:id="rId9"/>
    <p:sldId id="319" r:id="rId10"/>
    <p:sldId id="315" r:id="rId11"/>
    <p:sldId id="317" r:id="rId12"/>
    <p:sldId id="318" r:id="rId13"/>
  </p:sldIdLst>
  <p:sldSz cx="9144000" cy="6858000" type="screen4x3"/>
  <p:notesSz cx="6858000" cy="9144000"/>
  <p:embeddedFontLst>
    <p:embeddedFont>
      <p:font typeface="BlackChancery" panose="020B0604020202020204" pitchFamily="2" charset="0"/>
      <p:regular r:id="rId15"/>
    </p:embeddedFont>
    <p:embeddedFont>
      <p:font typeface="Monarchbats" panose="020B0604020202020204" pitchFamily="34" charset="0"/>
      <p:regular r:id="rId16"/>
    </p:embeddedFont>
    <p:embeddedFont>
      <p:font typeface="DavysOtherDingbats" panose="020B0604020202020204" pitchFamily="2" charset="0"/>
      <p:regular r:id="rId17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CACAEE"/>
    <a:srgbClr val="ABABE3"/>
    <a:srgbClr val="FFFFCC"/>
    <a:srgbClr val="FF9F9F"/>
    <a:srgbClr val="FAD20C"/>
    <a:srgbClr val="00004E"/>
    <a:srgbClr val="0000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17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942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8AF4E7-9A4D-401A-9067-38941C6D8E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2347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CDC9A3-A88B-4AF9-B29D-808A34A5C5D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952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99784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2EAAF5-2AA6-48D5-8B4C-22293C1083B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04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005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40ABA4-355C-4C79-A5F8-0638EFAB5CB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05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37857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E3FDAE-1BE4-40C0-9D50-FC655C6BCCA6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06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3206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18C224-4C8F-4C0F-988F-194C638936C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96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7211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8A0EAA-B874-41F6-A960-09F7F6EE51F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972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573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DB318E-211C-46D4-826D-01885A10119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98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1407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AE4A79-2B5C-4475-879A-54F1D84A8D86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99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56576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BAA4C0-A181-4851-AB7E-70BEC9BD664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00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10004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259C61-1262-4F82-9CC1-0B70F91ED52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01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9188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591B9A-237C-49F4-89C3-B7478B7E218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02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53730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014675-0945-48A2-89A8-44D97C26AFE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03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50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330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16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7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40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4096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61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18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58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4295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076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2075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524000" y="5562600"/>
            <a:ext cx="6248400" cy="466725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rgbClr val="ABABE3"/>
                </a:solidFill>
                <a:cs typeface="Arial" panose="020B0604020202020204" pitchFamily="34" charset="0"/>
              </a:rPr>
              <a:t>Peace, Man, Peace</a:t>
            </a:r>
          </a:p>
        </p:txBody>
      </p:sp>
      <p:sp>
        <p:nvSpPr>
          <p:cNvPr id="3084" name="WordArt 12"/>
          <p:cNvSpPr>
            <a:spLocks noChangeArrowheads="1" noChangeShapeType="1" noTextEdit="1"/>
          </p:cNvSpPr>
          <p:nvPr/>
        </p:nvSpPr>
        <p:spPr bwMode="auto">
          <a:xfrm>
            <a:off x="1981200" y="762000"/>
            <a:ext cx="5257800" cy="411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prstShdw prst="shdw17" dist="17961" dir="2700000">
                    <a:srgbClr val="CC3300">
                      <a:gamma/>
                      <a:shade val="60000"/>
                      <a:invGamma/>
                    </a:srgbClr>
                  </a:prstShdw>
                </a:effectLst>
                <a:latin typeface="BlackChancery"/>
              </a:rPr>
              <a:t>The Congress</a:t>
            </a:r>
          </a:p>
          <a:p>
            <a:pPr algn="ctr"/>
            <a:r>
              <a:rPr lang="en-US" sz="3600" kern="10">
                <a:ln w="19050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prstShdw prst="shdw17" dist="17961" dir="2700000">
                    <a:srgbClr val="CC3300">
                      <a:gamma/>
                      <a:shade val="60000"/>
                      <a:invGamma/>
                    </a:srgbClr>
                  </a:prstShdw>
                </a:effectLst>
                <a:latin typeface="BlackChancery"/>
              </a:rPr>
              <a:t>of</a:t>
            </a:r>
          </a:p>
          <a:p>
            <a:pPr algn="ctr"/>
            <a:r>
              <a:rPr lang="en-US" sz="3600" kern="10">
                <a:ln w="19050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prstShdw prst="shdw17" dist="17961" dir="2700000">
                    <a:srgbClr val="CC3300">
                      <a:gamma/>
                      <a:shade val="60000"/>
                      <a:invGamma/>
                    </a:srgbClr>
                  </a:prstShdw>
                </a:effectLst>
                <a:latin typeface="BlackChancery"/>
              </a:rPr>
              <a:t>Vienna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308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308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152400" y="76200"/>
            <a:ext cx="8839200" cy="8080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700" b="1">
                <a:solidFill>
                  <a:srgbClr val="CACAEE"/>
                </a:solidFill>
              </a:rPr>
              <a:t>Changes Made at Vienna (2)</a:t>
            </a:r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533400" y="990600"/>
            <a:ext cx="8305800" cy="525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02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FF9F9F"/>
              </a:buClr>
              <a:buFont typeface="BlackChancery" pitchFamily="2" charset="0"/>
              <a:buChar char="V"/>
            </a:pPr>
            <a:r>
              <a:rPr lang="en-US" altLang="en-US" sz="2600">
                <a:solidFill>
                  <a:schemeClr val="bg1"/>
                </a:solidFill>
              </a:rPr>
              <a:t>Norway and Sweden were joined.</a:t>
            </a:r>
          </a:p>
          <a:p>
            <a:pPr>
              <a:buClr>
                <a:srgbClr val="FF9F9F"/>
              </a:buClr>
              <a:buFont typeface="BlackChancery" pitchFamily="2" charset="0"/>
              <a:buChar char="V"/>
            </a:pPr>
            <a:r>
              <a:rPr lang="en-US" altLang="en-US" sz="2600">
                <a:solidFill>
                  <a:schemeClr val="bg1"/>
                </a:solidFill>
              </a:rPr>
              <a:t>The neutrality of Switzerland was guaranteed.</a:t>
            </a:r>
          </a:p>
          <a:p>
            <a:pPr>
              <a:buClr>
                <a:srgbClr val="FF9F9F"/>
              </a:buClr>
              <a:buFont typeface="BlackChancery" pitchFamily="2" charset="0"/>
              <a:buChar char="V"/>
            </a:pPr>
            <a:r>
              <a:rPr lang="en-US" altLang="en-US" sz="2600">
                <a:solidFill>
                  <a:schemeClr val="bg1"/>
                </a:solidFill>
              </a:rPr>
              <a:t>Hanover was enlarged, and made a kingdom.</a:t>
            </a:r>
          </a:p>
          <a:p>
            <a:pPr>
              <a:buClr>
                <a:srgbClr val="FF9F9F"/>
              </a:buClr>
              <a:buFont typeface="BlackChancery" pitchFamily="2" charset="0"/>
              <a:buChar char="V"/>
            </a:pPr>
            <a:r>
              <a:rPr lang="en-US" altLang="en-US" sz="2600">
                <a:solidFill>
                  <a:schemeClr val="bg1"/>
                </a:solidFill>
              </a:rPr>
              <a:t>Britain was given Cape Colony, South Africa, and various other colonies in Africa and Asia.</a:t>
            </a:r>
          </a:p>
          <a:p>
            <a:pPr>
              <a:buClr>
                <a:srgbClr val="FF9F9F"/>
              </a:buClr>
              <a:buFont typeface="BlackChancery" pitchFamily="2" charset="0"/>
              <a:buChar char="V"/>
            </a:pPr>
            <a:r>
              <a:rPr lang="en-US" altLang="en-US" sz="2600">
                <a:solidFill>
                  <a:schemeClr val="bg1"/>
                </a:solidFill>
              </a:rPr>
              <a:t>Sardinia was given Piedmont, Nice, Savoy, and Genoa.</a:t>
            </a:r>
          </a:p>
          <a:p>
            <a:pPr>
              <a:buClr>
                <a:srgbClr val="FF9F9F"/>
              </a:buClr>
              <a:buFont typeface="BlackChancery" pitchFamily="2" charset="0"/>
              <a:buChar char="V"/>
            </a:pPr>
            <a:r>
              <a:rPr lang="en-US" altLang="en-US" sz="2600">
                <a:solidFill>
                  <a:schemeClr val="bg1"/>
                </a:solidFill>
              </a:rPr>
              <a:t>The Bourbon Ferdinand I was restored in the Two Sicilies.</a:t>
            </a:r>
          </a:p>
          <a:p>
            <a:pPr>
              <a:buClr>
                <a:srgbClr val="FF9F9F"/>
              </a:buClr>
              <a:buFont typeface="BlackChancery" pitchFamily="2" charset="0"/>
              <a:buChar char="V"/>
            </a:pPr>
            <a:r>
              <a:rPr lang="en-US" altLang="en-US" sz="2600">
                <a:solidFill>
                  <a:schemeClr val="bg1"/>
                </a:solidFill>
              </a:rPr>
              <a:t>The Duchy of Parma was given to Marie Louise.</a:t>
            </a:r>
          </a:p>
          <a:p>
            <a:pPr>
              <a:buClr>
                <a:srgbClr val="FF9F9F"/>
              </a:buClr>
              <a:buFont typeface="BlackChancery" pitchFamily="2" charset="0"/>
              <a:buChar char="V"/>
            </a:pPr>
            <a:r>
              <a:rPr lang="en-US" altLang="en-US" sz="2600">
                <a:solidFill>
                  <a:schemeClr val="bg1"/>
                </a:solidFill>
              </a:rPr>
              <a:t>The slave trade was condemned (at British urging).</a:t>
            </a:r>
          </a:p>
          <a:p>
            <a:pPr>
              <a:buClr>
                <a:srgbClr val="FF9F9F"/>
              </a:buClr>
              <a:buFont typeface="BlackChancery" pitchFamily="2" charset="0"/>
              <a:buChar char="V"/>
            </a:pPr>
            <a:r>
              <a:rPr lang="en-US" altLang="en-US" sz="2600">
                <a:solidFill>
                  <a:schemeClr val="bg1"/>
                </a:solidFill>
              </a:rPr>
              <a:t>Freedom of navigation was guaranteed for many rivers.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152400" y="76200"/>
            <a:ext cx="8839200" cy="13112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>
                <a:solidFill>
                  <a:srgbClr val="CACAEE"/>
                </a:solidFill>
              </a:rPr>
              <a:t>Europe After the Congress of Vienna</a:t>
            </a:r>
          </a:p>
        </p:txBody>
      </p:sp>
      <p:pic>
        <p:nvPicPr>
          <p:cNvPr id="89091" name="Picture 3" descr="map-Europe after the Congress of Vienna, 1815"/>
          <p:cNvPicPr>
            <a:picLocks noChangeAspect="1" noChangeArrowheads="1"/>
          </p:cNvPicPr>
          <p:nvPr/>
        </p:nvPicPr>
        <p:blipFill>
          <a:blip r:embed="rId3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47800"/>
            <a:ext cx="7340600" cy="52324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092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6248400"/>
            <a:ext cx="457200" cy="381000"/>
          </a:xfrm>
          <a:prstGeom prst="actionButtonBackPrevious">
            <a:avLst/>
          </a:prstGeom>
          <a:solidFill>
            <a:srgbClr val="FF9F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1371600" y="1063625"/>
            <a:ext cx="6705600" cy="41179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6600">
                <a:solidFill>
                  <a:srgbClr val="CACAEE"/>
                </a:solidFill>
              </a:rPr>
              <a:t>What was the legacy of the Congress of Vienna?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152400" y="76200"/>
            <a:ext cx="8839200" cy="7937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600" b="1">
                <a:solidFill>
                  <a:srgbClr val="CACAEE"/>
                </a:solidFill>
              </a:rPr>
              <a:t>Europe in 1812</a:t>
            </a:r>
          </a:p>
        </p:txBody>
      </p:sp>
      <p:pic>
        <p:nvPicPr>
          <p:cNvPr id="71684" name="Picture 4" descr="map-Napoleon’s Empire at Its Height, 1812"/>
          <p:cNvPicPr>
            <a:picLocks noChangeAspect="1" noChangeArrowheads="1"/>
          </p:cNvPicPr>
          <p:nvPr/>
        </p:nvPicPr>
        <p:blipFill>
          <a:blip r:embed="rId3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882650"/>
            <a:ext cx="7137400" cy="581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68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533400" cy="381000"/>
          </a:xfrm>
          <a:prstGeom prst="actionButtonForwardNext">
            <a:avLst/>
          </a:prstGeom>
          <a:solidFill>
            <a:srgbClr val="FF9F9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" y="76200"/>
            <a:ext cx="8839200" cy="14033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100" b="1">
                <a:solidFill>
                  <a:srgbClr val="CACAEE"/>
                </a:solidFill>
              </a:rPr>
              <a:t>The Congress of Vienna</a:t>
            </a:r>
            <a:br>
              <a:rPr lang="en-US" altLang="en-US" sz="5100" b="1">
                <a:solidFill>
                  <a:srgbClr val="CACAEE"/>
                </a:solidFill>
              </a:rPr>
            </a:br>
            <a:r>
              <a:rPr lang="en-US" altLang="en-US" sz="3500" b="1">
                <a:solidFill>
                  <a:srgbClr val="CACAEE"/>
                </a:solidFill>
              </a:rPr>
              <a:t>(September 1, 1814 – June 9, 1815)</a:t>
            </a:r>
          </a:p>
        </p:txBody>
      </p:sp>
      <p:pic>
        <p:nvPicPr>
          <p:cNvPr id="69636" name="Picture 4" descr="Congress of Vienna"/>
          <p:cNvPicPr>
            <a:picLocks noChangeAspect="1" noChangeArrowheads="1"/>
          </p:cNvPicPr>
          <p:nvPr/>
        </p:nvPicPr>
        <p:blipFill>
          <a:blip r:embed="rId3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00200"/>
            <a:ext cx="6629400" cy="50133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381000" y="182563"/>
            <a:ext cx="8458200" cy="19208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>
                <a:solidFill>
                  <a:srgbClr val="CACAEE"/>
                </a:solidFill>
              </a:rPr>
              <a:t>Coin Commemorating the Opening of the Congress of Vienna</a:t>
            </a:r>
          </a:p>
        </p:txBody>
      </p:sp>
      <p:pic>
        <p:nvPicPr>
          <p:cNvPr id="93188" name="Picture 4" descr="coin commemorating the opening of Congress of Vienna-ba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86000"/>
            <a:ext cx="3733800" cy="36972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189" name="Picture 5" descr="coin commemorating the opening of Congress of Vienn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7588"/>
            <a:ext cx="3733800" cy="3733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152400" y="349250"/>
            <a:ext cx="8839200" cy="8699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100" b="1">
                <a:solidFill>
                  <a:srgbClr val="CACAEE"/>
                </a:solidFill>
              </a:rPr>
              <a:t>Main Objectives</a:t>
            </a:r>
            <a:endParaRPr lang="en-US" altLang="en-US" sz="3500" b="1">
              <a:solidFill>
                <a:srgbClr val="CACAEE"/>
              </a:solidFill>
            </a:endParaRP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8001000" cy="42592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5938" indent="-5159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31875" indent="-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49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rgbClr val="FAD20C"/>
              </a:buClr>
              <a:buFont typeface="DavysOtherDingbats" pitchFamily="2" charset="0"/>
              <a:buChar char="e"/>
            </a:pPr>
            <a:r>
              <a:rPr lang="en-US" altLang="en-US" sz="2600" b="1">
                <a:solidFill>
                  <a:schemeClr val="bg1"/>
                </a:solidFill>
              </a:rPr>
              <a:t>It’s job was to undo everything that Napoléon had done:</a:t>
            </a:r>
          </a:p>
          <a:p>
            <a:pPr lvl="1">
              <a:spcBef>
                <a:spcPct val="50000"/>
              </a:spcBef>
              <a:buClr>
                <a:srgbClr val="FF9F9F"/>
              </a:buClr>
              <a:buFont typeface="BlackChancery" pitchFamily="2" charset="0"/>
              <a:buChar char="V"/>
            </a:pPr>
            <a:r>
              <a:rPr lang="en-US" altLang="en-US" sz="2600" b="1">
                <a:solidFill>
                  <a:schemeClr val="bg1"/>
                </a:solidFill>
              </a:rPr>
              <a:t>Reduce France to its old boundaries </a:t>
            </a:r>
            <a:r>
              <a:rPr lang="en-US" altLang="en-US" sz="2600" b="1">
                <a:solidFill>
                  <a:schemeClr val="bg1"/>
                </a:solidFill>
                <a:sym typeface="Monarchbats" pitchFamily="34" charset="0"/>
              </a:rPr>
              <a:t> her frontiers were pushed back to 1790 level.</a:t>
            </a:r>
            <a:endParaRPr lang="en-US" altLang="en-US" sz="2600" b="1">
              <a:solidFill>
                <a:schemeClr val="bg1"/>
              </a:solidFill>
            </a:endParaRPr>
          </a:p>
          <a:p>
            <a:pPr lvl="1">
              <a:spcBef>
                <a:spcPct val="50000"/>
              </a:spcBef>
              <a:buClr>
                <a:srgbClr val="FF9F9F"/>
              </a:buClr>
              <a:buFont typeface="BlackChancery" pitchFamily="2" charset="0"/>
              <a:buChar char="V"/>
            </a:pPr>
            <a:r>
              <a:rPr lang="en-US" altLang="en-US" sz="2600" b="1">
                <a:solidFill>
                  <a:schemeClr val="bg1"/>
                </a:solidFill>
              </a:rPr>
              <a:t>Restore as many of the old monarchies as possible that had lost their thrones during the Napoléonic era.</a:t>
            </a:r>
          </a:p>
          <a:p>
            <a:pPr>
              <a:spcBef>
                <a:spcPct val="50000"/>
              </a:spcBef>
              <a:buClr>
                <a:srgbClr val="FAD20C"/>
              </a:buClr>
              <a:buFont typeface="DavysOtherDingbats" pitchFamily="2" charset="0"/>
              <a:buChar char="e"/>
            </a:pPr>
            <a:r>
              <a:rPr lang="en-US" altLang="en-US" sz="2600" b="1">
                <a:solidFill>
                  <a:schemeClr val="bg1"/>
                </a:solidFill>
              </a:rPr>
              <a:t>Supported the resolution: </a:t>
            </a:r>
            <a:r>
              <a:rPr lang="en-US" altLang="en-US" sz="2600" b="1" i="1">
                <a:solidFill>
                  <a:srgbClr val="FF9F9F"/>
                </a:solidFill>
              </a:rPr>
              <a:t>There is always an alternative to conflict</a:t>
            </a:r>
            <a:r>
              <a:rPr lang="en-US" altLang="en-US" sz="2600" b="1">
                <a:solidFill>
                  <a:srgbClr val="FF9F9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152400" y="76200"/>
            <a:ext cx="8839200" cy="16160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5000" b="1">
                <a:solidFill>
                  <a:srgbClr val="CACAEE"/>
                </a:solidFill>
              </a:rPr>
              <a:t>Key Players </a:t>
            </a:r>
            <a:br>
              <a:rPr lang="en-US" altLang="en-US" sz="5000" b="1">
                <a:solidFill>
                  <a:srgbClr val="CACAEE"/>
                </a:solidFill>
              </a:rPr>
            </a:br>
            <a:r>
              <a:rPr lang="en-US" altLang="en-US" sz="5000" b="1">
                <a:solidFill>
                  <a:srgbClr val="CACAEE"/>
                </a:solidFill>
              </a:rPr>
              <a:t>at Vienna</a:t>
            </a:r>
          </a:p>
        </p:txBody>
      </p:sp>
      <p:pic>
        <p:nvPicPr>
          <p:cNvPr id="72708" name="Picture 4" descr="Tallyrand"/>
          <p:cNvPicPr>
            <a:picLocks noChangeAspect="1" noChangeArrowheads="1"/>
          </p:cNvPicPr>
          <p:nvPr/>
        </p:nvPicPr>
        <p:blipFill>
          <a:blip r:embed="rId3">
            <a:lum bright="-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3888" y="4038600"/>
            <a:ext cx="1865312" cy="2590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709" name="Picture 5" descr="Castlereag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075" y="381000"/>
            <a:ext cx="1558925" cy="2286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710" name="Picture 6" descr="Czar Alexander 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8" y="762000"/>
            <a:ext cx="1744662" cy="20574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711" name="Picture 7" descr="Metternich"/>
          <p:cNvPicPr>
            <a:picLocks noChangeAspect="1" noChangeArrowheads="1"/>
          </p:cNvPicPr>
          <p:nvPr/>
        </p:nvPicPr>
        <p:blipFill>
          <a:blip r:embed="rId6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738" y="1752600"/>
            <a:ext cx="2130425" cy="28194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712" name="Picture 8" descr="Prus-Frederick William III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0"/>
            <a:ext cx="1658938" cy="21336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3333750" y="4648200"/>
            <a:ext cx="24384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900" b="1">
                <a:solidFill>
                  <a:schemeClr val="bg1"/>
                </a:solidFill>
              </a:rPr>
              <a:t>The “Host”</a:t>
            </a:r>
            <a:br>
              <a:rPr lang="en-US" altLang="en-US" sz="1900" b="1">
                <a:solidFill>
                  <a:schemeClr val="bg1"/>
                </a:solidFill>
              </a:rPr>
            </a:br>
            <a:r>
              <a:rPr lang="en-US" altLang="en-US" sz="1900" b="1">
                <a:solidFill>
                  <a:schemeClr val="bg1"/>
                </a:solidFill>
              </a:rPr>
              <a:t>Prince Klemens von Metternich (Aus.)</a:t>
            </a:r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5715000" y="2743200"/>
            <a:ext cx="32766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900" b="1">
                <a:solidFill>
                  <a:schemeClr val="bg1"/>
                </a:solidFill>
              </a:rPr>
              <a:t>Foreign Minister, </a:t>
            </a:r>
            <a:br>
              <a:rPr lang="en-US" altLang="en-US" sz="1900" b="1">
                <a:solidFill>
                  <a:schemeClr val="bg1"/>
                </a:solidFill>
              </a:rPr>
            </a:br>
            <a:r>
              <a:rPr lang="en-US" altLang="en-US" sz="1900" b="1">
                <a:solidFill>
                  <a:schemeClr val="bg1"/>
                </a:solidFill>
              </a:rPr>
              <a:t>Viscount Castlereagh (Br.)</a:t>
            </a:r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152400" y="2819400"/>
            <a:ext cx="24384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900" b="1">
                <a:solidFill>
                  <a:schemeClr val="bg1"/>
                </a:solidFill>
              </a:rPr>
              <a:t>Tsar Alexander I (Rus.)</a:t>
            </a:r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152400" y="5943600"/>
            <a:ext cx="24384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900" b="1">
                <a:solidFill>
                  <a:schemeClr val="bg1"/>
                </a:solidFill>
              </a:rPr>
              <a:t>King Frederick William III (Prus.)</a:t>
            </a:r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3124200" y="6064250"/>
            <a:ext cx="38100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900" b="1">
                <a:solidFill>
                  <a:schemeClr val="bg1"/>
                </a:solidFill>
              </a:rPr>
              <a:t>Foreign Minister, Charles Maurice de Tallyrand (Fr.)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8839200" cy="15843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900" b="1">
                <a:solidFill>
                  <a:srgbClr val="CACAEE"/>
                </a:solidFill>
              </a:rPr>
              <a:t>Key Principles Established </a:t>
            </a:r>
            <a:br>
              <a:rPr lang="en-US" altLang="en-US" sz="4900" b="1">
                <a:solidFill>
                  <a:srgbClr val="CACAEE"/>
                </a:solidFill>
              </a:rPr>
            </a:br>
            <a:r>
              <a:rPr lang="en-US" altLang="en-US" sz="4900" b="1">
                <a:solidFill>
                  <a:srgbClr val="CACAEE"/>
                </a:solidFill>
              </a:rPr>
              <a:t>at Vienna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2514600" y="2133600"/>
            <a:ext cx="4800600" cy="21621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3413" indent="-6334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09675" indent="-4016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23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382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rgbClr val="FF9F9F"/>
              </a:buClr>
              <a:buFont typeface="BlackChancery" pitchFamily="2" charset="0"/>
              <a:buChar char="V"/>
            </a:pPr>
            <a:r>
              <a:rPr lang="en-US" altLang="en-US" sz="3400" b="1">
                <a:solidFill>
                  <a:schemeClr val="bg1"/>
                </a:solidFill>
              </a:rPr>
              <a:t>Balance of Power</a:t>
            </a:r>
          </a:p>
          <a:p>
            <a:pPr>
              <a:spcBef>
                <a:spcPct val="50000"/>
              </a:spcBef>
              <a:buClr>
                <a:srgbClr val="FF9F9F"/>
              </a:buClr>
              <a:buFont typeface="BlackChancery" pitchFamily="2" charset="0"/>
              <a:buChar char="V"/>
            </a:pPr>
            <a:r>
              <a:rPr lang="en-US" altLang="en-US" sz="3400" b="1">
                <a:solidFill>
                  <a:schemeClr val="bg1"/>
                </a:solidFill>
              </a:rPr>
              <a:t>Legitimacy</a:t>
            </a:r>
          </a:p>
          <a:p>
            <a:pPr>
              <a:spcBef>
                <a:spcPct val="50000"/>
              </a:spcBef>
              <a:buClr>
                <a:srgbClr val="FF9F9F"/>
              </a:buClr>
              <a:buFont typeface="BlackChancery" pitchFamily="2" charset="0"/>
              <a:buChar char="V"/>
            </a:pPr>
            <a:r>
              <a:rPr lang="en-US" altLang="en-US" sz="3400" b="1">
                <a:solidFill>
                  <a:schemeClr val="bg1"/>
                </a:solidFill>
              </a:rPr>
              <a:t>Compensation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143000" y="4724400"/>
            <a:ext cx="7620000" cy="18780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5938" indent="-5159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02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rgbClr val="FAD20C"/>
              </a:buClr>
              <a:buFont typeface="DavysOtherDingbats" pitchFamily="2" charset="0"/>
              <a:buChar char="e"/>
            </a:pPr>
            <a:r>
              <a:rPr lang="en-US" altLang="en-US" sz="2600" b="1">
                <a:solidFill>
                  <a:schemeClr val="bg1"/>
                </a:solidFill>
              </a:rPr>
              <a:t>Coalition forces would occupy France for </a:t>
            </a:r>
            <a:br>
              <a:rPr lang="en-US" altLang="en-US" sz="2600" b="1">
                <a:solidFill>
                  <a:schemeClr val="bg1"/>
                </a:solidFill>
              </a:rPr>
            </a:br>
            <a:r>
              <a:rPr lang="en-US" altLang="en-US" sz="2600" b="1">
                <a:solidFill>
                  <a:schemeClr val="bg1"/>
                </a:solidFill>
              </a:rPr>
              <a:t>3-5 years.</a:t>
            </a:r>
          </a:p>
          <a:p>
            <a:pPr>
              <a:spcBef>
                <a:spcPct val="50000"/>
              </a:spcBef>
              <a:buClr>
                <a:srgbClr val="FAD20C"/>
              </a:buClr>
              <a:buFont typeface="DavysOtherDingbats" pitchFamily="2" charset="0"/>
              <a:buChar char="e"/>
            </a:pPr>
            <a:r>
              <a:rPr lang="en-US" altLang="en-US" sz="2600" b="1">
                <a:solidFill>
                  <a:schemeClr val="bg1"/>
                </a:solidFill>
              </a:rPr>
              <a:t>France would have to pay an indemnity of 700,000,000 francs.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685800" y="1143000"/>
            <a:ext cx="8153400" cy="525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15938" indent="-5159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02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FF9F9F"/>
              </a:buClr>
              <a:buFont typeface="BlackChancery" pitchFamily="2" charset="0"/>
              <a:buChar char="V"/>
            </a:pPr>
            <a:r>
              <a:rPr lang="en-US" altLang="en-US" sz="2600" b="1">
                <a:solidFill>
                  <a:schemeClr val="bg1"/>
                </a:solidFill>
              </a:rPr>
              <a:t>France was deprived of all </a:t>
            </a:r>
            <a:br>
              <a:rPr lang="en-US" altLang="en-US" sz="2600" b="1">
                <a:solidFill>
                  <a:schemeClr val="bg1"/>
                </a:solidFill>
              </a:rPr>
            </a:br>
            <a:r>
              <a:rPr lang="en-US" altLang="en-US" sz="2600" b="1">
                <a:solidFill>
                  <a:schemeClr val="bg1"/>
                </a:solidFill>
              </a:rPr>
              <a:t>territory conquered by Napoléon.</a:t>
            </a:r>
          </a:p>
          <a:p>
            <a:pPr>
              <a:buClr>
                <a:srgbClr val="FF9F9F"/>
              </a:buClr>
              <a:buFont typeface="BlackChancery" pitchFamily="2" charset="0"/>
              <a:buChar char="V"/>
            </a:pPr>
            <a:r>
              <a:rPr lang="en-US" altLang="en-US" sz="2600" b="1">
                <a:solidFill>
                  <a:schemeClr val="bg1"/>
                </a:solidFill>
              </a:rPr>
              <a:t>Russia was given most of Duchy </a:t>
            </a:r>
            <a:br>
              <a:rPr lang="en-US" altLang="en-US" sz="2600" b="1">
                <a:solidFill>
                  <a:schemeClr val="bg1"/>
                </a:solidFill>
              </a:rPr>
            </a:br>
            <a:r>
              <a:rPr lang="en-US" altLang="en-US" sz="2600" b="1">
                <a:solidFill>
                  <a:schemeClr val="bg1"/>
                </a:solidFill>
              </a:rPr>
              <a:t>of Warsaw (Poland). </a:t>
            </a:r>
          </a:p>
          <a:p>
            <a:pPr>
              <a:buClr>
                <a:srgbClr val="FF9F9F"/>
              </a:buClr>
              <a:buFont typeface="BlackChancery" pitchFamily="2" charset="0"/>
              <a:buChar char="V"/>
            </a:pPr>
            <a:r>
              <a:rPr lang="en-US" altLang="en-US" sz="2600" b="1">
                <a:solidFill>
                  <a:schemeClr val="bg1"/>
                </a:solidFill>
              </a:rPr>
              <a:t>Prussia was given half of Saxony, parts of Poland, and other German territories. </a:t>
            </a:r>
          </a:p>
          <a:p>
            <a:pPr>
              <a:buClr>
                <a:srgbClr val="FF9F9F"/>
              </a:buClr>
              <a:buFont typeface="BlackChancery" pitchFamily="2" charset="0"/>
              <a:buChar char="V"/>
            </a:pPr>
            <a:r>
              <a:rPr lang="en-US" altLang="en-US" sz="2600" b="1">
                <a:solidFill>
                  <a:schemeClr val="bg1"/>
                </a:solidFill>
              </a:rPr>
              <a:t>A </a:t>
            </a:r>
            <a:r>
              <a:rPr lang="en-US" altLang="en-US" sz="2600" b="1">
                <a:solidFill>
                  <a:srgbClr val="FF9F9F"/>
                </a:solidFill>
              </a:rPr>
              <a:t>Germanic Confederation</a:t>
            </a:r>
            <a:r>
              <a:rPr lang="en-US" altLang="en-US" sz="2600" b="1">
                <a:solidFill>
                  <a:schemeClr val="bg1"/>
                </a:solidFill>
              </a:rPr>
              <a:t> of 30+ states (including Prussia) was created from the previous 300, under Austrian rule. </a:t>
            </a:r>
          </a:p>
          <a:p>
            <a:pPr>
              <a:buClr>
                <a:srgbClr val="FF9F9F"/>
              </a:buClr>
              <a:buFont typeface="BlackChancery" pitchFamily="2" charset="0"/>
              <a:buChar char="V"/>
            </a:pPr>
            <a:r>
              <a:rPr lang="en-US" altLang="en-US" sz="2600" b="1">
                <a:solidFill>
                  <a:schemeClr val="bg1"/>
                </a:solidFill>
              </a:rPr>
              <a:t>Austria was given back territory it had lost recently, plus more in Germany and Italy. </a:t>
            </a:r>
          </a:p>
          <a:p>
            <a:pPr>
              <a:buClr>
                <a:srgbClr val="FF9F9F"/>
              </a:buClr>
              <a:buFont typeface="BlackChancery" pitchFamily="2" charset="0"/>
              <a:buChar char="V"/>
            </a:pPr>
            <a:r>
              <a:rPr lang="en-US" altLang="en-US" sz="2600" b="1">
                <a:solidFill>
                  <a:schemeClr val="bg1"/>
                </a:solidFill>
              </a:rPr>
              <a:t>The House of Orange was given the Dutch Republic and the Austrian Netherlands to rule.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152400" y="152400"/>
            <a:ext cx="8839200" cy="8080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700">
                <a:solidFill>
                  <a:srgbClr val="CACAEE"/>
                </a:solidFill>
              </a:rPr>
              <a:t>Changes Made at Vienna (1)</a:t>
            </a:r>
          </a:p>
        </p:txBody>
      </p:sp>
      <p:pic>
        <p:nvPicPr>
          <p:cNvPr id="75782" name="Picture 6" descr="Congress of Vienna  doc - Jun 9 18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914400"/>
            <a:ext cx="2133600" cy="183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152400" y="182563"/>
            <a:ext cx="89916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>
                <a:solidFill>
                  <a:srgbClr val="CACAEE"/>
                </a:solidFill>
              </a:rPr>
              <a:t>The Germanic Confederation, 1815</a:t>
            </a:r>
          </a:p>
        </p:txBody>
      </p:sp>
      <p:pic>
        <p:nvPicPr>
          <p:cNvPr id="92166" name="Picture 6" descr="map-German Confederation-1815"/>
          <p:cNvPicPr>
            <a:picLocks noChangeAspect="1" noChangeArrowheads="1"/>
          </p:cNvPicPr>
          <p:nvPr/>
        </p:nvPicPr>
        <p:blipFill>
          <a:blip r:embed="rId3">
            <a:lum bright="-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90600"/>
            <a:ext cx="7239000" cy="5638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275</Words>
  <Application>Microsoft Office PowerPoint</Application>
  <PresentationFormat>On-screen Show (4:3)</PresentationFormat>
  <Paragraphs>56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BlackChancery</vt:lpstr>
      <vt:lpstr>Monarchbats</vt:lpstr>
      <vt:lpstr>Arial</vt:lpstr>
      <vt:lpstr>DavysOtherDingbats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Horace Greeley HS     Chappaqua, 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Congress of Vienna</dc:title>
  <dc:creator>Ms. Susan M. Pojer</dc:creator>
  <cp:lastModifiedBy>Braun Christine</cp:lastModifiedBy>
  <cp:revision>84</cp:revision>
  <dcterms:created xsi:type="dcterms:W3CDTF">2006-01-13T14:51:26Z</dcterms:created>
  <dcterms:modified xsi:type="dcterms:W3CDTF">2016-01-08T18:19:11Z</dcterms:modified>
</cp:coreProperties>
</file>