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</p:sldMasterIdLst>
  <p:notesMasterIdLst>
    <p:notesMasterId r:id="rId28"/>
  </p:notesMasterIdLst>
  <p:sldIdLst>
    <p:sldId id="256" r:id="rId5"/>
    <p:sldId id="257" r:id="rId6"/>
    <p:sldId id="258" r:id="rId7"/>
    <p:sldId id="261" r:id="rId8"/>
    <p:sldId id="259" r:id="rId9"/>
    <p:sldId id="262" r:id="rId10"/>
    <p:sldId id="260" r:id="rId11"/>
    <p:sldId id="263" r:id="rId12"/>
    <p:sldId id="264" r:id="rId13"/>
    <p:sldId id="266" r:id="rId14"/>
    <p:sldId id="265" r:id="rId15"/>
    <p:sldId id="267" r:id="rId16"/>
    <p:sldId id="268" r:id="rId17"/>
    <p:sldId id="271" r:id="rId18"/>
    <p:sldId id="269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87AA46-2CAC-4951-A665-59C2720489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C7803B-B238-4C07-ACB4-3BBF628153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C727C04-099C-40DA-AFE9-CC89A58543F2}" type="datetimeFigureOut">
              <a:rPr lang="en-US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BA2D23A-7DAD-4F23-93EE-219A128A52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AD8FE9-F8C8-49B3-9170-04A5BEA47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B5C2B-656E-46DC-9684-328E56D47B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1205A-F382-4738-AD59-5D83F228D5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4D5FB-6C62-4AA7-9058-70AACE606F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EB97F49E-7BFC-4DDC-B67B-414E10ECE8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07A9FFBE-1440-4D04-9649-424B243332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06AB124A-6BD0-452E-887C-9C0F99FF22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F6FCD0-5244-4010-B5BB-94D114B1357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50B7BD7B-32DA-4FC6-8352-AFA6E02F63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FB6F088D-3C57-4287-8D92-0E668BD429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5150E7BB-30F9-45C6-A541-70F0229A2B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028148-9401-4D52-86AF-C3C5ADE4D4C3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03286260-1A3C-4A95-8EE0-329844DE30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56D840EB-0C66-437D-BE8E-D41EEADFE2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A8C6585C-3347-4194-B7C2-864E179951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CF7EB1-1FC5-49E8-B138-E95E3609420D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1C4A8CA9-43AE-42D7-9F64-63AF31804D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EFA85D71-8E86-4B85-B295-7722235585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CD501AB1-B844-443C-9CAB-317F83556F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2E762D-B979-4AF9-979F-86AE871D693E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B33AF9A3-B26B-48F2-96DA-5DE8E1203D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1DA54BCA-9495-40DE-8355-0A7D924170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A34C95A3-DBAA-4992-972D-ABB72957B0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7C678D-4592-4E2B-9CA7-A1EA681550FE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699822B9-ADFE-4862-B0FC-031635A83C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706D3987-E9AD-4D05-B06C-2DCCC3DD29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67FF3557-B819-41CD-A607-339D24608A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353185-8F1E-4EA5-995C-057356B09E49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777DABF1-D493-488D-A465-B060AEEB4D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AC505D76-A9B1-410D-A7CE-3C17BDE654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AACD584E-FE8E-4FCE-94D5-4D8D65A904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889938-C0FD-4644-B96D-383EAE863CD1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83840B8F-6424-417E-902F-CA566F779B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2497B7D8-EAA7-41B2-B115-B00219F391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8AA0C7FA-FD23-42F2-82FD-F78A9D69CA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B731FB-1745-42CC-AEFD-9810F8C0472D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11DBBE00-E485-4E96-ACF7-20A137C1E0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FE784096-5EAE-43B1-8913-19ADE386F8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77315A51-268B-4EF9-B411-D1F250A0F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20348-0032-4FA9-8512-059B31EBC27E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26A90541-D4FB-49C8-B90A-E10DFE11C6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E83E51B5-9002-4AEC-9387-7868DD8E7A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3928D7C1-5AAC-4198-B439-D921C79209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6BB7B6-301E-4607-850A-DEAC9182B2A1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AAB89CD2-1A7E-4026-AC2F-21D42746F8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681C89F3-15D8-481C-AB1C-DCA8194773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AB8647F6-8D2B-47E1-B6AF-16BD367B6B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92C703-9AC3-43B3-85D1-6D5F693C4C14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148CBB6E-6FBE-412C-9CAC-EE14065310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386DBC7A-E0AF-4959-834B-413DC3FABE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62696F5D-0E77-4401-9A0F-F0EFD72156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F6CC08-49E1-4E15-AAF9-4C542D2C26D9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CA351AA6-FA1C-4B74-A8AD-515EB32CF2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7510FE1B-C9A1-4856-85A9-07B6E806B5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F05934D3-2355-4909-A9A5-143D36B83A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3D16A4-1CEE-4209-9729-7B8D7FA3A5C0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1C69A2BB-43B7-47F6-A9F4-12F2C6169C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993EBE96-B5D7-472D-AB3F-3AB6169698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AF2A8A1A-833A-4709-8740-C92FAA1313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54FF8E-3D7C-46F7-A093-C1FAA75112DE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B4801B4E-4DB0-46CD-B22C-E2539CDB39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8909FEE3-D8B4-4E0A-AE50-366A5CD028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1E329D50-A460-4953-8338-983AFA94A6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9D45CF-A667-4955-8351-C111CC7BBC6B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2294D8B4-FE96-4A27-B1ED-818C43E621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3EE4DD1B-6BC2-4FB7-904A-28AA1BADDF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B5BBAE6B-FA59-4810-8110-17664F2AE1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918622-BC6D-4AA5-81EA-53EE17E618D8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A4BF994C-0108-41DB-AA49-0A4DF63980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D544EBC6-4A88-49AC-9FA9-ABA2B60D90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634C3FBC-9792-4A0A-A1DD-184FC49664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BB1182-7508-455A-AFB7-6D77A7E692A7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A30A6A1B-91FC-4EE1-A028-28391DA80A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B675331A-E890-454B-9C9E-7A758DECDB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BCF0818C-5113-48B4-A385-3ED433ACCD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5D6B22-4D35-4BB8-B2D1-D545A51D7C80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6A2600A7-2953-4237-B699-71C60638E9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2BE8FF5B-140A-4AAC-A209-672F34FD38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12679A63-3B32-4139-96E2-C0D359BD37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FC5EF4-B25E-405A-AC45-F3B38826565A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C38211B6-3FEF-4F3E-A6DE-7B171B493E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1DAC5B29-BE23-48B2-AA61-2F54F780DC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3D252CBD-1A8F-4751-B634-E860C9E4F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DB363A-6E50-4BF1-8AD2-8F08ACB81329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85552F50-E3AF-4A35-9C35-8A0C787288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72F017CD-5F3A-4960-BBA4-D944491043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F2550FAA-845E-4795-9ADA-061492F3B7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111673-E58F-4707-BE5B-99E58C3AE473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F5E8A70-9F33-47B5-9E21-B60C8FCA7B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A540BFEA-E374-4494-B44B-2B0A4EF5BF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CD5F7426-4F4E-4246-952B-6CF0EADE98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7CD48E-617E-4BB2-9523-725A8B2CFBEA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708DC816-583C-4FD8-949F-70D573005D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600DEE09-D528-44EB-8D4E-2187395BEC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31CA5ADE-4A92-4D17-8E50-72C386D824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3E2F7F-E27C-4481-AAC2-96EE7085D137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9212E-F829-402C-9981-F4A2BC54919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54A381-433F-4E4F-B970-D038F7C5A5E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331A1A-5014-4F01-8864-511DC8B1729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4AE9B7-C2F3-4692-B314-74005738E39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1641C7-5F15-4778-9E76-F297B9ECA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238E460A-398A-4A12-B381-92DB834DA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E8D47C-8CE0-4ADB-A508-B25F4DA23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9B3C25F-7E79-47CF-8BAD-1A09DB3B995D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A8A49F2-A091-4832-8FC0-2EE2A57034FA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id="{B04A107D-48E8-4C9E-AE51-5AA99C581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id="{46D1CD07-7549-4E8B-BF94-992EC79B4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id="{0A8631AF-5715-4110-85A3-0C7AE549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6BD0593-69E6-4E41-A9FA-36E8C0A46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832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B4631-3358-49B5-AABA-B3E3EB47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86BE-C649-4BD2-8746-EDB8B39D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DDADE-A744-4D80-AD26-ACCF9EA3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BCEE8-0B7E-450C-BAAA-A6DA9FCED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819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775926-F48B-4E2F-B96A-6B48BB64B88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1CE4E6-C9BD-4068-ADBF-07DB4B437E2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D43745-C002-4D50-8D64-6EA5904D82A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EB708F-CD00-4D11-AC03-A4D63C78D20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75FD82-2DCF-42AA-9DFA-B133EA94F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EAEF6A-C44C-49EB-B10F-3A68F4CAC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3C7DE3C8-0217-4334-80CB-ABFBD71A2FF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CEC195-4CA6-4D34-BFB9-593CE5CA2DE9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AADB5CB-7512-4471-AA3D-EC9003C4A6FA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63A443E-841F-4FBF-BF44-EDC01F012D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5FE03C4-3F34-43F4-9880-45126EF94D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72556E-EEB7-4F3B-A6FD-64935559CDC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B5B5FD4-C32C-4E52-BD91-829D28C3C3F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68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595EC-C426-4642-A6E4-2D30C9F7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15BA5-D034-46CA-9C29-B7A7C575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0383B-AB88-4BD8-9DA5-2D2A84804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9309347-B6CA-4BA3-A975-329D5ECAE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722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F79F65-14E7-4A54-AD6F-3FC6E0665DD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E0ED7-BF95-4378-B71D-54A95902E2D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F3F0BC-06B8-4977-940B-DF15C1F6D4F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8805BC-2192-4771-8EFF-5408B1DB306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BDE738-0A07-475C-A2FE-F9F826BBF85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AD1A8-20B3-462A-921D-3876F55E1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C34C03-4ABB-40CF-ACCE-2737B5ACE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44D775-BB44-47AF-858F-97C8883E6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74447853-78E7-4D0F-8F8B-B138C2787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5C55-0674-40A7-9474-9418D029670E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B9F6CB2-7B5D-4B45-8950-80A580B15D3D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AC749143-3F04-468E-9821-0A599B8206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18617C6-859F-4725-B10A-DCEDEFA688B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C0082F6-EA5C-47A3-AF9F-F7D950AA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4F380E7-16C9-4D15-824D-769B0174D6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763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7A879EFC-0FB9-4312-8706-EFE3B9F90C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51CC5E8-039C-4170-82AB-81F60F1BBA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337FEFC-A9E5-403D-B7D3-51AB74C9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9343B0E-5A31-4BAF-950D-59CD34D7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CAB41-9589-4AB8-90D2-DE7409A26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45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8E775ABE-C6EB-41A0-90AA-6FD2830491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725DCF-92BB-4230-B513-0D4759C0920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F1D10-26A8-4F06-8EB0-23750616447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4333FF-1A0F-440A-BC69-DBA7817B239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0F0ECE-C74D-4A5A-8034-0467A051DD9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E5187A-5857-4A0A-AB1E-432E1579D421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CD243A-192A-49B6-B4D2-7011E4357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01E4C9DE-62BC-483A-82DC-66DEDA8E75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115170-3112-4B90-A2CE-CA9D68BD4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99F857B-F267-4D49-88C2-7DD241915C9D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7B4C62A-851A-47AB-A48D-B4229DF61317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A5FBCAA0-FEF2-4A07-B7DE-3250ED90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64709077-D945-4BFB-A207-44F3E998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BE1B648E-07B9-40FB-8F89-A9425B60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703B470-F91F-4648-B647-77CCB1D2A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899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20105-3521-4BF4-ADAE-8D0A9CA3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50B824-C429-4CDE-96B0-934EE3F3F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5EBC0-15DE-4B01-8B2C-A5B85277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802EABE-0AB3-4B4B-A7EB-E5AD221CC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85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0A75A3-6411-4266-B2A8-C190EA1D64F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A61108-F7A1-4C89-95A2-7AEDCB33F2B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874500-5414-41E6-B207-6762BB51602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2E5BEC-B33E-4E64-B04E-FA43879AE9D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4A4DF6-80EC-4CCF-9B60-326915A48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D54F53-E11B-48EF-9B4F-0FD3801F8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D14853BD-6002-41BF-AB0A-02DCAB2A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FAF124F-3B1C-43F7-8032-065C9434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7BC771D-599B-4EC7-A226-5E491DD0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8735C6-EB8B-4C0D-885B-CF29252270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88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D6E815-DB32-4D7A-85B0-5257A7DF4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EE8CAA-66C0-44FB-B48C-3CE18FE8897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1CE642-23F8-4F5A-8239-2DB18ED7664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89EE7D-AD23-4527-9FB6-3D8DFC2B779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477FBF-A5EC-4212-8DAD-6B9C5365FF4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DE4A2C-48E8-44B7-A0E4-2AE488597377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027060-BD55-4E8C-B5A2-8D4952D0F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8F2799ED-73AE-4129-B8B8-96B8C9F85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81C7A7-E5E7-450E-8A3B-2BE4BC439D78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7429EB4-181D-4AD1-A5AF-088387FA246C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E5EDFB-BB0A-42ED-B425-01F237C3B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8F4307C7-6856-412E-AD0D-542CAE6BC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3686F14-F90B-4AE5-8E67-5DB1275D4D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B81829DC-2BE0-460A-B998-20EB92CEED9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CAB10FD2-F6B3-42E2-B63E-8C54CCA391B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66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51EBFC2B-9F7E-47FD-A746-42C7E1D19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7B1BB2-E035-4223-B57D-160BB555EA5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7078E-827C-4804-B6FC-202C05D406D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40CC45-ACDC-4E1F-8D7C-2FDDDD7101E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05A504-7F19-4169-B5BA-BE617862E8C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655A17-D799-4600-9ABE-9ACCE1427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C06B76-77E5-44A1-80FC-8DBD177D2DEF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9AE469-DD71-4629-B9CA-D25893D6B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482E92A-C8C7-4C3B-96D6-8D5AB12AA9AA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2C494C-AF9E-405E-81AF-53763A1B4F2B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A82516-D533-4E58-AB38-D6674A12E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F979AE2C-695C-4618-AF28-8AF41C4EB1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98D4536-BC6C-457F-A17D-FA4DD000A4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EBEA206-8604-430B-B809-B478AEE762A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2F730505-5AE5-4516-9344-0B9D13C519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1E4F8B2-5D2E-4958-9AE6-B44E9A491A2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64FE2C-B0C7-48CA-80FD-DB6C56A95B6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101A60-5D73-4239-8A2C-78B448E195E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3DE696-6B8B-4FE9-8F06-24818DC0124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ABFD2B-9A08-46BE-A401-F833EE91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E309EA0-43EE-4A50-B791-AF4F288A4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9AECB9-E6C4-4C88-AB74-2FD791F96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C357B9-6782-4929-8255-722548F00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B9EB507C-F406-48B4-A91C-EA224F64FF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194C1A-CCE6-4E82-866F-358981EA635E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A0B2B2D-5791-41AD-ADC4-E06B7B55D855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C4CC608-DB17-4909-B4F5-C2E78D954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fld id="{D0688510-5FE0-4F8E-8255-A06D1F24A12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AC9CC4EC-D4A7-4BDA-AF98-165F63C490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0DB9071B-02A8-4E6A-A51F-7EB8FF789E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Israel_and_Palestine_Peace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en.wikipedia.org/wiki/File:Nasser.j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nwar_Sadat_cropped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hyperlink" Target="http://en.wikipedia.org/wiki/File:Golda_Meir_03265u.jpg" TargetMode="Externa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rafatEconomicForum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egin,_Carter_and_Sadat_at_Camp_David_1978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hyperlink" Target="http://en.wikipedia.org/wiki/File:Carter_and_Sadat_White_House2.jpg" TargetMode="Externa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Flag_of_Israel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en.wikipedia.org/wiki/File:Flag_of_Palestine.svg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ill_Clinton,_Yitzhak_Rabin,_Yasser_Arafat_at_the_White_House_1993-09-13.jp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lDurrah2.jp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hyperlink" Target="http://en.wikipedia.org/wiki/File:IDF-D9L001.jpg" TargetMode="External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ed_Sea_Summit_in_Aqaba.jpg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hyperlink" Target="http://en.wikipedia.org/wiki/File:Sharon_bush_abbas.jpg" TargetMode="External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enjamin_Netanyahu.jpg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hyperlink" Target="http://en.wikipedia.org/wiki/File:Mahmoud_Abbas.jpg" TargetMode="External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Is-wb-gs-gh_v3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rthur_Balfour,_photo_portrait_facing_left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85355F8E-6441-4F62-98E5-FDC75FF309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en-US" i="1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DAD86D1-9409-40B8-A8EE-EB07FAC44B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Conflicts in the Middle East</a:t>
            </a:r>
          </a:p>
        </p:txBody>
      </p:sp>
      <p:pic>
        <p:nvPicPr>
          <p:cNvPr id="13316" name="Picture 5" descr="220px-Israel_and_Palestine_Peace">
            <a:hlinkClick r:id="rId3"/>
            <a:extLst>
              <a:ext uri="{FF2B5EF4-FFF2-40B4-BE49-F238E27FC236}">
                <a16:creationId xmlns:a16="http://schemas.microsoft.com/office/drawing/2014/main" id="{08BF4CD8-8DE8-4BA3-B2B8-F0FB86439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810000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3EBFA21-FE04-4C55-9EA4-D06F1B22B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The conflict begins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E62E34F-604E-4995-9F98-75C7B0A0794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day after Israel is created it’s invaded by its Islamic neighbors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state of Israel never came into being due to constant invasions—Jews are able to claim about half the promised land</a:t>
            </a:r>
          </a:p>
          <a:p>
            <a:pPr>
              <a:lnSpc>
                <a:spcPct val="90000"/>
              </a:lnSpc>
            </a:pPr>
            <a:r>
              <a:rPr lang="en-US" altLang="en-US"/>
              <a:t>600,000 Palestinians flee because of fighting—settle in UN refugee camps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Arabs also start seizing Palestinian lands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Egypt</a:t>
            </a:r>
            <a:r>
              <a:rPr lang="en-US" altLang="en-US"/>
              <a:t> takes control of Gaza Strip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Jordan</a:t>
            </a:r>
            <a:r>
              <a:rPr lang="en-US" altLang="en-US"/>
              <a:t> annexes the West Bank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A068F04-0035-4719-9E99-2CA82D4A8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/>
              <a:t>3. The 1956 Arab-Israeli war breaks out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FA5309FA-9465-45C6-AD27-9777CF6C950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700" b="1" u="sng"/>
              <a:t>CAUSES:</a:t>
            </a:r>
          </a:p>
          <a:p>
            <a:pPr marL="514350" indent="-514350"/>
            <a:r>
              <a:rPr lang="en-US" altLang="en-US" sz="2700"/>
              <a:t>Egypt (led by </a:t>
            </a:r>
            <a:r>
              <a:rPr lang="en-US" altLang="en-US" sz="2700" b="1" u="sng"/>
              <a:t>Nasser</a:t>
            </a:r>
            <a:r>
              <a:rPr lang="en-US" altLang="en-US" sz="2700"/>
              <a:t>) seized Suez Canal</a:t>
            </a:r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A395B936-2CEA-4064-9B79-9F3C785104A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700" b="1" u="sng"/>
              <a:t>EFFECTS</a:t>
            </a:r>
            <a:r>
              <a:rPr lang="en-US" altLang="en-US" sz="2700"/>
              <a:t>:</a:t>
            </a:r>
          </a:p>
          <a:p>
            <a:r>
              <a:rPr lang="en-US" altLang="en-US" sz="2700"/>
              <a:t>Egyptians defeated</a:t>
            </a:r>
          </a:p>
          <a:p>
            <a:r>
              <a:rPr lang="en-US" altLang="en-US" sz="2700"/>
              <a:t>Israel and British/French allies  withdraw from Egypt, who regains control of the canal</a:t>
            </a:r>
          </a:p>
        </p:txBody>
      </p:sp>
      <p:pic>
        <p:nvPicPr>
          <p:cNvPr id="23557" name="Picture 7" descr="Map showing Suez Canal and surrounding region">
            <a:extLst>
              <a:ext uri="{FF2B5EF4-FFF2-40B4-BE49-F238E27FC236}">
                <a16:creationId xmlns:a16="http://schemas.microsoft.com/office/drawing/2014/main" id="{691DF083-E712-4760-8C2F-B5F1395B1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3331634"/>
            <a:ext cx="4038600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9" descr="Head and shoulders of a man in his forties smiling. He has dark hair that is pulled back, a long forehead, thick eyebrows and a mustache.  He is wearing a gray jacket and a white shirt with a tie.">
            <a:hlinkClick r:id="rId4" tooltip="Gamal Abdel Nasser"/>
            <a:extLst>
              <a:ext uri="{FF2B5EF4-FFF2-40B4-BE49-F238E27FC236}">
                <a16:creationId xmlns:a16="http://schemas.microsoft.com/office/drawing/2014/main" id="{8985AFBF-A739-47F0-A6B2-17A114CDC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73" y="995892"/>
            <a:ext cx="896938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7F9F4A9-15F2-4953-A752-C525EDFD9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/>
              <a:t>4. The 1967 Six-Day War begins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B1241148-2878-4FD4-A20F-F0613628588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700" b="1" u="sng"/>
              <a:t>CAUSES</a:t>
            </a:r>
            <a:r>
              <a:rPr lang="en-US" altLang="en-US" sz="2700"/>
              <a:t>:</a:t>
            </a:r>
          </a:p>
          <a:p>
            <a:r>
              <a:rPr lang="en-US" altLang="en-US" sz="2700"/>
              <a:t>Tension b/t Israel and Arab states</a:t>
            </a: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52ECFC3F-E2BD-4E7D-8360-9A5FD09D1C8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700" b="1" u="sng"/>
              <a:t>EFFECTS</a:t>
            </a:r>
            <a:r>
              <a:rPr lang="en-US" altLang="en-US" sz="2700"/>
              <a:t>:</a:t>
            </a:r>
          </a:p>
          <a:p>
            <a:r>
              <a:rPr lang="en-US" altLang="en-US" sz="2700"/>
              <a:t>Heavy Arab losses</a:t>
            </a:r>
          </a:p>
          <a:p>
            <a:r>
              <a:rPr lang="en-US" altLang="en-US" sz="2700"/>
              <a:t>Israeli annexation of </a:t>
            </a:r>
            <a:r>
              <a:rPr lang="en-US" altLang="en-US" sz="2700" b="1"/>
              <a:t>Jerusalem</a:t>
            </a:r>
            <a:r>
              <a:rPr lang="en-US" altLang="en-US" sz="2700"/>
              <a:t>, West Bank, </a:t>
            </a:r>
            <a:r>
              <a:rPr lang="en-US" altLang="en-US" sz="2700" b="1"/>
              <a:t>Sinai Peninsula</a:t>
            </a:r>
            <a:r>
              <a:rPr lang="en-US" altLang="en-US" sz="2700"/>
              <a:t> and Golan Heights </a:t>
            </a:r>
            <a:r>
              <a:rPr lang="en-US" altLang="en-US" sz="2700" i="1"/>
              <a:t>(as a buffer zone)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D17516B-E573-4408-BC80-FC7E0424D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/>
              <a:t>Before and After 1967 War</a:t>
            </a:r>
          </a:p>
        </p:txBody>
      </p:sp>
      <p:sp>
        <p:nvSpPr>
          <p:cNvPr id="25603" name="Rectangle 8">
            <a:extLst>
              <a:ext uri="{FF2B5EF4-FFF2-40B4-BE49-F238E27FC236}">
                <a16:creationId xmlns:a16="http://schemas.microsoft.com/office/drawing/2014/main" id="{BDA93C72-FD36-41D9-92B9-D6568995BA6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endParaRPr lang="en-US" altLang="en-US" sz="2700"/>
          </a:p>
        </p:txBody>
      </p:sp>
      <p:sp>
        <p:nvSpPr>
          <p:cNvPr id="25604" name="Rectangle 9">
            <a:extLst>
              <a:ext uri="{FF2B5EF4-FFF2-40B4-BE49-F238E27FC236}">
                <a16:creationId xmlns:a16="http://schemas.microsoft.com/office/drawing/2014/main" id="{8B56FE98-581F-4D49-9DA5-8789BB46DC8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endParaRPr lang="en-US" altLang="en-US" sz="2700"/>
          </a:p>
        </p:txBody>
      </p:sp>
      <p:pic>
        <p:nvPicPr>
          <p:cNvPr id="25605" name="Picture 11" descr="b4_1967_300">
            <a:extLst>
              <a:ext uri="{FF2B5EF4-FFF2-40B4-BE49-F238E27FC236}">
                <a16:creationId xmlns:a16="http://schemas.microsoft.com/office/drawing/2014/main" id="{14B592AF-C571-4DCB-B3E8-3F66559B3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3706813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3" descr="1967_war_300">
            <a:extLst>
              <a:ext uri="{FF2B5EF4-FFF2-40B4-BE49-F238E27FC236}">
                <a16:creationId xmlns:a16="http://schemas.microsoft.com/office/drawing/2014/main" id="{8A8A1224-3570-415B-ADE2-57049FB74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706813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D0CD569-DAD2-43E6-B69E-F3274D5CD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After 1967 War: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45C61E1-39A1-4D0F-AA8E-27887ABFB74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Palestinians living in Jerusalem given a choice of </a:t>
            </a:r>
            <a:r>
              <a:rPr lang="en-US" altLang="en-US" b="1"/>
              <a:t>citizenship—Israeli or Jordanian</a:t>
            </a:r>
            <a:r>
              <a:rPr lang="en-US" altLang="en-US"/>
              <a:t> </a:t>
            </a:r>
            <a:r>
              <a:rPr lang="en-US" altLang="en-US" i="1"/>
              <a:t>(most chose Jordan)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i="1"/>
          </a:p>
          <a:p>
            <a:r>
              <a:rPr lang="en-US" altLang="en-US"/>
              <a:t>Palestinians living in other areas not given choice—under Jewish control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78E8144-3F3C-438C-B02C-BD5961C96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/>
              <a:t>5. The 1973 Yom Kippur War begins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C17AA219-0B87-4ED1-A8F0-786EA7D3B86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700" b="1" u="sng"/>
              <a:t>CAUSES</a:t>
            </a:r>
            <a:r>
              <a:rPr lang="en-US" altLang="en-US" sz="2700"/>
              <a:t>:</a:t>
            </a:r>
          </a:p>
          <a:p>
            <a:r>
              <a:rPr lang="en-US" altLang="en-US" sz="2700"/>
              <a:t>Joint Arab attack on holiest Jewish holiday</a:t>
            </a:r>
          </a:p>
          <a:p>
            <a:r>
              <a:rPr lang="en-US" altLang="en-US" sz="2700"/>
              <a:t>Led by new Egyptian President </a:t>
            </a:r>
            <a:r>
              <a:rPr lang="en-US" altLang="en-US" sz="2700" b="1" u="sng"/>
              <a:t>Anwar Sadat</a:t>
            </a:r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4F465E0C-A6AF-4C53-9A0E-A8FF2540053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700"/>
              <a:t>EFFECTS:</a:t>
            </a:r>
          </a:p>
          <a:p>
            <a:r>
              <a:rPr lang="en-US" altLang="en-US" sz="2700"/>
              <a:t>Israeli counterattack followed by an uneasy truce</a:t>
            </a:r>
          </a:p>
          <a:p>
            <a:r>
              <a:rPr lang="en-US" altLang="en-US" sz="2700"/>
              <a:t>Led by Israel prime minister </a:t>
            </a:r>
            <a:r>
              <a:rPr lang="en-US" altLang="en-US" sz="2700" b="1" u="sng"/>
              <a:t>Golda Meier</a:t>
            </a:r>
          </a:p>
        </p:txBody>
      </p:sp>
      <p:pic>
        <p:nvPicPr>
          <p:cNvPr id="27653" name="Picture 7" descr="225px-Anwar_Sadat_cropped">
            <a:hlinkClick r:id="rId3" tooltip="Anwar El Sadat"/>
            <a:extLst>
              <a:ext uri="{FF2B5EF4-FFF2-40B4-BE49-F238E27FC236}">
                <a16:creationId xmlns:a16="http://schemas.microsoft.com/office/drawing/2014/main" id="{594B1290-D690-4C2A-B9E7-EA59664B9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48200"/>
            <a:ext cx="13430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9" descr="225px-Golda_Meir_03265u">
            <a:hlinkClick r:id="rId5" tooltip="Golda Meir"/>
            <a:extLst>
              <a:ext uri="{FF2B5EF4-FFF2-40B4-BE49-F238E27FC236}">
                <a16:creationId xmlns:a16="http://schemas.microsoft.com/office/drawing/2014/main" id="{CF59265E-1B7A-426B-A0DF-4F2412F41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648200"/>
            <a:ext cx="15652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8C0E47B-D39B-4DAE-A96F-35828B641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Creation of the PLO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EC409A4-A46C-427B-BAEE-B646E6C252BA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Israel and its Arab neighbors continue to battle for control of region</a:t>
            </a:r>
          </a:p>
          <a:p>
            <a:r>
              <a:rPr lang="en-US" altLang="en-US"/>
              <a:t>Palestinians struggle for recognition</a:t>
            </a:r>
          </a:p>
          <a:p>
            <a:r>
              <a:rPr lang="en-US" altLang="en-US"/>
              <a:t>UN grants Palestinians West Bank and Gaza Strip, but Israelis take control of it</a:t>
            </a:r>
          </a:p>
          <a:p>
            <a:r>
              <a:rPr lang="en-US" altLang="en-US"/>
              <a:t>1964— </a:t>
            </a:r>
            <a:r>
              <a:rPr lang="en-US" altLang="en-US" b="1" u="sng">
                <a:solidFill>
                  <a:srgbClr val="CC0000"/>
                </a:solidFill>
              </a:rPr>
              <a:t>Palestine Liberation Organization</a:t>
            </a:r>
            <a:r>
              <a:rPr lang="en-US" altLang="en-US"/>
              <a:t> formed to push for a Palestinian state</a:t>
            </a:r>
          </a:p>
          <a:p>
            <a:pPr lvl="1"/>
            <a:r>
              <a:rPr lang="en-US" altLang="en-US"/>
              <a:t>dominated by guerilla troops</a:t>
            </a:r>
          </a:p>
          <a:p>
            <a:pPr lvl="1"/>
            <a:r>
              <a:rPr lang="en-US" altLang="en-US"/>
              <a:t>1969— </a:t>
            </a:r>
            <a:r>
              <a:rPr lang="en-US" altLang="en-US" b="1" u="sng"/>
              <a:t>Yasir Arafat</a:t>
            </a:r>
            <a:r>
              <a:rPr lang="en-US" altLang="en-US"/>
              <a:t> becomes leader of PLO</a:t>
            </a:r>
          </a:p>
        </p:txBody>
      </p:sp>
      <p:pic>
        <p:nvPicPr>
          <p:cNvPr id="28676" name="Picture 5" descr="220px-ArafatEconomicForum">
            <a:hlinkClick r:id="rId3"/>
            <a:extLst>
              <a:ext uri="{FF2B5EF4-FFF2-40B4-BE49-F238E27FC236}">
                <a16:creationId xmlns:a16="http://schemas.microsoft.com/office/drawing/2014/main" id="{EC7498A0-91AF-4193-BFEA-D478F85EF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24400"/>
            <a:ext cx="14747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1514ACA-9CD7-45EA-BE05-821E0191C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3">
                    <a:shade val="75000"/>
                  </a:schemeClr>
                </a:solidFill>
              </a:rPr>
              <a:t>6. Sadat and Begin sign the Camp David Accords (1979)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16C6A4D2-CFDA-4BDA-8767-F2499F8CDE8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700" b="1" u="sng"/>
              <a:t>CAUSES</a:t>
            </a:r>
            <a:r>
              <a:rPr lang="en-US" altLang="en-US" sz="270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Sadat offers peace to Israel in exchange for recognition of Palestinian state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US President Carter invited Sadat and Begin to Camp David to work out differences</a:t>
            </a: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33B608C9-BC18-4167-848F-AEF6961F97F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700" b="1" u="sng"/>
              <a:t>EFFECTS</a:t>
            </a:r>
            <a:r>
              <a:rPr lang="en-US" altLang="en-US" sz="270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Egypt recognized Israel as a nation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Sinai peninsula transferred back to Egypt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1981-Sadat is assassinated by Arab Muslim extremists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0F8BC09A-DDC6-4B2E-8561-DE14EEC06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/>
              <a:t>The Camp David Accords</a:t>
            </a:r>
          </a:p>
        </p:txBody>
      </p:sp>
      <p:sp>
        <p:nvSpPr>
          <p:cNvPr id="30723" name="Rectangle 5">
            <a:extLst>
              <a:ext uri="{FF2B5EF4-FFF2-40B4-BE49-F238E27FC236}">
                <a16:creationId xmlns:a16="http://schemas.microsoft.com/office/drawing/2014/main" id="{ABF60517-4853-4E40-BA8C-C20B45BC7B1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endParaRPr lang="en-US" altLang="en-US" sz="2700"/>
          </a:p>
        </p:txBody>
      </p:sp>
      <p:sp>
        <p:nvSpPr>
          <p:cNvPr id="30724" name="Rectangle 6">
            <a:extLst>
              <a:ext uri="{FF2B5EF4-FFF2-40B4-BE49-F238E27FC236}">
                <a16:creationId xmlns:a16="http://schemas.microsoft.com/office/drawing/2014/main" id="{72445940-CC21-48AA-B79D-E48609ED9BA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endParaRPr lang="en-US" altLang="en-US" sz="2700"/>
          </a:p>
        </p:txBody>
      </p:sp>
      <p:pic>
        <p:nvPicPr>
          <p:cNvPr id="30725" name="Picture 8" descr="220px-Begin%2C_Carter_and_Sadat_at_Camp_David_1978">
            <a:hlinkClick r:id="rId3"/>
            <a:extLst>
              <a:ext uri="{FF2B5EF4-FFF2-40B4-BE49-F238E27FC236}">
                <a16:creationId xmlns:a16="http://schemas.microsoft.com/office/drawing/2014/main" id="{D2C68444-02D0-4E8B-8B18-5C3696158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4267200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10" descr="220px-Carter_and_Sadat_White_House2">
            <a:hlinkClick r:id="rId5"/>
            <a:extLst>
              <a:ext uri="{FF2B5EF4-FFF2-40B4-BE49-F238E27FC236}">
                <a16:creationId xmlns:a16="http://schemas.microsoft.com/office/drawing/2014/main" id="{A7F32DEB-0BD9-4F59-9B80-0B51745F9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00400"/>
            <a:ext cx="41910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0E18C1E-B41E-4FB2-AF3A-38756C4A6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Israeli-Palestinian tensions 1970s-1980s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057993C-A8BF-48AE-9D61-3C570E72A6E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PLO &amp; Israel fight forcefully for control of West Bank and Gaza Strip</a:t>
            </a:r>
          </a:p>
          <a:p>
            <a:r>
              <a:rPr lang="en-US" altLang="en-US"/>
              <a:t>Palestinians call for </a:t>
            </a:r>
            <a:r>
              <a:rPr lang="en-US" altLang="en-US" b="1" u="sng">
                <a:solidFill>
                  <a:srgbClr val="CC0000"/>
                </a:solidFill>
              </a:rPr>
              <a:t>intifada</a:t>
            </a:r>
            <a:r>
              <a:rPr lang="en-US" altLang="en-US"/>
              <a:t> (uprising), or civil disobedience against Israel</a:t>
            </a:r>
          </a:p>
          <a:p>
            <a:r>
              <a:rPr lang="en-US" altLang="en-US"/>
              <a:t>Peace talks needed—1993 meet secretly in Oslo, Norway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0E3ED03-477D-4449-AAD1-55EA2375D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Background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17F68CB-42F9-4E17-88A0-0F11D7A868E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143000" y="1524000"/>
            <a:ext cx="7510463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u="sng"/>
              <a:t>Israel</a:t>
            </a:r>
            <a:r>
              <a:rPr lang="en-US" altLang="en-US"/>
              <a:t>: promised land of the Jews dating back 3000 years</a:t>
            </a:r>
          </a:p>
          <a:p>
            <a:pPr>
              <a:lnSpc>
                <a:spcPct val="90000"/>
              </a:lnSpc>
            </a:pPr>
            <a:r>
              <a:rPr lang="en-US" altLang="en-US" b="1" u="sng"/>
              <a:t>Palestine</a:t>
            </a:r>
            <a:r>
              <a:rPr lang="en-US" altLang="en-US"/>
              <a:t>: land consisting of Israel, West Bank and Gaza Strip</a:t>
            </a:r>
          </a:p>
          <a:p>
            <a:pPr lvl="1">
              <a:lnSpc>
                <a:spcPct val="90000"/>
              </a:lnSpc>
            </a:pPr>
            <a:r>
              <a:rPr lang="en-US" altLang="en-US" b="1" u="sng"/>
              <a:t>Palestinians</a:t>
            </a:r>
            <a:r>
              <a:rPr lang="en-US" altLang="en-US"/>
              <a:t> (both Muslim and Christian) claim Palestine since Jews were driven out of the region in 135 A.D.</a:t>
            </a:r>
          </a:p>
          <a:p>
            <a:pPr lvl="1">
              <a:lnSpc>
                <a:spcPct val="90000"/>
              </a:lnSpc>
            </a:pPr>
            <a:r>
              <a:rPr lang="en-US" altLang="en-US" b="1" u="sng"/>
              <a:t>Arabs</a:t>
            </a:r>
            <a:r>
              <a:rPr lang="en-US" altLang="en-US"/>
              <a:t> claim Palestine is theirs since their conquest of the region in the 7</a:t>
            </a:r>
            <a:r>
              <a:rPr lang="en-US" altLang="en-US" baseline="30000"/>
              <a:t>th</a:t>
            </a:r>
            <a:r>
              <a:rPr lang="en-US" altLang="en-US"/>
              <a:t> century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pic>
        <p:nvPicPr>
          <p:cNvPr id="14340" name="Picture 5" descr="Flag of Israel.svg">
            <a:hlinkClick r:id="rId3"/>
            <a:extLst>
              <a:ext uri="{FF2B5EF4-FFF2-40B4-BE49-F238E27FC236}">
                <a16:creationId xmlns:a16="http://schemas.microsoft.com/office/drawing/2014/main" id="{86E40B38-AB72-4840-8EE0-F751E7B1C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6858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Flag of Palestine.svg">
            <a:hlinkClick r:id="rId5"/>
            <a:extLst>
              <a:ext uri="{FF2B5EF4-FFF2-40B4-BE49-F238E27FC236}">
                <a16:creationId xmlns:a16="http://schemas.microsoft.com/office/drawing/2014/main" id="{C34913FB-E36A-4EEB-B5AF-971B394CC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251F395-22AE-4597-A403-A87D8ACBB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900">
                <a:solidFill>
                  <a:schemeClr val="accent3">
                    <a:shade val="75000"/>
                  </a:schemeClr>
                </a:solidFill>
              </a:rPr>
              <a:t>7. Rabin &amp; Arafat issue a </a:t>
            </a:r>
            <a:r>
              <a:rPr lang="en-US" sz="2900" u="sng">
                <a:solidFill>
                  <a:schemeClr val="accent3">
                    <a:shade val="75000"/>
                  </a:schemeClr>
                </a:solidFill>
              </a:rPr>
              <a:t>Declaration of Principles</a:t>
            </a:r>
            <a:r>
              <a:rPr lang="en-US" sz="2900">
                <a:solidFill>
                  <a:schemeClr val="accent3">
                    <a:shade val="75000"/>
                  </a:schemeClr>
                </a:solidFill>
              </a:rPr>
              <a:t> </a:t>
            </a:r>
            <a:r>
              <a:rPr lang="en-US" sz="2900" i="1">
                <a:solidFill>
                  <a:schemeClr val="accent3">
                    <a:shade val="75000"/>
                  </a:schemeClr>
                </a:solidFill>
              </a:rPr>
              <a:t>(a.k.a. </a:t>
            </a:r>
            <a:r>
              <a:rPr lang="en-US" sz="2900" i="1" u="sng">
                <a:solidFill>
                  <a:schemeClr val="accent3">
                    <a:shade val="75000"/>
                  </a:schemeClr>
                </a:solidFill>
              </a:rPr>
              <a:t>Oslo Accords</a:t>
            </a:r>
            <a:r>
              <a:rPr lang="en-US" sz="2900" i="1">
                <a:solidFill>
                  <a:schemeClr val="accent3">
                    <a:shade val="75000"/>
                  </a:schemeClr>
                </a:solidFill>
              </a:rPr>
              <a:t>)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194CAF29-A418-45E9-9BAA-828A2EAD827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700" b="1" u="sng"/>
              <a:t>CAUSES</a:t>
            </a:r>
            <a:r>
              <a:rPr lang="en-US" altLang="en-US" sz="2700"/>
              <a:t>:</a:t>
            </a:r>
          </a:p>
          <a:p>
            <a:r>
              <a:rPr lang="en-US" altLang="en-US" sz="2700"/>
              <a:t>Ongoing conflict over Israeli-occupied territories led to series of peace talks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6AC18B16-2B22-4465-90D1-9B75B316F5E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700" b="1" u="sng"/>
              <a:t>EFFECTS</a:t>
            </a:r>
            <a:r>
              <a:rPr lang="en-US" altLang="en-US" sz="2700"/>
              <a:t>:</a:t>
            </a:r>
          </a:p>
          <a:p>
            <a:r>
              <a:rPr lang="en-US" altLang="en-US" sz="2700"/>
              <a:t>Self-rule for Palestinians in Gaza Strip and West Bank</a:t>
            </a:r>
          </a:p>
          <a:p>
            <a:r>
              <a:rPr lang="en-US" altLang="en-US" sz="2700" b="1" u="sng"/>
              <a:t>Rabin</a:t>
            </a:r>
            <a:r>
              <a:rPr lang="en-US" altLang="en-US" sz="2700"/>
              <a:t> is assassinated (1995) by Jewish extremist</a:t>
            </a:r>
          </a:p>
        </p:txBody>
      </p:sp>
      <p:pic>
        <p:nvPicPr>
          <p:cNvPr id="32773" name="Picture 7" descr="300px-Bill_Clinton%2C_Yitzhak_Rabin%2C_Yasser_Arafat_at_the_White_House_1993-09-13">
            <a:hlinkClick r:id="rId3"/>
            <a:extLst>
              <a:ext uri="{FF2B5EF4-FFF2-40B4-BE49-F238E27FC236}">
                <a16:creationId xmlns:a16="http://schemas.microsoft.com/office/drawing/2014/main" id="{316BB92A-69F0-470E-946E-4787506E6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73550"/>
            <a:ext cx="41910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F693C5F-9229-46F8-AA6A-7381E2A30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Israel-Palestine conflict continues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6CA9CE0-41B9-446A-82EE-3E8F45797AE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z="2800"/>
              <a:t>July 2000—US President Clinton attempts more peace talks, but PLO and Israel can’t reach agreement</a:t>
            </a:r>
          </a:p>
          <a:p>
            <a:r>
              <a:rPr lang="en-US" altLang="en-US" sz="2800" b="1">
                <a:solidFill>
                  <a:srgbClr val="CC0000"/>
                </a:solidFill>
              </a:rPr>
              <a:t>Second Intifada</a:t>
            </a:r>
            <a:r>
              <a:rPr lang="en-US" altLang="en-US" sz="2800"/>
              <a:t> begins—this time with suicide bombers</a:t>
            </a:r>
          </a:p>
          <a:p>
            <a:r>
              <a:rPr lang="en-US" altLang="en-US" sz="2800"/>
              <a:t>Israel starts invading refugee camps and bulldozing Palestinian towns</a:t>
            </a:r>
          </a:p>
        </p:txBody>
      </p:sp>
      <p:pic>
        <p:nvPicPr>
          <p:cNvPr id="33796" name="Picture 5" descr="AlDurrah2">
            <a:hlinkClick r:id="rId3"/>
            <a:extLst>
              <a:ext uri="{FF2B5EF4-FFF2-40B4-BE49-F238E27FC236}">
                <a16:creationId xmlns:a16="http://schemas.microsoft.com/office/drawing/2014/main" id="{EA9FCE8E-5B68-4C47-A1F7-3CBF8B43C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81600"/>
            <a:ext cx="24384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7" descr="250px-IDF-D9L001">
            <a:hlinkClick r:id="rId5"/>
            <a:extLst>
              <a:ext uri="{FF2B5EF4-FFF2-40B4-BE49-F238E27FC236}">
                <a16:creationId xmlns:a16="http://schemas.microsoft.com/office/drawing/2014/main" id="{E43C0797-D217-4882-9CED-966D84689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00600"/>
            <a:ext cx="23812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300BCC9-54F0-4E13-97F9-2CF4D21A2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Israel-Palestine tensions continue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65BE91C-C6A7-48D2-9202-059FA920D6D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2003: US President Bush brings together Abbas (PLO) and Sharon (Israel) </a:t>
            </a:r>
          </a:p>
          <a:p>
            <a:r>
              <a:rPr lang="en-US" altLang="en-US"/>
              <a:t>Work on “road map” for peace</a:t>
            </a:r>
          </a:p>
          <a:p>
            <a:r>
              <a:rPr lang="en-US" altLang="en-US"/>
              <a:t>Key issue is still independent Israel and Palestine states</a:t>
            </a:r>
          </a:p>
          <a:p>
            <a:endParaRPr lang="en-US" altLang="en-US"/>
          </a:p>
        </p:txBody>
      </p:sp>
      <p:pic>
        <p:nvPicPr>
          <p:cNvPr id="34820" name="Picture 5" descr="250px-Red_Sea_Summit_in_Aqaba">
            <a:hlinkClick r:id="rId3"/>
            <a:extLst>
              <a:ext uri="{FF2B5EF4-FFF2-40B4-BE49-F238E27FC236}">
                <a16:creationId xmlns:a16="http://schemas.microsoft.com/office/drawing/2014/main" id="{7D03AE73-5685-4820-B404-E42B968D8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038600"/>
            <a:ext cx="396240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7" descr="220px-Sharon_bush_abbas">
            <a:hlinkClick r:id="rId5"/>
            <a:extLst>
              <a:ext uri="{FF2B5EF4-FFF2-40B4-BE49-F238E27FC236}">
                <a16:creationId xmlns:a16="http://schemas.microsoft.com/office/drawing/2014/main" id="{721DCDBD-6DB6-413B-AE47-BEC6AEAD3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0"/>
            <a:ext cx="34290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EC78B1F-277C-4AEB-ACB1-79FC5E320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3">
                    <a:shade val="75000"/>
                  </a:schemeClr>
                </a:solidFill>
              </a:rPr>
              <a:t>The Struggle Continues Today. </a:t>
            </a:r>
            <a:r>
              <a:rPr lang="en-US" i="1">
                <a:solidFill>
                  <a:schemeClr val="accent3">
                    <a:shade val="75000"/>
                  </a:schemeClr>
                </a:solidFill>
              </a:rPr>
              <a:t>Current leaders: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8C86369B-D6B5-41B0-8390-CDCE9D518C0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000" u="sng"/>
              <a:t>Israel</a:t>
            </a:r>
            <a:r>
              <a:rPr lang="en-US" altLang="en-US" sz="2000"/>
              <a:t>: Benjamin Netanyahu</a:t>
            </a:r>
          </a:p>
        </p:txBody>
      </p:sp>
      <p:sp>
        <p:nvSpPr>
          <p:cNvPr id="35844" name="Rectangle 5">
            <a:extLst>
              <a:ext uri="{FF2B5EF4-FFF2-40B4-BE49-F238E27FC236}">
                <a16:creationId xmlns:a16="http://schemas.microsoft.com/office/drawing/2014/main" id="{E436BF33-CE7A-4C9E-BA67-16B4B325F97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000" u="sng"/>
              <a:t>Palestinians</a:t>
            </a:r>
            <a:r>
              <a:rPr lang="en-US" altLang="en-US" sz="2000"/>
              <a:t>: Mahmoud Abbas</a:t>
            </a:r>
          </a:p>
        </p:txBody>
      </p:sp>
      <p:pic>
        <p:nvPicPr>
          <p:cNvPr id="35845" name="Picture 7" descr="225px-Benjamin_Netanyahu">
            <a:hlinkClick r:id="rId3" tooltip="Benjamin Netanyahu"/>
            <a:extLst>
              <a:ext uri="{FF2B5EF4-FFF2-40B4-BE49-F238E27FC236}">
                <a16:creationId xmlns:a16="http://schemas.microsoft.com/office/drawing/2014/main" id="{177360E3-5718-46A7-9938-588E51EEF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28956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9" descr="225px-Mahmoud_Abbas">
            <a:hlinkClick r:id="rId5" tooltip="Mahmoud Abbas"/>
            <a:extLst>
              <a:ext uri="{FF2B5EF4-FFF2-40B4-BE49-F238E27FC236}">
                <a16:creationId xmlns:a16="http://schemas.microsoft.com/office/drawing/2014/main" id="{748871EC-F27B-4BF8-A88E-3616C97EA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1273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CA457C7-E4B1-4E65-B29F-AEAEDF481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Background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EB227AD-AF52-4ADA-97FC-B9627D85DC1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When Jews were forced out of Israel in 135 A.D. they dispersed throughout the world—</a:t>
            </a:r>
            <a:r>
              <a:rPr lang="en-US" altLang="en-US" b="1" u="sng">
                <a:solidFill>
                  <a:srgbClr val="CC0000"/>
                </a:solidFill>
              </a:rPr>
              <a:t>Diaspora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 u="sng">
              <a:solidFill>
                <a:srgbClr val="CC0000"/>
              </a:solidFill>
            </a:endParaRPr>
          </a:p>
          <a:p>
            <a:r>
              <a:rPr lang="en-US" altLang="en-US" b="1" u="sng">
                <a:solidFill>
                  <a:srgbClr val="CC0000"/>
                </a:solidFill>
              </a:rPr>
              <a:t>Zionists</a:t>
            </a:r>
            <a:r>
              <a:rPr lang="en-US" altLang="en-US"/>
              <a:t>—Jews who want to return to their homeland in Israel/Palestine (began organizing 19</a:t>
            </a:r>
            <a:r>
              <a:rPr lang="en-US" altLang="en-US" baseline="30000"/>
              <a:t>th</a:t>
            </a:r>
            <a:r>
              <a:rPr lang="en-US" altLang="en-US"/>
              <a:t> and 20</a:t>
            </a:r>
            <a:r>
              <a:rPr lang="en-US" altLang="en-US" baseline="30000"/>
              <a:t>th</a:t>
            </a:r>
            <a:r>
              <a:rPr lang="en-US" altLang="en-US"/>
              <a:t> centuries)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Israel with the West Bank, Gaza Strip and Golan Heights">
            <a:hlinkClick r:id="rId3" tooltip="Israel with the West Bank, Gaza Strip and Golan Heights"/>
            <a:extLst>
              <a:ext uri="{FF2B5EF4-FFF2-40B4-BE49-F238E27FC236}">
                <a16:creationId xmlns:a16="http://schemas.microsoft.com/office/drawing/2014/main" id="{863CDCD9-4838-45D5-A2EC-88F9FD439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4286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F253A10-10DC-4DF0-9608-FE5EF27AB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Background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77FB94-06F4-4DB3-BB70-B6D50EC280F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Palestine was controlled by the </a:t>
            </a:r>
            <a:r>
              <a:rPr lang="en-US" altLang="en-US" b="1">
                <a:solidFill>
                  <a:schemeClr val="folHlink"/>
                </a:solidFill>
              </a:rPr>
              <a:t>Ottoman Empire</a:t>
            </a:r>
            <a:r>
              <a:rPr lang="en-US" altLang="en-US"/>
              <a:t> until it collapsed after WWI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League of Nations asked </a:t>
            </a:r>
            <a:r>
              <a:rPr lang="en-US" altLang="en-US" b="1">
                <a:solidFill>
                  <a:schemeClr val="folHlink"/>
                </a:solidFill>
              </a:rPr>
              <a:t>Britain</a:t>
            </a:r>
            <a:r>
              <a:rPr lang="en-US" altLang="en-US"/>
              <a:t> to oversee Palestine until it is ready for independence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858E46A-1C5C-4D8B-B32C-F2BE115FF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/>
              <a:t>The Balfour Declaration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776C5F1-8FEC-476B-BF7B-DA9DB4E3FAF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en-US" altLang="en-US" sz="2700"/>
              <a:t>1917—Zionist leaders write a letter to British Foreign Secretary </a:t>
            </a:r>
            <a:r>
              <a:rPr lang="en-US" altLang="en-US" sz="2700" b="1" u="sng"/>
              <a:t>Sir Arthur Balfour</a:t>
            </a:r>
            <a:r>
              <a:rPr lang="en-US" altLang="en-US" sz="2700"/>
              <a:t> asking for a Jewish homeland in Palestine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AA68C5F0-0596-4D92-94BB-5556C4F2625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endParaRPr lang="en-US" altLang="en-US" sz="2700"/>
          </a:p>
        </p:txBody>
      </p:sp>
      <p:pic>
        <p:nvPicPr>
          <p:cNvPr id="18437" name="Picture 5" descr="200px-Arthur_Balfour%2C_photo_portrait_facing_left">
            <a:hlinkClick r:id="rId3"/>
            <a:extLst>
              <a:ext uri="{FF2B5EF4-FFF2-40B4-BE49-F238E27FC236}">
                <a16:creationId xmlns:a16="http://schemas.microsoft.com/office/drawing/2014/main" id="{ADCF11C1-F4C3-495C-968C-F0D6B02C4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24400"/>
            <a:ext cx="16081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MFAJ0ca10">
            <a:extLst>
              <a:ext uri="{FF2B5EF4-FFF2-40B4-BE49-F238E27FC236}">
                <a16:creationId xmlns:a16="http://schemas.microsoft.com/office/drawing/2014/main" id="{8AA587C7-597F-4321-961D-12485EBD8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3662363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0B19463-F763-42C6-B616-A5E11EC8A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/>
              <a:t>1. Britain issues the Balfour Declaration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FF65F5B5-B660-4F99-B024-6D86F9A0B05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700" u="sng"/>
              <a:t>CAUSES</a:t>
            </a:r>
            <a:r>
              <a:rPr lang="en-US" altLang="en-US" sz="270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Increase of Jews immigrating to Palestine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Request for a Jewish homeland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Need to retain support of Palestinians and Jews during WWI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5ECE51B3-E181-4795-B483-31342517972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700" u="sng"/>
              <a:t>EFFECTS</a:t>
            </a:r>
            <a:r>
              <a:rPr lang="en-US" altLang="en-US" sz="270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Issue not solved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British refer issue to UN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Hostility grows b/t Jews and Palestinians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F7AC0E8-2CDC-43EA-8E63-2D89966F0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/>
              <a:t>2. Independent Israel is created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3A834660-34ED-465E-8688-56612A7A02F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700" b="1" u="sng"/>
              <a:t>Causes</a:t>
            </a:r>
            <a:r>
              <a:rPr lang="en-US" altLang="en-US" sz="2700"/>
              <a:t>:</a:t>
            </a:r>
          </a:p>
          <a:p>
            <a:r>
              <a:rPr lang="en-US" altLang="en-US" sz="2700"/>
              <a:t>1947--UN recommends partitioning Palestine</a:t>
            </a:r>
          </a:p>
          <a:p>
            <a:r>
              <a:rPr lang="en-US" altLang="en-US" sz="2700"/>
              <a:t>International support for Jews after the Holocaust</a:t>
            </a: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98675315-22B6-4BDA-9A03-5B44A29AD2B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700" b="1" u="sng"/>
              <a:t>Effects</a:t>
            </a:r>
            <a:r>
              <a:rPr lang="en-US" altLang="en-US" sz="2700"/>
              <a:t>:</a:t>
            </a:r>
          </a:p>
          <a:p>
            <a:r>
              <a:rPr lang="en-US" altLang="en-US" sz="2700"/>
              <a:t>Outbreak of full-scale Arab-Israeli war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CEA420F-70CB-49B6-9FC0-839AD55F0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</a:rPr>
              <a:t>Independent Israel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35E5682-3AA3-4711-9373-683B0415D9C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b="1"/>
              <a:t>Jerusalem</a:t>
            </a:r>
            <a:r>
              <a:rPr lang="en-US" altLang="en-US"/>
              <a:t> is a city owned by neither side</a:t>
            </a:r>
          </a:p>
          <a:p>
            <a:r>
              <a:rPr lang="en-US" altLang="en-US"/>
              <a:t>Jews get 55% of land (they are only 34% of population)—</a:t>
            </a:r>
            <a:r>
              <a:rPr lang="en-US" altLang="en-US" i="1"/>
              <a:t>sympathy from UN</a:t>
            </a:r>
          </a:p>
          <a:p>
            <a:r>
              <a:rPr lang="en-US" altLang="en-US"/>
              <a:t>Palestinians and Arabs reject it—say UN should not partition a country against the wishes of the majority of residents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DDD5FB63CC54D96A67058D37A87F1" ma:contentTypeVersion="0" ma:contentTypeDescription="Create a new document." ma:contentTypeScope="" ma:versionID="13b4d9ef5c51ba1ffe9763bff0d57f6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941069-7FAA-40AB-8119-1B4ABD72CBA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C6E2A5-2E61-443E-BA39-6BE48759D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AC12D18-30CB-4195-BC36-16A002345A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172</TotalTime>
  <Words>843</Words>
  <Application>Microsoft Office PowerPoint</Application>
  <PresentationFormat>On-screen Show (4:3)</PresentationFormat>
  <Paragraphs>126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Georgia</vt:lpstr>
      <vt:lpstr>Wingdings</vt:lpstr>
      <vt:lpstr>Wingdings 2</vt:lpstr>
      <vt:lpstr>Civic</vt:lpstr>
      <vt:lpstr>Conflicts in the Middle East</vt:lpstr>
      <vt:lpstr>Background</vt:lpstr>
      <vt:lpstr>Background</vt:lpstr>
      <vt:lpstr>PowerPoint Presentation</vt:lpstr>
      <vt:lpstr>Background</vt:lpstr>
      <vt:lpstr>The Balfour Declaration</vt:lpstr>
      <vt:lpstr>1. Britain issues the Balfour Declaration</vt:lpstr>
      <vt:lpstr>2. Independent Israel is created</vt:lpstr>
      <vt:lpstr>Independent Israel</vt:lpstr>
      <vt:lpstr>The conflict begins</vt:lpstr>
      <vt:lpstr>3. The 1956 Arab-Israeli war breaks out</vt:lpstr>
      <vt:lpstr>4. The 1967 Six-Day War begins</vt:lpstr>
      <vt:lpstr>Before and After 1967 War</vt:lpstr>
      <vt:lpstr>After 1967 War:</vt:lpstr>
      <vt:lpstr>5. The 1973 Yom Kippur War begins</vt:lpstr>
      <vt:lpstr>Creation of the PLO</vt:lpstr>
      <vt:lpstr>6. Sadat and Begin sign the Camp David Accords (1979)</vt:lpstr>
      <vt:lpstr>The Camp David Accords</vt:lpstr>
      <vt:lpstr>Israeli-Palestinian tensions 1970s-1980s</vt:lpstr>
      <vt:lpstr>7. Rabin &amp; Arafat issue a Declaration of Principles (a.k.a. Oslo Accords)</vt:lpstr>
      <vt:lpstr>Israel-Palestine conflict continues</vt:lpstr>
      <vt:lpstr>Israel-Palestine tensions continue</vt:lpstr>
      <vt:lpstr>The Struggle Continues Today. Current leaders:</vt:lpstr>
    </vt:vector>
  </TitlesOfParts>
  <Company>RSD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Conflicts in the Middle East</dc:title>
  <dc:creator>kottmannjennifer</dc:creator>
  <cp:lastModifiedBy>Braun Christine</cp:lastModifiedBy>
  <cp:revision>6</cp:revision>
  <dcterms:created xsi:type="dcterms:W3CDTF">2010-05-04T20:13:25Z</dcterms:created>
  <dcterms:modified xsi:type="dcterms:W3CDTF">2019-04-11T15:51:53Z</dcterms:modified>
</cp:coreProperties>
</file>