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3" r:id="rId2"/>
    <p:sldId id="318" r:id="rId3"/>
    <p:sldId id="345" r:id="rId4"/>
    <p:sldId id="346" r:id="rId5"/>
    <p:sldId id="347" r:id="rId6"/>
    <p:sldId id="348" r:id="rId7"/>
    <p:sldId id="34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63" d="100"/>
          <a:sy n="63" d="100"/>
        </p:scale>
        <p:origin x="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681099" y="4158405"/>
            <a:ext cx="8766017" cy="22594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Price Revolution and Commercialization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682708"/>
            <a:ext cx="10372360" cy="473471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influx of New World goods and silver had a </a:t>
            </a:r>
          </a:p>
          <a:p>
            <a:r>
              <a:rPr lang="en-US" dirty="0"/>
              <a:t>     dramatic impact on Europe: the </a:t>
            </a:r>
            <a:r>
              <a:rPr lang="en-US" b="1" dirty="0"/>
              <a:t>Price Revolution</a:t>
            </a:r>
            <a:r>
              <a:rPr lang="en-US" dirty="0"/>
              <a:t>–-</a:t>
            </a:r>
          </a:p>
          <a:p>
            <a:r>
              <a:rPr lang="en-US" dirty="0"/>
              <a:t>     a drastic increase in goods, money, and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Essentially, the massive flow of </a:t>
            </a:r>
            <a:r>
              <a:rPr lang="en-US" u="sng" dirty="0"/>
              <a:t>Spanish silver</a:t>
            </a:r>
            <a:r>
              <a:rPr lang="en-US" dirty="0"/>
              <a:t> and </a:t>
            </a:r>
          </a:p>
          <a:p>
            <a:r>
              <a:rPr lang="en-US" dirty="0"/>
              <a:t>     American goods into Europe </a:t>
            </a:r>
            <a:r>
              <a:rPr lang="en-US" u="sng" dirty="0"/>
              <a:t>provided Europeans </a:t>
            </a:r>
          </a:p>
          <a:p>
            <a:r>
              <a:rPr lang="en-US" dirty="0"/>
              <a:t>     </a:t>
            </a:r>
            <a:r>
              <a:rPr lang="en-US" u="sng" dirty="0"/>
              <a:t>with plenty of cash from silver and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in return </a:t>
            </a:r>
            <a:r>
              <a:rPr lang="en-US" u="sng" dirty="0"/>
              <a:t>drove the prices of goods up very quickly</a:t>
            </a:r>
            <a:r>
              <a:rPr lang="en-US" dirty="0"/>
              <a:t> including the demand and prices for food, which was in short supply due to inefficient farming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accommodate this, lords and governments increasingly </a:t>
            </a:r>
            <a:r>
              <a:rPr lang="en-US" u="sng" dirty="0"/>
              <a:t>closed off their land to the peasants to harvest more efficiently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result, </a:t>
            </a:r>
            <a:r>
              <a:rPr lang="en-US" u="sng" dirty="0"/>
              <a:t>land owners now became substantially more rich </a:t>
            </a:r>
            <a:r>
              <a:rPr lang="en-US" dirty="0"/>
              <a:t>—especially the ones who fenced off and organized their land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454894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Price Revolution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2FFF4F0-2D69-6147-A42C-190777EC6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77" y="721577"/>
            <a:ext cx="5488033" cy="3029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528998"/>
            <a:ext cx="10694912" cy="506667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During the Middle Ages, European economies were </a:t>
            </a:r>
          </a:p>
          <a:p>
            <a:r>
              <a:rPr lang="en-US" sz="2000" dirty="0"/>
              <a:t>      dominated by large landowners who used peasant labor </a:t>
            </a:r>
          </a:p>
          <a:p>
            <a:r>
              <a:rPr lang="en-US" sz="2000" dirty="0"/>
              <a:t>      to grow and harvest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Known as </a:t>
            </a:r>
            <a:r>
              <a:rPr lang="en-US" sz="2000" b="1" dirty="0"/>
              <a:t>peasant agriculture</a:t>
            </a:r>
            <a:r>
              <a:rPr lang="en-US" sz="2000" dirty="0"/>
              <a:t>, these peasants were </a:t>
            </a:r>
            <a:r>
              <a:rPr lang="en-US" sz="2000" u="sng" dirty="0"/>
              <a:t>bound</a:t>
            </a:r>
          </a:p>
          <a:p>
            <a:r>
              <a:rPr lang="en-US" sz="2000" dirty="0"/>
              <a:t>      </a:t>
            </a:r>
            <a:r>
              <a:rPr lang="en-US" sz="2000" u="sng" dirty="0"/>
              <a:t>to the land of their lord, paying him taxes in grain</a:t>
            </a:r>
            <a:r>
              <a:rPr lang="en-US" sz="2000" dirty="0"/>
              <a:t>, while </a:t>
            </a:r>
          </a:p>
          <a:p>
            <a:r>
              <a:rPr lang="en-US" sz="2000" dirty="0"/>
              <a:t>      being protected by the lord from hardship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land they lived on was largely </a:t>
            </a:r>
            <a:r>
              <a:rPr lang="en-US" sz="2000" u="sng" dirty="0"/>
              <a:t>unorganized, and called</a:t>
            </a:r>
          </a:p>
          <a:p>
            <a:r>
              <a:rPr lang="en-US" sz="2000" b="1" dirty="0"/>
              <a:t>      common land</a:t>
            </a:r>
            <a:r>
              <a:rPr lang="en-US" sz="2000" dirty="0"/>
              <a:t> that any could use for </a:t>
            </a:r>
            <a:r>
              <a:rPr lang="en-US" sz="2000" u="sng" dirty="0"/>
              <a:t>farming, foraging, or hunting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However, beginning in England the 16</a:t>
            </a:r>
            <a:r>
              <a:rPr lang="en-US" sz="2000" baseline="30000" dirty="0"/>
              <a:t>th</a:t>
            </a:r>
            <a:r>
              <a:rPr lang="en-US" sz="2000" dirty="0"/>
              <a:t> century, due to the Price Rev, Lords began to </a:t>
            </a:r>
            <a:r>
              <a:rPr lang="en-US" sz="2000" u="sng" dirty="0"/>
              <a:t>close off their land from the peasants to farm for large profits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Fences were built</a:t>
            </a:r>
            <a:r>
              <a:rPr lang="en-US" sz="2000" dirty="0"/>
              <a:t>, and the peasants who remained were </a:t>
            </a:r>
            <a:r>
              <a:rPr lang="en-US" sz="2000" u="sng" dirty="0"/>
              <a:t>used in a more organized manner to plant and harvest crops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6362754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The Enclosure Movement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643E7F-C577-964C-A0FB-8D1763FD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16" y="918132"/>
            <a:ext cx="4331608" cy="3248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8" y="1594165"/>
            <a:ext cx="10988971" cy="422297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Enclosure Movement </a:t>
            </a:r>
            <a:r>
              <a:rPr lang="en-US" dirty="0"/>
              <a:t>was the beginning of </a:t>
            </a:r>
            <a:r>
              <a:rPr lang="en-US" b="1" dirty="0"/>
              <a:t>commercialization</a:t>
            </a:r>
            <a:r>
              <a:rPr lang="en-US" dirty="0"/>
              <a:t> </a:t>
            </a:r>
          </a:p>
          <a:p>
            <a:r>
              <a:rPr lang="en-US" dirty="0"/>
              <a:t>     in Europe—</a:t>
            </a:r>
            <a:r>
              <a:rPr lang="en-US" u="sng" dirty="0"/>
              <a:t>the harvesting and selling of crops by land owners</a:t>
            </a:r>
          </a:p>
          <a:p>
            <a:r>
              <a:rPr lang="en-US" dirty="0"/>
              <a:t>     </a:t>
            </a:r>
            <a:r>
              <a:rPr lang="en-US" u="sng" dirty="0"/>
              <a:t>for 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the 16</a:t>
            </a:r>
            <a:r>
              <a:rPr lang="en-US" baseline="30000" dirty="0"/>
              <a:t>th</a:t>
            </a:r>
            <a:r>
              <a:rPr lang="en-US" dirty="0"/>
              <a:t> century, some of the new economic ideas such as</a:t>
            </a:r>
          </a:p>
          <a:p>
            <a:r>
              <a:rPr lang="en-US" dirty="0"/>
              <a:t>     </a:t>
            </a:r>
            <a:r>
              <a:rPr lang="en-US" u="sng" dirty="0"/>
              <a:t>printed money banks, loans, and credit had made their way </a:t>
            </a:r>
          </a:p>
          <a:p>
            <a:r>
              <a:rPr lang="en-US" dirty="0"/>
              <a:t>     </a:t>
            </a:r>
            <a:r>
              <a:rPr lang="en-US" u="sng" dirty="0"/>
              <a:t>into Europe through 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No longer did simply having land mean you had power</a:t>
            </a:r>
            <a:r>
              <a:rPr lang="en-US" dirty="0"/>
              <a:t>, to increase </a:t>
            </a:r>
          </a:p>
          <a:p>
            <a:r>
              <a:rPr lang="en-US" dirty="0"/>
              <a:t>     your power, you </a:t>
            </a:r>
            <a:r>
              <a:rPr lang="en-US" u="sng" dirty="0"/>
              <a:t>needed to sell goods, and that meant commercializing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peasants did not go quietly however, many </a:t>
            </a:r>
            <a:r>
              <a:rPr lang="en-US" u="sng" dirty="0"/>
              <a:t>openly rebelled when they were stripped of their peasant rights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Kett’s</a:t>
            </a:r>
            <a:r>
              <a:rPr lang="en-US" b="1" dirty="0"/>
              <a:t> Rebellion </a:t>
            </a:r>
            <a:r>
              <a:rPr lang="en-US" dirty="0"/>
              <a:t>was on such example in England in 1549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534342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Commercialization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5DF4F-E121-C648-9ABF-6CA82F6B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50" y="760224"/>
            <a:ext cx="4161520" cy="34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813810"/>
            <a:ext cx="10260198" cy="446870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drastic rise in money supply, as well as </a:t>
            </a:r>
            <a:r>
              <a:rPr lang="en-US" u="sng" dirty="0"/>
              <a:t>new systems of </a:t>
            </a:r>
          </a:p>
          <a:p>
            <a:r>
              <a:rPr lang="en-US" dirty="0"/>
              <a:t>     </a:t>
            </a:r>
            <a:r>
              <a:rPr lang="en-US" u="sng" dirty="0"/>
              <a:t>banking and loans allowed for more investment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expanded </a:t>
            </a:r>
            <a:r>
              <a:rPr lang="en-US" b="1" dirty="0"/>
              <a:t>joint-stock investment</a:t>
            </a:r>
            <a:r>
              <a:rPr lang="en-US" dirty="0"/>
              <a:t>, as more people were </a:t>
            </a:r>
          </a:p>
          <a:p>
            <a:r>
              <a:rPr lang="en-US" dirty="0"/>
              <a:t>     able to </a:t>
            </a:r>
            <a:r>
              <a:rPr lang="en-US" u="sng" dirty="0"/>
              <a:t>invest in exploration, as well as start new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</a:t>
            </a:r>
            <a:r>
              <a:rPr lang="en-US" u="sng" dirty="0"/>
              <a:t>increased money and income resulted in more taxes for </a:t>
            </a:r>
            <a:r>
              <a:rPr lang="en-US" u="sng" dirty="0" err="1"/>
              <a:t>govs</a:t>
            </a:r>
            <a:r>
              <a:rPr lang="en-US" u="sng" dirty="0"/>
              <a:t> to fund exploration</a:t>
            </a:r>
            <a:r>
              <a:rPr lang="en-US" dirty="0"/>
              <a:t>, thus enabling more colonization and charter companies to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excellent examples of successful </a:t>
            </a:r>
            <a:r>
              <a:rPr lang="en-US" b="1" dirty="0"/>
              <a:t>charter companies </a:t>
            </a:r>
            <a:r>
              <a:rPr lang="en-US" dirty="0"/>
              <a:t>are the </a:t>
            </a:r>
            <a:r>
              <a:rPr lang="en-US" b="1" dirty="0"/>
              <a:t>British East India Company </a:t>
            </a:r>
            <a:r>
              <a:rPr lang="en-US" dirty="0"/>
              <a:t>and the </a:t>
            </a:r>
            <a:r>
              <a:rPr lang="en-US" b="1" u="sng" dirty="0"/>
              <a:t>Dutch East India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companies then established new settlements in the New World, and </a:t>
            </a:r>
            <a:r>
              <a:rPr lang="en-US" u="sng" dirty="0"/>
              <a:t>brought back the goods and the profits to enrich the mother country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369450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Mercantilism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2DA11-5C47-B744-9120-3C0136DEE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27" y="575487"/>
            <a:ext cx="4225029" cy="2950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68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982FB0A-7CA2-B240-AF1E-B90A59E98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8"/>
          <a:stretch/>
        </p:blipFill>
        <p:spPr>
          <a:xfrm>
            <a:off x="1034716" y="1"/>
            <a:ext cx="970948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906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2043870"/>
            <a:ext cx="9720552" cy="408710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much of Western Europe was commercializing, exploring, and </a:t>
            </a:r>
          </a:p>
          <a:p>
            <a:r>
              <a:rPr lang="en-US" dirty="0"/>
              <a:t>      profiting during the 16</a:t>
            </a:r>
            <a:r>
              <a:rPr lang="en-US" baseline="30000" dirty="0"/>
              <a:t>th</a:t>
            </a:r>
            <a:r>
              <a:rPr lang="en-US" dirty="0"/>
              <a:t> century, the people of Europe were still </a:t>
            </a:r>
          </a:p>
          <a:p>
            <a:r>
              <a:rPr lang="en-US" dirty="0"/>
              <a:t>      mostly peasants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many were making their way to the cities, </a:t>
            </a:r>
            <a:r>
              <a:rPr lang="en-US" u="sng" dirty="0"/>
              <a:t>peasant agriculture</a:t>
            </a:r>
            <a:r>
              <a:rPr lang="en-US" dirty="0"/>
              <a:t> was, </a:t>
            </a:r>
          </a:p>
          <a:p>
            <a:r>
              <a:rPr lang="en-US" dirty="0"/>
              <a:t>      during the 16</a:t>
            </a:r>
            <a:r>
              <a:rPr lang="en-US" baseline="30000" dirty="0"/>
              <a:t>th</a:t>
            </a:r>
            <a:r>
              <a:rPr lang="en-US" dirty="0"/>
              <a:t> and 17</a:t>
            </a:r>
            <a:r>
              <a:rPr lang="en-US" baseline="30000" dirty="0"/>
              <a:t>th</a:t>
            </a:r>
            <a:r>
              <a:rPr lang="en-US" dirty="0"/>
              <a:t> centuries, </a:t>
            </a:r>
            <a:r>
              <a:rPr lang="en-US" u="sng" dirty="0"/>
              <a:t>still the dominant economic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Eastern Europe, </a:t>
            </a:r>
            <a:r>
              <a:rPr lang="en-US" u="sng" dirty="0"/>
              <a:t>almost no commercialization occurred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Poland, Hungary, and Russia all remained largely agricultural and tied to serfdom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result, in Eastern Europe </a:t>
            </a:r>
            <a:r>
              <a:rPr lang="en-US" u="sng" dirty="0"/>
              <a:t>land-based nobles would hold the majority of the power</a:t>
            </a:r>
            <a:r>
              <a:rPr lang="en-US" dirty="0"/>
              <a:t> and prevent Eastern Europe from growing economically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846485" y="1031095"/>
            <a:ext cx="3259791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Agriculture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3B3D5-3164-C544-BAB1-74283B09E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46" y="1732687"/>
            <a:ext cx="4117891" cy="2745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65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31932</TotalTime>
  <Words>626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192</cp:revision>
  <dcterms:created xsi:type="dcterms:W3CDTF">2017-08-07T18:53:06Z</dcterms:created>
  <dcterms:modified xsi:type="dcterms:W3CDTF">2019-09-03T14:35:48Z</dcterms:modified>
</cp:coreProperties>
</file>