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63" r:id="rId2"/>
    <p:sldId id="345" r:id="rId3"/>
    <p:sldId id="348" r:id="rId4"/>
    <p:sldId id="351" r:id="rId5"/>
    <p:sldId id="352" r:id="rId6"/>
    <p:sldId id="35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57"/>
    <a:srgbClr val="BF0C0A"/>
    <a:srgbClr val="E13314"/>
    <a:srgbClr val="37827D"/>
    <a:srgbClr val="FF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01"/>
    <p:restoredTop sz="94705"/>
  </p:normalViewPr>
  <p:slideViewPr>
    <p:cSldViewPr snapToGrid="0">
      <p:cViewPr varScale="1">
        <p:scale>
          <a:sx n="63" d="100"/>
          <a:sy n="63" d="100"/>
        </p:scale>
        <p:origin x="28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CC7C4-CE44-3A49-960C-9C6F7AD5907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D10C-CD6E-FA4B-B8FD-F3CA9E48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8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0D10C-CD6E-FA4B-B8FD-F3CA9E489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9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2185-2E89-4A6C-92A0-61620D426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2F0E8-4756-42A9-A2C9-7AF6AE7D5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16776-89DF-4A92-87FC-D497772B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C0797-6754-4DAE-AADB-F6D8EB55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8D083-B171-40D7-AEB9-EBA10AD9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6048-E21C-4C0C-9303-6EDB1125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E4BA6-96B4-4DBE-90B9-BDDF3B655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EA14-FBCE-407A-A186-E6C1FD13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90D0-284B-4F8D-AA82-D67D56D9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83419-64E6-4055-B6B3-D5B9F7AF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2343B9-CCDB-429E-BF13-EF95AC157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0D5A-D869-408B-86A9-BF48B4B94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0B1B3-1878-4BCE-82A6-1D7212A8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F16C-D988-4023-BC7A-20F47A85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26AE-5DFB-49CA-90BD-85D4482A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F644-CA44-4867-8E9C-E79ED158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2FFD-429E-488D-8D49-DF9579E10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79C7-9F91-4453-8D33-A621480C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3049B-1FA2-4640-BD00-E3DF3A78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C417-AFA5-402A-867F-71FB8331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AE30-7B64-40FD-83AC-DE681F53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DFABA-56A0-493C-B25D-3D134D06C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E740-26F7-4241-9842-69C5232A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D2A23-5E70-4E2E-840B-87F376B7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FE5B-7B84-4A93-B52E-D0C771CB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00FD-C575-4945-8A1D-10F5045C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4E67-5105-4E8F-8742-E3B914709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961E4-087B-4A0B-9C07-D8BD82501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2C4C-528A-4C92-8B9D-6C82DFB3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150C5-0907-43C2-94BE-429BE6B9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F5B40-2EEE-40D6-9172-1AD0FFB1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027A-E509-44CF-A08B-4DBA1E2D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3CCA2-FC9D-4D6F-8C1B-8D998C510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82493-D041-4D1D-8456-6C3F0070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B6E211-B289-44EF-8693-AD786EC7D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B081A-C9B8-4DE6-8DE4-DAC577947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40ECC-58B7-49E3-8FA9-32636BFA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B67B7-3FB4-4E86-92F6-CA158D5D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D13E6-1222-4144-A928-7FAFA0C1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4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D309-3A89-467A-8247-6C7FE6CD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EFE54-CDE7-4CAC-AB56-24B81CB9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F1BA3-FAC3-49AC-AA14-A75F3DD9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CB3B8-9C5C-4E5F-B437-8E6484FA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83583-92E4-40A3-BD71-8CD01161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AD110-F5CE-4A37-AE99-620D3A02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3C313-6461-43BF-85CD-DBECFA18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68A0-DE62-41C4-8A34-F3AF313F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26BF-9538-4D0A-9C32-A6DC78A2B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3F62B-EABB-4A19-A354-2182BF60E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F8ABD-E8E2-45B5-AE4B-09147707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57070-54AE-41F4-A1BC-0F3B9256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D4B1E-1522-48D4-84D7-A588022A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BFC2-6A75-4A98-BA8E-15FD6FF7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54998-20C8-4ABF-ADB5-CDA68607A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C429E-ABF4-4B10-9688-D36C03AD9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73B98-E0A9-4161-AB72-667584A7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36375-A122-4C07-B359-2ACE042A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B5715-8D3C-460D-B7ED-AFC6A41A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0F297-EB5A-47E8-9EEE-A35BDA92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F1F66-6A1D-4A93-9C1F-7BC733AC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1A2C-EB91-4D60-8E66-54D5473BE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73FD-90F4-4B1B-B616-DEA490FAF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8438-D759-4DF5-A1C4-FBDC6FF86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t="-3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4">
            <a:extLst>
              <a:ext uri="{FF2B5EF4-FFF2-40B4-BE49-F238E27FC236}">
                <a16:creationId xmlns:a16="http://schemas.microsoft.com/office/drawing/2014/main" id="{68E67ED0-0CBD-4D20-BC5C-13674A743FEC}"/>
              </a:ext>
            </a:extLst>
          </p:cNvPr>
          <p:cNvSpPr/>
          <p:nvPr/>
        </p:nvSpPr>
        <p:spPr>
          <a:xfrm>
            <a:off x="-373340" y="4097119"/>
            <a:ext cx="10552986" cy="24479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>
                <a:latin typeface="Cooper Black" panose="0208090404030B020404" pitchFamily="18" charset="0"/>
              </a:rPr>
              <a:t>Period 2: 1648 CE – 1815 CE</a:t>
            </a:r>
          </a:p>
          <a:p>
            <a:pPr algn="r"/>
            <a:r>
              <a:rPr lang="en-US" sz="4800" dirty="0">
                <a:latin typeface="Cooper Black" panose="0208090404030B020404" pitchFamily="18" charset="0"/>
              </a:rPr>
              <a:t>Commercial Agriculture &amp; </a:t>
            </a:r>
          </a:p>
          <a:p>
            <a:pPr algn="r"/>
            <a:r>
              <a:rPr lang="en-US" sz="4800" dirty="0">
                <a:latin typeface="Cooper Black" panose="0208090404030B020404" pitchFamily="18" charset="0"/>
              </a:rPr>
              <a:t>the Agricultural Revolution</a:t>
            </a:r>
          </a:p>
          <a:p>
            <a:pPr algn="r"/>
            <a:endParaRPr lang="en-US" sz="2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0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3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170309" y="1799152"/>
            <a:ext cx="7998668" cy="407732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Banking and capitalist policies caused an unexpectedly rapid period </a:t>
            </a:r>
          </a:p>
          <a:p>
            <a:r>
              <a:rPr lang="en-US" dirty="0"/>
              <a:t>     </a:t>
            </a:r>
            <a:r>
              <a:rPr lang="en-US" u="sng" dirty="0"/>
              <a:t>of economic growth in Europe during the 18</a:t>
            </a:r>
            <a:r>
              <a:rPr lang="en-US" u="sng" baseline="30000" dirty="0"/>
              <a:t>th</a:t>
            </a:r>
            <a:r>
              <a:rPr lang="en-US" u="sng" dirty="0"/>
              <a:t> and 19</a:t>
            </a:r>
            <a:r>
              <a:rPr lang="en-US" u="sng" baseline="30000" dirty="0"/>
              <a:t>th</a:t>
            </a:r>
            <a:r>
              <a:rPr lang="en-US" u="sng" dirty="0"/>
              <a:t> centuries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developed banking and investment led to the </a:t>
            </a:r>
            <a:r>
              <a:rPr lang="en-US" u="sng" dirty="0"/>
              <a:t>creation of</a:t>
            </a:r>
          </a:p>
          <a:p>
            <a:r>
              <a:rPr lang="en-US" dirty="0"/>
              <a:t>     </a:t>
            </a:r>
            <a:r>
              <a:rPr lang="en-US" u="sng" dirty="0"/>
              <a:t>new money through loans, deposits, and spending</a:t>
            </a:r>
            <a:r>
              <a:rPr lang="en-US" dirty="0"/>
              <a:t> (</a:t>
            </a:r>
            <a:r>
              <a:rPr lang="en-US" b="1" dirty="0"/>
              <a:t>multiplier effect</a:t>
            </a:r>
            <a:r>
              <a:rPr lang="en-US" dirty="0"/>
              <a:t>)</a:t>
            </a: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allowed people to </a:t>
            </a:r>
            <a:r>
              <a:rPr lang="en-US" u="sng" dirty="0"/>
              <a:t>make and spend more money</a:t>
            </a:r>
            <a:r>
              <a:rPr lang="en-US" dirty="0"/>
              <a:t>,</a:t>
            </a:r>
          </a:p>
          <a:p>
            <a:r>
              <a:rPr lang="en-US" dirty="0"/>
              <a:t>     and </a:t>
            </a:r>
            <a:r>
              <a:rPr lang="en-US" u="sng" dirty="0"/>
              <a:t>governments to become more and more wealthy from taxes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a result, European economies skyrocketed, and </a:t>
            </a:r>
            <a:r>
              <a:rPr lang="en-US" u="sng" dirty="0"/>
              <a:t>wages, </a:t>
            </a:r>
          </a:p>
          <a:p>
            <a:r>
              <a:rPr lang="en-US" dirty="0"/>
              <a:t>     </a:t>
            </a:r>
            <a:r>
              <a:rPr lang="en-US" u="sng" dirty="0"/>
              <a:t>money, and standards of living rose for all Western Europeans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also caused </a:t>
            </a:r>
            <a:r>
              <a:rPr lang="en-US" u="sng" dirty="0"/>
              <a:t>militaries to grow stronger and infrastructure began to improve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680554" y="814418"/>
            <a:ext cx="4503973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Capitalism Grows</a:t>
            </a:r>
          </a:p>
        </p:txBody>
      </p:sp>
      <p:pic>
        <p:nvPicPr>
          <p:cNvPr id="42" name="Picture 2" descr="http://media.online-learning.harvard.edu/styles/course_image/s3/course/Capitalism.jpeg?itok=A4KhPutx">
            <a:extLst>
              <a:ext uri="{FF2B5EF4-FFF2-40B4-BE49-F238E27FC236}">
                <a16:creationId xmlns:a16="http://schemas.microsoft.com/office/drawing/2014/main" id="{9769E98F-5B37-034B-A69C-5DA324115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072" y="2086449"/>
            <a:ext cx="3380490" cy="33804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0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3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7" y="1693888"/>
            <a:ext cx="7546980" cy="442685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Witnessing the success of free market economics, governments began to start </a:t>
            </a:r>
            <a:r>
              <a:rPr lang="en-US" u="sng" dirty="0"/>
              <a:t>making changes to facilitate free trade and capitalism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France, </a:t>
            </a:r>
            <a:r>
              <a:rPr lang="en-US" b="1" dirty="0"/>
              <a:t>Le </a:t>
            </a:r>
            <a:r>
              <a:rPr lang="en-US" b="1" dirty="0" err="1"/>
              <a:t>Chapelier</a:t>
            </a:r>
            <a:r>
              <a:rPr lang="en-US" b="1" dirty="0"/>
              <a:t> Laws </a:t>
            </a:r>
            <a:r>
              <a:rPr lang="en-US" dirty="0"/>
              <a:t>in 1791 officially banned all guilds in France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Laissez-faire trade rose, and </a:t>
            </a:r>
            <a:r>
              <a:rPr lang="en-US" u="sng" dirty="0"/>
              <a:t>governments, especially Britain, began to reduce or eliminate tariffs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Governments began to </a:t>
            </a:r>
            <a:r>
              <a:rPr lang="en-US" u="sng" dirty="0"/>
              <a:t>remove price controls</a:t>
            </a:r>
            <a:r>
              <a:rPr lang="en-US" dirty="0"/>
              <a:t>, and parliaments (made mostly of gentry) </a:t>
            </a:r>
            <a:r>
              <a:rPr lang="en-US" u="sng" dirty="0"/>
              <a:t>increased protections on private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Example: property was now owned by tenants, not leased by the king; therefore, it can only take property with a fair trial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914411" y="707057"/>
            <a:ext cx="5508317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Pro-Capitalist Policies</a:t>
            </a:r>
          </a:p>
        </p:txBody>
      </p:sp>
      <p:pic>
        <p:nvPicPr>
          <p:cNvPr id="15" name="Picture 2" descr="https://upload.wikimedia.org/wikipedia/commons/4/43/AduC_024_Le_Chapelier_(I..G.,_1754-1794).JPG">
            <a:extLst>
              <a:ext uri="{FF2B5EF4-FFF2-40B4-BE49-F238E27FC236}">
                <a16:creationId xmlns:a16="http://schemas.microsoft.com/office/drawing/2014/main" id="{F561CF6C-6966-CB41-8194-DA4B03D96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667" y="1693888"/>
            <a:ext cx="3320143" cy="442685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6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3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250818" y="1853127"/>
            <a:ext cx="11631157" cy="424660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Groups like the </a:t>
            </a:r>
            <a:r>
              <a:rPr lang="en-US" b="1" dirty="0"/>
              <a:t>Physiocrats</a:t>
            </a:r>
            <a:r>
              <a:rPr lang="en-US" dirty="0"/>
              <a:t> in France advocated the </a:t>
            </a:r>
            <a:r>
              <a:rPr lang="en-US" u="sng" dirty="0"/>
              <a:t>organization </a:t>
            </a:r>
          </a:p>
          <a:p>
            <a:r>
              <a:rPr lang="en-US" dirty="0"/>
              <a:t>     </a:t>
            </a:r>
            <a:r>
              <a:rPr lang="en-US" u="sng" dirty="0"/>
              <a:t>and enhancement of agriculture for profit </a:t>
            </a:r>
            <a:r>
              <a:rPr lang="en-US" dirty="0"/>
              <a:t>rather than trade balance </a:t>
            </a:r>
          </a:p>
          <a:p>
            <a:r>
              <a:rPr lang="en-US" dirty="0"/>
              <a:t>     and wealthy rulers (mercantilism)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They believed that economies should focus on developing </a:t>
            </a:r>
            <a:r>
              <a:rPr lang="en-US" u="sng" dirty="0"/>
              <a:t>cheap </a:t>
            </a:r>
          </a:p>
          <a:p>
            <a:r>
              <a:rPr lang="en-US" dirty="0"/>
              <a:t>     </a:t>
            </a:r>
            <a:r>
              <a:rPr lang="en-US" u="sng" dirty="0"/>
              <a:t>and effective labor to sell </a:t>
            </a:r>
            <a:r>
              <a:rPr lang="en-US" u="sng" dirty="0" err="1"/>
              <a:t>agr</a:t>
            </a:r>
            <a:r>
              <a:rPr lang="en-US" u="sng" dirty="0"/>
              <a:t>. goods for more than it cost to make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Rather than focusing on wealthy rulers or balanced trade, they argued </a:t>
            </a:r>
          </a:p>
          <a:p>
            <a:r>
              <a:rPr lang="en-US" dirty="0"/>
              <a:t>      </a:t>
            </a:r>
            <a:r>
              <a:rPr lang="en-US" u="sng" dirty="0"/>
              <a:t>free-market labor and production were the best way to make a nation wealthy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Since </a:t>
            </a:r>
            <a:r>
              <a:rPr lang="en-US" u="sng" dirty="0"/>
              <a:t>manufacturing was still small-scale in 17</a:t>
            </a:r>
            <a:r>
              <a:rPr lang="en-US" u="sng" baseline="30000" dirty="0"/>
              <a:t>th</a:t>
            </a:r>
            <a:r>
              <a:rPr lang="en-US" u="sng" dirty="0"/>
              <a:t> and 18</a:t>
            </a:r>
            <a:r>
              <a:rPr lang="en-US" u="sng" baseline="30000" dirty="0"/>
              <a:t>th</a:t>
            </a:r>
            <a:r>
              <a:rPr lang="en-US" u="sng" dirty="0"/>
              <a:t> century </a:t>
            </a:r>
            <a:r>
              <a:rPr lang="en-US" dirty="0"/>
              <a:t>Europe, </a:t>
            </a:r>
            <a:r>
              <a:rPr lang="en-US" u="sng" dirty="0"/>
              <a:t>agriculture was the largest economic category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This encouraged more landowners outside of great Britain to close off their land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118191" y="836854"/>
            <a:ext cx="3034940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Physiocrats</a:t>
            </a:r>
          </a:p>
        </p:txBody>
      </p:sp>
      <p:pic>
        <p:nvPicPr>
          <p:cNvPr id="15" name="Picture 2" descr="https://aos.iacpublishinglabs.com/question/aq/1400px-788px/subsistence-agriculture_716c85fc6cf9ea2a.jpg?domain=cx.aos.ask.com">
            <a:extLst>
              <a:ext uri="{FF2B5EF4-FFF2-40B4-BE49-F238E27FC236}">
                <a16:creationId xmlns:a16="http://schemas.microsoft.com/office/drawing/2014/main" id="{EE419537-4143-E343-A9F7-72E0557C9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05" y="1488460"/>
            <a:ext cx="4125820" cy="232228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63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3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226978" y="1720612"/>
            <a:ext cx="11775176" cy="43902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massive amount of economic growth and money supply </a:t>
            </a:r>
          </a:p>
          <a:p>
            <a:r>
              <a:rPr lang="en-US" dirty="0"/>
              <a:t>     created, for the first time, </a:t>
            </a:r>
            <a:r>
              <a:rPr lang="en-US" u="sng" dirty="0"/>
              <a:t>a consumer culture in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more </a:t>
            </a:r>
            <a:r>
              <a:rPr lang="en-US" u="sng" dirty="0"/>
              <a:t>money supply and higher wages</a:t>
            </a:r>
            <a:r>
              <a:rPr lang="en-US" dirty="0"/>
              <a:t>, Europeans in the 18</a:t>
            </a:r>
            <a:r>
              <a:rPr lang="en-US" baseline="30000" dirty="0"/>
              <a:t>th</a:t>
            </a:r>
            <a:r>
              <a:rPr lang="en-US" dirty="0"/>
              <a:t> century, </a:t>
            </a:r>
          </a:p>
          <a:p>
            <a:r>
              <a:rPr lang="en-US" dirty="0"/>
              <a:t>     began </a:t>
            </a:r>
            <a:r>
              <a:rPr lang="en-US" u="sng" dirty="0"/>
              <a:t>buying far more tobacco, sugar, coffee, silk, rum and other goods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Middle class people began to have more spare time, which they would </a:t>
            </a:r>
          </a:p>
          <a:p>
            <a:r>
              <a:rPr lang="en-US" dirty="0"/>
              <a:t>      spend </a:t>
            </a:r>
            <a:r>
              <a:rPr lang="en-US" u="sng" dirty="0"/>
              <a:t>reading novels in new types of houses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new houses </a:t>
            </a:r>
            <a:r>
              <a:rPr lang="en-US" u="sng" dirty="0"/>
              <a:t>included boudoirs, private dressing rooms</a:t>
            </a:r>
            <a:r>
              <a:rPr lang="en-US" dirty="0"/>
              <a:t>, and</a:t>
            </a:r>
          </a:p>
          <a:p>
            <a:r>
              <a:rPr lang="en-US" dirty="0"/>
              <a:t>      these larger houses were </a:t>
            </a:r>
            <a:r>
              <a:rPr lang="en-US" u="sng" dirty="0"/>
              <a:t>decorated with porcelain dishes, curtains, and linens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in turn </a:t>
            </a:r>
            <a:r>
              <a:rPr lang="en-US" u="sng" dirty="0"/>
              <a:t>created more jobs, businesses, and expansion as more money meant more spending, and more luxury goods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749491" y="724968"/>
            <a:ext cx="4733825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Consumer Culture</a:t>
            </a:r>
          </a:p>
        </p:txBody>
      </p:sp>
      <p:pic>
        <p:nvPicPr>
          <p:cNvPr id="14" name="Picture 2" descr="https://s-media-cache-ak0.pinimg.com/236x/d7/ee/d8/d7eed81658ecdd0e213d1ec5694e659d.jpg">
            <a:extLst>
              <a:ext uri="{FF2B5EF4-FFF2-40B4-BE49-F238E27FC236}">
                <a16:creationId xmlns:a16="http://schemas.microsoft.com/office/drawing/2014/main" id="{E7BF261E-5251-5E4C-A308-7BC85F192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993" y="1397203"/>
            <a:ext cx="3469652" cy="346965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70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3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362831" y="1447803"/>
            <a:ext cx="11477343" cy="488296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New food from the New World, and commercialized </a:t>
            </a:r>
          </a:p>
          <a:p>
            <a:r>
              <a:rPr lang="en-US" sz="2000" dirty="0"/>
              <a:t>      agriculture (</a:t>
            </a:r>
            <a:r>
              <a:rPr lang="en-US" sz="2000" b="1" dirty="0"/>
              <a:t>Enclosure Movement</a:t>
            </a:r>
            <a:r>
              <a:rPr lang="en-US" sz="2000" dirty="0"/>
              <a:t>) also provided far more </a:t>
            </a:r>
          </a:p>
          <a:p>
            <a:r>
              <a:rPr lang="en-US" sz="2000" dirty="0"/>
              <a:t>      food for Europeans, </a:t>
            </a:r>
            <a:r>
              <a:rPr lang="en-US" sz="2000" u="sng" dirty="0"/>
              <a:t>causing large-scale population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Enclosure and commercial </a:t>
            </a:r>
            <a:r>
              <a:rPr lang="en-US" sz="2000" dirty="0" err="1"/>
              <a:t>agr</a:t>
            </a:r>
            <a:r>
              <a:rPr lang="en-US" sz="2000" dirty="0"/>
              <a:t>. </a:t>
            </a:r>
            <a:r>
              <a:rPr lang="en-US" sz="2000" u="sng" dirty="0"/>
              <a:t>allowed owners to use more </a:t>
            </a:r>
          </a:p>
          <a:p>
            <a:r>
              <a:rPr lang="en-US" sz="2000" dirty="0"/>
              <a:t>      </a:t>
            </a:r>
            <a:r>
              <a:rPr lang="en-US" sz="2000" u="sng" dirty="0"/>
              <a:t>productive agricultural techniques without interference </a:t>
            </a:r>
          </a:p>
          <a:p>
            <a:r>
              <a:rPr lang="en-US" sz="2000" dirty="0"/>
              <a:t>      </a:t>
            </a:r>
            <a:r>
              <a:rPr lang="en-US" sz="2000" u="sng" dirty="0"/>
              <a:t>or trampling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Convertible Husbandry </a:t>
            </a:r>
            <a:r>
              <a:rPr lang="en-US" sz="2000" dirty="0"/>
              <a:t>replaced three-crop rotation, allowing the entire field to be used, increasing </a:t>
            </a:r>
            <a:r>
              <a:rPr lang="en-US" sz="2000" dirty="0" err="1"/>
              <a:t>agr</a:t>
            </a:r>
            <a:r>
              <a:rPr lang="en-US" sz="2000" dirty="0"/>
              <a:t>. output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Fallow soil now planted </a:t>
            </a:r>
            <a:r>
              <a:rPr lang="en-US" sz="2000" u="sng" dirty="0"/>
              <a:t>clovers, turnips, and livestock manure to increase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rapid rise in food supply and population has led historians to label this spike in agricultural production the </a:t>
            </a:r>
            <a:r>
              <a:rPr lang="en-US" sz="2000" b="1" dirty="0"/>
              <a:t>British Agricultural Revolution </a:t>
            </a:r>
            <a:r>
              <a:rPr lang="en-US" sz="2000" dirty="0"/>
              <a:t>as the spike occurred first in Britain and spread from there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686789" y="527219"/>
            <a:ext cx="6082939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Agricultural Revolution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D5B1A7-0311-D043-8A98-94084E76A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108" y="1082043"/>
            <a:ext cx="4063492" cy="27555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352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32318</TotalTime>
  <Words>565</Words>
  <Application>Microsoft Office PowerPoint</Application>
  <PresentationFormat>Widescreen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Michael Morgan</dc:creator>
  <cp:lastModifiedBy>Braun Christine</cp:lastModifiedBy>
  <cp:revision>221</cp:revision>
  <dcterms:created xsi:type="dcterms:W3CDTF">2017-08-07T18:53:06Z</dcterms:created>
  <dcterms:modified xsi:type="dcterms:W3CDTF">2019-12-02T15:23:36Z</dcterms:modified>
</cp:coreProperties>
</file>