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0"/>
  </p:handoutMasterIdLst>
  <p:sldIdLst>
    <p:sldId id="277" r:id="rId2"/>
    <p:sldId id="278" r:id="rId3"/>
    <p:sldId id="256" r:id="rId4"/>
    <p:sldId id="257" r:id="rId5"/>
    <p:sldId id="258" r:id="rId6"/>
    <p:sldId id="262" r:id="rId7"/>
    <p:sldId id="280" r:id="rId8"/>
    <p:sldId id="261" r:id="rId9"/>
    <p:sldId id="263" r:id="rId10"/>
    <p:sldId id="273" r:id="rId11"/>
    <p:sldId id="275" r:id="rId12"/>
    <p:sldId id="288" r:id="rId13"/>
    <p:sldId id="264" r:id="rId14"/>
    <p:sldId id="281" r:id="rId15"/>
    <p:sldId id="267" r:id="rId16"/>
    <p:sldId id="282" r:id="rId17"/>
    <p:sldId id="289" r:id="rId18"/>
    <p:sldId id="290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147FF-29AD-47C2-870C-A858EA0DB8B1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57524-0633-40F9-9795-29E4BB524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71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5FDB-2A48-440B-BC82-C60D4FCA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E5C1-5580-45D7-B29C-4D85A04463CB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00DB-B585-469C-9D52-AFB560525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search.yahoo.com/images/view;_ylt=A0PDoTDbpJFPGwQAf7yJzbkF;_ylu=X3oDMTBlMTQ4cGxyBHNlYwNzcgRzbGsDaW1n?back=http://images.search.yahoo.com/search/images?p=brezhnev&amp;vm=r&amp;fr=yfp-t-521&amp;fr2=piv-web&amp;tab=organic&amp;ri=2&amp;w=382&amp;h=480&amp;imgurl=www.knowledgerush.com/wiki_image/8/81/Brezhnev.jpg&amp;rurl=http://www.knowledgerush.com/kr/encyclopedia/Leonid_Brezhnev/&amp;size=42.9+KB&amp;name=...+Brezhnev?+What+is+Leonid+Brezhnev?+Where+is+Leonid+Brezhnev&amp;p=brezhnev&amp;oid=2c91ec277e1bffcf3464800814bdb65c&amp;fr2=piv-web&amp;fr=yfp-t-521&amp;tt=...+Brezhnev?+What+is+Leonid+Brezhnev?+Where+is+Leonid+Brezhnev&amp;b=0&amp;ni=84&amp;no=2&amp;tab=organic&amp;ts=&amp;vm=r&amp;sigr=11tffifi1&amp;sigb=136o972rr&amp;sigi=11i3gho5a&amp;.crumb=dE2IdgcevF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merzavka/merzavka1102/merzavka110200375/8902996-thawing-ice-of-a-blue-shade-with-water-dropl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49" y="4648200"/>
            <a:ext cx="2629083" cy="23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usni.org/wp-content/uploads/2010/04/Cold-War-Fla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39" y="152400"/>
            <a:ext cx="5042101" cy="270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590" y="3079462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000" b="1" dirty="0"/>
              <a:t>The Cold War Thaws</a:t>
            </a:r>
          </a:p>
        </p:txBody>
      </p:sp>
    </p:spTree>
    <p:extLst>
      <p:ext uri="{BB962C8B-B14F-4D97-AF65-F5344CB8AC3E}">
        <p14:creationId xmlns:p14="http://schemas.microsoft.com/office/powerpoint/2010/main" val="369658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2514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Bold" pitchFamily="34" charset="0"/>
              </a:rPr>
              <a:t>7. SALT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533400"/>
            <a:ext cx="6898851" cy="4190999"/>
          </a:xfrm>
        </p:spPr>
        <p:txBody>
          <a:bodyPr>
            <a:normAutofit/>
          </a:bodyPr>
          <a:lstStyle/>
          <a:p>
            <a:r>
              <a:rPr lang="en-US" dirty="0"/>
              <a:t>Nixon visits USSR in 1972</a:t>
            </a:r>
          </a:p>
          <a:p>
            <a:r>
              <a:rPr lang="en-US" u="sng" dirty="0"/>
              <a:t>Strategic Arms Limitation Talks</a:t>
            </a:r>
          </a:p>
          <a:p>
            <a:r>
              <a:rPr lang="en-US" u="sng" dirty="0"/>
              <a:t>US/USSR sign 5 year agreement to reduce the # of nuclear missiles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2" y="4479925"/>
            <a:ext cx="2097087" cy="209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38" y="3965690"/>
            <a:ext cx="4574885" cy="30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3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59" y="34636"/>
            <a:ext cx="2048881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pperplate Gothic Bold" pitchFamily="34" charset="0"/>
              </a:rPr>
              <a:t>8. Gorbachev’s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391400" cy="5486400"/>
          </a:xfrm>
        </p:spPr>
        <p:txBody>
          <a:bodyPr>
            <a:normAutofit/>
          </a:bodyPr>
          <a:lstStyle/>
          <a:p>
            <a:r>
              <a:rPr lang="en-US" dirty="0"/>
              <a:t>Gorbachev – took office in 1981</a:t>
            </a:r>
          </a:p>
          <a:p>
            <a:r>
              <a:rPr lang="en-US" b="1" u="sng" dirty="0"/>
              <a:t>Glasnost- </a:t>
            </a:r>
            <a:r>
              <a:rPr lang="en-US" b="1" i="1" u="sng" dirty="0"/>
              <a:t>“openness”</a:t>
            </a:r>
          </a:p>
          <a:p>
            <a:pPr lvl="1"/>
            <a:r>
              <a:rPr lang="en-US" b="1" u="sng" dirty="0"/>
              <a:t>Needed a free flow of ideas</a:t>
            </a:r>
          </a:p>
          <a:p>
            <a:pPr lvl="1"/>
            <a:r>
              <a:rPr lang="en-US" dirty="0"/>
              <a:t>Churches opened, dissidents released from prisoners, reporters could criticize</a:t>
            </a:r>
          </a:p>
          <a:p>
            <a:r>
              <a:rPr lang="en-US" b="1" u="sng" dirty="0"/>
              <a:t>Perestroika- </a:t>
            </a:r>
            <a:r>
              <a:rPr lang="en-US" b="1" i="1" u="sng" dirty="0"/>
              <a:t>“economic restructuring”</a:t>
            </a:r>
          </a:p>
          <a:p>
            <a:pPr lvl="1"/>
            <a:r>
              <a:rPr lang="en-US" b="1" u="sng" dirty="0"/>
              <a:t>Revive economy</a:t>
            </a:r>
          </a:p>
          <a:p>
            <a:pPr lvl="1"/>
            <a:r>
              <a:rPr lang="en-US" dirty="0"/>
              <a:t>Small businesses allowed to open </a:t>
            </a:r>
          </a:p>
          <a:p>
            <a:pPr lvl="1"/>
            <a:r>
              <a:rPr lang="en-US" dirty="0"/>
              <a:t>managers given more control over farms and factories </a:t>
            </a:r>
          </a:p>
        </p:txBody>
      </p:sp>
      <p:pic>
        <p:nvPicPr>
          <p:cNvPr id="5124" name="Picture 4" descr="http://orangecountyprivateinvestigatorblog.files.wordpress.com/2010/12/p2fum6oisae.jpg?w=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08" y="4419600"/>
            <a:ext cx="1802674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2.gstatic.com/images?q=tbn:ANd9GcTU1EbcaAbX4Jte3OHVWjzpui6Bzskam1pdnDV9E7UxP3o3RJRLy4i-v2Tzq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08" y="2833494"/>
            <a:ext cx="1802674" cy="134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2.wikia.nocookie.net/__cb20120930190454/liberapedia/images/thumb/e/ea/Berlin-wall-map.png/500px-Berlin-wall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8"/>
            <a:ext cx="7696200" cy="64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01207"/>
            <a:ext cx="3810000" cy="237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0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pperplate Gothic Bold" pitchFamily="34" charset="0"/>
              </a:rPr>
              <a:t>9. Fall of the Berlin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2895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Cause: East Germans were furious that their government had completely closed the borders…no one could get out!</a:t>
            </a:r>
          </a:p>
          <a:p>
            <a:r>
              <a:rPr lang="en-US" dirty="0"/>
              <a:t>So how would you react if you were an East German?</a:t>
            </a:r>
          </a:p>
          <a:p>
            <a:pPr lvl="1"/>
            <a:r>
              <a:rPr lang="en-US" dirty="0"/>
              <a:t>PROTEST!!!</a:t>
            </a:r>
          </a:p>
          <a:p>
            <a:r>
              <a:rPr lang="en-US" dirty="0"/>
              <a:t>Finally, </a:t>
            </a:r>
            <a:r>
              <a:rPr lang="en-US" u="sng" dirty="0"/>
              <a:t>on November 9, 1989, the new East German leader opened the Berlin Wall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629"/>
            <a:ext cx="3581400" cy="238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952"/>
            <a:ext cx="2819400" cy="214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33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File:ReaganBerlin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5" y="27709"/>
            <a:ext cx="8258708" cy="68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marxist.com/images/stories/history/berlin_wall/the_fall_of_the_berlin_wall_19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91400" cy="556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hekidswindow.co.uk/images/CMScontent/Image/berlin20wall20freed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0335"/>
            <a:ext cx="7632783" cy="51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27.media.tumblr.com/tumblr_lka3fjCbZV1qhed23o1_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5" y="79922"/>
            <a:ext cx="8386459" cy="54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ictureworldbd.com/images/berlin%20wall/Berlin_wall%20(19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0190"/>
            <a:ext cx="8446335" cy="529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pperplate Gothic Bold" pitchFamily="34" charset="0"/>
              </a:rPr>
              <a:t>10. Collapse of the </a:t>
            </a:r>
            <a:br>
              <a:rPr lang="en-US" dirty="0">
                <a:latin typeface="Copperplate Gothic Bold" pitchFamily="34" charset="0"/>
              </a:rPr>
            </a:br>
            <a:r>
              <a:rPr lang="en-US" dirty="0">
                <a:latin typeface="Copperplate Gothic Bold" pitchFamily="34" charset="0"/>
              </a:rPr>
              <a:t>Soviet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93273"/>
            <a:ext cx="6407995" cy="5257800"/>
          </a:xfrm>
        </p:spPr>
        <p:txBody>
          <a:bodyPr>
            <a:noAutofit/>
          </a:bodyPr>
          <a:lstStyle/>
          <a:p>
            <a:r>
              <a:rPr lang="en-US" sz="2600" dirty="0"/>
              <a:t>Gorbachev resigns </a:t>
            </a:r>
          </a:p>
          <a:p>
            <a:r>
              <a:rPr lang="en-US" sz="2600" b="1" u="sng" dirty="0"/>
              <a:t>December 1991, all satellite nations had declared independence </a:t>
            </a:r>
          </a:p>
          <a:p>
            <a:r>
              <a:rPr lang="en-US" sz="2600" dirty="0"/>
              <a:t>Boris Yeltsin became Head of State</a:t>
            </a:r>
          </a:p>
          <a:p>
            <a:pPr lvl="1"/>
            <a:r>
              <a:rPr lang="en-US" sz="2600" u="sng" dirty="0"/>
              <a:t>Russian Soviet Federated Socialist Republic</a:t>
            </a:r>
          </a:p>
          <a:p>
            <a:r>
              <a:rPr lang="en-US" sz="2600" dirty="0"/>
              <a:t>CIS - Commonwealth of Independent States</a:t>
            </a:r>
          </a:p>
          <a:p>
            <a:r>
              <a:rPr lang="en-US" sz="2600" dirty="0"/>
              <a:t>Marks the death of the Soviet Union</a:t>
            </a:r>
          </a:p>
        </p:txBody>
      </p:sp>
      <p:pic>
        <p:nvPicPr>
          <p:cNvPr id="4" name="Picture 2" descr="http://www.rankopedia.com/CandidatePix/41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697" y="3490119"/>
            <a:ext cx="2259394" cy="3322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http://users.erols.com/mwhite28/images/ussr19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709" y="1447800"/>
            <a:ext cx="3078892" cy="188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49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urodialogue.org/files/fckeditor_files/Eastern-Europ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13" y="381000"/>
            <a:ext cx="8511121" cy="5943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/>
              <a:t>One more woman</a:t>
            </a:r>
            <a:br>
              <a:rPr lang="en-US" sz="4000" b="1" dirty="0"/>
            </a:br>
            <a:r>
              <a:rPr lang="en-US" sz="2400" b="1" dirty="0"/>
              <a:t>Margaret Thatcher of the United Kingdom</a:t>
            </a:r>
            <a:endParaRPr lang="en-US" sz="4000" b="1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867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Prime Minister 1979-1990 (1</a:t>
            </a:r>
            <a:r>
              <a:rPr lang="en-US" sz="2400" baseline="30000" dirty="0"/>
              <a:t>st</a:t>
            </a:r>
            <a:r>
              <a:rPr lang="en-US" sz="2400" dirty="0"/>
              <a:t> female)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Only woman to have held this post or leader of a major political party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Nicknamed “iron lady”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Fought for capitalism, economic privatization, ending of Soviet communism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“She combined a flamboyant willpower with evident femininity”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Times Magazine, 100 most influential people</a:t>
            </a:r>
          </a:p>
        </p:txBody>
      </p:sp>
      <p:pic>
        <p:nvPicPr>
          <p:cNvPr id="2867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1558" y="2133600"/>
            <a:ext cx="3090041" cy="4267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8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2595563"/>
            <a:ext cx="3235325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0575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0575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5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What was the Cold War?</a:t>
            </a:r>
          </a:p>
          <a:p>
            <a:r>
              <a:rPr lang="en-US" dirty="0"/>
              <a:t>How did Stalin go against the decision made at the Yalta conference?</a:t>
            </a:r>
          </a:p>
          <a:p>
            <a:r>
              <a:rPr lang="en-US" dirty="0"/>
              <a:t>What was containment?</a:t>
            </a:r>
          </a:p>
          <a:p>
            <a:r>
              <a:rPr lang="en-US" dirty="0"/>
              <a:t>What was the purpose of NATO?</a:t>
            </a:r>
          </a:p>
          <a:p>
            <a:r>
              <a:rPr lang="en-US" dirty="0"/>
              <a:t>Why was the Berlin Wall built?</a:t>
            </a:r>
          </a:p>
          <a:p>
            <a:r>
              <a:rPr lang="en-US" dirty="0"/>
              <a:t>Why did the US get involved in Vietnam/Korea?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Copperplate Gothic Bold" pitchFamily="34" charset="0"/>
              </a:rPr>
              <a:t>1. Stalin Dies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u="sng" dirty="0"/>
              <a:t>March 1953</a:t>
            </a:r>
          </a:p>
          <a:p>
            <a:r>
              <a:rPr lang="en-US" u="sng" dirty="0"/>
              <a:t>Names no successor…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 descr="http://www.bwbs.de/UserFiles/Image/1951-1955/josef-stal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2672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historycentral.com/Europe/StalinDi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5800" y="3776008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What will happen to Soviet Communism?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55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opperplate Gothic Bold" pitchFamily="34" charset="0"/>
              </a:rPr>
              <a:t>2. Khrushchev and </a:t>
            </a:r>
            <a:br>
              <a:rPr lang="en-US" dirty="0">
                <a:latin typeface="Copperplate Gothic Bold" pitchFamily="34" charset="0"/>
              </a:rPr>
            </a:br>
            <a:r>
              <a:rPr lang="en-US" dirty="0">
                <a:latin typeface="Copperplate Gothic Bold" pitchFamily="34" charset="0"/>
              </a:rPr>
              <a:t>Destalinization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7840"/>
            <a:ext cx="6400800" cy="4937760"/>
          </a:xfrm>
        </p:spPr>
        <p:txBody>
          <a:bodyPr>
            <a:normAutofit/>
          </a:bodyPr>
          <a:lstStyle/>
          <a:p>
            <a:r>
              <a:rPr lang="en-US" dirty="0"/>
              <a:t>Khrushchev takes over in 1956</a:t>
            </a:r>
          </a:p>
          <a:p>
            <a:r>
              <a:rPr lang="en-US" u="sng" dirty="0"/>
              <a:t>Begins “</a:t>
            </a:r>
            <a:r>
              <a:rPr lang="en-US" u="sng" dirty="0" err="1"/>
              <a:t>destalinization</a:t>
            </a:r>
            <a:r>
              <a:rPr lang="en-US" u="sng" dirty="0"/>
              <a:t>” policy</a:t>
            </a:r>
          </a:p>
          <a:p>
            <a:pPr lvl="1"/>
            <a:r>
              <a:rPr lang="en-US" u="sng" dirty="0"/>
              <a:t>Purging the country of Stalin’s memory</a:t>
            </a:r>
          </a:p>
          <a:p>
            <a:r>
              <a:rPr lang="en-US" dirty="0"/>
              <a:t>Wants peaceful competition with </a:t>
            </a:r>
            <a:r>
              <a:rPr lang="en-US" i="1" dirty="0"/>
              <a:t>capitalist</a:t>
            </a:r>
            <a:r>
              <a:rPr lang="en-US" dirty="0"/>
              <a:t> states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upload.wikimedia.org/wikipedia/commons/thumb/2/24/Nixon_and_khrushchev.jpg/220px-Nixon_and_khrushch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67496"/>
            <a:ext cx="2552700" cy="265713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6/68/Bundesarchiv_Bild_183-B0628-0015-035,_Nikita_S._Chruchstschow.jpg/220px-Bundesarchiv_Bild_183-B0628-0015-035,_Nikita_S._Chruchstsch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700" y="304800"/>
            <a:ext cx="2476500" cy="332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30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opperplate Gothic Bold" pitchFamily="34" charset="0"/>
              </a:rPr>
              <a:t>3. Soviet- Chinese </a:t>
            </a:r>
            <a:br>
              <a:rPr lang="en-US" dirty="0">
                <a:latin typeface="Copperplate Gothic Bold" pitchFamily="34" charset="0"/>
              </a:rPr>
            </a:br>
            <a:r>
              <a:rPr lang="en-US" dirty="0">
                <a:latin typeface="Copperplate Gothic Bold" pitchFamily="34" charset="0"/>
              </a:rPr>
              <a:t>Split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709" y="1676400"/>
            <a:ext cx="9400309" cy="4701381"/>
          </a:xfrm>
        </p:spPr>
        <p:txBody>
          <a:bodyPr/>
          <a:lstStyle/>
          <a:p>
            <a:r>
              <a:rPr lang="en-US" u="sng" dirty="0"/>
              <a:t>China and USSR signed</a:t>
            </a:r>
            <a:br>
              <a:rPr lang="en-US" u="sng" dirty="0"/>
            </a:br>
            <a:r>
              <a:rPr lang="en-US" u="sng" dirty="0"/>
              <a:t>30 year treaty of friendship in 1950…which ended</a:t>
            </a:r>
          </a:p>
          <a:p>
            <a:endParaRPr lang="en-US" dirty="0"/>
          </a:p>
          <a:p>
            <a:r>
              <a:rPr lang="en-US" dirty="0"/>
              <a:t>BUT the Soviet Union thought the Chinese would follow their leadership…</a:t>
            </a:r>
          </a:p>
          <a:p>
            <a:pPr lvl="1"/>
            <a:r>
              <a:rPr lang="en-US" dirty="0"/>
              <a:t>the Chinese hated that!</a:t>
            </a:r>
          </a:p>
          <a:p>
            <a:pPr lvl="1"/>
            <a:endParaRPr lang="en-US" dirty="0"/>
          </a:p>
          <a:p>
            <a:r>
              <a:rPr lang="en-US" dirty="0"/>
              <a:t>Led to fighting along their border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1378" name="Picture 2" descr="http://english.cri.cn/mmsource/image/2003-12-23/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2803267" cy="215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380" name="Picture 4" descr="http://www.ibhistorytopics.com/wp-content/uploads/2009/12/sino-soviet-spli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00168"/>
            <a:ext cx="2683694" cy="305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pperplate Gothic Bold" pitchFamily="34" charset="0"/>
              </a:rPr>
              <a:t>4. Cuban Missile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219200"/>
            <a:ext cx="54102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Khrushchev decides to build missile sites in Cuba and JFK finds out</a:t>
            </a:r>
          </a:p>
          <a:p>
            <a:r>
              <a:rPr lang="en-US" dirty="0"/>
              <a:t>JFK demands that they be removed </a:t>
            </a:r>
          </a:p>
          <a:p>
            <a:pPr lvl="1"/>
            <a:r>
              <a:rPr lang="en-US" dirty="0"/>
              <a:t>Creates a blockade of Cuba</a:t>
            </a:r>
          </a:p>
          <a:p>
            <a:r>
              <a:rPr lang="en-US" dirty="0"/>
              <a:t>Cold War becomes very hot</a:t>
            </a:r>
          </a:p>
          <a:p>
            <a:pPr lvl="1"/>
            <a:r>
              <a:rPr lang="en-US" dirty="0"/>
              <a:t>Almost a full on nuclear war!</a:t>
            </a:r>
          </a:p>
          <a:p>
            <a:r>
              <a:rPr lang="en-US" dirty="0"/>
              <a:t>Luckily, Khrushchev backs down at the last possible second</a:t>
            </a:r>
          </a:p>
          <a:p>
            <a:pPr lvl="1"/>
            <a:r>
              <a:rPr lang="en-US" dirty="0"/>
              <a:t>…Whew!</a:t>
            </a:r>
          </a:p>
        </p:txBody>
      </p:sp>
      <p:pic>
        <p:nvPicPr>
          <p:cNvPr id="2050" name="Picture 2" descr="Image Det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8000" cy="279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2.mm.bing.net/images/thumbnail.aspx?q=4533377175650973&amp;id=2493a6253023b5e04ab720f7dc525f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4078485"/>
            <a:ext cx="3235036" cy="274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8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salcomp.ca/article_images/42/map-florida-cuba-mi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3510"/>
            <a:ext cx="6096000" cy="49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acona.com/promote/kennedy/77247A3DDCEB4E4B913DD6EE591033A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8" y="55562"/>
            <a:ext cx="5589732" cy="45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2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pperplate Gothic Bold" pitchFamily="34" charset="0"/>
              </a:rPr>
              <a:t>5. Brezhnev’s Harsh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867400" cy="5562600"/>
          </a:xfrm>
        </p:spPr>
        <p:txBody>
          <a:bodyPr>
            <a:normAutofit/>
          </a:bodyPr>
          <a:lstStyle/>
          <a:p>
            <a:r>
              <a:rPr lang="en-US" dirty="0"/>
              <a:t>Brezhnev takes over after Khrushchev loses popularity</a:t>
            </a:r>
          </a:p>
          <a:p>
            <a:r>
              <a:rPr lang="en-US" u="sng" dirty="0"/>
              <a:t>Limits freedom of speech and worship</a:t>
            </a:r>
          </a:p>
          <a:p>
            <a:r>
              <a:rPr lang="en-US" dirty="0"/>
              <a:t>Censorship and secret police</a:t>
            </a:r>
          </a:p>
          <a:p>
            <a:r>
              <a:rPr lang="en-US" u="sng" dirty="0"/>
              <a:t>Brezhnev Doctrine-  made sure that the satellite countries don’t  rid of communism</a:t>
            </a:r>
          </a:p>
          <a:p>
            <a:endParaRPr lang="en-US" dirty="0"/>
          </a:p>
        </p:txBody>
      </p:sp>
      <p:pic>
        <p:nvPicPr>
          <p:cNvPr id="1026" name="Picture 2" descr="http://ts1.mm.bing.net/images/thumbnail.aspx?q=4812515679536168&amp;id=9e4ad5067a9ac21b4130922b5b08ca32">
            <a:hlinkClick r:id="rId2" tooltip="... Brezhnev? What is Leonid Brezhnev? Where is Leonid Brezhnev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747860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pperplate Gothic Bold" pitchFamily="34" charset="0"/>
              </a:rPr>
              <a:t>6. Brinkmanship to Détente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943600" cy="4876800"/>
          </a:xfrm>
        </p:spPr>
        <p:txBody>
          <a:bodyPr>
            <a:normAutofit/>
          </a:bodyPr>
          <a:lstStyle/>
          <a:p>
            <a:r>
              <a:rPr lang="en-US" b="1" u="sng" dirty="0"/>
              <a:t>Brinkmanship</a:t>
            </a:r>
            <a:r>
              <a:rPr lang="en-US" u="sng" dirty="0"/>
              <a:t> – pushing to the brink (edge) of war</a:t>
            </a:r>
          </a:p>
          <a:p>
            <a:endParaRPr lang="en-US" dirty="0"/>
          </a:p>
          <a:p>
            <a:r>
              <a:rPr lang="en-US" b="1" u="sng" dirty="0"/>
              <a:t>Détente</a:t>
            </a:r>
            <a:r>
              <a:rPr lang="en-US" u="sng" dirty="0"/>
              <a:t> - a cooling of tensions</a:t>
            </a:r>
          </a:p>
          <a:p>
            <a:endParaRPr lang="en-US" dirty="0"/>
          </a:p>
          <a:p>
            <a:r>
              <a:rPr lang="en-US" dirty="0"/>
              <a:t>This does NOT mean they stop fighting communism</a:t>
            </a:r>
          </a:p>
          <a:p>
            <a:pPr lvl="1"/>
            <a:r>
              <a:rPr lang="en-US" dirty="0"/>
              <a:t>The two sides just agree to reduce the tension</a:t>
            </a:r>
          </a:p>
        </p:txBody>
      </p:sp>
      <p:pic>
        <p:nvPicPr>
          <p:cNvPr id="4098" name="Picture 2" descr="http://2.bp.blogspot.com/-lkfSgxG6iWk/TXkA7TcpvmI/AAAAAAAABRI/YOgMLK7jj3I/s400/detent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7" y="1903440"/>
            <a:ext cx="3013364" cy="399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</TotalTime>
  <Words>463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Copperplate Gothic Bold</vt:lpstr>
      <vt:lpstr>Office Theme</vt:lpstr>
      <vt:lpstr>The Cold War Thaws</vt:lpstr>
      <vt:lpstr>Refresh</vt:lpstr>
      <vt:lpstr>1. Stalin Dies</vt:lpstr>
      <vt:lpstr>2. Khrushchev and  Destalinization</vt:lpstr>
      <vt:lpstr>3. Soviet- Chinese  Split</vt:lpstr>
      <vt:lpstr>4. Cuban Missile Crisis</vt:lpstr>
      <vt:lpstr>PowerPoint Presentation</vt:lpstr>
      <vt:lpstr>5. Brezhnev’s Harsh Policies</vt:lpstr>
      <vt:lpstr>6. Brinkmanship to Détente </vt:lpstr>
      <vt:lpstr>7. SALT</vt:lpstr>
      <vt:lpstr>8. Gorbachev’s reforms</vt:lpstr>
      <vt:lpstr>PowerPoint Presentation</vt:lpstr>
      <vt:lpstr>9. Fall of the Berlin Wall</vt:lpstr>
      <vt:lpstr>PowerPoint Presentation</vt:lpstr>
      <vt:lpstr>10. Collapse of the  Soviet Union</vt:lpstr>
      <vt:lpstr>PowerPoint Presentation</vt:lpstr>
      <vt:lpstr>One more woman Margaret Thatcher of the United Kingdom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Stalin Dies</dc:title>
  <dc:creator>paula</dc:creator>
  <cp:lastModifiedBy>Braun Christine</cp:lastModifiedBy>
  <cp:revision>51</cp:revision>
  <cp:lastPrinted>2013-04-23T14:16:13Z</cp:lastPrinted>
  <dcterms:created xsi:type="dcterms:W3CDTF">2012-04-20T01:13:25Z</dcterms:created>
  <dcterms:modified xsi:type="dcterms:W3CDTF">2019-04-11T15:46:19Z</dcterms:modified>
</cp:coreProperties>
</file>