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8"/>
  </p:notesMasterIdLst>
  <p:sldIdLst>
    <p:sldId id="263" r:id="rId2"/>
    <p:sldId id="318" r:id="rId3"/>
    <p:sldId id="321" r:id="rId4"/>
    <p:sldId id="328" r:id="rId5"/>
    <p:sldId id="332" r:id="rId6"/>
    <p:sldId id="33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3314"/>
    <a:srgbClr val="37827D"/>
    <a:srgbClr val="FFA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01"/>
    <p:restoredTop sz="94705"/>
  </p:normalViewPr>
  <p:slideViewPr>
    <p:cSldViewPr snapToGrid="0">
      <p:cViewPr varScale="1">
        <p:scale>
          <a:sx n="63" d="100"/>
          <a:sy n="63" d="100"/>
        </p:scale>
        <p:origin x="28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CC7C4-CE44-3A49-960C-9C6F7AD59078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0D10C-CD6E-FA4B-B8FD-F3CA9E489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18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40D10C-CD6E-FA4B-B8FD-F3CA9E4899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9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22185-2E89-4A6C-92A0-61620D426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2F0E8-4756-42A9-A2C9-7AF6AE7D5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16776-89DF-4A92-87FC-D497772B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C0797-6754-4DAE-AADB-F6D8EB55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8D083-B171-40D7-AEB9-EBA10AD91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C6048-E21C-4C0C-9303-6EDB11254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E4BA6-96B4-4DBE-90B9-BDDF3B655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4EA14-FBCE-407A-A186-E6C1FD13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90D0-284B-4F8D-AA82-D67D56D91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83419-64E6-4055-B6B3-D5B9F7AF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9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2343B9-CCDB-429E-BF13-EF95AC157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F60D5A-D869-408B-86A9-BF48B4B94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0B1B3-1878-4BCE-82A6-1D7212A8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1F16C-D988-4023-BC7A-20F47A85F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B26AE-5DFB-49CA-90BD-85D4482AC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4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5F644-CA44-4867-8E9C-E79ED1580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B2FFD-429E-488D-8D49-DF9579E10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179C7-9F91-4453-8D33-A621480C7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3049B-1FA2-4640-BD00-E3DF3A787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7C417-AFA5-402A-867F-71FB8331F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4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FAE30-7B64-40FD-83AC-DE681F538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1DFABA-56A0-493C-B25D-3D134D06C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0E740-26F7-4241-9842-69C5232AD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D2A23-5E70-4E2E-840B-87F376B71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DFE5B-7B84-4A93-B52E-D0C771CB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85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600FD-C575-4945-8A1D-10F5045CF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04E67-5105-4E8F-8742-E3B914709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961E4-087B-4A0B-9C07-D8BD82501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72C4C-528A-4C92-8B9D-6C82DFB3F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150C5-0907-43C2-94BE-429BE6B9D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F5B40-2EEE-40D6-9172-1AD0FFB1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0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3027A-E509-44CF-A08B-4DBA1E2DF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73CCA2-FC9D-4D6F-8C1B-8D998C510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82493-D041-4D1D-8456-6C3F007090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B6E211-B289-44EF-8693-AD786EC7D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6B081A-C9B8-4DE6-8DE4-DAC5779477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40ECC-58B7-49E3-8FA9-32636BFAB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7B67B7-3FB4-4E86-92F6-CA158D5D9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7D13E6-1222-4144-A928-7FAFA0C1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46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4D309-3A89-467A-8247-6C7FE6CDC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BEFE54-CDE7-4CAC-AB56-24B81CB9C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F1BA3-FAC3-49AC-AA14-A75F3DD93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CB3B8-9C5C-4E5F-B437-8E6484FA0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7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C83583-92E4-40A3-BD71-8CD01161E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CAD110-F5CE-4A37-AE99-620D3A02E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3C313-6461-43BF-85CD-DBECFA18C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42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A68A0-DE62-41C4-8A34-F3AF313F5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526BF-9538-4D0A-9C32-A6DC78A2B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3F62B-EABB-4A19-A354-2182BF60E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F8ABD-E8E2-45B5-AE4B-091477077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957070-54AE-41F4-A1BC-0F3B92567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D4B1E-1522-48D4-84D7-A588022A3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7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3BFC2-6A75-4A98-BA8E-15FD6FF7E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E54998-20C8-4ABF-ADB5-CDA68607A8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C429E-ABF4-4B10-9688-D36C03AD9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73B98-E0A9-4161-AB72-667584A74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86853-EEEE-43B2-93F3-2AC8F02F53D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36375-A122-4C07-B359-2ACE042A6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B5715-8D3C-460D-B7ED-AFC6A41A7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4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E0F297-EB5A-47E8-9EEE-A35BDA92F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F1F66-6A1D-4A93-9C1F-7BC733AC9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01A2C-EB91-4D60-8E66-54D5473BE0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86853-EEEE-43B2-93F3-2AC8F02F53D6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D73FD-90F4-4B1B-B616-DEA490FAFB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C8438-D759-4DF5-A1C4-FBDC6FF86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C5F-692C-4BEE-AC4F-13EE95CB5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3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 b="-1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56682-E21D-4EDA-8396-DD94667D8E7C}"/>
              </a:ext>
            </a:extLst>
          </p:cNvPr>
          <p:cNvSpPr txBox="1"/>
          <p:nvPr/>
        </p:nvSpPr>
        <p:spPr>
          <a:xfrm>
            <a:off x="9789763" y="112682"/>
            <a:ext cx="240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© Morgan AP Teaching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8E67ED0-0CBD-4D20-BC5C-13674A743FEC}"/>
              </a:ext>
            </a:extLst>
          </p:cNvPr>
          <p:cNvSpPr/>
          <p:nvPr/>
        </p:nvSpPr>
        <p:spPr>
          <a:xfrm>
            <a:off x="361334" y="4026390"/>
            <a:ext cx="6908400" cy="257404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2400" dirty="0">
                <a:latin typeface="Cooper Black" panose="0208090404030B020404" pitchFamily="18" charset="0"/>
              </a:rPr>
              <a:t>Period 1: 1450 CE -1648 CE</a:t>
            </a:r>
          </a:p>
          <a:p>
            <a:pPr algn="r"/>
            <a:r>
              <a:rPr lang="en-US" sz="4800" dirty="0">
                <a:latin typeface="Cooper Black" panose="0208090404030B020404" pitchFamily="18" charset="0"/>
              </a:rPr>
              <a:t>Christian &amp; Civic</a:t>
            </a:r>
          </a:p>
          <a:p>
            <a:pPr algn="r"/>
            <a:r>
              <a:rPr lang="en-US" sz="4800" dirty="0" err="1">
                <a:latin typeface="Cooper Black" panose="0208090404030B020404" pitchFamily="18" charset="0"/>
              </a:rPr>
              <a:t>Humanisn</a:t>
            </a:r>
            <a:endParaRPr lang="en-US" sz="2400" dirty="0">
              <a:latin typeface="Cooper Black" panose="0208090404030B020404" pitchFamily="18" charset="0"/>
            </a:endParaRPr>
          </a:p>
          <a:p>
            <a:pPr algn="r"/>
            <a:endParaRPr lang="en-US" sz="24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302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56682-E21D-4EDA-8396-DD94667D8E7C}"/>
              </a:ext>
            </a:extLst>
          </p:cNvPr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© Morgan AP Teaching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704398" y="1500410"/>
            <a:ext cx="7818215" cy="487513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In addition to a focus on secular political life, Renaissance emphasis </a:t>
            </a:r>
          </a:p>
          <a:p>
            <a:r>
              <a:rPr lang="en-US" dirty="0"/>
              <a:t>on the </a:t>
            </a:r>
            <a:r>
              <a:rPr lang="en-US" u="sng" dirty="0"/>
              <a:t>individual and classic knowledge</a:t>
            </a:r>
            <a:r>
              <a:rPr lang="en-US" dirty="0"/>
              <a:t> impacted religious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Mostly in northern Europe, thinkers like </a:t>
            </a:r>
            <a:r>
              <a:rPr lang="en-US" u="sng" dirty="0"/>
              <a:t>began reading </a:t>
            </a:r>
          </a:p>
          <a:p>
            <a:r>
              <a:rPr lang="en-US" u="sng" dirty="0"/>
              <a:t>classical Christian texts</a:t>
            </a:r>
            <a:r>
              <a:rPr lang="en-US" dirty="0"/>
              <a:t>, such as </a:t>
            </a:r>
            <a:r>
              <a:rPr lang="en-US" b="1" dirty="0"/>
              <a:t>the Bible</a:t>
            </a:r>
            <a:r>
              <a:rPr lang="en-US" dirty="0"/>
              <a:t> and </a:t>
            </a:r>
            <a:r>
              <a:rPr lang="en-US" b="1" dirty="0"/>
              <a:t>St. Augustine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During the Middle Ages, Christianity had become highly </a:t>
            </a:r>
          </a:p>
          <a:p>
            <a:r>
              <a:rPr lang="en-US" dirty="0"/>
              <a:t>dependent on </a:t>
            </a:r>
            <a:r>
              <a:rPr lang="en-US" u="sng" dirty="0"/>
              <a:t>the pope, and religious rituals, traditions, &amp; relics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Upon re-reading classical, early Christian writers, Christian humanists </a:t>
            </a:r>
          </a:p>
          <a:p>
            <a:r>
              <a:rPr lang="en-US" dirty="0"/>
              <a:t>found none of these things in the Bible or St. Augustine’s writings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Instead of focusing on pleasing the Church, the pope, and its traditions, these thinkers focused on an </a:t>
            </a:r>
            <a:r>
              <a:rPr lang="en-US" u="sng" dirty="0"/>
              <a:t>individual spiritual life and relationship with God</a:t>
            </a:r>
          </a:p>
          <a:p>
            <a:endParaRPr lang="en-US" u="sng" dirty="0"/>
          </a:p>
          <a:p>
            <a:r>
              <a:rPr lang="en-US" dirty="0"/>
              <a:t>These became characteristics of the </a:t>
            </a:r>
            <a:r>
              <a:rPr lang="en-US" b="1" dirty="0"/>
              <a:t>Northern Renaissance</a:t>
            </a:r>
            <a:r>
              <a:rPr lang="en-US" dirty="0"/>
              <a:t>: an emphasis on regular human life and religious themes (mostly personal relationships with God)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958323" y="440575"/>
            <a:ext cx="6515739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Cooper Black" panose="0208090404030B020404" pitchFamily="18" charset="0"/>
              </a:rPr>
              <a:t>Christian Humanism</a:t>
            </a:r>
          </a:p>
        </p:txBody>
      </p:sp>
      <p:pic>
        <p:nvPicPr>
          <p:cNvPr id="11" name="Picture 3" descr="https://upload.wikimedia.org/wikipedia/commons/thumb/d/d0/Antonio_Rodr%C3%ADguez_-_Saint_Augustine_-_Google_Art_Project.jpg/220px-Antonio_Rodr%C3%ADguez_-_Saint_Augustine_-_Google_Art_Project.jpg">
            <a:extLst>
              <a:ext uri="{FF2B5EF4-FFF2-40B4-BE49-F238E27FC236}">
                <a16:creationId xmlns:a16="http://schemas.microsoft.com/office/drawing/2014/main" id="{EC2F8235-BA91-6140-8C7E-CC6E957D0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615" y="1165641"/>
            <a:ext cx="3454378" cy="471051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16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56682-E21D-4EDA-8396-DD94667D8E7C}"/>
              </a:ext>
            </a:extLst>
          </p:cNvPr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© Morgan AP Teaching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1321977" y="2241587"/>
            <a:ext cx="8004904" cy="3786790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Two Christian humanists and their works embodied the movement: </a:t>
            </a:r>
          </a:p>
          <a:p>
            <a:r>
              <a:rPr lang="en-US" b="1" dirty="0"/>
              <a:t>Erasmus </a:t>
            </a:r>
            <a:r>
              <a:rPr lang="en-US" dirty="0"/>
              <a:t>in the </a:t>
            </a:r>
            <a:r>
              <a:rPr lang="en-US" b="1" i="1" dirty="0"/>
              <a:t>Praise of Folly </a:t>
            </a:r>
            <a:r>
              <a:rPr lang="en-US" dirty="0"/>
              <a:t>and </a:t>
            </a:r>
            <a:r>
              <a:rPr lang="en-US" b="1" dirty="0"/>
              <a:t>Thomas Moore </a:t>
            </a:r>
            <a:r>
              <a:rPr lang="en-US" dirty="0"/>
              <a:t>in </a:t>
            </a:r>
            <a:r>
              <a:rPr lang="en-US" b="1" i="1" dirty="0"/>
              <a:t>Utopia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Both of these men agreed Christianity should serve as a </a:t>
            </a:r>
            <a:r>
              <a:rPr lang="en-US" u="sng" dirty="0"/>
              <a:t>guiding </a:t>
            </a:r>
          </a:p>
          <a:p>
            <a:r>
              <a:rPr lang="en-US" u="sng" dirty="0"/>
              <a:t>moral philosophy</a:t>
            </a:r>
            <a:r>
              <a:rPr lang="en-US" dirty="0"/>
              <a:t>- not a stern set of rules and traditions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Both men also wrote heavily on the </a:t>
            </a:r>
            <a:r>
              <a:rPr lang="en-US" u="sng" dirty="0"/>
              <a:t>topic of corruption in the </a:t>
            </a:r>
          </a:p>
          <a:p>
            <a:r>
              <a:rPr lang="en-US" u="sng" dirty="0"/>
              <a:t>Catholic Church</a:t>
            </a:r>
            <a:r>
              <a:rPr lang="en-US" dirty="0"/>
              <a:t>, and highly criticized the ‘sale’ of salvation, </a:t>
            </a:r>
          </a:p>
          <a:p>
            <a:r>
              <a:rPr lang="en-US" dirty="0"/>
              <a:t>Church positions, and nepotism (hiring family) in Church office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These thinkers and ideas began </a:t>
            </a:r>
            <a:r>
              <a:rPr lang="en-US" u="sng" dirty="0"/>
              <a:t>question the Church itself and its power, </a:t>
            </a:r>
            <a:r>
              <a:rPr lang="en-US" dirty="0"/>
              <a:t>claiming </a:t>
            </a:r>
          </a:p>
          <a:p>
            <a:r>
              <a:rPr lang="en-US" dirty="0"/>
              <a:t>the Church had drifted from the true intentions and beliefs of Christianity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EEFC333-8DA6-EF48-BD7B-CB345FD368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9145" y="1383249"/>
            <a:ext cx="2869509" cy="35704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1522692" y="1224346"/>
            <a:ext cx="6515739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Cooper Black" panose="0208090404030B020404" pitchFamily="18" charset="0"/>
              </a:rPr>
              <a:t>Church Reform Calls</a:t>
            </a:r>
          </a:p>
        </p:txBody>
      </p:sp>
    </p:spTree>
    <p:extLst>
      <p:ext uri="{BB962C8B-B14F-4D97-AF65-F5344CB8AC3E}">
        <p14:creationId xmlns:p14="http://schemas.microsoft.com/office/powerpoint/2010/main" val="323520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56682-E21D-4EDA-8396-DD94667D8E7C}"/>
              </a:ext>
            </a:extLst>
          </p:cNvPr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© Morgan AP Teaching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412799" y="1694189"/>
            <a:ext cx="7831791" cy="4331858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With a focus on the individual, and a break from the importance of theology, thinkers also began to question how governments were operated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One of the first Renaissance thinkers to question the role of the government</a:t>
            </a:r>
          </a:p>
          <a:p>
            <a:r>
              <a:rPr lang="en-US" dirty="0"/>
              <a:t> was </a:t>
            </a:r>
            <a:r>
              <a:rPr lang="en-US" b="1" dirty="0"/>
              <a:t>Niccolo Machiavelli</a:t>
            </a:r>
            <a:r>
              <a:rPr lang="en-US" dirty="0"/>
              <a:t>, who came from the war-torn Italian city-states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In the Middle Ages, politics were ruled by the idea that a king,</a:t>
            </a:r>
          </a:p>
          <a:p>
            <a:r>
              <a:rPr lang="en-US" dirty="0"/>
              <a:t> prince, noble, etc, </a:t>
            </a:r>
            <a:r>
              <a:rPr lang="en-US" u="sng" dirty="0"/>
              <a:t>ought to rule as a just and moral Christian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Machiavelli argued that this was an </a:t>
            </a:r>
            <a:r>
              <a:rPr lang="en-US" u="sng" dirty="0"/>
              <a:t>ineffective approach</a:t>
            </a:r>
            <a:r>
              <a:rPr lang="en-US" dirty="0"/>
              <a:t>—that an effective </a:t>
            </a:r>
          </a:p>
          <a:p>
            <a:r>
              <a:rPr lang="en-US" dirty="0"/>
              <a:t>ruler would </a:t>
            </a:r>
            <a:r>
              <a:rPr lang="en-US" u="sng" dirty="0"/>
              <a:t>use whatever means necessary to obtain and run a kingdom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In his book, </a:t>
            </a:r>
            <a:r>
              <a:rPr lang="en-US" b="1" i="1" dirty="0"/>
              <a:t>The Prince</a:t>
            </a:r>
            <a:r>
              <a:rPr lang="en-US" dirty="0"/>
              <a:t>, Machiavelli outlined that in politics, anything goes—</a:t>
            </a:r>
          </a:p>
          <a:p>
            <a:r>
              <a:rPr lang="en-US" dirty="0"/>
              <a:t>it can be </a:t>
            </a:r>
            <a:r>
              <a:rPr lang="en-US" u="sng" dirty="0"/>
              <a:t>just, unjust, brutal, violent, loving--whatever, as long as it works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B98EE0D-4F24-5C43-B8AB-23A3E8766D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522" y="1694188"/>
            <a:ext cx="3368018" cy="433185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1311525" y="650412"/>
            <a:ext cx="4023345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Cooper Black" panose="0208090404030B020404" pitchFamily="18" charset="0"/>
              </a:rPr>
              <a:t>Machiavelli</a:t>
            </a:r>
          </a:p>
        </p:txBody>
      </p:sp>
    </p:spTree>
    <p:extLst>
      <p:ext uri="{BB962C8B-B14F-4D97-AF65-F5344CB8AC3E}">
        <p14:creationId xmlns:p14="http://schemas.microsoft.com/office/powerpoint/2010/main" val="399419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56682-E21D-4EDA-8396-DD94667D8E7C}"/>
              </a:ext>
            </a:extLst>
          </p:cNvPr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© Morgan AP Teaching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412799" y="1694188"/>
            <a:ext cx="7924377" cy="4466769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With an already corrupt Church, by the 16</a:t>
            </a:r>
            <a:r>
              <a:rPr lang="en-US" baseline="30000" dirty="0"/>
              <a:t>th</a:t>
            </a:r>
            <a:r>
              <a:rPr lang="en-US" dirty="0"/>
              <a:t> century, this message </a:t>
            </a:r>
          </a:p>
          <a:p>
            <a:r>
              <a:rPr lang="en-US" dirty="0"/>
              <a:t>from Machiavelli really stuck with European intellectuals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At this point in European history, people truly began to </a:t>
            </a:r>
            <a:r>
              <a:rPr lang="en-US" u="sng" dirty="0"/>
              <a:t>question</a:t>
            </a:r>
          </a:p>
          <a:p>
            <a:r>
              <a:rPr lang="en-US" u="sng" dirty="0"/>
              <a:t>the legitimacy of the Church and its power over governments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One intellectual in particular that agreed with the message </a:t>
            </a:r>
          </a:p>
          <a:p>
            <a:r>
              <a:rPr lang="en-US" dirty="0"/>
              <a:t>of Erasmus and Machiavelli was a man named </a:t>
            </a:r>
            <a:r>
              <a:rPr lang="en-US" b="1" dirty="0"/>
              <a:t>Jean Bodin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/>
          </a:p>
          <a:p>
            <a:r>
              <a:rPr lang="en-US" u="sng" dirty="0"/>
              <a:t>Jean Bodin</a:t>
            </a:r>
            <a:r>
              <a:rPr lang="en-US" dirty="0"/>
              <a:t> was an influential intellectual who believed </a:t>
            </a:r>
            <a:r>
              <a:rPr lang="en-US" u="sng" dirty="0"/>
              <a:t>the corrupt Church,</a:t>
            </a:r>
          </a:p>
          <a:p>
            <a:r>
              <a:rPr lang="en-US" u="sng" dirty="0"/>
              <a:t>the pope</a:t>
            </a:r>
            <a:r>
              <a:rPr lang="en-US" dirty="0"/>
              <a:t> in particular, should </a:t>
            </a:r>
            <a:r>
              <a:rPr lang="en-US" u="sng" dirty="0"/>
              <a:t>not be involved in European politics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u="sng" dirty="0"/>
              <a:t>Laws, taxes, lands, </a:t>
            </a:r>
            <a:r>
              <a:rPr lang="en-US" u="sng" dirty="0" err="1"/>
              <a:t>annointings</a:t>
            </a:r>
            <a:r>
              <a:rPr lang="en-US" u="sng" dirty="0"/>
              <a:t>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u="sng" dirty="0"/>
          </a:p>
          <a:p>
            <a:r>
              <a:rPr lang="en-US" dirty="0"/>
              <a:t>Instead, Bodin strongly </a:t>
            </a:r>
            <a:r>
              <a:rPr lang="en-US" u="sng" dirty="0"/>
              <a:t>advocated strong, centralized governments </a:t>
            </a:r>
            <a:r>
              <a:rPr lang="en-US" dirty="0"/>
              <a:t>that </a:t>
            </a:r>
          </a:p>
          <a:p>
            <a:r>
              <a:rPr lang="en-US" dirty="0"/>
              <a:t>controlled their own taxes and politics with </a:t>
            </a:r>
            <a:r>
              <a:rPr lang="en-US" u="sng" dirty="0"/>
              <a:t>no Church involvement</a:t>
            </a:r>
          </a:p>
        </p:txBody>
      </p:sp>
      <p:pic>
        <p:nvPicPr>
          <p:cNvPr id="9" name="Picture 6" descr="http://www.mybitforchange.org/wp-content/uploads/2013/01/secular-education.jpg">
            <a:extLst>
              <a:ext uri="{FF2B5EF4-FFF2-40B4-BE49-F238E27FC236}">
                <a16:creationId xmlns:a16="http://schemas.microsoft.com/office/drawing/2014/main" id="{B84B27CC-1A40-AC48-8A2D-1662B645A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065" y="1882293"/>
            <a:ext cx="3201587" cy="400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1092070" y="777997"/>
            <a:ext cx="4116474" cy="72642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Cooper Black" panose="0208090404030B020404" pitchFamily="18" charset="0"/>
              </a:rPr>
              <a:t>Secularism</a:t>
            </a:r>
          </a:p>
        </p:txBody>
      </p:sp>
    </p:spTree>
    <p:extLst>
      <p:ext uri="{BB962C8B-B14F-4D97-AF65-F5344CB8AC3E}">
        <p14:creationId xmlns:p14="http://schemas.microsoft.com/office/powerpoint/2010/main" val="6325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FF56682-E21D-4EDA-8396-DD94667D8E7C}"/>
              </a:ext>
            </a:extLst>
          </p:cNvPr>
          <p:cNvSpPr txBox="1"/>
          <p:nvPr/>
        </p:nvSpPr>
        <p:spPr>
          <a:xfrm>
            <a:off x="9900739" y="102021"/>
            <a:ext cx="2402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© Morgan AP Teaching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3DED8D-8063-40E0-93D3-E4F341D791EA}"/>
              </a:ext>
            </a:extLst>
          </p:cNvPr>
          <p:cNvSpPr/>
          <p:nvPr/>
        </p:nvSpPr>
        <p:spPr>
          <a:xfrm>
            <a:off x="412799" y="1694189"/>
            <a:ext cx="8071634" cy="4301878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The questioning of the corrupt Church and emphasis on secular political life </a:t>
            </a:r>
          </a:p>
          <a:p>
            <a:r>
              <a:rPr lang="en-US" dirty="0"/>
              <a:t>without Church interference spawned a new movement: </a:t>
            </a:r>
            <a:r>
              <a:rPr lang="en-US" b="1" dirty="0"/>
              <a:t>civic humanism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Drawing still from the classics, intellectuals advocated that not only should people seek a well-rounded education, but they should be </a:t>
            </a:r>
            <a:r>
              <a:rPr lang="en-US" u="sng" dirty="0"/>
              <a:t>involved in the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Rather than be an educated hermit, writing about what you think is wrong </a:t>
            </a:r>
          </a:p>
          <a:p>
            <a:r>
              <a:rPr lang="en-US" dirty="0"/>
              <a:t>with the world, intellectuals like </a:t>
            </a:r>
            <a:r>
              <a:rPr lang="en-US" b="1" dirty="0"/>
              <a:t>Leonardo Bruni </a:t>
            </a:r>
            <a:r>
              <a:rPr lang="en-US" u="sng" dirty="0"/>
              <a:t>advocated being proactive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This meant </a:t>
            </a:r>
            <a:r>
              <a:rPr lang="en-US" u="sng" dirty="0"/>
              <a:t>voting, participating in politics, and discussing issues and reforms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Because of humanism, Bruni and others emphasized </a:t>
            </a:r>
            <a:r>
              <a:rPr lang="en-US" u="sng" dirty="0"/>
              <a:t>focusing on secular life </a:t>
            </a:r>
          </a:p>
          <a:p>
            <a:r>
              <a:rPr lang="en-US" u="sng" dirty="0"/>
              <a:t>and politics</a:t>
            </a:r>
            <a:r>
              <a:rPr lang="en-US" dirty="0"/>
              <a:t>, as well as being </a:t>
            </a:r>
            <a:r>
              <a:rPr lang="en-US" u="sng" dirty="0"/>
              <a:t>involved as a citizen in shaping their own world</a:t>
            </a:r>
          </a:p>
        </p:txBody>
      </p:sp>
      <p:pic>
        <p:nvPicPr>
          <p:cNvPr id="6" name="Picture 4" descr="http://www2.idehist.uu.se/distans/ilmh/Ren/ghirl-citizens.jpg">
            <a:extLst>
              <a:ext uri="{FF2B5EF4-FFF2-40B4-BE49-F238E27FC236}">
                <a16:creationId xmlns:a16="http://schemas.microsoft.com/office/drawing/2014/main" id="{AE8514AF-E8CB-0644-A56D-078CEF158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4178" y="1839166"/>
            <a:ext cx="3257681" cy="401192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11">
            <a:extLst>
              <a:ext uri="{FF2B5EF4-FFF2-40B4-BE49-F238E27FC236}">
                <a16:creationId xmlns:a16="http://schemas.microsoft.com/office/drawing/2014/main" id="{260CEF78-F410-4A43-A2D5-8BBEC2679806}"/>
              </a:ext>
            </a:extLst>
          </p:cNvPr>
          <p:cNvSpPr/>
          <p:nvPr/>
        </p:nvSpPr>
        <p:spPr>
          <a:xfrm>
            <a:off x="1076394" y="707057"/>
            <a:ext cx="5439359" cy="8339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Cooper Black" panose="0208090404030B020404" pitchFamily="18" charset="0"/>
              </a:rPr>
              <a:t>Civic Humanism</a:t>
            </a:r>
          </a:p>
        </p:txBody>
      </p:sp>
    </p:spTree>
    <p:extLst>
      <p:ext uri="{BB962C8B-B14F-4D97-AF65-F5344CB8AC3E}">
        <p14:creationId xmlns:p14="http://schemas.microsoft.com/office/powerpoint/2010/main" val="3572997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30481</TotalTime>
  <Words>659</Words>
  <Application>Microsoft Office PowerPoint</Application>
  <PresentationFormat>Widescreen</PresentationFormat>
  <Paragraphs>82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Cooper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</dc:title>
  <dc:creator>Michael Morgan</dc:creator>
  <cp:lastModifiedBy>Braun Christine</cp:lastModifiedBy>
  <cp:revision>176</cp:revision>
  <dcterms:created xsi:type="dcterms:W3CDTF">2017-08-07T18:53:06Z</dcterms:created>
  <dcterms:modified xsi:type="dcterms:W3CDTF">2019-08-26T14:18:13Z</dcterms:modified>
</cp:coreProperties>
</file>