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67" r:id="rId6"/>
    <p:sldId id="266" r:id="rId7"/>
    <p:sldId id="265" r:id="rId8"/>
    <p:sldId id="257" r:id="rId9"/>
    <p:sldId id="259" r:id="rId10"/>
    <p:sldId id="284" r:id="rId11"/>
    <p:sldId id="270" r:id="rId12"/>
    <p:sldId id="258" r:id="rId13"/>
    <p:sldId id="262" r:id="rId14"/>
    <p:sldId id="282" r:id="rId15"/>
    <p:sldId id="288" r:id="rId16"/>
    <p:sldId id="272" r:id="rId17"/>
    <p:sldId id="287" r:id="rId18"/>
    <p:sldId id="260" r:id="rId19"/>
    <p:sldId id="278" r:id="rId20"/>
    <p:sldId id="276" r:id="rId21"/>
    <p:sldId id="277" r:id="rId22"/>
    <p:sldId id="275" r:id="rId23"/>
    <p:sldId id="274" r:id="rId24"/>
    <p:sldId id="280" r:id="rId25"/>
    <p:sldId id="281" r:id="rId26"/>
    <p:sldId id="283" r:id="rId27"/>
    <p:sldId id="264" r:id="rId28"/>
    <p:sldId id="271" r:id="rId29"/>
    <p:sldId id="285" r:id="rId30"/>
    <p:sldId id="286" r:id="rId31"/>
    <p:sldId id="279" r:id="rId32"/>
    <p:sldId id="289" r:id="rId33"/>
  </p:sldIdLst>
  <p:sldSz cx="9144000" cy="6858000" type="screen4x3"/>
  <p:notesSz cx="6858000" cy="9144000"/>
  <p:embeddedFontLst>
    <p:embeddedFont>
      <p:font typeface="Map Symbols" panose="02020603050405020304" pitchFamily="18" charset="0"/>
      <p:regular r:id="rId34"/>
    </p:embeddedFont>
    <p:embeddedFont>
      <p:font typeface="Spirit Medium" panose="020B0604020202020204" pitchFamily="34" charset="0"/>
      <p:regular r:id="rId35"/>
    </p:embeddedFont>
    <p:embeddedFont>
      <p:font typeface="BlackChancery" panose="020B0604020202020204" pitchFamily="2" charset="0"/>
      <p:regular r:id="rId36"/>
    </p:embeddedFont>
    <p:embeddedFont>
      <p:font typeface="Comic Sans MS" panose="030F0702030302020204" pitchFamily="66" charset="0"/>
      <p:regular r:id="rId37"/>
      <p:bold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EFF"/>
    <a:srgbClr val="0099CC"/>
    <a:srgbClr val="66CCFF"/>
    <a:srgbClr val="FFFF00"/>
    <a:srgbClr val="D5EAFF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BCDC6-98FF-41FC-A6B2-A97AB2450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60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CA864-E401-4ECA-BA73-A14980C5C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4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B446C-77D0-404E-BD32-7AAD759BE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85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CCCA7-0AF6-4393-A400-2A0BB80C4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0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4EFCF-4262-4BBE-A1F4-5FAFF5AAB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27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F47FF-991F-4AA0-95BF-D9752EE2B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7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F11C8-E7B8-493F-8326-38AB941C2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6F5EF-74D6-4ED2-805E-46E28DD88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03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ECF9-F3BE-4EA2-BC88-FC4E097BB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3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DEF1-ACE3-4AF0-B843-213DC0F6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3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4DB0F-B9A5-444E-B570-772E6C93F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8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C662EEA8-47F4-49D3-986B-91D9E443BF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5867400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Challenges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to the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“Concert” System: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/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The 1820s-1830 Revolutions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52600" y="5673725"/>
            <a:ext cx="5715000" cy="1169551"/>
          </a:xfrm>
          <a:prstGeom prst="rect">
            <a:avLst/>
          </a:prstGeom>
          <a:noFill/>
          <a:ln w="9525">
            <a:solidFill>
              <a:srgbClr val="5DAE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5DAEFF"/>
                </a:solidFill>
                <a:latin typeface="Spirit Medium" pitchFamily="34" charset="0"/>
              </a:rPr>
              <a:t>AP European History</a:t>
            </a:r>
          </a:p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5DAEFF"/>
                </a:solidFill>
                <a:latin typeface="Spirit Medium" pitchFamily="34" charset="0"/>
              </a:rPr>
              <a:t>Chapter 11</a:t>
            </a:r>
            <a:endParaRPr lang="en-US" altLang="en-US" dirty="0">
              <a:solidFill>
                <a:srgbClr val="5DAEFF"/>
              </a:solidFill>
              <a:latin typeface="Spirit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Greek Revolution - 1821</a:t>
            </a:r>
          </a:p>
        </p:txBody>
      </p:sp>
      <p:pic>
        <p:nvPicPr>
          <p:cNvPr id="33795" name="Picture 3" descr="Greek Revolution of 182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77100" cy="5291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8534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Greek Independence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4953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“Eastern Question”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i="1">
                <a:solidFill>
                  <a:srgbClr val="FFFF00"/>
                </a:solidFill>
                <a:latin typeface="Comic Sans MS" panose="030F0702030302020204" pitchFamily="66" charset="0"/>
              </a:rPr>
              <a:t>Hetairia Philike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secret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society that inspired an uprising against the Turks in 1821.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Pan-Hellenism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1827 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Battle of Navarino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Br, Fr, Rus destroyed the Ottoman-Egyptian fleet.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1828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Rus declared war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on the Otts.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1829 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Treaty of Adrianople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1830  Greece declared an independent nation [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Treaty of London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].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6" name="Picture 4" descr="Greece on the Ruins of Missolonght - Delacroix - 1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050925"/>
            <a:ext cx="323215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5927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 i="1">
                <a:solidFill>
                  <a:srgbClr val="FFFF00"/>
                </a:solidFill>
              </a:rPr>
              <a:t>Greece on the Ruins of Missilonghi</a:t>
            </a:r>
            <a:r>
              <a:rPr lang="en-US" altLang="en-US" sz="2000" b="0">
                <a:solidFill>
                  <a:srgbClr val="FFFF00"/>
                </a:solidFill>
              </a:rPr>
              <a:t> by Delacroix, 1827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Lord Byron – Martyr in Greece</a:t>
            </a:r>
          </a:p>
        </p:txBody>
      </p:sp>
      <p:pic>
        <p:nvPicPr>
          <p:cNvPr id="4100" name="Picture 4" descr="Thomas Phillips-Portrait of Lord Byron-181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09700"/>
            <a:ext cx="4167187" cy="506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Uprising - 1825</a:t>
            </a:r>
          </a:p>
        </p:txBody>
      </p:sp>
      <p:pic>
        <p:nvPicPr>
          <p:cNvPr id="8198" name="Picture 6" descr="Kolman_decembrist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3663"/>
            <a:ext cx="7315200" cy="4960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Revolt, 1825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0580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Russian upper class had come into contact with western liberal ideas during the Napoleonic Wars.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Late November, 1825 </a:t>
            </a: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Czar Alexander I died suddenly.</a:t>
            </a:r>
            <a:endParaRPr lang="en-US" altLang="en-US" sz="25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He had no direct heir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dynastic crisis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Constantine </a:t>
            </a: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married a woman, not of royal blood.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Nicholas  named by Alexander I as his heir before his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     death.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Russian troops were to take an oath of allegiance to Nicholas, who was less popular than Constantine [Nicholas was seen as more reactionary].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December 26, 1825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Moscow regiment marched into the Senate Square in St. Petersburg and refused to take the oath.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Revolt, 1825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058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They wanted Constantine.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Nicholas ordered the cavalry and artillery to attack the insurgents.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Over 60 were killed.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5 plotters were executed.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Over 100 insurgents were exiled to Siberia.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 u="sng">
                <a:solidFill>
                  <a:schemeClr val="bg1"/>
                </a:solidFill>
                <a:latin typeface="Comic Sans MS" panose="030F0702030302020204" pitchFamily="66" charset="0"/>
              </a:rPr>
              <a:t>Results</a:t>
            </a: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The first rebellion in modern Russian history where the rebels had specific political goals.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In their martyrdom, the Decembrists came to symbolize the dreams/ideals of all Russian liberals.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Nicholas was determined that his power would never again come into question </a:t>
            </a: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he was terrified of change!</a:t>
            </a:r>
            <a:endParaRPr lang="en-US" altLang="en-US" sz="21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Uprising - 1825</a:t>
            </a:r>
          </a:p>
        </p:txBody>
      </p:sp>
      <p:pic>
        <p:nvPicPr>
          <p:cNvPr id="20484" name="Picture 4" descr="Czar Nicholas I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000" b="9467"/>
          <a:stretch>
            <a:fillRect/>
          </a:stretch>
        </p:blipFill>
        <p:spPr bwMode="auto">
          <a:xfrm>
            <a:off x="838200" y="1066800"/>
            <a:ext cx="4003675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6308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Nicholas I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86400" y="2209800"/>
            <a:ext cx="32004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  <a:t>Orthodoxy!</a:t>
            </a:r>
            <a:b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en-US" sz="32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  <a:t>Autocracy!</a:t>
            </a:r>
            <a:b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en-US" sz="32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  <a:t>Nationalism!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1830 Revolutions</a:t>
            </a:r>
          </a:p>
        </p:txBody>
      </p:sp>
      <p:pic>
        <p:nvPicPr>
          <p:cNvPr id="36868" name="Picture 4" descr="map-Revols of 1820s &amp; 1830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25550"/>
            <a:ext cx="5181600" cy="517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657600" y="31305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038600" y="24447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572000" y="38163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248400" y="259715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334000" y="320675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534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France: The “Restoration” Era </a:t>
            </a:r>
            <a:b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</a:b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(1815-1830)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50292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France emerged from the chaos of its revolutionary period as the most liberal large state in Europe.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Louis XVIII governed France as a Constitutional monarch.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He agreed to observe the  </a:t>
            </a:r>
            <a:r>
              <a:rPr lang="en-US" altLang="en-US" sz="2000">
                <a:solidFill>
                  <a:srgbClr val="FFFF00"/>
                </a:solidFill>
                <a:latin typeface="Comic Sans MS" panose="030F0702030302020204" pitchFamily="66" charset="0"/>
              </a:rPr>
              <a:t>1814 “Charter”</a:t>
            </a: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 or Constitution of the Restoration period.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Limited royal power.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Granted legislative power.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Protected civil rights.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Upheld the Napoleon Code.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10200" y="60198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Louis XVIII  (r. 1814-1824)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00200"/>
            <a:ext cx="3225800" cy="4143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“Ultras”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50292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France was divided by those who had accepted the ideals of the Fr. Revolution and those who didn’t.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The Count of Artois was the leader of the “Ultra-Royalists”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1815</a:t>
            </a: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3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“White Terror”</a:t>
            </a:r>
            <a:endParaRPr lang="en-US" altLang="en-US" sz="23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Royalist mobs killed 1000s of former revolutionaries.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1816 elections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The Ultras were rejected in the Chamber of Deputies election in favor of a moderate royalist majority dependent on middle class support.</a:t>
            </a:r>
            <a:endParaRPr lang="en-US" altLang="en-US" sz="23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400" y="54102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The Count of Artois,</a:t>
            </a:r>
            <a:br>
              <a:rPr lang="en-US" altLang="en-US" sz="2000" b="0">
                <a:solidFill>
                  <a:srgbClr val="FFFF00"/>
                </a:solidFill>
              </a:rPr>
            </a:br>
            <a:r>
              <a:rPr lang="en-US" altLang="en-US" sz="2000" b="0">
                <a:solidFill>
                  <a:srgbClr val="FFFF00"/>
                </a:solidFill>
              </a:rPr>
              <a:t>the future King Charles X  (r. 1824-1830)</a:t>
            </a:r>
          </a:p>
        </p:txBody>
      </p:sp>
      <p:pic>
        <p:nvPicPr>
          <p:cNvPr id="26629" name="Picture 5" descr="149583~Charles-of-France-1757-1836-Count-of-Artois-Future-Charles-X-King-of-France-Count of Artoi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4572" r="5704" b="8571"/>
          <a:stretch>
            <a:fillRect/>
          </a:stretch>
        </p:blipFill>
        <p:spPr bwMode="auto">
          <a:xfrm>
            <a:off x="457200" y="1295400"/>
            <a:ext cx="3024188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An Evaluation of the Congress of Vienna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6962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401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Vienna was criticized for ignoring the liberal &amp; nationalist aspirations of so many peoples.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leading statesmen at Vienna underestimated the new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nationalism and liberalism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generated by the French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Not until the unification of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Germany in 1870-71 was the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balance of power upset.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Not until World War I did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Europe have another general war.</a:t>
            </a:r>
          </a:p>
        </p:txBody>
      </p:sp>
      <p:pic>
        <p:nvPicPr>
          <p:cNvPr id="10245" name="Picture 5" descr="German Revolutionarie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32050" cy="3148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France:  Conservative Backlash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1820</a:t>
            </a: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the Duke of Berri, son of Artois, was murdered.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Royalists blamed the left.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Louis XVIII moved the govt. more to the right</a:t>
            </a:r>
            <a:endParaRPr lang="en-US" altLang="en-US" sz="24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Changes in electoral laws narrowed the eligible voters.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Censorship was imposed.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Liberals were driven out of legal political life and into illegal activities.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1823</a:t>
            </a: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triumph of reactionary forces!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Fr troops were authorized by the Concert of Europe to crush the Spanish Revolution and restore another Bourbon ruler, Ferdinand VII, to the throne there.</a:t>
            </a:r>
            <a:endParaRPr lang="en-US" altLang="en-US" sz="20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King Charles X of France  </a:t>
            </a: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(r. 1824-1830)</a:t>
            </a:r>
            <a:endParaRPr lang="en-US" altLang="en-US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935038"/>
            <a:ext cx="8458200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7488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 u="sng">
                <a:solidFill>
                  <a:schemeClr val="bg1"/>
                </a:solidFill>
                <a:latin typeface="Comic Sans MS" panose="030F0702030302020204" pitchFamily="66" charset="0"/>
              </a:rPr>
              <a:t>His Goals</a:t>
            </a: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Lessen the influence of the middle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Limit the right to vote.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Put the clergy back in charge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of education.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Public money used to pay nobles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for the loss of their lands during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 Fr 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 u="sng">
                <a:solidFill>
                  <a:schemeClr val="bg1"/>
                </a:solidFill>
                <a:latin typeface="Comic Sans MS" panose="030F0702030302020204" pitchFamily="66" charset="0"/>
              </a:rPr>
              <a:t>His Program</a:t>
            </a: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Attack the 1814 Charter.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Control the press.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Dismiss the Chamber of Deputies when it turned against him.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Appointed an ultra-reactionary as his first minister.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1143000"/>
            <a:ext cx="29845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324350" y="7175500"/>
            <a:ext cx="456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en-US" b="0">
                <a:solidFill>
                  <a:schemeClr val="bg1"/>
                </a:solidFill>
              </a:rPr>
              <a:t>Limited royal power.</a:t>
            </a:r>
          </a:p>
          <a:p>
            <a:pPr lvl="2"/>
            <a:r>
              <a:rPr lang="en-US" altLang="en-US" b="0">
                <a:solidFill>
                  <a:schemeClr val="bg1"/>
                </a:solidFill>
              </a:rPr>
              <a:t>Granted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700" b="0">
                <a:solidFill>
                  <a:schemeClr val="bg1"/>
                </a:solidFill>
                <a:latin typeface="Comic Sans MS" panose="030F0702030302020204" pitchFamily="66" charset="0"/>
              </a:rPr>
              <a:t>1830 Election brought in another liberal majority.</a:t>
            </a:r>
            <a:br>
              <a:rPr lang="en-US" altLang="en-US" sz="27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en-US" sz="27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700">
                <a:solidFill>
                  <a:srgbClr val="FFFF00"/>
                </a:solidFill>
                <a:latin typeface="Comic Sans MS" panose="030F0702030302020204" pitchFamily="66" charset="0"/>
              </a:rPr>
              <a:t>July Ordinances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He dissolved the entire parliament.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Strict censorship imposed.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Changed the voting laws so that the government in the future could be assured of a conservative victory.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King Charles X of France  </a:t>
            </a: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(r. 1824-1830)</a:t>
            </a:r>
            <a:endParaRPr lang="en-US" altLang="en-US">
              <a:solidFill>
                <a:srgbClr val="FF0000"/>
              </a:solidFill>
              <a:latin typeface="Spirit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i="1">
                <a:solidFill>
                  <a:srgbClr val="FF0000"/>
                </a:solidFill>
                <a:latin typeface="Spirit Medium" pitchFamily="34" charset="0"/>
              </a:rPr>
              <a:t>To the Barracades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  <a:sym typeface="Wingdings" panose="05000000000000000000" pitchFamily="2" charset="2"/>
              </a:rPr>
              <a:t> Revolution, Again!!</a:t>
            </a:r>
            <a:endParaRPr lang="en-US" altLang="en-US" sz="4400">
              <a:solidFill>
                <a:srgbClr val="FF0000"/>
              </a:solidFill>
              <a:latin typeface="Spirit Medium" pitchFamily="34" charset="0"/>
            </a:endParaRPr>
          </a:p>
        </p:txBody>
      </p:sp>
      <p:pic>
        <p:nvPicPr>
          <p:cNvPr id="22532" name="Picture 4" descr="Delacoix's  Libert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960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chemeClr val="bg1"/>
                </a:solidFill>
              </a:rPr>
              <a:t>Workers, students and some of the middle class call for a Republic!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Louis Philippe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  <a:sym typeface="Wingdings" panose="05000000000000000000" pitchFamily="2" charset="2"/>
              </a:rPr>
              <a:t> The “Citizen King”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59436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Duke of Orleans.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Relative of the Bourbons, but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had stayed clear of the </a:t>
            </a:r>
            <a:r>
              <a:rPr lang="en-US" altLang="en-US" sz="2200" b="0" i="1">
                <a:solidFill>
                  <a:schemeClr val="bg1"/>
                </a:solidFill>
                <a:latin typeface="Comic Sans MS" panose="030F0702030302020204" pitchFamily="66" charset="0"/>
              </a:rPr>
              <a:t>Ultras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Lead a thoroughly bourgeois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 u="sng">
                <a:solidFill>
                  <a:schemeClr val="bg1"/>
                </a:solidFill>
                <a:latin typeface="Comic Sans MS" panose="030F0702030302020204" pitchFamily="66" charset="0"/>
              </a:rPr>
              <a:t>His Program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Property qualifications reduced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enough to double eligible voters.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Press censorship abolished.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 King ruled </a:t>
            </a:r>
            <a: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  <a:t>by the will of the </a:t>
            </a:r>
            <a:b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  <a:t>people, </a:t>
            </a:r>
            <a:r>
              <a:rPr lang="en-US" altLang="en-US" sz="1900" b="0" i="1" u="sng">
                <a:solidFill>
                  <a:schemeClr val="bg1"/>
                </a:solidFill>
                <a:latin typeface="Comic Sans MS" panose="030F0702030302020204" pitchFamily="66" charset="0"/>
              </a:rPr>
              <a:t>not</a:t>
            </a:r>
            <a: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  <a:t> by the will of God.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 Fr Revolution’s tricolor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replaced the Bourbon flag.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government was now under the control of the wealthy middle class.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38800" y="63087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(r. 1830-1848)</a:t>
            </a:r>
          </a:p>
        </p:txBody>
      </p:sp>
      <p:pic>
        <p:nvPicPr>
          <p:cNvPr id="28679" name="Picture 7" descr="Louis-Philippe_de_Bourbon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/>
          <a:stretch>
            <a:fillRect/>
          </a:stretch>
        </p:blipFill>
        <p:spPr bwMode="auto">
          <a:xfrm>
            <a:off x="5486400" y="1066800"/>
            <a:ext cx="3429000" cy="5137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Louis Philippe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  <a:sym typeface="Wingdings" panose="05000000000000000000" pitchFamily="2" charset="2"/>
              </a:rPr>
              <a:t> The “Citizen King”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62400" y="1066800"/>
            <a:ext cx="4876800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His government ignored the needs and demands of the workers in the cities.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They were seen as another nuisance and source of possible disorder.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July, 1832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an uprising in Paris was put down by force and 800 were killed or wounded.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1834 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Silk workers strike in Lyon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was crushed.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Seething underclass.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Was seen as a violation of the status quo set down at the Congress of Vienna.</a:t>
            </a:r>
          </a:p>
        </p:txBody>
      </p:sp>
      <p:pic>
        <p:nvPicPr>
          <p:cNvPr id="29702" name="Picture 6" descr="caricature  of Louis Phillip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43000"/>
            <a:ext cx="3405187" cy="455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Louis-Philippe_de_Bourb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848600"/>
            <a:ext cx="3552825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Louis-Philippe_de_Bourb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01000"/>
            <a:ext cx="3552825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57912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A caricature of</a:t>
            </a:r>
            <a:br>
              <a:rPr lang="en-US" altLang="en-US" sz="2000" b="0">
                <a:solidFill>
                  <a:srgbClr val="FFFF00"/>
                </a:solidFill>
              </a:rPr>
            </a:br>
            <a:r>
              <a:rPr lang="en-US" altLang="en-US" sz="2000" b="0">
                <a:solidFill>
                  <a:srgbClr val="FFFF00"/>
                </a:solidFill>
              </a:rPr>
              <a:t>Louis Philippe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Belgian Independence, 1830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3440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first to follow the lead of France.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Its union with Holland after the Congress of Vienna had not proved successful.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had been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very little popular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agitation for Belgian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nationalism before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1830  seldom had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nationalism arisen so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suddenly.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Wide cultural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differences: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North </a:t>
            </a: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Dutch  Protestant  seafarers and traders.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South  French  Catholic  farmers and individual workers.</a:t>
            </a:r>
            <a:endParaRPr lang="en-US" altLang="en-US" sz="19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48" name="Picture 4" descr="map-creation of Belgium-1831-3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8768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Belgian Revolution - 1830</a:t>
            </a:r>
          </a:p>
        </p:txBody>
      </p:sp>
      <p:pic>
        <p:nvPicPr>
          <p:cNvPr id="11268" name="Picture 4" descr="Belgian Revolut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150"/>
            <a:ext cx="7620000" cy="527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pic>
        <p:nvPicPr>
          <p:cNvPr id="19463" name="Picture 7" descr="Polish Upr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200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174750"/>
            <a:ext cx="84582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bloodiest struggle of the 1830 revolutions.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Poles in and around Warsaw gain a special status by the Congress of Vienna within the Russian Empire.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Their own constitution.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Local autonomy granted in 1818.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After Tsar Alexander I dies, the Poles became restless under the tyrannical rule of Tsar Nicholas I.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Polish intellectuals were deeply influenced by Romanticism.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Rumors reached Poland that Nicholas I was planning to use Polish troops to put down the revolutions in France and Belgium.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Several Polish secret societies rebelled.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“Concert” of Europe System Established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960563"/>
            <a:ext cx="8077200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900" b="0">
                <a:solidFill>
                  <a:schemeClr val="bg1"/>
                </a:solidFill>
                <a:latin typeface="Comic Sans MS" panose="030F0702030302020204" pitchFamily="66" charset="0"/>
              </a:rPr>
              <a:t>The principle of collective security was established.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Aix-la-Chapelle [1816]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Troppau [1820]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Laibach [1821]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Verona [1822]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900" b="0">
                <a:solidFill>
                  <a:schemeClr val="bg1"/>
                </a:solidFill>
                <a:latin typeface="Comic Sans MS" panose="030F0702030302020204" pitchFamily="66" charset="0"/>
              </a:rPr>
              <a:t>Their goal was to define and monitor the status quo.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1534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Had the Poles been united, this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revolt might have been successful.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But, the revolutionaries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were split into moderates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and radicals.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Poles had hoped that Fr &amp;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Eng would come to their aid,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but they didn’t.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Even so, it took the Russian army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a year to suppress this rebellion.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 i="1" u="sng">
                <a:solidFill>
                  <a:schemeClr val="bg1"/>
                </a:solidFill>
                <a:latin typeface="Comic Sans MS" panose="030F0702030302020204" pitchFamily="66" charset="0"/>
              </a:rPr>
              <a:t>The irony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by drawing the Russian army to Warsaw for almost a year, the Poles may well have kept Nicholas I from answering Holland’s call for help in suppressing the Belgian Revolt.</a:t>
            </a:r>
            <a:endParaRPr lang="en-US" altLang="en-US" sz="19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4" name="Picture 4" descr="Polish uprising against Russia - 1830-31 - b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371600"/>
            <a:ext cx="2695575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Europe in 1830</a:t>
            </a:r>
          </a:p>
        </p:txBody>
      </p:sp>
      <p:pic>
        <p:nvPicPr>
          <p:cNvPr id="27651" name="Picture 3" descr="map-Europe in 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08063"/>
            <a:ext cx="71374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Results of the </a:t>
            </a: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1820s-1830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Revolutions?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058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953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605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77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49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21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93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65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Concert of Europe provided for a recovery of Europe after the long years of Revolution and Napoleonic Wars.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conservatives did NOT reverse ALL of the reforms put in place by the French Revolution.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Liberalism would challenge the conservative plan for European peace and law and order.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These revolutions were successful only in W. Europe: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Their success was in their popular support.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Middle class lead, aided by the urban lower classes.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successful revolutions had benefited the middle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class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workers, who had done so much of the rioting and fighting, were left with empty hands!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Therefore, these revolutions left much unfinished &amp; a seething, unsatisfied working class.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Congress of Verona</a:t>
            </a:r>
          </a:p>
        </p:txBody>
      </p:sp>
      <p:pic>
        <p:nvPicPr>
          <p:cNvPr id="17412" name="Picture 4" descr="Congress of Veron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38200"/>
            <a:ext cx="7905750" cy="581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19</a:t>
            </a:r>
            <a:r>
              <a:rPr lang="en-US" alt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 Conservatism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0772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Conservatism arose in reaction to liberalism &amp; became a popular alternative for those who were frightened by the violence unleashed by the French 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Early conservatism was allied to the restored monarchical governments of Austria, Prussia, France, and England.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Support for conservatism: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Came from the traditional ruling 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Also supported by the peasants.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Supported by Romantic writers,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conservatives believed in order, society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and the state, faith, and tradition.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489075" cy="1971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Characteristics of Conservatism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1027113"/>
            <a:ext cx="8077200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Conservatives viewed history as a continuum.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basis of society is organic, not contractual.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Stability &amp; longevity, not progress and change, mark a good society.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only legitimate sources of political authority were God and history.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They rejected the “social contract” theory.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Conservatives believed that self-interests do not lead to social harmony, but to social conflict.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Denounced individualism and natural rights</a:t>
            </a: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To conservatives, society was hierarchical.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6106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19</a:t>
            </a:r>
            <a:r>
              <a:rPr lang="en-US" alt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 Latin American Independence Movements</a:t>
            </a:r>
          </a:p>
        </p:txBody>
      </p:sp>
      <p:pic>
        <p:nvPicPr>
          <p:cNvPr id="12291" name="Picture 3" descr="map-Latin American Independence, 1804-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46101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Revolutionary Movements in the Early 19</a:t>
            </a:r>
            <a:r>
              <a:rPr lang="en-US" alt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</a:p>
        </p:txBody>
      </p:sp>
      <p:pic>
        <p:nvPicPr>
          <p:cNvPr id="3075" name="Picture 3" descr="map-Revolutionary Movements of the 18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019800" cy="544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057400" y="4953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71800" y="5105400"/>
            <a:ext cx="16764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486400" y="5410200"/>
            <a:ext cx="990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172200" y="1676400"/>
            <a:ext cx="1295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257800" y="3352800"/>
            <a:ext cx="34290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Independence Movements</a:t>
            </a:r>
            <a:b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</a:b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in the Balkans</a:t>
            </a:r>
          </a:p>
        </p:txBody>
      </p:sp>
      <p:pic>
        <p:nvPicPr>
          <p:cNvPr id="5123" name="Picture 3" descr="map-Nationalistic Movements in the Balkans, 1815-183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90963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05200" y="1676400"/>
            <a:ext cx="1219200" cy="76200"/>
          </a:xfrm>
          <a:prstGeom prst="line">
            <a:avLst/>
          </a:prstGeom>
          <a:noFill/>
          <a:ln w="38100">
            <a:solidFill>
              <a:srgbClr val="5DAEFF"/>
            </a:solidFill>
            <a:round/>
            <a:headEnd/>
            <a:tailEnd type="triangle" w="med" len="med"/>
          </a:ln>
          <a:effectLst>
            <a:outerShdw dist="40161" dir="11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048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5DAEFF"/>
                </a:solidFill>
              </a:rPr>
              <a:t>Wallachia &amp; Moldavia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1141</Words>
  <Application>Microsoft Office PowerPoint</Application>
  <PresentationFormat>On-screen Show (4:3)</PresentationFormat>
  <Paragraphs>173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Map Symbols</vt:lpstr>
      <vt:lpstr>Spirit Medium</vt:lpstr>
      <vt:lpstr>BlackChancery</vt:lpstr>
      <vt:lpstr>Comic Sans MS</vt:lpstr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the 1820s to 1830</dc:title>
  <dc:creator>Ms. Susan M. Pojer</dc:creator>
  <cp:lastModifiedBy>Braun Christine</cp:lastModifiedBy>
  <cp:revision>71</cp:revision>
  <dcterms:created xsi:type="dcterms:W3CDTF">2006-02-14T16:48:39Z</dcterms:created>
  <dcterms:modified xsi:type="dcterms:W3CDTF">2017-02-13T17:22:01Z</dcterms:modified>
</cp:coreProperties>
</file>