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63" r:id="rId2"/>
    <p:sldId id="318" r:id="rId3"/>
    <p:sldId id="328" r:id="rId4"/>
    <p:sldId id="343" r:id="rId5"/>
    <p:sldId id="344" r:id="rId6"/>
    <p:sldId id="345" r:id="rId7"/>
    <p:sldId id="346" r:id="rId8"/>
    <p:sldId id="3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C0A"/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01"/>
    <p:restoredTop sz="94705"/>
  </p:normalViewPr>
  <p:slideViewPr>
    <p:cSldViewPr snapToGrid="0">
      <p:cViewPr varScale="1">
        <p:scale>
          <a:sx n="63" d="100"/>
          <a:sy n="63" d="100"/>
        </p:scale>
        <p:origin x="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789763" y="112682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© Morgan AP Teaching</a:t>
            </a: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393499" y="4713454"/>
            <a:ext cx="8351398" cy="18257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1: 1450 CE -1648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Centralization of Power</a:t>
            </a:r>
            <a:endParaRPr lang="en-US" sz="2400" dirty="0">
              <a:latin typeface="Cooper Black" panose="0208090404030B020404" pitchFamily="18" charset="0"/>
            </a:endParaRP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1008465" y="1739545"/>
            <a:ext cx="8203462" cy="44653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first major powers in Europe to </a:t>
            </a:r>
            <a:r>
              <a:rPr lang="en-US" u="sng" dirty="0"/>
              <a:t>break the feudal cycle </a:t>
            </a:r>
          </a:p>
          <a:p>
            <a:r>
              <a:rPr lang="en-US" dirty="0"/>
              <a:t>     </a:t>
            </a:r>
            <a:r>
              <a:rPr lang="en-US" u="sng" dirty="0"/>
              <a:t>in were Spain and France</a:t>
            </a:r>
            <a:r>
              <a:rPr lang="en-US" dirty="0"/>
              <a:t>, as they began to </a:t>
            </a:r>
            <a:r>
              <a:rPr lang="en-US" u="sng" dirty="0"/>
              <a:t>centralize their </a:t>
            </a:r>
          </a:p>
          <a:p>
            <a:r>
              <a:rPr lang="en-US" dirty="0"/>
              <a:t>     </a:t>
            </a:r>
            <a:r>
              <a:rPr lang="en-US" u="sng" dirty="0"/>
              <a:t>states and dominate the Italy and the rest of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being dominated by Muslims in Spain and local rulers</a:t>
            </a:r>
          </a:p>
          <a:p>
            <a:r>
              <a:rPr lang="en-US" dirty="0"/>
              <a:t>     in France in the 1400s, by the end of the </a:t>
            </a:r>
            <a:r>
              <a:rPr lang="en-US" u="sng" dirty="0"/>
              <a:t>1500s, Spain and </a:t>
            </a:r>
          </a:p>
          <a:p>
            <a:r>
              <a:rPr lang="en-US" dirty="0"/>
              <a:t>     </a:t>
            </a:r>
            <a:r>
              <a:rPr lang="en-US" u="sng" dirty="0"/>
              <a:t>France would be the strongest European powers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started the process of </a:t>
            </a:r>
            <a:r>
              <a:rPr lang="en-US" u="sng" dirty="0"/>
              <a:t>centralization with the military</a:t>
            </a:r>
          </a:p>
          <a:p>
            <a:r>
              <a:rPr lang="en-US" dirty="0"/>
              <a:t>     and then expanded that to </a:t>
            </a:r>
            <a:r>
              <a:rPr lang="en-US" u="sng" dirty="0"/>
              <a:t>control of taxes and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Spain, </a:t>
            </a:r>
            <a:r>
              <a:rPr lang="en-US" b="1" dirty="0"/>
              <a:t>Ferdinand and Isabella </a:t>
            </a:r>
            <a:r>
              <a:rPr lang="en-US" dirty="0"/>
              <a:t>united all Christians in Spain against the Muslims and forced them out by 1492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France, </a:t>
            </a:r>
            <a:r>
              <a:rPr lang="en-US" b="1" dirty="0"/>
              <a:t>Charles VII </a:t>
            </a:r>
            <a:r>
              <a:rPr lang="en-US" dirty="0"/>
              <a:t>created the first standing army for France, organizing and defeating their English and Burgundian opponents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259273" y="723236"/>
            <a:ext cx="4384052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Spain and France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C2B01EB-6801-C748-8BE4-29D02FF1F5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053" y="1557176"/>
            <a:ext cx="3975852" cy="28022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91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517303" y="1628462"/>
            <a:ext cx="7771830" cy="453114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</a:t>
            </a:r>
            <a:r>
              <a:rPr lang="en-US" sz="2000" b="1" dirty="0"/>
              <a:t>Ferdinand and Isabella </a:t>
            </a:r>
            <a:r>
              <a:rPr lang="en-US" sz="2000" dirty="0"/>
              <a:t>conquered Spain, they setup a new system that centralized power in primarily </a:t>
            </a:r>
            <a:r>
              <a:rPr lang="en-US" sz="2000" u="sng" dirty="0"/>
              <a:t>two ways</a:t>
            </a:r>
            <a:r>
              <a:rPr lang="en-US" sz="2000" dirty="0"/>
              <a:t>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They gave more law-making and tax collection power to themselves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They reduced the role and power of the nobles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France, </a:t>
            </a:r>
            <a:r>
              <a:rPr lang="en-US" sz="2000" b="1" dirty="0"/>
              <a:t>Charles VII </a:t>
            </a:r>
            <a:r>
              <a:rPr lang="en-US" sz="2000" dirty="0"/>
              <a:t>setup the first ever united army run directly by him, as well as enhanced his taxing privileges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By </a:t>
            </a:r>
            <a:r>
              <a:rPr lang="en-US" sz="2000" u="sng" dirty="0"/>
              <a:t>uniting the taxes and militaries of these large states</a:t>
            </a:r>
            <a:r>
              <a:rPr lang="en-US" sz="2000" dirty="0"/>
              <a:t>, Spain and France soon found that this new money and power made them </a:t>
            </a:r>
            <a:r>
              <a:rPr lang="en-US" sz="2000" u="sng" dirty="0"/>
              <a:t>almost unstoppable in Europe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Both were able to </a:t>
            </a:r>
            <a:r>
              <a:rPr lang="en-US" sz="2000" u="sng" dirty="0"/>
              <a:t>invade and profit heavily from the Italian city-states </a:t>
            </a:r>
            <a:r>
              <a:rPr lang="en-US" sz="2000" dirty="0"/>
              <a:t>who were too localized and small to stand a chance on their own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914706" y="639130"/>
            <a:ext cx="8986033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Centralization of Power – Late 1400s</a:t>
            </a:r>
          </a:p>
        </p:txBody>
      </p:sp>
      <p:pic>
        <p:nvPicPr>
          <p:cNvPr id="22" name="Picture 2" descr="http://www.luminarium.org/encyclopedia/charles7.jpg">
            <a:extLst>
              <a:ext uri="{FF2B5EF4-FFF2-40B4-BE49-F238E27FC236}">
                <a16:creationId xmlns:a16="http://schemas.microsoft.com/office/drawing/2014/main" id="{0BB536D2-0C1F-BC4D-B95E-3C48CBABB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203" y="1946562"/>
            <a:ext cx="3271757" cy="38949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9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9" y="2049304"/>
            <a:ext cx="7756839" cy="387645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Spain, centralization would root itself to firmest and quickest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Within 100 years of Ferdinand and Isabella, </a:t>
            </a:r>
            <a:r>
              <a:rPr lang="en-US" b="1" dirty="0"/>
              <a:t>Philip II </a:t>
            </a:r>
            <a:r>
              <a:rPr lang="en-US" dirty="0"/>
              <a:t>had become the king of Spain, </a:t>
            </a:r>
            <a:r>
              <a:rPr lang="en-US" u="sng" dirty="0"/>
              <a:t>and had almost complete control of lawmaking and power by the 1590s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Spain, he </a:t>
            </a:r>
            <a:r>
              <a:rPr lang="en-US" u="sng" dirty="0"/>
              <a:t>determined the official religion</a:t>
            </a:r>
            <a:r>
              <a:rPr lang="en-US" dirty="0"/>
              <a:t> (Catholicism), banning all others &amp; sent The Inquisition and soldiers to </a:t>
            </a:r>
            <a:r>
              <a:rPr lang="en-US" u="sng" dirty="0"/>
              <a:t>chase out all non-Catholics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 also had developed a </a:t>
            </a:r>
            <a:r>
              <a:rPr lang="en-US" u="sng" dirty="0"/>
              <a:t>complex system of bureaucrats to </a:t>
            </a:r>
            <a:r>
              <a:rPr lang="en-US" u="sng" dirty="0" err="1"/>
              <a:t>collecttaxes</a:t>
            </a:r>
            <a:r>
              <a:rPr lang="en-US" u="sng" dirty="0"/>
              <a:t> and run his vast kingdom</a:t>
            </a:r>
            <a:r>
              <a:rPr lang="en-US" dirty="0"/>
              <a:t> which now expanded to the New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most Catholic leaders had laws against non-Catholics and collected taxes, none did on </a:t>
            </a:r>
            <a:r>
              <a:rPr lang="en-US" u="sng" dirty="0"/>
              <a:t>the scale or with as much authority as did Philip II of Spain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825586" y="1015341"/>
            <a:ext cx="5590890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Philip II of Spain</a:t>
            </a:r>
          </a:p>
        </p:txBody>
      </p:sp>
      <p:pic>
        <p:nvPicPr>
          <p:cNvPr id="10" name="Picture 2" descr="http://study.com/cimages/multimages/16/philip_ii_of_spain_by_antonio_moro.jpg">
            <a:extLst>
              <a:ext uri="{FF2B5EF4-FFF2-40B4-BE49-F238E27FC236}">
                <a16:creationId xmlns:a16="http://schemas.microsoft.com/office/drawing/2014/main" id="{1A9CF847-471C-7E49-AE90-CA31FA672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911" y="1904050"/>
            <a:ext cx="3378621" cy="41669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4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412799" y="440575"/>
            <a:ext cx="4938690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Cooper Black" panose="0208090404030B020404" pitchFamily="18" charset="0"/>
              </a:rPr>
              <a:t>Map of Europe 1550</a:t>
            </a:r>
          </a:p>
        </p:txBody>
      </p:sp>
      <p:pic>
        <p:nvPicPr>
          <p:cNvPr id="14" name="Content Placeholder 3">
            <a:extLst>
              <a:ext uri="{FF2B5EF4-FFF2-40B4-BE49-F238E27FC236}">
                <a16:creationId xmlns:a16="http://schemas.microsoft.com/office/drawing/2014/main" id="{4E14B7E3-C280-7840-9A77-D3F93AAC7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993" y="1420340"/>
            <a:ext cx="7066013" cy="49970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546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8" y="1828801"/>
            <a:ext cx="10769863" cy="458862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Centralizing under the monarchy in Spain and France </a:t>
            </a:r>
            <a:r>
              <a:rPr lang="en-US" u="sng" dirty="0"/>
              <a:t>came at the </a:t>
            </a:r>
          </a:p>
          <a:p>
            <a:r>
              <a:rPr lang="en-US" dirty="0"/>
              <a:t>     </a:t>
            </a:r>
            <a:r>
              <a:rPr lang="en-US" u="sng" dirty="0"/>
              <a:t>expense of power of the nobles</a:t>
            </a:r>
            <a:r>
              <a:rPr lang="en-US" dirty="0"/>
              <a:t>, who traditionally had their </a:t>
            </a:r>
            <a:r>
              <a:rPr lang="en-US" u="sng" dirty="0"/>
              <a:t>own </a:t>
            </a:r>
          </a:p>
          <a:p>
            <a:r>
              <a:rPr lang="en-US" dirty="0"/>
              <a:t>     </a:t>
            </a:r>
            <a:r>
              <a:rPr lang="en-US" u="sng" dirty="0"/>
              <a:t>taxes, laws, and militaries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kingdoms experienced large-scale revolts in the early 1600s as </a:t>
            </a:r>
          </a:p>
          <a:p>
            <a:r>
              <a:rPr lang="en-US" dirty="0"/>
              <a:t>     nobles attempted to regain power: the </a:t>
            </a:r>
            <a:r>
              <a:rPr lang="en-US" b="1" dirty="0"/>
              <a:t>Catalan Revolt </a:t>
            </a:r>
            <a:r>
              <a:rPr lang="en-US" dirty="0"/>
              <a:t>(Spain) and </a:t>
            </a:r>
          </a:p>
          <a:p>
            <a:r>
              <a:rPr lang="en-US" dirty="0"/>
              <a:t>     the </a:t>
            </a:r>
            <a:r>
              <a:rPr lang="en-US" b="1" dirty="0"/>
              <a:t>Fronde </a:t>
            </a:r>
            <a:r>
              <a:rPr lang="en-US" dirty="0"/>
              <a:t>(France)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Spain, the area of Catalonia grew tired of fighting the endless wars of the Spanish king in Europe, as well as paying for the massive Spanish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help from France, the </a:t>
            </a:r>
            <a:r>
              <a:rPr lang="en-US" u="sng" dirty="0"/>
              <a:t>nobles of Catalonia revolted and won;</a:t>
            </a:r>
            <a:r>
              <a:rPr lang="en-US" dirty="0"/>
              <a:t> Catalonia then left Spain, the </a:t>
            </a:r>
            <a:r>
              <a:rPr lang="en-US" u="sng" dirty="0"/>
              <a:t>king lost complete control over the military and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decade later, the same happened in France, however, the monarchy won during the Fronde revolts, and </a:t>
            </a:r>
            <a:r>
              <a:rPr lang="en-US" u="sng" dirty="0"/>
              <a:t>control over taxes and the army were actually increased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303071" y="827235"/>
            <a:ext cx="6992342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Resistance to Centralization</a:t>
            </a:r>
          </a:p>
        </p:txBody>
      </p:sp>
      <p:pic>
        <p:nvPicPr>
          <p:cNvPr id="8" name="Picture 2" descr="http://www.spanishwars.net/img/rebelion-cataluna.png">
            <a:extLst>
              <a:ext uri="{FF2B5EF4-FFF2-40B4-BE49-F238E27FC236}">
                <a16:creationId xmlns:a16="http://schemas.microsoft.com/office/drawing/2014/main" id="{14BC42B7-2F6A-EE44-95F4-7A127251C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920" y="1083688"/>
            <a:ext cx="4162354" cy="26951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upload.wikimedia.org/wikipedia/commons/1/1f/Catalonia2.png">
            <a:extLst>
              <a:ext uri="{FF2B5EF4-FFF2-40B4-BE49-F238E27FC236}">
                <a16:creationId xmlns:a16="http://schemas.microsoft.com/office/drawing/2014/main" id="{5577A8E3-A34F-854E-AC09-6AA1CD837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86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92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8" y="2067098"/>
            <a:ext cx="7705966" cy="412858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the success of Spain and France apparent, other European states began to attempt to centralize according to their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 </a:t>
            </a:r>
            <a:r>
              <a:rPr lang="en-US" b="1" dirty="0"/>
              <a:t>Sigismund I &amp; II </a:t>
            </a:r>
            <a:r>
              <a:rPr lang="en-US" u="sng" dirty="0"/>
              <a:t>attempted to centralize power</a:t>
            </a:r>
            <a:r>
              <a:rPr lang="en-US" dirty="0"/>
              <a:t> in 1572, the </a:t>
            </a:r>
            <a:r>
              <a:rPr lang="en-US" u="sng" dirty="0"/>
              <a:t>nobles</a:t>
            </a:r>
            <a:r>
              <a:rPr lang="en-US" dirty="0"/>
              <a:t> refused to comply, and instead </a:t>
            </a:r>
            <a:r>
              <a:rPr lang="en-US" u="sng" dirty="0"/>
              <a:t>chose to elect kings</a:t>
            </a:r>
            <a:r>
              <a:rPr lang="en-US" dirty="0"/>
              <a:t> and keep their privileges 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significance of this development is that this would result in </a:t>
            </a:r>
            <a:r>
              <a:rPr lang="en-US" u="sng" dirty="0"/>
              <a:t>nobles exercising a large amount of local, un-centralized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Poland, like must </a:t>
            </a:r>
            <a:r>
              <a:rPr lang="en-US" u="sng" dirty="0"/>
              <a:t>of Eastern Europe, would forever remain un-centralized, and controlled by agricultural-based nobles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would lead to </a:t>
            </a:r>
            <a:r>
              <a:rPr lang="en-US" u="sng" dirty="0"/>
              <a:t>Poland’s weakness in the coming conflicts</a:t>
            </a:r>
            <a:r>
              <a:rPr lang="en-US" dirty="0"/>
              <a:t> with Russia, Prussia (</a:t>
            </a:r>
            <a:r>
              <a:rPr lang="en-US" dirty="0" err="1"/>
              <a:t>Ger</a:t>
            </a:r>
            <a:r>
              <a:rPr lang="en-US" dirty="0"/>
              <a:t>), and Austria a century later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33483" y="983674"/>
            <a:ext cx="2696161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Poland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C16071-4CA0-3845-B653-D33FF1AF2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063" y="2382981"/>
            <a:ext cx="3731487" cy="28477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73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30559</TotalTime>
  <Words>678</Words>
  <Application>Microsoft Office PowerPoint</Application>
  <PresentationFormat>Widescreen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181</cp:revision>
  <dcterms:created xsi:type="dcterms:W3CDTF">2017-08-07T18:53:06Z</dcterms:created>
  <dcterms:modified xsi:type="dcterms:W3CDTF">2019-09-03T14:23:15Z</dcterms:modified>
</cp:coreProperties>
</file>