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8"/>
  </p:notesMasterIdLst>
  <p:sldIdLst>
    <p:sldId id="311" r:id="rId3"/>
    <p:sldId id="291" r:id="rId4"/>
    <p:sldId id="292" r:id="rId5"/>
    <p:sldId id="293" r:id="rId6"/>
    <p:sldId id="258" r:id="rId7"/>
    <p:sldId id="260" r:id="rId8"/>
    <p:sldId id="296" r:id="rId9"/>
    <p:sldId id="297" r:id="rId10"/>
    <p:sldId id="268" r:id="rId11"/>
    <p:sldId id="279" r:id="rId12"/>
    <p:sldId id="274" r:id="rId13"/>
    <p:sldId id="283" r:id="rId14"/>
    <p:sldId id="272" r:id="rId15"/>
    <p:sldId id="284" r:id="rId16"/>
    <p:sldId id="285" r:id="rId17"/>
    <p:sldId id="286" r:id="rId18"/>
    <p:sldId id="287" r:id="rId19"/>
    <p:sldId id="266" r:id="rId20"/>
    <p:sldId id="259" r:id="rId21"/>
    <p:sldId id="298" r:id="rId22"/>
    <p:sldId id="299" r:id="rId23"/>
    <p:sldId id="301" r:id="rId24"/>
    <p:sldId id="264" r:id="rId25"/>
    <p:sldId id="302" r:id="rId26"/>
    <p:sldId id="303" r:id="rId27"/>
  </p:sldIdLst>
  <p:sldSz cx="9144000" cy="6858000" type="screen4x3"/>
  <p:notesSz cx="6858000" cy="9144000"/>
  <p:embeddedFontLst>
    <p:embeddedFont>
      <p:font typeface="Baskerville Old Face" panose="02020602080505020303" pitchFamily="18" charset="0"/>
      <p:regular r:id="rId29"/>
    </p:embeddedFont>
    <p:embeddedFont>
      <p:font typeface="Monotype Corsiva" panose="03010101010201010101" pitchFamily="66" charset="0"/>
      <p:italic r:id="rId30"/>
    </p:embeddedFont>
    <p:embeddedFont>
      <p:font typeface="Aharoni" panose="02010803020104030203" pitchFamily="2" charset="-79"/>
      <p:bold r:id="rId31"/>
    </p:embeddedFont>
    <p:embeddedFont>
      <p:font typeface="Calibri" panose="020F0502020204030204" pitchFamily="34" charset="0"/>
      <p:regular r:id="rId32"/>
      <p:bold r:id="rId33"/>
      <p:italic r:id="rId34"/>
      <p:boldItalic r:id="rId35"/>
    </p:embeddedFont>
    <p:embeddedFont>
      <p:font typeface="Calisto MT" panose="02040603050505030304"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000000"/>
    <a:srgbClr val="1D1D1D"/>
    <a:srgbClr val="2A2A2A"/>
    <a:srgbClr val="2C2C2C"/>
    <a:srgbClr val="1B1B1B"/>
    <a:srgbClr val="D22E3E"/>
    <a:srgbClr val="BA2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A1AD7-2003-4969-80EA-190A9EA31A46}"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1CDCD-EF4E-40EA-83B6-72BE43D9385C}" type="slidenum">
              <a:rPr lang="en-US" smtClean="0"/>
              <a:t>‹#›</a:t>
            </a:fld>
            <a:endParaRPr lang="en-US"/>
          </a:p>
        </p:txBody>
      </p:sp>
    </p:spTree>
    <p:extLst>
      <p:ext uri="{BB962C8B-B14F-4D97-AF65-F5344CB8AC3E}">
        <p14:creationId xmlns:p14="http://schemas.microsoft.com/office/powerpoint/2010/main" val="370385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6F90-F85D-4285-A4C0-B1FF57E4C1FA}" type="slidenum">
              <a:rPr lang="en-US" smtClean="0"/>
              <a:t>2</a:t>
            </a:fld>
            <a:endParaRPr lang="en-US"/>
          </a:p>
        </p:txBody>
      </p:sp>
    </p:spTree>
    <p:extLst>
      <p:ext uri="{BB962C8B-B14F-4D97-AF65-F5344CB8AC3E}">
        <p14:creationId xmlns:p14="http://schemas.microsoft.com/office/powerpoint/2010/main" val="189616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6F90-F85D-4285-A4C0-B1FF57E4C1FA}" type="slidenum">
              <a:rPr lang="en-US" smtClean="0"/>
              <a:t>3</a:t>
            </a:fld>
            <a:endParaRPr lang="en-US"/>
          </a:p>
        </p:txBody>
      </p:sp>
    </p:spTree>
    <p:extLst>
      <p:ext uri="{BB962C8B-B14F-4D97-AF65-F5344CB8AC3E}">
        <p14:creationId xmlns:p14="http://schemas.microsoft.com/office/powerpoint/2010/main" val="189616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53020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16118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36840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10025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4258390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99541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44484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8" name="Footer Placeholder 7"/>
          <p:cNvSpPr>
            <a:spLocks noGrp="1"/>
          </p:cNvSpPr>
          <p:nvPr>
            <p:ph type="ftr" sz="quarter" idx="11"/>
          </p:nvPr>
        </p:nvSpPr>
        <p:spPr/>
        <p:txBody>
          <a:bodyPr/>
          <a:lstStyle/>
          <a:p>
            <a:endParaRPr lang="en-US">
              <a:solidFill>
                <a:srgbClr val="E2E6D8">
                  <a:tint val="75000"/>
                </a:srgbClr>
              </a:solidFill>
            </a:endParaRPr>
          </a:p>
        </p:txBody>
      </p:sp>
      <p:sp>
        <p:nvSpPr>
          <p:cNvPr id="9" name="Slide Number Placeholder 8"/>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258335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4" name="Footer Placeholder 3"/>
          <p:cNvSpPr>
            <a:spLocks noGrp="1"/>
          </p:cNvSpPr>
          <p:nvPr>
            <p:ph type="ftr" sz="quarter" idx="11"/>
          </p:nvPr>
        </p:nvSpPr>
        <p:spPr/>
        <p:txBody>
          <a:bodyPr/>
          <a:lstStyle/>
          <a:p>
            <a:endParaRPr lang="en-US">
              <a:solidFill>
                <a:srgbClr val="E2E6D8">
                  <a:tint val="75000"/>
                </a:srgbClr>
              </a:solidFill>
            </a:endParaRPr>
          </a:p>
        </p:txBody>
      </p:sp>
      <p:sp>
        <p:nvSpPr>
          <p:cNvPr id="5" name="Slide Number Placeholder 4"/>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4801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3" name="Footer Placeholder 2"/>
          <p:cNvSpPr>
            <a:spLocks noGrp="1"/>
          </p:cNvSpPr>
          <p:nvPr>
            <p:ph type="ftr" sz="quarter" idx="11"/>
          </p:nvPr>
        </p:nvSpPr>
        <p:spPr/>
        <p:txBody>
          <a:bodyPr/>
          <a:lstStyle/>
          <a:p>
            <a:endParaRPr lang="en-US">
              <a:solidFill>
                <a:srgbClr val="E2E6D8">
                  <a:tint val="75000"/>
                </a:srgbClr>
              </a:solidFill>
            </a:endParaRPr>
          </a:p>
        </p:txBody>
      </p:sp>
      <p:sp>
        <p:nvSpPr>
          <p:cNvPr id="4" name="Slide Number Placeholder 3"/>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73313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224514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32045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0864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969124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55986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4D926-89BE-450B-AE38-738E8379C74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144407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4D926-89BE-450B-AE38-738E8379C74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88117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4D926-89BE-450B-AE38-738E8379C74D}"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263512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4D926-89BE-450B-AE38-738E8379C74D}"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402188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926-89BE-450B-AE38-738E8379C74D}"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7855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2902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52103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926-89BE-450B-AE38-738E8379C74D}" type="datetimeFigureOut">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6D773-50C7-48A4-BA67-156200AD2E97}" type="slidenum">
              <a:rPr lang="en-US" smtClean="0"/>
              <a:t>‹#›</a:t>
            </a:fld>
            <a:endParaRPr lang="en-US"/>
          </a:p>
        </p:txBody>
      </p:sp>
    </p:spTree>
    <p:extLst>
      <p:ext uri="{BB962C8B-B14F-4D97-AF65-F5344CB8AC3E}">
        <p14:creationId xmlns:p14="http://schemas.microsoft.com/office/powerpoint/2010/main" val="155294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926-89BE-450B-AE38-738E8379C74D}" type="datetimeFigureOut">
              <a:rPr lang="en-US" smtClean="0">
                <a:solidFill>
                  <a:srgbClr val="E2E6D8">
                    <a:tint val="75000"/>
                  </a:srgbClr>
                </a:solidFill>
              </a:rPr>
              <a:pPr/>
              <a:t>10/1/2015</a:t>
            </a:fld>
            <a:endParaRPr lang="en-US">
              <a:solidFill>
                <a:srgbClr val="E2E6D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2E6D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75910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2.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flickr.com/photos/paulle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flickr.com/photos/catholicism/" TargetMode="External"/><Relationship Id="rId5" Type="http://schemas.openxmlformats.org/officeDocument/2006/relationships/image" Target="../media/image10.jpeg"/><Relationship Id="rId4" Type="http://schemas.openxmlformats.org/officeDocument/2006/relationships/hyperlink" Target="http://www.flickr.com/photos/42175177@N0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5.staticflickr.com/4083/5082673507_d3543538bd_b.jpg"/>
          <p:cNvPicPr>
            <a:picLocks noChangeAspect="1" noChangeArrowheads="1"/>
          </p:cNvPicPr>
          <p:nvPr/>
        </p:nvPicPr>
        <p:blipFill rotWithShape="1">
          <a:blip r:embed="rId2">
            <a:extLst>
              <a:ext uri="{28A0092B-C50C-407E-A947-70E740481C1C}">
                <a14:useLocalDpi xmlns:a14="http://schemas.microsoft.com/office/drawing/2010/main" val="0"/>
              </a:ext>
            </a:extLst>
          </a:blip>
          <a:srcRect l="5081" r="7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53" y="3200400"/>
            <a:ext cx="9144000" cy="3657600"/>
          </a:xfrm>
          <a:prstGeom prst="rect">
            <a:avLst/>
          </a:prstGeom>
          <a:gradFill flip="none" rotWithShape="1">
            <a:gsLst>
              <a:gs pos="0">
                <a:srgbClr val="010000"/>
              </a:gs>
              <a:gs pos="100000">
                <a:schemeClr val="bg2">
                  <a:shade val="30000"/>
                  <a:satMod val="200000"/>
                  <a:lumMod val="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953000"/>
            <a:ext cx="8229600" cy="1219200"/>
          </a:xfrm>
        </p:spPr>
        <p:txBody>
          <a:bodyPr>
            <a:normAutofit/>
          </a:bodyPr>
          <a:lstStyle/>
          <a:p>
            <a:r>
              <a:rPr lang="en-US" sz="6000" b="1" dirty="0" smtClean="0">
                <a:effectLst>
                  <a:outerShdw blurRad="38100" dist="38100" dir="2700000" algn="tl">
                    <a:srgbClr val="000000">
                      <a:alpha val="43137"/>
                    </a:srgbClr>
                  </a:outerShdw>
                </a:effectLst>
                <a:cs typeface="Aharoni" panose="02010803020104030203" pitchFamily="2" charset="-79"/>
              </a:rPr>
              <a:t>The Counter-Reformation</a:t>
            </a:r>
            <a:endParaRPr lang="en-US" sz="6000" b="1" dirty="0">
              <a:effectLst>
                <a:outerShdw blurRad="38100" dist="38100" dir="2700000" algn="tl">
                  <a:srgbClr val="000000">
                    <a:alpha val="43137"/>
                  </a:srgbClr>
                </a:outerShdw>
              </a:effectLst>
              <a:cs typeface="Aharoni" panose="02010803020104030203" pitchFamily="2" charset="-79"/>
            </a:endParaRPr>
          </a:p>
        </p:txBody>
      </p:sp>
      <p:sp>
        <p:nvSpPr>
          <p:cNvPr id="5" name="Rectangle 4"/>
          <p:cNvSpPr/>
          <p:nvPr/>
        </p:nvSpPr>
        <p:spPr>
          <a:xfrm>
            <a:off x="152400" y="152400"/>
            <a:ext cx="2555508" cy="307777"/>
          </a:xfrm>
          <a:prstGeom prst="rect">
            <a:avLst/>
          </a:prstGeom>
        </p:spPr>
        <p:txBody>
          <a:bodyPr wrap="none">
            <a:spAutoFit/>
          </a:bodyPr>
          <a:lstStyle/>
          <a:p>
            <a:r>
              <a:rPr lang="en-US" sz="1400" dirty="0">
                <a:hlinkClick r:id="rId3" tooltip="Attribution-NonCommercial-NoDerivs License"/>
              </a:rPr>
              <a:t>Some rights reserved</a:t>
            </a:r>
            <a:r>
              <a:rPr lang="en-US" sz="1400" dirty="0"/>
              <a:t> by </a:t>
            </a:r>
            <a:r>
              <a:rPr lang="en-US" sz="1400" dirty="0">
                <a:hlinkClick r:id="rId4"/>
              </a:rPr>
              <a:t>Lawrence OP</a:t>
            </a:r>
            <a:endParaRPr lang="en-US" sz="1400" dirty="0"/>
          </a:p>
        </p:txBody>
      </p:sp>
    </p:spTree>
    <p:extLst>
      <p:ext uri="{BB962C8B-B14F-4D97-AF65-F5344CB8AC3E}">
        <p14:creationId xmlns:p14="http://schemas.microsoft.com/office/powerpoint/2010/main" val="105050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686800" cy="1143000"/>
          </a:xfrm>
        </p:spPr>
        <p:txBody>
          <a:bodyPr>
            <a:noAutofit/>
          </a:bodyPr>
          <a:lstStyle/>
          <a:p>
            <a:pPr algn="l" eaLnBrk="1" hangingPunct="1">
              <a:defRPr/>
            </a:pPr>
            <a:r>
              <a:rPr lang="en-US" sz="8000" b="1" dirty="0" smtClean="0"/>
              <a:t>Sources of Authority</a:t>
            </a:r>
          </a:p>
        </p:txBody>
      </p:sp>
      <p:grpSp>
        <p:nvGrpSpPr>
          <p:cNvPr id="6" name="Group 5"/>
          <p:cNvGrpSpPr/>
          <p:nvPr/>
        </p:nvGrpSpPr>
        <p:grpSpPr>
          <a:xfrm>
            <a:off x="3288607" y="1524002"/>
            <a:ext cx="2510863" cy="5021997"/>
            <a:chOff x="3288607" y="1524002"/>
            <a:chExt cx="2510863" cy="5021997"/>
          </a:xfrm>
        </p:grpSpPr>
        <p:pic>
          <p:nvPicPr>
            <p:cNvPr id="1028" name="Picture 4" descr="http://imgc.allpostersimages.com/images/P-473-488-90/61/6179/JU11100Z/posters/sandro-botticelli-st-thomas-aquinas.jpg"/>
            <p:cNvPicPr>
              <a:picLocks noChangeAspect="1" noChangeArrowheads="1"/>
            </p:cNvPicPr>
            <p:nvPr/>
          </p:nvPicPr>
          <p:blipFill rotWithShape="1">
            <a:blip r:embed="rId2">
              <a:extLst>
                <a:ext uri="{28A0092B-C50C-407E-A947-70E740481C1C}">
                  <a14:useLocalDpi xmlns:a14="http://schemas.microsoft.com/office/drawing/2010/main" val="0"/>
                </a:ext>
              </a:extLst>
            </a:blip>
            <a:srcRect l="5969" t="4152" r="6839" b="5207"/>
            <a:stretch/>
          </p:blipFill>
          <p:spPr bwMode="auto">
            <a:xfrm>
              <a:off x="3300616" y="1524002"/>
              <a:ext cx="2498854" cy="34636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00616" y="4987660"/>
              <a:ext cx="2474837" cy="830997"/>
            </a:xfrm>
            <a:prstGeom prst="rect">
              <a:avLst/>
            </a:prstGeom>
          </p:spPr>
          <p:txBody>
            <a:bodyPr wrap="square">
              <a:spAutoFit/>
            </a:bodyPr>
            <a:lstStyle/>
            <a:p>
              <a:pPr algn="ctr"/>
              <a:r>
                <a:rPr lang="en-US" sz="4800" b="1" dirty="0" smtClean="0"/>
                <a:t>Tradition</a:t>
              </a:r>
              <a:endParaRPr lang="en-US" sz="4800" dirty="0"/>
            </a:p>
          </p:txBody>
        </p:sp>
        <p:sp>
          <p:nvSpPr>
            <p:cNvPr id="12" name="Rectangle 11"/>
            <p:cNvSpPr/>
            <p:nvPr/>
          </p:nvSpPr>
          <p:spPr>
            <a:xfrm>
              <a:off x="3288607" y="5715002"/>
              <a:ext cx="2498854" cy="830997"/>
            </a:xfrm>
            <a:prstGeom prst="rect">
              <a:avLst/>
            </a:prstGeom>
          </p:spPr>
          <p:txBody>
            <a:bodyPr wrap="square">
              <a:spAutoFit/>
            </a:bodyPr>
            <a:lstStyle/>
            <a:p>
              <a:pPr algn="ctr"/>
              <a:r>
                <a:rPr lang="en-US" sz="2400" dirty="0" smtClean="0">
                  <a:solidFill>
                    <a:srgbClr val="E2E6D8"/>
                  </a:solidFill>
                  <a:latin typeface="+mj-lt"/>
                </a:rPr>
                <a:t>Respect for Precedent</a:t>
              </a:r>
              <a:endParaRPr lang="en-US" dirty="0">
                <a:latin typeface="+mj-lt"/>
              </a:endParaRPr>
            </a:p>
          </p:txBody>
        </p:sp>
      </p:grpSp>
      <p:grpSp>
        <p:nvGrpSpPr>
          <p:cNvPr id="5" name="Group 4"/>
          <p:cNvGrpSpPr/>
          <p:nvPr/>
        </p:nvGrpSpPr>
        <p:grpSpPr>
          <a:xfrm>
            <a:off x="478570" y="1524002"/>
            <a:ext cx="2498854" cy="4960441"/>
            <a:chOff x="478570" y="1524002"/>
            <a:chExt cx="2498854" cy="4960441"/>
          </a:xfrm>
        </p:grpSpPr>
        <p:pic>
          <p:nvPicPr>
            <p:cNvPr id="1026" name="Picture 2" descr="http://farm8.staticflickr.com/7006/6479179793_53f34de418_b.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5" t="22490" r="46979" b="23484"/>
            <a:stretch/>
          </p:blipFill>
          <p:spPr bwMode="auto">
            <a:xfrm>
              <a:off x="478570" y="1524002"/>
              <a:ext cx="2498854" cy="34636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570" y="4987660"/>
              <a:ext cx="2498854" cy="830997"/>
            </a:xfrm>
            <a:prstGeom prst="rect">
              <a:avLst/>
            </a:prstGeom>
          </p:spPr>
          <p:txBody>
            <a:bodyPr wrap="square">
              <a:spAutoFit/>
            </a:bodyPr>
            <a:lstStyle/>
            <a:p>
              <a:pPr algn="ctr"/>
              <a:r>
                <a:rPr lang="en-US" sz="4800" b="1" dirty="0"/>
                <a:t>Scripture</a:t>
              </a:r>
              <a:endParaRPr lang="en-US" sz="4800" dirty="0"/>
            </a:p>
          </p:txBody>
        </p:sp>
        <p:sp>
          <p:nvSpPr>
            <p:cNvPr id="4" name="Rectangle 3"/>
            <p:cNvSpPr/>
            <p:nvPr/>
          </p:nvSpPr>
          <p:spPr>
            <a:xfrm>
              <a:off x="478570" y="5776557"/>
              <a:ext cx="2493230" cy="707886"/>
            </a:xfrm>
            <a:prstGeom prst="rect">
              <a:avLst/>
            </a:prstGeom>
          </p:spPr>
          <p:txBody>
            <a:bodyPr wrap="square">
              <a:spAutoFit/>
            </a:bodyPr>
            <a:lstStyle/>
            <a:p>
              <a:pPr algn="ctr"/>
              <a:r>
                <a:rPr lang="en-US" sz="2000" dirty="0" smtClean="0">
                  <a:solidFill>
                    <a:srgbClr val="E2E6D8"/>
                  </a:solidFill>
                  <a:latin typeface="+mj-lt"/>
                </a:rPr>
                <a:t>The Foundation of Catholic Doctrine</a:t>
              </a:r>
              <a:endParaRPr lang="en-US" sz="1600" dirty="0">
                <a:latin typeface="+mj-lt"/>
              </a:endParaRPr>
            </a:p>
          </p:txBody>
        </p:sp>
        <p:sp>
          <p:nvSpPr>
            <p:cNvPr id="2" name="Rectangle 1"/>
            <p:cNvSpPr/>
            <p:nvPr/>
          </p:nvSpPr>
          <p:spPr>
            <a:xfrm>
              <a:off x="478570" y="4744431"/>
              <a:ext cx="2493230" cy="190770"/>
            </a:xfrm>
            <a:prstGeom prst="rect">
              <a:avLst/>
            </a:prstGeom>
          </p:spPr>
          <p:txBody>
            <a:bodyPr wrap="square">
              <a:spAutoFit/>
            </a:bodyPr>
            <a:lstStyle/>
            <a:p>
              <a:r>
                <a:rPr lang="en-US" sz="900" dirty="0" smtClean="0">
                  <a:latin typeface="+mj-lt"/>
                </a:rPr>
                <a:t>Photo Credit:  </a:t>
              </a:r>
              <a:r>
                <a:rPr lang="en-US" sz="900" dirty="0">
                  <a:latin typeface="+mj-lt"/>
                </a:rPr>
                <a:t> </a:t>
              </a:r>
              <a:r>
                <a:rPr lang="en-US" sz="900" dirty="0">
                  <a:latin typeface="+mj-lt"/>
                  <a:hlinkClick r:id="rId4"/>
                </a:rPr>
                <a:t>GleesonLibraryRBR</a:t>
              </a:r>
              <a:endParaRPr lang="en-US" sz="900" dirty="0">
                <a:latin typeface="+mj-lt"/>
              </a:endParaRPr>
            </a:p>
          </p:txBody>
        </p:sp>
      </p:grpSp>
      <p:grpSp>
        <p:nvGrpSpPr>
          <p:cNvPr id="11" name="Group 10"/>
          <p:cNvGrpSpPr/>
          <p:nvPr/>
        </p:nvGrpSpPr>
        <p:grpSpPr>
          <a:xfrm>
            <a:off x="6019800" y="1524000"/>
            <a:ext cx="2956259" cy="4960443"/>
            <a:chOff x="6019800" y="1524000"/>
            <a:chExt cx="2956259" cy="4960443"/>
          </a:xfrm>
        </p:grpSpPr>
        <p:grpSp>
          <p:nvGrpSpPr>
            <p:cNvPr id="7" name="Group 6"/>
            <p:cNvGrpSpPr/>
            <p:nvPr/>
          </p:nvGrpSpPr>
          <p:grpSpPr>
            <a:xfrm>
              <a:off x="6019800" y="1524000"/>
              <a:ext cx="2956259" cy="4960443"/>
              <a:chOff x="6019800" y="1524000"/>
              <a:chExt cx="2956259" cy="4960443"/>
            </a:xfrm>
          </p:grpSpPr>
          <p:sp>
            <p:nvSpPr>
              <p:cNvPr id="10" name="Rectangle 9"/>
              <p:cNvSpPr/>
              <p:nvPr/>
            </p:nvSpPr>
            <p:spPr>
              <a:xfrm>
                <a:off x="6019800" y="4987660"/>
                <a:ext cx="2956259" cy="830997"/>
              </a:xfrm>
              <a:prstGeom prst="rect">
                <a:avLst/>
              </a:prstGeom>
            </p:spPr>
            <p:txBody>
              <a:bodyPr wrap="none">
                <a:spAutoFit/>
              </a:bodyPr>
              <a:lstStyle/>
              <a:p>
                <a:r>
                  <a:rPr lang="en-US" sz="4800" b="1" dirty="0" smtClean="0"/>
                  <a:t>Magisterium</a:t>
                </a:r>
                <a:endParaRPr lang="en-US" sz="4800" dirty="0"/>
              </a:p>
            </p:txBody>
          </p:sp>
          <p:sp>
            <p:nvSpPr>
              <p:cNvPr id="13" name="Rectangle 12"/>
              <p:cNvSpPr/>
              <p:nvPr/>
            </p:nvSpPr>
            <p:spPr>
              <a:xfrm>
                <a:off x="6248400" y="5776557"/>
                <a:ext cx="2498855" cy="707886"/>
              </a:xfrm>
              <a:prstGeom prst="rect">
                <a:avLst/>
              </a:prstGeom>
            </p:spPr>
            <p:txBody>
              <a:bodyPr wrap="square">
                <a:spAutoFit/>
              </a:bodyPr>
              <a:lstStyle/>
              <a:p>
                <a:pPr algn="ctr"/>
                <a:r>
                  <a:rPr lang="en-US" sz="2000" dirty="0" smtClean="0">
                    <a:solidFill>
                      <a:srgbClr val="E2E6D8"/>
                    </a:solidFill>
                    <a:latin typeface="+mj-lt"/>
                  </a:rPr>
                  <a:t>Teaching Authority of Pope &amp; Bishops</a:t>
                </a:r>
                <a:endParaRPr lang="en-US" sz="1600" dirty="0">
                  <a:latin typeface="+mj-lt"/>
                </a:endParaRPr>
              </a:p>
            </p:txBody>
          </p:sp>
          <p:pic>
            <p:nvPicPr>
              <p:cNvPr id="1030" name="Picture 6" descr="http://farm8.staticflickr.com/7376/9743878816_c7c2a8f988_c.jpg"/>
              <p:cNvPicPr>
                <a:picLocks noChangeAspect="1" noChangeArrowheads="1"/>
              </p:cNvPicPr>
              <p:nvPr/>
            </p:nvPicPr>
            <p:blipFill rotWithShape="1">
              <a:blip r:embed="rId5">
                <a:extLst>
                  <a:ext uri="{28A0092B-C50C-407E-A947-70E740481C1C}">
                    <a14:useLocalDpi xmlns:a14="http://schemas.microsoft.com/office/drawing/2010/main" val="0"/>
                  </a:ext>
                </a:extLst>
              </a:blip>
              <a:srcRect l="9097" r="18969" b="27711"/>
              <a:stretch/>
            </p:blipFill>
            <p:spPr bwMode="auto">
              <a:xfrm>
                <a:off x="6243839" y="1524000"/>
                <a:ext cx="2498855" cy="346365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6243838" y="4722168"/>
              <a:ext cx="2489023" cy="230832"/>
            </a:xfrm>
            <a:prstGeom prst="rect">
              <a:avLst/>
            </a:prstGeom>
          </p:spPr>
          <p:txBody>
            <a:bodyPr wrap="square">
              <a:spAutoFit/>
            </a:bodyPr>
            <a:lstStyle/>
            <a:p>
              <a:r>
                <a:rPr lang="en-US" sz="900" dirty="0" smtClean="0">
                  <a:latin typeface="+mj-lt"/>
                </a:rPr>
                <a:t>Photo Credit:</a:t>
              </a:r>
              <a:r>
                <a:rPr lang="en-US" sz="900" dirty="0">
                  <a:latin typeface="+mj-lt"/>
                </a:rPr>
                <a:t> </a:t>
              </a:r>
              <a:r>
                <a:rPr lang="en-US" sz="900" dirty="0">
                  <a:latin typeface="+mj-lt"/>
                  <a:hlinkClick r:id="rId6"/>
                </a:rPr>
                <a:t>Catholic Church (England &amp;</a:t>
              </a:r>
              <a:r>
                <a:rPr lang="en-US" sz="900" dirty="0" smtClean="0">
                  <a:latin typeface="+mj-lt"/>
                  <a:hlinkClick r:id="rId6"/>
                </a:rPr>
                <a:t> </a:t>
              </a:r>
              <a:r>
                <a:rPr lang="en-US" sz="900" dirty="0">
                  <a:latin typeface="+mj-lt"/>
                  <a:hlinkClick r:id="rId6"/>
                </a:rPr>
                <a:t>Wales)</a:t>
              </a:r>
              <a:endParaRPr lang="en-US" sz="900" dirty="0">
                <a:latin typeface="+mj-lt"/>
              </a:endParaRPr>
            </a:p>
          </p:txBody>
        </p:sp>
      </p:grpSp>
    </p:spTree>
    <p:extLst>
      <p:ext uri="{BB962C8B-B14F-4D97-AF65-F5344CB8AC3E}">
        <p14:creationId xmlns:p14="http://schemas.microsoft.com/office/powerpoint/2010/main" val="17292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2743200"/>
            <a:ext cx="8458200" cy="1143000"/>
          </a:xfrm>
        </p:spPr>
        <p:txBody>
          <a:bodyPr>
            <a:noAutofit/>
          </a:bodyPr>
          <a:lstStyle/>
          <a:p>
            <a:pPr>
              <a:tabLst>
                <a:tab pos="1543050" algn="l"/>
              </a:tabLst>
            </a:pPr>
            <a:r>
              <a:rPr lang="en-US" sz="3200" dirty="0"/>
              <a:t>Through generations of use, beginning even with the usage of St. Paul in the New Testament, </a:t>
            </a:r>
            <a:r>
              <a:rPr lang="en-US" sz="3200" i="1" dirty="0"/>
              <a:t>anathema</a:t>
            </a:r>
            <a:r>
              <a:rPr lang="en-US" sz="3200" dirty="0"/>
              <a:t> came to mean something other than its literal, etymological meaning — particularly in Latin, and particularly in the councils of the Church. </a:t>
            </a:r>
            <a:r>
              <a:rPr lang="en-US" sz="3200" i="1" dirty="0"/>
              <a:t>Anathema sit</a:t>
            </a:r>
            <a:r>
              <a:rPr lang="en-US" sz="3200" dirty="0"/>
              <a:t> (“Let him be anathema”) became a legal formula, something repeated by the councils to announce a particular, traditional judgment. </a:t>
            </a:r>
            <a:r>
              <a:rPr lang="en-US" sz="3200" b="1" dirty="0"/>
              <a:t>When the councils pronounced holders of a doctrine </a:t>
            </a:r>
            <a:r>
              <a:rPr lang="en-US" sz="3200" b="1" i="1" dirty="0"/>
              <a:t>anathema</a:t>
            </a:r>
            <a:r>
              <a:rPr lang="en-US" sz="3200" b="1" dirty="0"/>
              <a:t>, it marked a formal excommunication from the Church: nothing more and nothing less.</a:t>
            </a:r>
            <a:endParaRPr lang="en-US" sz="3200" strike="sngStrike" dirty="0"/>
          </a:p>
        </p:txBody>
      </p:sp>
    </p:spTree>
    <p:extLst>
      <p:ext uri="{BB962C8B-B14F-4D97-AF65-F5344CB8AC3E}">
        <p14:creationId xmlns:p14="http://schemas.microsoft.com/office/powerpoint/2010/main" val="204015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fontScale="92500" lnSpcReduction="20000"/>
          </a:bodyPr>
          <a:lstStyle/>
          <a:p>
            <a:pPr marL="0" indent="0">
              <a:buNone/>
            </a:pPr>
            <a:r>
              <a:rPr lang="en-US" sz="3600" dirty="0">
                <a:latin typeface="+mj-lt"/>
              </a:rPr>
              <a:t>If any one shall say, that man may be justified before God by his own </a:t>
            </a:r>
            <a:r>
              <a:rPr lang="en-US" sz="3600" dirty="0" smtClean="0">
                <a:latin typeface="+mj-lt"/>
              </a:rPr>
              <a:t>works, whether </a:t>
            </a:r>
            <a:r>
              <a:rPr lang="en-US" sz="3600" dirty="0">
                <a:latin typeface="+mj-lt"/>
              </a:rPr>
              <a:t>done through the strength of human nature, or through the teaching of the </a:t>
            </a:r>
            <a:r>
              <a:rPr lang="en-US" sz="3600" dirty="0" smtClean="0">
                <a:latin typeface="+mj-lt"/>
              </a:rPr>
              <a:t>law, without </a:t>
            </a:r>
            <a:r>
              <a:rPr lang="en-US" sz="3600" dirty="0">
                <a:latin typeface="+mj-lt"/>
              </a:rPr>
              <a:t>the divine grace through Jesus </a:t>
            </a:r>
            <a:r>
              <a:rPr lang="en-US" sz="3600" dirty="0" smtClean="0">
                <a:latin typeface="+mj-lt"/>
              </a:rPr>
              <a:t>Christ;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I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145649789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fontScale="92500"/>
          </a:bodyPr>
          <a:lstStyle/>
          <a:p>
            <a:pPr marL="0" indent="0">
              <a:buNone/>
            </a:pPr>
            <a:r>
              <a:rPr lang="en-US" sz="3600" dirty="0" smtClean="0">
                <a:latin typeface="+mj-lt"/>
              </a:rPr>
              <a:t>If </a:t>
            </a:r>
            <a:r>
              <a:rPr lang="en-US" sz="3600" dirty="0">
                <a:latin typeface="+mj-lt"/>
              </a:rPr>
              <a:t>any one shall say, that, since Adam's sin, the free will of man is lost </a:t>
            </a:r>
            <a:r>
              <a:rPr lang="en-US" sz="3600" dirty="0" smtClean="0">
                <a:latin typeface="+mj-lt"/>
              </a:rPr>
              <a:t>and extinguished</a:t>
            </a:r>
            <a:r>
              <a:rPr lang="en-US" sz="3600" dirty="0">
                <a:latin typeface="+mj-lt"/>
              </a:rPr>
              <a:t>; or, that it is a thing with a name only, yea, a title without a reality, </a:t>
            </a:r>
            <a:r>
              <a:rPr lang="en-US" sz="3600" dirty="0" smtClean="0">
                <a:latin typeface="+mj-lt"/>
              </a:rPr>
              <a:t>a figment…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V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6" name="Rectangle 5"/>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3842211650"/>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001000" cy="3659088"/>
          </a:xfrm>
        </p:spPr>
        <p:txBody>
          <a:bodyPr>
            <a:normAutofit fontScale="92500" lnSpcReduction="20000"/>
          </a:bodyPr>
          <a:lstStyle/>
          <a:p>
            <a:pPr marL="0" indent="0">
              <a:buNone/>
            </a:pPr>
            <a:r>
              <a:rPr lang="en-US" sz="4100" dirty="0" smtClean="0">
                <a:latin typeface="+mj-lt"/>
              </a:rPr>
              <a:t>If </a:t>
            </a:r>
            <a:r>
              <a:rPr lang="en-US" sz="4100" dirty="0">
                <a:latin typeface="+mj-lt"/>
              </a:rPr>
              <a:t>any one shall say, that by faith alone the impious is justified; so as </a:t>
            </a:r>
            <a:r>
              <a:rPr lang="en-US" sz="4100" dirty="0" smtClean="0">
                <a:latin typeface="+mj-lt"/>
              </a:rPr>
              <a:t>to mean </a:t>
            </a:r>
            <a:r>
              <a:rPr lang="en-US" sz="4100" dirty="0">
                <a:latin typeface="+mj-lt"/>
              </a:rPr>
              <a:t>that nothing else is required to co-operate in order unto the obtaining the grace </a:t>
            </a:r>
            <a:r>
              <a:rPr lang="en-US" sz="4100" dirty="0" smtClean="0">
                <a:latin typeface="+mj-lt"/>
              </a:rPr>
              <a:t>of justification… </a:t>
            </a:r>
            <a:r>
              <a:rPr lang="en-US" sz="4100" dirty="0" smtClean="0">
                <a:solidFill>
                  <a:schemeClr val="accent4">
                    <a:lumMod val="40000"/>
                    <a:lumOff val="60000"/>
                  </a:schemeClr>
                </a:solidFill>
                <a:latin typeface="+mj-lt"/>
              </a:rPr>
              <a:t>let </a:t>
            </a:r>
            <a:r>
              <a:rPr lang="en-US" sz="4100" dirty="0">
                <a:solidFill>
                  <a:schemeClr val="accent4">
                    <a:lumMod val="40000"/>
                    <a:lumOff val="60000"/>
                  </a:schemeClr>
                </a:solidFill>
                <a:latin typeface="+mj-lt"/>
              </a:rPr>
              <a:t>him be anathema</a:t>
            </a:r>
            <a:r>
              <a:rPr lang="en-US" sz="41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IX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4279718957"/>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a:bodyPr>
          <a:lstStyle/>
          <a:p>
            <a:pPr marL="0" indent="0">
              <a:buNone/>
            </a:pPr>
            <a:r>
              <a:rPr lang="en-US" sz="3600" dirty="0">
                <a:latin typeface="+mj-lt"/>
              </a:rPr>
              <a:t>If any one shall say, that the sacraments of the New Law were not </a:t>
            </a:r>
            <a:r>
              <a:rPr lang="en-US" sz="3600" dirty="0" smtClean="0">
                <a:latin typeface="+mj-lt"/>
              </a:rPr>
              <a:t>all instituted </a:t>
            </a:r>
            <a:r>
              <a:rPr lang="en-US" sz="3600" dirty="0">
                <a:latin typeface="+mj-lt"/>
              </a:rPr>
              <a:t>by Jesus Christ, our Lord; or, that they are more, or less than </a:t>
            </a:r>
            <a:r>
              <a:rPr lang="en-US" sz="3600" dirty="0" smtClean="0">
                <a:latin typeface="+mj-lt"/>
              </a:rPr>
              <a:t>seven…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latin typeface="+mj-lt"/>
              </a:rPr>
              <a:t>.</a:t>
            </a:r>
          </a:p>
          <a:p>
            <a:pPr marL="0" indent="0">
              <a:buNone/>
            </a:pPr>
            <a:r>
              <a:rPr lang="en-US" sz="1200" dirty="0" smtClean="0"/>
              <a:t>			</a:t>
            </a:r>
          </a:p>
          <a:p>
            <a:pPr marL="0" indent="0">
              <a:buNone/>
            </a:pPr>
            <a:r>
              <a:rPr lang="en-US" sz="3600" dirty="0" smtClean="0">
                <a:latin typeface="+mj-lt"/>
              </a:rPr>
              <a:t>			-- Canon I on the Sacraments</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276620068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a:bodyPr>
          <a:lstStyle/>
          <a:p>
            <a:pPr marL="0" indent="0">
              <a:buNone/>
            </a:pPr>
            <a:r>
              <a:rPr lang="en-US" sz="4400" dirty="0">
                <a:latin typeface="+mj-lt"/>
              </a:rPr>
              <a:t>If any one shall say, that baptism </a:t>
            </a:r>
            <a:r>
              <a:rPr lang="en-US" sz="4400" dirty="0" smtClean="0">
                <a:latin typeface="+mj-lt"/>
              </a:rPr>
              <a:t>is… not </a:t>
            </a:r>
            <a:r>
              <a:rPr lang="en-US" sz="4400" dirty="0">
                <a:latin typeface="+mj-lt"/>
              </a:rPr>
              <a:t>necessary unto salvation</a:t>
            </a:r>
            <a:r>
              <a:rPr lang="en-US" sz="4400" dirty="0" smtClean="0">
                <a:latin typeface="+mj-lt"/>
              </a:rPr>
              <a:t>; </a:t>
            </a:r>
            <a:r>
              <a:rPr lang="en-US" sz="4400" dirty="0" smtClean="0">
                <a:solidFill>
                  <a:schemeClr val="accent4">
                    <a:lumMod val="40000"/>
                    <a:lumOff val="60000"/>
                  </a:schemeClr>
                </a:solidFill>
                <a:latin typeface="+mj-lt"/>
              </a:rPr>
              <a:t>let </a:t>
            </a:r>
            <a:r>
              <a:rPr lang="en-US" sz="4400" dirty="0">
                <a:solidFill>
                  <a:schemeClr val="accent4">
                    <a:lumMod val="40000"/>
                    <a:lumOff val="60000"/>
                  </a:schemeClr>
                </a:solidFill>
                <a:latin typeface="+mj-lt"/>
              </a:rPr>
              <a:t>him be anathema</a:t>
            </a:r>
            <a:r>
              <a:rPr lang="en-US" sz="4400" dirty="0" smtClean="0">
                <a:solidFill>
                  <a:schemeClr val="accent4">
                    <a:lumMod val="40000"/>
                    <a:lumOff val="60000"/>
                  </a:schemeClr>
                </a:solidFill>
                <a:latin typeface="+mj-lt"/>
              </a:rPr>
              <a:t>.</a:t>
            </a:r>
          </a:p>
          <a:p>
            <a:pPr marL="0" indent="0">
              <a:buNone/>
            </a:pPr>
            <a:r>
              <a:rPr lang="en-US" sz="1600" dirty="0" smtClean="0"/>
              <a:t>			</a:t>
            </a:r>
          </a:p>
          <a:p>
            <a:pPr marL="0" indent="0">
              <a:buNone/>
            </a:pPr>
            <a:r>
              <a:rPr lang="en-US" sz="4400" dirty="0" smtClean="0">
                <a:latin typeface="+mj-lt"/>
              </a:rPr>
              <a:t>				</a:t>
            </a:r>
            <a:r>
              <a:rPr lang="en-US" sz="3600" dirty="0" smtClean="0">
                <a:latin typeface="+mj-lt"/>
              </a:rPr>
              <a:t>-- Canon V on Baptism</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52284000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599"/>
            <a:ext cx="8229600" cy="3812977"/>
          </a:xfrm>
        </p:spPr>
        <p:txBody>
          <a:bodyPr>
            <a:normAutofit fontScale="77500" lnSpcReduction="20000"/>
          </a:bodyPr>
          <a:lstStyle/>
          <a:p>
            <a:pPr marL="0" indent="0">
              <a:buNone/>
            </a:pPr>
            <a:r>
              <a:rPr lang="en-US" sz="4800" dirty="0">
                <a:latin typeface="+mj-lt"/>
              </a:rPr>
              <a:t>If any one shall deny, that, in the sacrament of the most holy Eucharist, </a:t>
            </a:r>
            <a:r>
              <a:rPr lang="en-US" sz="4800" dirty="0" smtClean="0">
                <a:latin typeface="+mj-lt"/>
              </a:rPr>
              <a:t>are verily</a:t>
            </a:r>
            <a:r>
              <a:rPr lang="en-US" sz="4800" dirty="0">
                <a:latin typeface="+mj-lt"/>
              </a:rPr>
              <a:t>, really, and substantially contained the body and </a:t>
            </a:r>
            <a:r>
              <a:rPr lang="en-US" sz="4800" dirty="0" smtClean="0">
                <a:latin typeface="+mj-lt"/>
              </a:rPr>
              <a:t>blood… of </a:t>
            </a:r>
            <a:r>
              <a:rPr lang="en-US" sz="4800" dirty="0">
                <a:latin typeface="+mj-lt"/>
              </a:rPr>
              <a:t>our Lord Jesus </a:t>
            </a:r>
            <a:r>
              <a:rPr lang="en-US" sz="4800" dirty="0" smtClean="0">
                <a:latin typeface="+mj-lt"/>
              </a:rPr>
              <a:t>Christ… </a:t>
            </a:r>
            <a:r>
              <a:rPr lang="en-US" sz="4800" dirty="0" smtClean="0">
                <a:solidFill>
                  <a:schemeClr val="accent4">
                    <a:lumMod val="40000"/>
                    <a:lumOff val="60000"/>
                  </a:schemeClr>
                </a:solidFill>
                <a:latin typeface="+mj-lt"/>
              </a:rPr>
              <a:t>let him be anathema.</a:t>
            </a:r>
          </a:p>
          <a:p>
            <a:pPr marL="0" indent="0">
              <a:buNone/>
            </a:pPr>
            <a:r>
              <a:rPr lang="en-US" sz="1600" dirty="0" smtClean="0"/>
              <a:t>			</a:t>
            </a:r>
          </a:p>
          <a:p>
            <a:pPr marL="0" indent="0">
              <a:buNone/>
            </a:pPr>
            <a:r>
              <a:rPr lang="en-US" sz="4400" dirty="0" smtClean="0">
                <a:latin typeface="+mj-lt"/>
              </a:rPr>
              <a:t>			</a:t>
            </a:r>
            <a:r>
              <a:rPr lang="en-US" sz="4500" dirty="0" smtClean="0">
                <a:latin typeface="+mj-lt"/>
              </a:rPr>
              <a:t>-- Canon I on the Eucharist</a:t>
            </a:r>
            <a:endParaRPr lang="en-US" sz="45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2" name="Rectangle 1"/>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2724534779"/>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1/1c/Ihs-logo.svg/1000px-Ihs-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846" y="1143000"/>
            <a:ext cx="4789554" cy="4789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3417499"/>
            <a:ext cx="4909935" cy="2449901"/>
          </a:xfrm>
          <a:prstGeom prst="rect">
            <a:avLst/>
          </a:prstGeom>
          <a:noFill/>
        </p:spPr>
        <p:txBody>
          <a:bodyPr wrap="square" rtlCol="0">
            <a:spAutoFit/>
          </a:bodyPr>
          <a:lstStyle/>
          <a:p>
            <a:pPr algn="ctr">
              <a:lnSpc>
                <a:spcPct val="85000"/>
              </a:lnSpc>
            </a:pPr>
            <a:r>
              <a:rPr lang="en-US" sz="8000" dirty="0" smtClean="0">
                <a:latin typeface="+mj-lt"/>
              </a:rPr>
              <a:t>aka</a:t>
            </a:r>
          </a:p>
          <a:p>
            <a:pPr algn="ctr">
              <a:lnSpc>
                <a:spcPct val="85000"/>
              </a:lnSpc>
            </a:pPr>
            <a:r>
              <a:rPr lang="en-US" sz="9600" dirty="0" smtClean="0"/>
              <a:t>Jesuits</a:t>
            </a:r>
            <a:endParaRPr lang="en-US" sz="8000" dirty="0"/>
          </a:p>
        </p:txBody>
      </p:sp>
      <p:sp>
        <p:nvSpPr>
          <p:cNvPr id="7" name="Rectangle 2"/>
          <p:cNvSpPr txBox="1">
            <a:spLocks noChangeArrowheads="1"/>
          </p:cNvSpPr>
          <p:nvPr/>
        </p:nvSpPr>
        <p:spPr>
          <a:xfrm>
            <a:off x="228600" y="381000"/>
            <a:ext cx="4757535"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6600" dirty="0" smtClean="0"/>
              <a:t>The Society </a:t>
            </a:r>
            <a:br>
              <a:rPr lang="en-US" sz="6600" dirty="0" smtClean="0"/>
            </a:br>
            <a:r>
              <a:rPr lang="en-US" sz="8000" dirty="0" smtClean="0"/>
              <a:t>of Jesus</a:t>
            </a:r>
            <a:endParaRPr lang="en-US" sz="6600" dirty="0" smtClean="0"/>
          </a:p>
        </p:txBody>
      </p:sp>
    </p:spTree>
    <p:extLst>
      <p:ext uri="{BB962C8B-B14F-4D97-AF65-F5344CB8AC3E}">
        <p14:creationId xmlns:p14="http://schemas.microsoft.com/office/powerpoint/2010/main" val="183337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90" name="Picture 2" descr="http://www.parisdigest.com/photos/montmartre_saint_ignatius_loy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566" y="0"/>
            <a:ext cx="4815434"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a:off x="37338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idx="1"/>
          </p:nvPr>
        </p:nvSpPr>
        <p:spPr>
          <a:xfrm>
            <a:off x="152400" y="3657600"/>
            <a:ext cx="4800600" cy="1828800"/>
          </a:xfrm>
        </p:spPr>
        <p:txBody>
          <a:bodyPr>
            <a:noAutofit/>
          </a:bodyPr>
          <a:lstStyle/>
          <a:p>
            <a:pPr marL="0" indent="0" algn="ctr" eaLnBrk="1" hangingPunct="1">
              <a:buFont typeface="Wingdings" pitchFamily="2" charset="2"/>
              <a:buNone/>
              <a:defRPr/>
            </a:pPr>
            <a:r>
              <a:rPr lang="en-US" sz="4800" b="1" dirty="0" smtClean="0"/>
              <a:t>Ignatius of Loyola</a:t>
            </a:r>
          </a:p>
          <a:p>
            <a:pPr marL="0" indent="0" algn="ctr" eaLnBrk="1" hangingPunct="1">
              <a:buFont typeface="Wingdings" pitchFamily="2" charset="2"/>
              <a:buNone/>
              <a:defRPr/>
            </a:pPr>
            <a:r>
              <a:rPr lang="en-US" sz="4800" b="1" dirty="0" smtClean="0">
                <a:latin typeface="+mj-lt"/>
              </a:rPr>
              <a:t>FOUNDER</a:t>
            </a:r>
          </a:p>
        </p:txBody>
      </p:sp>
      <p:sp>
        <p:nvSpPr>
          <p:cNvPr id="29698" name="Rectangle 2"/>
          <p:cNvSpPr>
            <a:spLocks noGrp="1" noChangeArrowheads="1"/>
          </p:cNvSpPr>
          <p:nvPr>
            <p:ph type="title"/>
          </p:nvPr>
        </p:nvSpPr>
        <p:spPr>
          <a:xfrm>
            <a:off x="228600" y="381000"/>
            <a:ext cx="4757535" cy="2514600"/>
          </a:xfrm>
        </p:spPr>
        <p:txBody>
          <a:bodyPr>
            <a:noAutofit/>
          </a:bodyPr>
          <a:lstStyle/>
          <a:p>
            <a:pPr eaLnBrk="1" hangingPunct="1">
              <a:defRPr/>
            </a:pPr>
            <a:r>
              <a:rPr lang="en-US" sz="6600" dirty="0" smtClean="0"/>
              <a:t>The Society </a:t>
            </a:r>
            <a:br>
              <a:rPr lang="en-US" sz="6600" dirty="0" smtClean="0"/>
            </a:br>
            <a:r>
              <a:rPr lang="en-US" sz="8000" dirty="0" smtClean="0"/>
              <a:t>of Jesus</a:t>
            </a:r>
            <a:endParaRPr lang="en-US" sz="6600" dirty="0" smtClean="0"/>
          </a:p>
        </p:txBody>
      </p:sp>
    </p:spTree>
    <p:extLst>
      <p:ext uri="{BB962C8B-B14F-4D97-AF65-F5344CB8AC3E}">
        <p14:creationId xmlns:p14="http://schemas.microsoft.com/office/powerpoint/2010/main" val="2005834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t="8306" r="18396"/>
          <a:stretch/>
        </p:blipFill>
        <p:spPr>
          <a:xfrm>
            <a:off x="-36511" y="0"/>
            <a:ext cx="9180512" cy="6858000"/>
          </a:xfrm>
          <a:prstGeom prst="rect">
            <a:avLst/>
          </a:prstGeom>
        </p:spPr>
      </p:pic>
      <p:sp>
        <p:nvSpPr>
          <p:cNvPr id="15363" name="Rectangle 3"/>
          <p:cNvSpPr>
            <a:spLocks noGrp="1" noChangeArrowheads="1"/>
          </p:cNvSpPr>
          <p:nvPr>
            <p:ph idx="1"/>
          </p:nvPr>
        </p:nvSpPr>
        <p:spPr>
          <a:xfrm>
            <a:off x="487016" y="4648200"/>
            <a:ext cx="7056784" cy="1652736"/>
          </a:xfrm>
        </p:spPr>
        <p:txBody>
          <a:bodyPr>
            <a:noAutofit/>
          </a:bodyPr>
          <a:lstStyle/>
          <a:p>
            <a:pPr marL="236538" indent="-236538" eaLnBrk="1" hangingPunct="1">
              <a:spcBef>
                <a:spcPts val="600"/>
              </a:spcBef>
              <a:buFont typeface="Wingdings" pitchFamily="2" charset="2"/>
              <a:buNone/>
              <a:defRPr/>
            </a:pPr>
            <a:r>
              <a:rPr lang="en-US" sz="6600" dirty="0" smtClean="0">
                <a:solidFill>
                  <a:schemeClr val="bg1"/>
                </a:solidFill>
                <a:latin typeface="Calisto MT" pitchFamily="18" charset="0"/>
              </a:rPr>
              <a:t>For every action…</a:t>
            </a:r>
          </a:p>
        </p:txBody>
      </p:sp>
    </p:spTree>
    <p:extLst>
      <p:ext uri="{BB962C8B-B14F-4D97-AF65-F5344CB8AC3E}">
        <p14:creationId xmlns:p14="http://schemas.microsoft.com/office/powerpoint/2010/main" val="181435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descr="File:Ignatius of Loyola (militant).jpg"/>
          <p:cNvPicPr>
            <a:picLocks noChangeAspect="1" noChangeArrowheads="1"/>
          </p:cNvPicPr>
          <p:nvPr/>
        </p:nvPicPr>
        <p:blipFill rotWithShape="1">
          <a:blip r:embed="rId2">
            <a:extLst>
              <a:ext uri="{28A0092B-C50C-407E-A947-70E740481C1C}">
                <a14:useLocalDpi xmlns:a14="http://schemas.microsoft.com/office/drawing/2010/main" val="0"/>
              </a:ext>
            </a:extLst>
          </a:blip>
          <a:srcRect r="4497"/>
          <a:stretch/>
        </p:blipFill>
        <p:spPr bwMode="auto">
          <a:xfrm>
            <a:off x="4289209" y="0"/>
            <a:ext cx="4854791"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Rectangle 8"/>
          <p:cNvSpPr/>
          <p:nvPr/>
        </p:nvSpPr>
        <p:spPr>
          <a:xfrm>
            <a:off x="32004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idx="1"/>
          </p:nvPr>
        </p:nvSpPr>
        <p:spPr>
          <a:xfrm>
            <a:off x="533400" y="3886200"/>
            <a:ext cx="3962400" cy="2286000"/>
          </a:xfrm>
        </p:spPr>
        <p:txBody>
          <a:bodyPr>
            <a:noAutofit/>
          </a:bodyPr>
          <a:lstStyle/>
          <a:p>
            <a:pPr marL="0" indent="0" eaLnBrk="1" hangingPunct="1">
              <a:buFont typeface="Wingdings" pitchFamily="2" charset="2"/>
              <a:buNone/>
              <a:defRPr/>
            </a:pPr>
            <a:r>
              <a:rPr lang="en-US" sz="4400" dirty="0" smtClean="0"/>
              <a:t>Young Ignatius Loyola before becoming a priest</a:t>
            </a:r>
          </a:p>
        </p:txBody>
      </p:sp>
      <p:sp>
        <p:nvSpPr>
          <p:cNvPr id="29698" name="Rectangle 2"/>
          <p:cNvSpPr>
            <a:spLocks noGrp="1" noChangeArrowheads="1"/>
          </p:cNvSpPr>
          <p:nvPr>
            <p:ph type="title"/>
          </p:nvPr>
        </p:nvSpPr>
        <p:spPr>
          <a:xfrm>
            <a:off x="1" y="685800"/>
            <a:ext cx="4572000" cy="2514600"/>
          </a:xfrm>
        </p:spPr>
        <p:txBody>
          <a:bodyPr>
            <a:noAutofit/>
          </a:bodyPr>
          <a:lstStyle/>
          <a:p>
            <a:pPr eaLnBrk="1" hangingPunct="1">
              <a:defRPr/>
            </a:pPr>
            <a:r>
              <a:rPr lang="en-US" sz="6000" b="1" dirty="0" smtClean="0"/>
              <a:t>A Converted </a:t>
            </a:r>
            <a:r>
              <a:rPr lang="en-US" sz="9600" dirty="0" smtClean="0"/>
              <a:t>Knight</a:t>
            </a:r>
            <a:endParaRPr lang="en-US" sz="8000" dirty="0" smtClean="0"/>
          </a:p>
        </p:txBody>
      </p:sp>
    </p:spTree>
    <p:extLst>
      <p:ext uri="{BB962C8B-B14F-4D97-AF65-F5344CB8AC3E}">
        <p14:creationId xmlns:p14="http://schemas.microsoft.com/office/powerpoint/2010/main" val="235215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1295400"/>
            <a:ext cx="8458200" cy="3886200"/>
          </a:xfrm>
        </p:spPr>
        <p:txBody>
          <a:bodyPr>
            <a:noAutofit/>
          </a:bodyPr>
          <a:lstStyle/>
          <a:p>
            <a:pPr>
              <a:tabLst>
                <a:tab pos="1543050" algn="l"/>
              </a:tabLst>
            </a:pPr>
            <a:r>
              <a:rPr lang="en-US" sz="13800" dirty="0" smtClean="0"/>
              <a:t>MISSION:</a:t>
            </a:r>
            <a:br>
              <a:rPr lang="en-US" sz="13800" dirty="0" smtClean="0"/>
            </a:br>
            <a:r>
              <a:rPr lang="en-US" sz="6600" dirty="0" smtClean="0"/>
              <a:t>Counter-Reformation</a:t>
            </a:r>
            <a:endParaRPr lang="en-US" sz="4000" dirty="0"/>
          </a:p>
        </p:txBody>
      </p:sp>
    </p:spTree>
    <p:extLst>
      <p:ext uri="{BB962C8B-B14F-4D97-AF65-F5344CB8AC3E}">
        <p14:creationId xmlns:p14="http://schemas.microsoft.com/office/powerpoint/2010/main" val="15354014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90" name="Picture 2" descr="http://www.parisdigest.com/photos/montmartre_saint_ignatius_loy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566" y="0"/>
            <a:ext cx="4815434"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a:off x="37338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E6D8"/>
              </a:solidFill>
            </a:endParaRPr>
          </a:p>
        </p:txBody>
      </p:sp>
      <p:sp>
        <p:nvSpPr>
          <p:cNvPr id="29699" name="Rectangle 3"/>
          <p:cNvSpPr>
            <a:spLocks noGrp="1" noChangeArrowheads="1"/>
          </p:cNvSpPr>
          <p:nvPr>
            <p:ph idx="1"/>
          </p:nvPr>
        </p:nvSpPr>
        <p:spPr>
          <a:xfrm>
            <a:off x="152400" y="3657600"/>
            <a:ext cx="4800600" cy="1981200"/>
          </a:xfrm>
        </p:spPr>
        <p:txBody>
          <a:bodyPr>
            <a:noAutofit/>
          </a:bodyPr>
          <a:lstStyle/>
          <a:p>
            <a:pPr marL="0" indent="0" algn="ctr" eaLnBrk="1" hangingPunct="1">
              <a:buFont typeface="Wingdings" pitchFamily="2" charset="2"/>
              <a:buNone/>
              <a:defRPr/>
            </a:pPr>
            <a:r>
              <a:rPr lang="en-US" sz="6600" dirty="0" smtClean="0"/>
              <a:t>Emphasis on </a:t>
            </a:r>
            <a:r>
              <a:rPr lang="en-US" sz="5400" dirty="0" smtClean="0"/>
              <a:t>Personal Piety</a:t>
            </a:r>
          </a:p>
        </p:txBody>
      </p:sp>
      <p:sp>
        <p:nvSpPr>
          <p:cNvPr id="29698" name="Rectangle 2"/>
          <p:cNvSpPr>
            <a:spLocks noGrp="1" noChangeArrowheads="1"/>
          </p:cNvSpPr>
          <p:nvPr>
            <p:ph type="title"/>
          </p:nvPr>
        </p:nvSpPr>
        <p:spPr>
          <a:xfrm>
            <a:off x="228600" y="381000"/>
            <a:ext cx="4757535" cy="2514600"/>
          </a:xfrm>
        </p:spPr>
        <p:txBody>
          <a:bodyPr>
            <a:noAutofit/>
          </a:bodyPr>
          <a:lstStyle/>
          <a:p>
            <a:pPr eaLnBrk="1" hangingPunct="1">
              <a:defRPr/>
            </a:pPr>
            <a:r>
              <a:rPr lang="en-US" sz="8800" dirty="0" smtClean="0"/>
              <a:t>Spiritual </a:t>
            </a:r>
            <a:r>
              <a:rPr lang="en-US" sz="7200" dirty="0" smtClean="0"/>
              <a:t>Exercises</a:t>
            </a:r>
          </a:p>
        </p:txBody>
      </p:sp>
    </p:spTree>
    <p:extLst>
      <p:ext uri="{BB962C8B-B14F-4D97-AF65-F5344CB8AC3E}">
        <p14:creationId xmlns:p14="http://schemas.microsoft.com/office/powerpoint/2010/main" val="408871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419600"/>
          </a:xfrm>
        </p:spPr>
        <p:txBody>
          <a:bodyPr>
            <a:noAutofit/>
          </a:bodyPr>
          <a:lstStyle/>
          <a:p>
            <a:pPr marL="0" indent="0">
              <a:buNone/>
            </a:pPr>
            <a:r>
              <a:rPr lang="en-US" sz="4800" dirty="0" smtClean="0">
                <a:solidFill>
                  <a:schemeClr val="bg1"/>
                </a:solidFill>
              </a:rPr>
              <a:t>All </a:t>
            </a:r>
            <a:r>
              <a:rPr lang="en-US" sz="4800" dirty="0">
                <a:solidFill>
                  <a:schemeClr val="bg1"/>
                </a:solidFill>
              </a:rPr>
              <a:t>judgment laid aside, we ought to have our mind ready and prompt to obey, in all, the true Spouse of Christ our Lord, which is our holy Mother the Church Hierarchical.</a:t>
            </a:r>
          </a:p>
        </p:txBody>
      </p:sp>
      <p:sp>
        <p:nvSpPr>
          <p:cNvPr id="5" name="Title 1"/>
          <p:cNvSpPr>
            <a:spLocks noGrp="1"/>
          </p:cNvSpPr>
          <p:nvPr>
            <p:ph type="title"/>
          </p:nvPr>
        </p:nvSpPr>
        <p:spPr>
          <a:xfrm>
            <a:off x="381000" y="533400"/>
            <a:ext cx="5791200" cy="1143000"/>
          </a:xfrm>
        </p:spPr>
        <p:txBody>
          <a:bodyPr>
            <a:noAutofit/>
          </a:bodyPr>
          <a:lstStyle/>
          <a:p>
            <a:pPr algn="l"/>
            <a:r>
              <a:rPr lang="en-US" sz="9600" dirty="0" smtClean="0">
                <a:solidFill>
                  <a:schemeClr val="bg1"/>
                </a:solidFill>
              </a:rPr>
              <a:t>1</a:t>
            </a:r>
            <a:r>
              <a:rPr lang="en-US" sz="9600" baseline="30000" dirty="0" smtClean="0">
                <a:solidFill>
                  <a:schemeClr val="bg1"/>
                </a:solidFill>
              </a:rPr>
              <a:t>ST</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2818797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3687763"/>
          </a:xfrm>
        </p:spPr>
        <p:txBody>
          <a:bodyPr>
            <a:noAutofit/>
          </a:bodyPr>
          <a:lstStyle/>
          <a:p>
            <a:pPr marL="0" indent="0">
              <a:buNone/>
            </a:pPr>
            <a:r>
              <a:rPr lang="en-US" sz="5400" dirty="0">
                <a:solidFill>
                  <a:schemeClr val="bg1"/>
                </a:solidFill>
              </a:rPr>
              <a:t>to praise all precepts of the Church, keeping the mind prompt to find reasons in their </a:t>
            </a:r>
            <a:r>
              <a:rPr lang="en-US" sz="5400" dirty="0" smtClean="0">
                <a:solidFill>
                  <a:schemeClr val="bg1"/>
                </a:solidFill>
              </a:rPr>
              <a:t>defense </a:t>
            </a:r>
            <a:r>
              <a:rPr lang="en-US" sz="5400" dirty="0">
                <a:solidFill>
                  <a:schemeClr val="bg1"/>
                </a:solidFill>
              </a:rPr>
              <a:t>and in no manner against them.</a:t>
            </a:r>
          </a:p>
        </p:txBody>
      </p:sp>
      <p:sp>
        <p:nvSpPr>
          <p:cNvPr id="4" name="Title 1"/>
          <p:cNvSpPr>
            <a:spLocks noGrp="1"/>
          </p:cNvSpPr>
          <p:nvPr>
            <p:ph type="title"/>
          </p:nvPr>
        </p:nvSpPr>
        <p:spPr>
          <a:xfrm>
            <a:off x="381000" y="533400"/>
            <a:ext cx="8763000" cy="1143000"/>
          </a:xfrm>
        </p:spPr>
        <p:txBody>
          <a:bodyPr>
            <a:noAutofit/>
          </a:bodyPr>
          <a:lstStyle/>
          <a:p>
            <a:pPr algn="l"/>
            <a:r>
              <a:rPr lang="en-US" sz="9600" dirty="0" smtClean="0">
                <a:solidFill>
                  <a:schemeClr val="bg1"/>
                </a:solidFill>
              </a:rPr>
              <a:t>9</a:t>
            </a:r>
            <a:r>
              <a:rPr lang="en-US" sz="9600" baseline="30000" dirty="0" smtClean="0">
                <a:solidFill>
                  <a:schemeClr val="bg1"/>
                </a:solidFill>
              </a:rPr>
              <a:t>TH</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1424246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3078163"/>
          </a:xfrm>
        </p:spPr>
        <p:txBody>
          <a:bodyPr>
            <a:noAutofit/>
          </a:bodyPr>
          <a:lstStyle/>
          <a:p>
            <a:pPr marL="0" indent="0">
              <a:buNone/>
            </a:pPr>
            <a:r>
              <a:rPr lang="en-US" sz="6000" dirty="0">
                <a:solidFill>
                  <a:schemeClr val="bg1"/>
                </a:solidFill>
              </a:rPr>
              <a:t>To be right in everything, we ought always to hold that the white which I </a:t>
            </a:r>
            <a:r>
              <a:rPr lang="en-US" sz="6000" dirty="0" smtClean="0">
                <a:solidFill>
                  <a:schemeClr val="bg1"/>
                </a:solidFill>
              </a:rPr>
              <a:t>see...</a:t>
            </a:r>
            <a:endParaRPr lang="en-US" sz="6000" dirty="0">
              <a:solidFill>
                <a:schemeClr val="bg1"/>
              </a:solidFill>
            </a:endParaRPr>
          </a:p>
        </p:txBody>
      </p:sp>
      <p:sp>
        <p:nvSpPr>
          <p:cNvPr id="4" name="Title 1"/>
          <p:cNvSpPr>
            <a:spLocks noGrp="1"/>
          </p:cNvSpPr>
          <p:nvPr>
            <p:ph type="title"/>
          </p:nvPr>
        </p:nvSpPr>
        <p:spPr>
          <a:xfrm>
            <a:off x="381000" y="533400"/>
            <a:ext cx="8763000" cy="1143000"/>
          </a:xfrm>
        </p:spPr>
        <p:txBody>
          <a:bodyPr>
            <a:noAutofit/>
          </a:bodyPr>
          <a:lstStyle/>
          <a:p>
            <a:pPr algn="l"/>
            <a:r>
              <a:rPr lang="en-US" sz="9600" dirty="0" smtClean="0">
                <a:solidFill>
                  <a:schemeClr val="bg1"/>
                </a:solidFill>
              </a:rPr>
              <a:t>13</a:t>
            </a:r>
            <a:r>
              <a:rPr lang="en-US" sz="9600" baseline="30000" dirty="0" smtClean="0">
                <a:solidFill>
                  <a:schemeClr val="bg1"/>
                </a:solidFill>
              </a:rPr>
              <a:t>TH</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196803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t="8306" r="18396"/>
          <a:stretch/>
        </p:blipFill>
        <p:spPr>
          <a:xfrm flipH="1">
            <a:off x="0" y="0"/>
            <a:ext cx="9144000" cy="6858000"/>
          </a:xfrm>
          <a:prstGeom prst="rect">
            <a:avLst/>
          </a:prstGeom>
        </p:spPr>
      </p:pic>
      <p:sp>
        <p:nvSpPr>
          <p:cNvPr id="15363" name="Rectangle 3"/>
          <p:cNvSpPr>
            <a:spLocks noGrp="1" noChangeArrowheads="1"/>
          </p:cNvSpPr>
          <p:nvPr>
            <p:ph idx="1"/>
          </p:nvPr>
        </p:nvSpPr>
        <p:spPr>
          <a:xfrm>
            <a:off x="2743200" y="4419600"/>
            <a:ext cx="6142384" cy="2078222"/>
          </a:xfrm>
        </p:spPr>
        <p:txBody>
          <a:bodyPr>
            <a:noAutofit/>
          </a:bodyPr>
          <a:lstStyle/>
          <a:p>
            <a:pPr marL="236538" indent="-236538" algn="r" eaLnBrk="1" hangingPunct="1">
              <a:spcBef>
                <a:spcPts val="600"/>
              </a:spcBef>
              <a:buFont typeface="Wingdings" pitchFamily="2" charset="2"/>
              <a:buNone/>
              <a:defRPr/>
            </a:pPr>
            <a:r>
              <a:rPr lang="en-US" sz="4400" dirty="0" smtClean="0">
                <a:solidFill>
                  <a:schemeClr val="bg1"/>
                </a:solidFill>
                <a:latin typeface="Calisto MT" pitchFamily="18" charset="0"/>
              </a:rPr>
              <a:t>There is an equal and opposite reaction.</a:t>
            </a:r>
          </a:p>
          <a:p>
            <a:pPr marL="0" indent="0" algn="r" eaLnBrk="1" hangingPunct="1">
              <a:spcBef>
                <a:spcPts val="600"/>
              </a:spcBef>
              <a:buFont typeface="Wingdings" pitchFamily="2" charset="2"/>
              <a:buNone/>
              <a:tabLst>
                <a:tab pos="457200" algn="l"/>
              </a:tabLst>
              <a:defRPr/>
            </a:pPr>
            <a:r>
              <a:rPr lang="en-US" sz="4400" i="1" dirty="0" smtClean="0">
                <a:solidFill>
                  <a:schemeClr val="bg1"/>
                </a:solidFill>
                <a:latin typeface="Calisto MT" pitchFamily="18" charset="0"/>
              </a:rPr>
              <a:t>		</a:t>
            </a:r>
            <a:r>
              <a:rPr lang="en-US" sz="2400" b="1" dirty="0" smtClean="0">
                <a:solidFill>
                  <a:schemeClr val="bg1"/>
                </a:solidFill>
                <a:latin typeface="Calisto MT" pitchFamily="18" charset="0"/>
              </a:rPr>
              <a:t>-- Newton’s Third Law of Motion</a:t>
            </a:r>
            <a:endParaRPr lang="en-US" sz="2400" b="1" i="1" dirty="0" smtClean="0">
              <a:solidFill>
                <a:schemeClr val="bg1"/>
              </a:solidFill>
              <a:latin typeface="Calisto MT" pitchFamily="18" charset="0"/>
            </a:endParaRPr>
          </a:p>
        </p:txBody>
      </p:sp>
    </p:spTree>
    <p:extLst>
      <p:ext uri="{BB962C8B-B14F-4D97-AF65-F5344CB8AC3E}">
        <p14:creationId xmlns:p14="http://schemas.microsoft.com/office/powerpoint/2010/main" val="113374359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Autofit/>
          </a:bodyPr>
          <a:lstStyle/>
          <a:p>
            <a:r>
              <a:rPr lang="en-US" sz="6600" dirty="0" smtClean="0"/>
              <a:t>A Response is Necessary.</a:t>
            </a:r>
            <a:endParaRPr lang="en-US" sz="6600" dirty="0"/>
          </a:p>
        </p:txBody>
      </p:sp>
      <p:pic>
        <p:nvPicPr>
          <p:cNvPr id="1026" name="Picture 2" descr="Martin Luther by Cranach-restora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764794"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Calvin by Holbe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320" y="2057400"/>
            <a:ext cx="315068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kshop of Hans Holbein the Younger - Portrait of Henry VIII - Google Art Proj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156" y="2057400"/>
            <a:ext cx="229584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064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1495961"/>
            <a:ext cx="2994309"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Council </a:t>
            </a:r>
            <a:br>
              <a:rPr lang="en-US" sz="4000" b="1" dirty="0" smtClean="0">
                <a:latin typeface="+mj-lt"/>
              </a:rPr>
            </a:br>
            <a:r>
              <a:rPr lang="en-US" sz="4000" b="1" dirty="0" smtClean="0"/>
              <a:t>of Trent</a:t>
            </a:r>
            <a:endParaRPr lang="en-US" sz="3600" dirty="0"/>
          </a:p>
        </p:txBody>
      </p:sp>
      <p:sp>
        <p:nvSpPr>
          <p:cNvPr id="28674" name="Rectangle 2"/>
          <p:cNvSpPr>
            <a:spLocks noGrp="1" noChangeArrowheads="1"/>
          </p:cNvSpPr>
          <p:nvPr>
            <p:ph type="title"/>
          </p:nvPr>
        </p:nvSpPr>
        <p:spPr>
          <a:xfrm>
            <a:off x="266700" y="152400"/>
            <a:ext cx="8610600" cy="1414284"/>
          </a:xfrm>
        </p:spPr>
        <p:txBody>
          <a:bodyPr>
            <a:noAutofit/>
          </a:bodyPr>
          <a:lstStyle/>
          <a:p>
            <a:pPr algn="l" eaLnBrk="1" hangingPunct="1">
              <a:defRPr/>
            </a:pPr>
            <a:r>
              <a:rPr lang="en-US" sz="7600" b="1" dirty="0" smtClean="0"/>
              <a:t>Counter-Reformation</a:t>
            </a:r>
          </a:p>
        </p:txBody>
      </p:sp>
      <p:sp>
        <p:nvSpPr>
          <p:cNvPr id="14" name="Rectangle 13"/>
          <p:cNvSpPr/>
          <p:nvPr/>
        </p:nvSpPr>
        <p:spPr>
          <a:xfrm>
            <a:off x="5486401" y="3324761"/>
            <a:ext cx="2971801"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Society</a:t>
            </a:r>
            <a:br>
              <a:rPr lang="en-US" sz="4000" b="1" dirty="0" smtClean="0">
                <a:latin typeface="+mj-lt"/>
              </a:rPr>
            </a:br>
            <a:r>
              <a:rPr lang="en-US" sz="4000" b="1" dirty="0" smtClean="0"/>
              <a:t>of Jesus</a:t>
            </a:r>
            <a:endParaRPr lang="en-US" sz="3600" dirty="0"/>
          </a:p>
        </p:txBody>
      </p:sp>
      <p:sp>
        <p:nvSpPr>
          <p:cNvPr id="15" name="Rectangle 14"/>
          <p:cNvSpPr/>
          <p:nvPr/>
        </p:nvSpPr>
        <p:spPr>
          <a:xfrm>
            <a:off x="5497978" y="5138916"/>
            <a:ext cx="2982732" cy="126188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Revival</a:t>
            </a:r>
            <a:br>
              <a:rPr lang="en-US" sz="4000" b="1" dirty="0" smtClean="0">
                <a:latin typeface="+mj-lt"/>
              </a:rPr>
            </a:br>
            <a:r>
              <a:rPr lang="en-US" sz="3600" b="1" dirty="0" smtClean="0"/>
              <a:t>of Spirituality</a:t>
            </a:r>
            <a:endParaRPr lang="en-US" sz="3200" dirty="0"/>
          </a:p>
        </p:txBody>
      </p:sp>
      <p:pic>
        <p:nvPicPr>
          <p:cNvPr id="16" name="Picture 2" descr="File:Emblem of the Papacy 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63" y="1495961"/>
            <a:ext cx="3555937" cy="48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ouncil of T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p:nvSpPr>
          <p:cNvPr id="5" name="Rectangle 4"/>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42266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2" descr="File:Council of T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Content Placeholder 2"/>
          <p:cNvSpPr>
            <a:spLocks noGrp="1"/>
          </p:cNvSpPr>
          <p:nvPr>
            <p:ph idx="1"/>
          </p:nvPr>
        </p:nvSpPr>
        <p:spPr>
          <a:xfrm>
            <a:off x="228600" y="3962400"/>
            <a:ext cx="8763000" cy="2438400"/>
          </a:xfrm>
        </p:spPr>
        <p:txBody>
          <a:bodyPr>
            <a:normAutofit/>
          </a:bodyPr>
          <a:lstStyle/>
          <a:p>
            <a:pPr marL="914400" indent="-914400">
              <a:buFont typeface="+mj-lt"/>
              <a:buAutoNum type="arabicPeriod"/>
            </a:pPr>
            <a:r>
              <a:rPr lang="en-US" sz="8000" dirty="0" smtClean="0">
                <a:latin typeface="+mj-lt"/>
              </a:rPr>
              <a:t>AFFIRMATION</a:t>
            </a:r>
            <a:r>
              <a:rPr lang="en-US" sz="8000" dirty="0" smtClean="0"/>
              <a:t> </a:t>
            </a:r>
            <a:br>
              <a:rPr lang="en-US" sz="8000" dirty="0" smtClean="0"/>
            </a:br>
            <a:r>
              <a:rPr lang="en-US" sz="7200" dirty="0" smtClean="0"/>
              <a:t>of Catholic Doctrine</a:t>
            </a:r>
          </a:p>
        </p:txBody>
      </p:sp>
      <p:sp>
        <p:nvSpPr>
          <p:cNvPr id="6"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p:nvSpPr>
          <p:cNvPr id="7" name="Rectangle 6"/>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314373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2" descr="File:Council of T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useBgFill="1">
        <p:nvSpPr>
          <p:cNvPr id="3" name="Content Placeholder 2"/>
          <p:cNvSpPr>
            <a:spLocks noGrp="1"/>
          </p:cNvSpPr>
          <p:nvPr>
            <p:ph idx="1"/>
          </p:nvPr>
        </p:nvSpPr>
        <p:spPr>
          <a:xfrm>
            <a:off x="228600" y="3962400"/>
            <a:ext cx="8763000" cy="2438400"/>
          </a:xfrm>
        </p:spPr>
        <p:txBody>
          <a:bodyPr>
            <a:normAutofit/>
          </a:bodyPr>
          <a:lstStyle/>
          <a:p>
            <a:pPr marL="914400" indent="-914400">
              <a:buFont typeface="+mj-lt"/>
              <a:buAutoNum type="arabicPeriod" startAt="2"/>
            </a:pPr>
            <a:r>
              <a:rPr lang="en-US" sz="8000" dirty="0" smtClean="0">
                <a:latin typeface="+mj-lt"/>
              </a:rPr>
              <a:t>REFORMATION</a:t>
            </a:r>
            <a:r>
              <a:rPr lang="en-US" sz="8000" dirty="0" smtClean="0"/>
              <a:t/>
            </a:r>
            <a:br>
              <a:rPr lang="en-US" sz="8000" dirty="0" smtClean="0"/>
            </a:br>
            <a:r>
              <a:rPr lang="en-US" sz="7200" dirty="0" smtClean="0"/>
              <a:t>of Church Practice</a:t>
            </a:r>
          </a:p>
        </p:txBody>
      </p:sp>
      <p:sp>
        <p:nvSpPr>
          <p:cNvPr id="7" name="Rectangle 6"/>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4291812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562600"/>
          </a:xfrm>
        </p:spPr>
        <p:txBody>
          <a:bodyPr>
            <a:noAutofit/>
          </a:bodyPr>
          <a:lstStyle/>
          <a:p>
            <a:r>
              <a:rPr lang="en-US" sz="9200" b="1" dirty="0" smtClean="0"/>
              <a:t>AFFIRMATION</a:t>
            </a:r>
            <a:r>
              <a:rPr lang="en-US" sz="8000" dirty="0" smtClean="0"/>
              <a:t/>
            </a:r>
            <a:br>
              <a:rPr lang="en-US" sz="8000" dirty="0" smtClean="0"/>
            </a:br>
            <a:r>
              <a:rPr lang="en-US" sz="9600" dirty="0" smtClean="0">
                <a:latin typeface="+mn-lt"/>
              </a:rPr>
              <a:t>of Catholic </a:t>
            </a:r>
            <a:r>
              <a:rPr lang="en-US" sz="11500" dirty="0" smtClean="0">
                <a:latin typeface="+mn-lt"/>
              </a:rPr>
              <a:t/>
            </a:r>
            <a:br>
              <a:rPr lang="en-US" sz="11500" dirty="0" smtClean="0">
                <a:latin typeface="+mn-lt"/>
              </a:rPr>
            </a:br>
            <a:r>
              <a:rPr lang="en-US" sz="9600" dirty="0" smtClean="0"/>
              <a:t>DOCTRINE</a:t>
            </a:r>
            <a:endParaRPr lang="en-US" sz="8000" dirty="0"/>
          </a:p>
        </p:txBody>
      </p:sp>
    </p:spTree>
    <p:extLst>
      <p:ext uri="{BB962C8B-B14F-4D97-AF65-F5344CB8AC3E}">
        <p14:creationId xmlns:p14="http://schemas.microsoft.com/office/powerpoint/2010/main" val="3024002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fontScheme name="Renaissance">
      <a:majorFont>
        <a:latin typeface="Baskerville Old Face"/>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fontScheme name="Renaissance">
      <a:majorFont>
        <a:latin typeface="Baskerville Old Face"/>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0.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1.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2.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3.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4.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5.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6.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7.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8.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9.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docProps/app.xml><?xml version="1.0" encoding="utf-8"?>
<Properties xmlns="http://schemas.openxmlformats.org/officeDocument/2006/extended-properties" xmlns:vt="http://schemas.openxmlformats.org/officeDocument/2006/docPropsVTypes">
  <Template/>
  <TotalTime>2654</TotalTime>
  <Words>550</Words>
  <Application>Microsoft Office PowerPoint</Application>
  <PresentationFormat>On-screen Show (4:3)</PresentationFormat>
  <Paragraphs>78</Paragraphs>
  <Slides>25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Baskerville Old Face</vt:lpstr>
      <vt:lpstr>Monotype Corsiva</vt:lpstr>
      <vt:lpstr>Wingdings</vt:lpstr>
      <vt:lpstr>Arial</vt:lpstr>
      <vt:lpstr>Aharoni</vt:lpstr>
      <vt:lpstr>Calibri</vt:lpstr>
      <vt:lpstr>Calisto MT</vt:lpstr>
      <vt:lpstr>Office Theme</vt:lpstr>
      <vt:lpstr>2_Office Theme</vt:lpstr>
      <vt:lpstr>The Counter-Reformation</vt:lpstr>
      <vt:lpstr>PowerPoint Presentation</vt:lpstr>
      <vt:lpstr>PowerPoint Presentation</vt:lpstr>
      <vt:lpstr>A Response is Necessary.</vt:lpstr>
      <vt:lpstr>Counter-Reformation</vt:lpstr>
      <vt:lpstr>COUNCIL of  TRENT</vt:lpstr>
      <vt:lpstr>COUNCIL of  TRENT</vt:lpstr>
      <vt:lpstr>COUNCIL of  TRENT</vt:lpstr>
      <vt:lpstr>AFFIRMATION of Catholic  DOCTRINE</vt:lpstr>
      <vt:lpstr>Sources of Authority</vt:lpstr>
      <vt:lpstr>Through generations of use, beginning even with the usage of St. Paul in the New Testament, anathema came to mean something other than its literal, etymological meaning — particularly in Latin, and particularly in the councils of the Church. Anathema sit (“Let him be anathema”) became a legal formula, something repeated by the councils to announce a particular, traditional judgment. When the councils pronounced holders of a doctrine anathema, it marked a formal excommunication from the Church: nothing more and nothing less.</vt:lpstr>
      <vt:lpstr>ANATHEMA</vt:lpstr>
      <vt:lpstr>ANATHEMA</vt:lpstr>
      <vt:lpstr>ANATHEMA</vt:lpstr>
      <vt:lpstr>ANATHEMA</vt:lpstr>
      <vt:lpstr>ANATHEMA</vt:lpstr>
      <vt:lpstr>ANATHEMA</vt:lpstr>
      <vt:lpstr>PowerPoint Presentation</vt:lpstr>
      <vt:lpstr>The Society  of Jesus</vt:lpstr>
      <vt:lpstr>A Converted Knight</vt:lpstr>
      <vt:lpstr>MISSION: Counter-Reformation</vt:lpstr>
      <vt:lpstr>Spiritual Exercises</vt:lpstr>
      <vt:lpstr>1ST RULE</vt:lpstr>
      <vt:lpstr>9TH RULE</vt:lpstr>
      <vt:lpstr>13TH RULE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Counter-Reformation (AP Euro)</dc:title>
  <dc:creator>Tom Richey</dc:creator>
  <cp:lastModifiedBy>Braun Christine</cp:lastModifiedBy>
  <cp:revision>61</cp:revision>
  <dcterms:created xsi:type="dcterms:W3CDTF">2013-08-03T00:28:37Z</dcterms:created>
  <dcterms:modified xsi:type="dcterms:W3CDTF">2015-10-01T20:29:05Z</dcterms:modified>
</cp:coreProperties>
</file>