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sldIdLst>
    <p:sldId id="263" r:id="rId2"/>
    <p:sldId id="345" r:id="rId3"/>
    <p:sldId id="348" r:id="rId4"/>
    <p:sldId id="351" r:id="rId5"/>
    <p:sldId id="35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57"/>
    <a:srgbClr val="BF0C0A"/>
    <a:srgbClr val="E13314"/>
    <a:srgbClr val="37827D"/>
    <a:srgbClr val="FFA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01"/>
    <p:restoredTop sz="94705"/>
  </p:normalViewPr>
  <p:slideViewPr>
    <p:cSldViewPr snapToGrid="0">
      <p:cViewPr varScale="1">
        <p:scale>
          <a:sx n="63" d="100"/>
          <a:sy n="63" d="100"/>
        </p:scale>
        <p:origin x="28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CC7C4-CE44-3A49-960C-9C6F7AD5907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D10C-CD6E-FA4B-B8FD-F3CA9E48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8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0D10C-CD6E-FA4B-B8FD-F3CA9E489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9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2185-2E89-4A6C-92A0-61620D426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2F0E8-4756-42A9-A2C9-7AF6AE7D5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16776-89DF-4A92-87FC-D497772B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C0797-6754-4DAE-AADB-F6D8EB55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8D083-B171-40D7-AEB9-EBA10AD9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6048-E21C-4C0C-9303-6EDB1125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E4BA6-96B4-4DBE-90B9-BDDF3B655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EA14-FBCE-407A-A186-E6C1FD13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90D0-284B-4F8D-AA82-D67D56D9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83419-64E6-4055-B6B3-D5B9F7AF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2343B9-CCDB-429E-BF13-EF95AC157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0D5A-D869-408B-86A9-BF48B4B94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0B1B3-1878-4BCE-82A6-1D7212A8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F16C-D988-4023-BC7A-20F47A85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B26AE-5DFB-49CA-90BD-85D4482A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4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F644-CA44-4867-8E9C-E79ED158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2FFD-429E-488D-8D49-DF9579E10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79C7-9F91-4453-8D33-A621480C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3049B-1FA2-4640-BD00-E3DF3A78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C417-AFA5-402A-867F-71FB8331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AE30-7B64-40FD-83AC-DE681F538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DFABA-56A0-493C-B25D-3D134D06C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E740-26F7-4241-9842-69C5232A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D2A23-5E70-4E2E-840B-87F376B7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FE5B-7B84-4A93-B52E-D0C771CB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5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00FD-C575-4945-8A1D-10F5045C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4E67-5105-4E8F-8742-E3B914709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961E4-087B-4A0B-9C07-D8BD82501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72C4C-528A-4C92-8B9D-6C82DFB3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150C5-0907-43C2-94BE-429BE6B9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F5B40-2EEE-40D6-9172-1AD0FFB1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027A-E509-44CF-A08B-4DBA1E2D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3CCA2-FC9D-4D6F-8C1B-8D998C510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82493-D041-4D1D-8456-6C3F00709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B6E211-B289-44EF-8693-AD786EC7D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B081A-C9B8-4DE6-8DE4-DAC577947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40ECC-58B7-49E3-8FA9-32636BFA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B67B7-3FB4-4E86-92F6-CA158D5D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7D13E6-1222-4144-A928-7FAFA0C1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4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D309-3A89-467A-8247-6C7FE6CD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EFE54-CDE7-4CAC-AB56-24B81CB9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F1BA3-FAC3-49AC-AA14-A75F3DD9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CB3B8-9C5C-4E5F-B437-8E6484FA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C83583-92E4-40A3-BD71-8CD01161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AD110-F5CE-4A37-AE99-620D3A02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3C313-6461-43BF-85CD-DBECFA18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68A0-DE62-41C4-8A34-F3AF313F5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26BF-9538-4D0A-9C32-A6DC78A2B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3F62B-EABB-4A19-A354-2182BF60E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F8ABD-E8E2-45B5-AE4B-09147707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57070-54AE-41F4-A1BC-0F3B9256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D4B1E-1522-48D4-84D7-A588022A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BFC2-6A75-4A98-BA8E-15FD6FF7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54998-20C8-4ABF-ADB5-CDA68607A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C429E-ABF4-4B10-9688-D36C03AD9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73B98-E0A9-4161-AB72-667584A7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36375-A122-4C07-B359-2ACE042A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B5715-8D3C-460D-B7ED-AFC6A41A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4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0F297-EB5A-47E8-9EEE-A35BDA92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F1F66-6A1D-4A93-9C1F-7BC733AC9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01A2C-EB91-4D60-8E66-54D5473BE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73FD-90F4-4B1B-B616-DEA490FAF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8438-D759-4DF5-A1C4-FBDC6FF86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4">
            <a:extLst>
              <a:ext uri="{FF2B5EF4-FFF2-40B4-BE49-F238E27FC236}">
                <a16:creationId xmlns:a16="http://schemas.microsoft.com/office/drawing/2014/main" id="{68E67ED0-0CBD-4D20-BC5C-13674A743FEC}"/>
              </a:ext>
            </a:extLst>
          </p:cNvPr>
          <p:cNvSpPr/>
          <p:nvPr/>
        </p:nvSpPr>
        <p:spPr>
          <a:xfrm>
            <a:off x="-353132" y="318547"/>
            <a:ext cx="7951240" cy="20084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>
                <a:latin typeface="Cooper Black" panose="0208090404030B020404" pitchFamily="18" charset="0"/>
              </a:rPr>
              <a:t>Period 2: 1648 CE – 1815 CE</a:t>
            </a:r>
          </a:p>
          <a:p>
            <a:pPr algn="r"/>
            <a:r>
              <a:rPr lang="en-US" sz="4800" dirty="0">
                <a:latin typeface="Cooper Black" panose="0208090404030B020404" pitchFamily="18" charset="0"/>
              </a:rPr>
              <a:t>Capitalism</a:t>
            </a:r>
          </a:p>
          <a:p>
            <a:pPr algn="r"/>
            <a:endParaRPr lang="en-US" sz="2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0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801" y="1798820"/>
            <a:ext cx="6902402" cy="407732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18</a:t>
            </a:r>
            <a:r>
              <a:rPr lang="en-US" baseline="30000" dirty="0"/>
              <a:t>th</a:t>
            </a:r>
            <a:r>
              <a:rPr lang="en-US" dirty="0"/>
              <a:t> century was still dominated by European trade and commerce through the </a:t>
            </a:r>
            <a:r>
              <a:rPr lang="en-US" b="1" dirty="0"/>
              <a:t>mercantile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Guilds still controlled wages, prices, and professions, and governments still used tariffs to reduce imports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Europeans continued to </a:t>
            </a:r>
            <a:r>
              <a:rPr lang="en-US" u="sng" dirty="0"/>
              <a:t>exploit and control single-export based colonies</a:t>
            </a:r>
            <a:r>
              <a:rPr lang="en-US" dirty="0"/>
              <a:t>, such as Jamaica, Haiti, Brazil, Mexico, and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colonies would provide cheap raw materials and </a:t>
            </a:r>
            <a:r>
              <a:rPr lang="en-US" u="sng" dirty="0"/>
              <a:t>goods to benefit and enrich the mother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Additionally, Europeans still used privateers, such as </a:t>
            </a:r>
            <a:r>
              <a:rPr lang="en-US" b="1" dirty="0"/>
              <a:t>Sir Francis Drake</a:t>
            </a:r>
            <a:r>
              <a:rPr lang="en-US" dirty="0"/>
              <a:t>, to disrupt and steal the trade of other European nations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1039818" y="769758"/>
            <a:ext cx="7127080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18</a:t>
            </a:r>
            <a:r>
              <a:rPr lang="en-US" sz="3600" baseline="30000" dirty="0">
                <a:latin typeface="Cooper Black" panose="0208090404030B020404" pitchFamily="18" charset="0"/>
              </a:rPr>
              <a:t>th</a:t>
            </a:r>
            <a:r>
              <a:rPr lang="en-US" sz="3600" dirty="0">
                <a:latin typeface="Cooper Black" panose="0208090404030B020404" pitchFamily="18" charset="0"/>
              </a:rPr>
              <a:t>-Century Mercantilism</a:t>
            </a:r>
          </a:p>
        </p:txBody>
      </p:sp>
      <p:pic>
        <p:nvPicPr>
          <p:cNvPr id="41" name="Picture 2" descr="http://www.thehistoryvault.co.uk/wp-content/uploads/2015/08/mercantilism.jpg">
            <a:extLst>
              <a:ext uri="{FF2B5EF4-FFF2-40B4-BE49-F238E27FC236}">
                <a16:creationId xmlns:a16="http://schemas.microsoft.com/office/drawing/2014/main" id="{D810A018-81FE-4141-B11B-CC7F7931C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007" y="2053653"/>
            <a:ext cx="4190192" cy="31426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0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797" y="1693888"/>
            <a:ext cx="10874796" cy="4886794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u="sng" dirty="0"/>
              <a:t>African Slave Trade and plantation systems peaked</a:t>
            </a:r>
          </a:p>
          <a:p>
            <a:r>
              <a:rPr lang="en-US" dirty="0"/>
              <a:t>      </a:t>
            </a:r>
            <a:r>
              <a:rPr lang="en-US" u="sng" dirty="0"/>
              <a:t>in the 1700s</a:t>
            </a:r>
            <a:r>
              <a:rPr lang="en-US" dirty="0"/>
              <a:t>, as </a:t>
            </a:r>
            <a:r>
              <a:rPr lang="en-US" u="sng" dirty="0"/>
              <a:t>tobacco and cotton demanded </a:t>
            </a:r>
          </a:p>
          <a:p>
            <a:r>
              <a:rPr lang="en-US" dirty="0"/>
              <a:t>      </a:t>
            </a:r>
            <a:r>
              <a:rPr lang="en-US" u="sng" dirty="0"/>
              <a:t>skyrocketed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Triangular Trade also grew as </a:t>
            </a:r>
            <a:r>
              <a:rPr lang="en-US" u="sng" dirty="0"/>
              <a:t>Europeans would begin to </a:t>
            </a:r>
          </a:p>
          <a:p>
            <a:r>
              <a:rPr lang="en-US" dirty="0"/>
              <a:t>      </a:t>
            </a:r>
            <a:r>
              <a:rPr lang="en-US" u="sng" dirty="0"/>
              <a:t>start manufacturing textiles from raw materials for sale </a:t>
            </a:r>
          </a:p>
          <a:p>
            <a:r>
              <a:rPr lang="en-US" dirty="0"/>
              <a:t>      </a:t>
            </a:r>
            <a:r>
              <a:rPr lang="en-US" u="sng" dirty="0"/>
              <a:t>outside of Europe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Additionally, after the Seven Years War, the </a:t>
            </a:r>
            <a:r>
              <a:rPr lang="en-US" u="sng" dirty="0"/>
              <a:t>British and </a:t>
            </a:r>
          </a:p>
          <a:p>
            <a:r>
              <a:rPr lang="en-US" dirty="0"/>
              <a:t>      </a:t>
            </a:r>
            <a:r>
              <a:rPr lang="en-US" u="sng" dirty="0"/>
              <a:t>the Dutch had eliminated the Spanish, Portuguese, and French competition in Asia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allowed their </a:t>
            </a:r>
            <a:r>
              <a:rPr lang="en-US" u="sng" dirty="0"/>
              <a:t>charter companies to settle and spread</a:t>
            </a:r>
            <a:r>
              <a:rPr lang="en-US" dirty="0"/>
              <a:t>, dominating the </a:t>
            </a:r>
            <a:r>
              <a:rPr lang="en-US" u="sng" dirty="0"/>
              <a:t>governments and economies of India and Indonesia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However, near the end of the 18</a:t>
            </a:r>
            <a:r>
              <a:rPr lang="en-US" baseline="30000" dirty="0"/>
              <a:t>th</a:t>
            </a:r>
            <a:r>
              <a:rPr lang="en-US" dirty="0"/>
              <a:t> century, new economic ideas and wealth would </a:t>
            </a:r>
            <a:r>
              <a:rPr lang="en-US" u="sng" dirty="0"/>
              <a:t>begin to lay the ground for the Industrial Revolution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914412" y="680932"/>
            <a:ext cx="3904370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Africa and Asia</a:t>
            </a:r>
          </a:p>
        </p:txBody>
      </p:sp>
      <p:pic>
        <p:nvPicPr>
          <p:cNvPr id="14" name="Picture 2" descr="http://www.victorianweb.org/history/empire/india/eastindia.jpg">
            <a:extLst>
              <a:ext uri="{FF2B5EF4-FFF2-40B4-BE49-F238E27FC236}">
                <a16:creationId xmlns:a16="http://schemas.microsoft.com/office/drawing/2014/main" id="{114B0B50-2282-8B4D-98CF-34CA8656E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59" y="784485"/>
            <a:ext cx="4800600" cy="3352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6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797" y="1753849"/>
            <a:ext cx="10694913" cy="456458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biggest change in European economics before the emergence </a:t>
            </a:r>
          </a:p>
          <a:p>
            <a:r>
              <a:rPr lang="en-US" dirty="0"/>
              <a:t>     of factory industrialization was the </a:t>
            </a:r>
            <a:r>
              <a:rPr lang="en-US" b="1" dirty="0"/>
              <a:t>putting-out system </a:t>
            </a:r>
            <a:r>
              <a:rPr lang="en-US" dirty="0"/>
              <a:t>in the </a:t>
            </a:r>
          </a:p>
          <a:p>
            <a:r>
              <a:rPr lang="en-US" dirty="0"/>
              <a:t>     mid 18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 a large flow of cotton coming from slave plantations, </a:t>
            </a:r>
          </a:p>
          <a:p>
            <a:r>
              <a:rPr lang="en-US" dirty="0"/>
              <a:t>     workshops had to distribute </a:t>
            </a:r>
            <a:r>
              <a:rPr lang="en-US" b="1" dirty="0"/>
              <a:t>textile</a:t>
            </a:r>
            <a:r>
              <a:rPr lang="en-US" dirty="0"/>
              <a:t> (cloth) production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Peasants</a:t>
            </a:r>
            <a:r>
              <a:rPr lang="en-US" dirty="0"/>
              <a:t> who had recently been displaced by the Enc. Mov.</a:t>
            </a:r>
          </a:p>
          <a:p>
            <a:r>
              <a:rPr lang="en-US" dirty="0"/>
              <a:t>     or who needed extra money were </a:t>
            </a:r>
            <a:r>
              <a:rPr lang="en-US" u="sng" dirty="0"/>
              <a:t>paid to weave in their homes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putting-out system was the </a:t>
            </a:r>
            <a:r>
              <a:rPr lang="en-US" u="sng" dirty="0"/>
              <a:t>first time Europeans began using raw materials from the Americas for manufacturing on a large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Additionally, paying families to manufacture these goods at home </a:t>
            </a:r>
            <a:r>
              <a:rPr lang="en-US" u="sng" dirty="0"/>
              <a:t>provided regular people with more money, and increased the living standards for Western Europeans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893511" y="727957"/>
            <a:ext cx="5683202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Protoindustrialization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898A78-F171-5C44-BD97-71F3FFC857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14" y="1384946"/>
            <a:ext cx="4330943" cy="29726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9563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503909" y="1954204"/>
            <a:ext cx="10902578" cy="442929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Seeing the massive growth of wealth and money supply in Europe,</a:t>
            </a:r>
          </a:p>
          <a:p>
            <a:r>
              <a:rPr lang="en-US" dirty="0"/>
              <a:t>     </a:t>
            </a:r>
            <a:r>
              <a:rPr lang="en-US" b="1" dirty="0"/>
              <a:t>Adam Smith </a:t>
            </a:r>
            <a:r>
              <a:rPr lang="en-US" dirty="0"/>
              <a:t>codified a new economic theory in his book the</a:t>
            </a:r>
          </a:p>
          <a:p>
            <a:r>
              <a:rPr lang="en-US" dirty="0"/>
              <a:t>     </a:t>
            </a:r>
            <a:r>
              <a:rPr lang="en-US" b="1" i="1" dirty="0"/>
              <a:t>Wealth of Nations</a:t>
            </a:r>
            <a:r>
              <a:rPr lang="en-US" dirty="0"/>
              <a:t> in 1776 to help economies grow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Smith advocated ‘</a:t>
            </a:r>
            <a:r>
              <a:rPr lang="en-US" b="1" dirty="0"/>
              <a:t>free market</a:t>
            </a:r>
            <a:r>
              <a:rPr lang="en-US" dirty="0"/>
              <a:t>’ economics, with no guild or </a:t>
            </a:r>
          </a:p>
          <a:p>
            <a:r>
              <a:rPr lang="en-US" dirty="0"/>
              <a:t>     government interference, thus </a:t>
            </a:r>
            <a:r>
              <a:rPr lang="en-US" u="sng" dirty="0"/>
              <a:t>allowing more trade at lower costs</a:t>
            </a:r>
            <a:r>
              <a:rPr lang="en-US" dirty="0"/>
              <a:t>, </a:t>
            </a:r>
          </a:p>
          <a:p>
            <a:r>
              <a:rPr lang="en-US" dirty="0"/>
              <a:t>     which </a:t>
            </a:r>
            <a:r>
              <a:rPr lang="en-US" u="sng" dirty="0"/>
              <a:t>brings down market prices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people were able to make what they want, they would make</a:t>
            </a:r>
          </a:p>
          <a:p>
            <a:r>
              <a:rPr lang="en-US" dirty="0"/>
              <a:t>      </a:t>
            </a:r>
            <a:r>
              <a:rPr lang="en-US" u="sng" dirty="0"/>
              <a:t>what other people wanted, and would compete for their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</a:t>
            </a:r>
            <a:r>
              <a:rPr lang="en-US" u="sng" dirty="0"/>
              <a:t>competition, and the balance of supply and demand,  would ensure </a:t>
            </a:r>
          </a:p>
          <a:p>
            <a:r>
              <a:rPr lang="en-US" dirty="0"/>
              <a:t>      </a:t>
            </a:r>
            <a:r>
              <a:rPr lang="en-US" u="sng" dirty="0"/>
              <a:t>low prices, and high quality</a:t>
            </a:r>
            <a:r>
              <a:rPr lang="en-US" dirty="0"/>
              <a:t>, and eliminate the need for gov/guild interference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other words, </a:t>
            </a:r>
            <a:r>
              <a:rPr lang="en-US" u="sng" dirty="0"/>
              <a:t>monetary incentives would regulate the economy on its own, and allow freedom and creativity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1057775" y="990680"/>
            <a:ext cx="5963018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Laissez-faire Capitalism</a:t>
            </a:r>
          </a:p>
        </p:txBody>
      </p:sp>
      <p:pic>
        <p:nvPicPr>
          <p:cNvPr id="13" name="Picture 2" descr="https://s3.amazonaws.com/user-media.venngage.com/376043-9fa5429728492d584d5fd75e653704d9.jpg">
            <a:extLst>
              <a:ext uri="{FF2B5EF4-FFF2-40B4-BE49-F238E27FC236}">
                <a16:creationId xmlns:a16="http://schemas.microsoft.com/office/drawing/2014/main" id="{D1E9B6F5-3E70-0E48-A84B-B9968A2CC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61" y="2192831"/>
            <a:ext cx="4179189" cy="261199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70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32305</TotalTime>
  <Words>477</Words>
  <Application>Microsoft Office PowerPoint</Application>
  <PresentationFormat>Widescreen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</dc:title>
  <dc:creator>Michael Morgan</dc:creator>
  <cp:lastModifiedBy>Braun Christine</cp:lastModifiedBy>
  <cp:revision>218</cp:revision>
  <dcterms:created xsi:type="dcterms:W3CDTF">2017-08-07T18:53:06Z</dcterms:created>
  <dcterms:modified xsi:type="dcterms:W3CDTF">2019-12-02T15:22:40Z</dcterms:modified>
</cp:coreProperties>
</file>