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4" r:id="rId5"/>
    <p:sldId id="263" r:id="rId6"/>
    <p:sldId id="267" r:id="rId7"/>
    <p:sldId id="26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BF1B776B-F143-4D70-8AD8-C4F9EDD1BBFB}" type="datetimeFigureOut">
              <a:rPr lang="en-US" smtClean="0"/>
              <a:t>9/9/2020</a:t>
            </a:fld>
            <a:endParaRPr lang="en-US"/>
          </a:p>
        </p:txBody>
      </p:sp>
      <p:sp>
        <p:nvSpPr>
          <p:cNvPr id="16" name="Slide Number Placeholder 15"/>
          <p:cNvSpPr>
            <a:spLocks noGrp="1"/>
          </p:cNvSpPr>
          <p:nvPr>
            <p:ph type="sldNum" sz="quarter" idx="11"/>
          </p:nvPr>
        </p:nvSpPr>
        <p:spPr/>
        <p:txBody>
          <a:bodyPr/>
          <a:lstStyle/>
          <a:p>
            <a:fld id="{ADCC3690-8350-45F0-9B44-CC07995D097D}"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F1B776B-F143-4D70-8AD8-C4F9EDD1BBFB}"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C3690-8350-45F0-9B44-CC07995D09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F1B776B-F143-4D70-8AD8-C4F9EDD1BBFB}"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C3690-8350-45F0-9B44-CC07995D09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BF1B776B-F143-4D70-8AD8-C4F9EDD1BBFB}" type="datetimeFigureOut">
              <a:rPr lang="en-US" smtClean="0"/>
              <a:t>9/9/2020</a:t>
            </a:fld>
            <a:endParaRPr lang="en-US"/>
          </a:p>
        </p:txBody>
      </p:sp>
      <p:sp>
        <p:nvSpPr>
          <p:cNvPr id="15" name="Slide Number Placeholder 14"/>
          <p:cNvSpPr>
            <a:spLocks noGrp="1"/>
          </p:cNvSpPr>
          <p:nvPr>
            <p:ph type="sldNum" sz="quarter" idx="15"/>
          </p:nvPr>
        </p:nvSpPr>
        <p:spPr/>
        <p:txBody>
          <a:bodyPr/>
          <a:lstStyle>
            <a:lvl1pPr algn="ctr">
              <a:defRPr/>
            </a:lvl1pPr>
          </a:lstStyle>
          <a:p>
            <a:fld id="{ADCC3690-8350-45F0-9B44-CC07995D097D}"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F1B776B-F143-4D70-8AD8-C4F9EDD1BBFB}"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C3690-8350-45F0-9B44-CC07995D097D}"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F1B776B-F143-4D70-8AD8-C4F9EDD1BBFB}" type="datetimeFigureOut">
              <a:rPr lang="en-US" smtClean="0"/>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C3690-8350-45F0-9B44-CC07995D097D}"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DCC3690-8350-45F0-9B44-CC07995D097D}"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BF1B776B-F143-4D70-8AD8-C4F9EDD1BBFB}" type="datetimeFigureOut">
              <a:rPr lang="en-US" smtClean="0"/>
              <a:t>9/9/2020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F1B776B-F143-4D70-8AD8-C4F9EDD1BBFB}" type="datetimeFigureOut">
              <a:rPr lang="en-US" smtClean="0"/>
              <a:t>9/9/2020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CC3690-8350-45F0-9B44-CC07995D097D}"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B776B-F143-4D70-8AD8-C4F9EDD1BBFB}" type="datetimeFigureOut">
              <a:rPr lang="en-US" smtClean="0"/>
              <a:t>9/9/2020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CC3690-8350-45F0-9B44-CC07995D09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BF1B776B-F143-4D70-8AD8-C4F9EDD1BBFB}" type="datetimeFigureOut">
              <a:rPr lang="en-US" smtClean="0"/>
              <a:t>9/9/2020</a:t>
            </a:fld>
            <a:endParaRPr lang="en-US"/>
          </a:p>
        </p:txBody>
      </p:sp>
      <p:sp>
        <p:nvSpPr>
          <p:cNvPr id="9" name="Slide Number Placeholder 8"/>
          <p:cNvSpPr>
            <a:spLocks noGrp="1"/>
          </p:cNvSpPr>
          <p:nvPr>
            <p:ph type="sldNum" sz="quarter" idx="15"/>
          </p:nvPr>
        </p:nvSpPr>
        <p:spPr/>
        <p:txBody>
          <a:bodyPr/>
          <a:lstStyle/>
          <a:p>
            <a:fld id="{ADCC3690-8350-45F0-9B44-CC07995D097D}"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BF1B776B-F143-4D70-8AD8-C4F9EDD1BBFB}" type="datetimeFigureOut">
              <a:rPr lang="en-US" smtClean="0"/>
              <a:t>9/9/2020</a:t>
            </a:fld>
            <a:endParaRPr lang="en-US"/>
          </a:p>
        </p:txBody>
      </p:sp>
      <p:sp>
        <p:nvSpPr>
          <p:cNvPr id="9" name="Slide Number Placeholder 8"/>
          <p:cNvSpPr>
            <a:spLocks noGrp="1"/>
          </p:cNvSpPr>
          <p:nvPr>
            <p:ph type="sldNum" sz="quarter" idx="11"/>
          </p:nvPr>
        </p:nvSpPr>
        <p:spPr/>
        <p:txBody>
          <a:bodyPr/>
          <a:lstStyle/>
          <a:p>
            <a:fld id="{ADCC3690-8350-45F0-9B44-CC07995D097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F1B776B-F143-4D70-8AD8-C4F9EDD1BBFB}" type="datetimeFigureOut">
              <a:rPr lang="en-US" smtClean="0"/>
              <a:t>9/9/2020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DCC3690-8350-45F0-9B44-CC07995D097D}"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Christine.Braun@sarasotacountyschools.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81200" y="2438400"/>
            <a:ext cx="5334000" cy="838200"/>
          </a:xfrm>
        </p:spPr>
        <p:txBody>
          <a:bodyPr/>
          <a:lstStyle/>
          <a:p>
            <a:r>
              <a:rPr lang="en-US" sz="2800" dirty="0"/>
              <a:t>Mrs. Braun</a:t>
            </a:r>
          </a:p>
          <a:p>
            <a:endParaRPr lang="en-US" sz="2800" dirty="0"/>
          </a:p>
        </p:txBody>
      </p:sp>
      <p:sp>
        <p:nvSpPr>
          <p:cNvPr id="2" name="Title 1"/>
          <p:cNvSpPr>
            <a:spLocks noGrp="1"/>
          </p:cNvSpPr>
          <p:nvPr>
            <p:ph type="ctrTitle"/>
          </p:nvPr>
        </p:nvSpPr>
        <p:spPr>
          <a:xfrm>
            <a:off x="2286000" y="228600"/>
            <a:ext cx="4648200" cy="2119532"/>
          </a:xfrm>
        </p:spPr>
        <p:txBody>
          <a:bodyPr/>
          <a:lstStyle/>
          <a:p>
            <a:r>
              <a:rPr lang="en-US" sz="3600" dirty="0"/>
              <a:t>Welcome</a:t>
            </a:r>
            <a:br>
              <a:rPr lang="en-US" sz="3600" dirty="0"/>
            </a:br>
            <a:r>
              <a:rPr lang="en-US" sz="3600" dirty="0"/>
              <a:t>World History Honors</a:t>
            </a:r>
          </a:p>
        </p:txBody>
      </p:sp>
      <p:pic>
        <p:nvPicPr>
          <p:cNvPr id="1027" name="Picture 3" descr="C:\Users\prome\AppData\Local\Microsoft\Windows\Temporary Internet Files\Content.IE5\PIINQB6J\Timeline-191_WWI[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2700" y="3810000"/>
            <a:ext cx="4038600" cy="2277569"/>
          </a:xfrm>
          <a:prstGeom prst="rect">
            <a:avLst/>
          </a:prstGeom>
          <a:solidFill>
            <a:schemeClr val="bg2">
              <a:lumMod val="20000"/>
              <a:lumOff val="80000"/>
            </a:schemeClr>
          </a:solidFill>
        </p:spPr>
      </p:pic>
    </p:spTree>
    <p:extLst>
      <p:ext uri="{BB962C8B-B14F-4D97-AF65-F5344CB8AC3E}">
        <p14:creationId xmlns:p14="http://schemas.microsoft.com/office/powerpoint/2010/main" val="762397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876800"/>
          </a:xfrm>
        </p:spPr>
        <p:txBody>
          <a:bodyPr>
            <a:normAutofit fontScale="92500" lnSpcReduction="10000"/>
          </a:bodyPr>
          <a:lstStyle/>
          <a:p>
            <a:r>
              <a:rPr lang="en-US" sz="2400" dirty="0"/>
              <a:t>Personal Information</a:t>
            </a:r>
          </a:p>
          <a:p>
            <a:pPr lvl="1"/>
            <a:r>
              <a:rPr lang="en-US" dirty="0"/>
              <a:t>B.A. in Education from Oakland University in Michigan, M.Ed. +45 in Curriculum and Instruction, ESOL Endorsed, Gifted Endorsed</a:t>
            </a:r>
          </a:p>
          <a:p>
            <a:pPr lvl="1"/>
            <a:r>
              <a:rPr lang="en-US" dirty="0"/>
              <a:t>Have been at Pine View since 2005 – this is my 16</a:t>
            </a:r>
            <a:r>
              <a:rPr lang="en-US" baseline="30000" dirty="0"/>
              <a:t>th</a:t>
            </a:r>
            <a:r>
              <a:rPr lang="en-US" dirty="0"/>
              <a:t> year.</a:t>
            </a:r>
          </a:p>
          <a:p>
            <a:pPr lvl="1"/>
            <a:r>
              <a:rPr lang="en-US" dirty="0"/>
              <a:t>My daughter has graduated from Pine View and is in the FSU Honors Program.  My husband, Duane, is a retired Michigan Friend of the Court Employee.</a:t>
            </a:r>
          </a:p>
          <a:p>
            <a:pPr lvl="1"/>
            <a:r>
              <a:rPr lang="en-US" dirty="0"/>
              <a:t>I LOVE teaching and would show up to work even if I won the Powerball.</a:t>
            </a:r>
          </a:p>
          <a:p>
            <a:r>
              <a:rPr lang="en-US" sz="2400" dirty="0"/>
              <a:t>Contact Information-  </a:t>
            </a:r>
            <a:r>
              <a:rPr lang="en-US" sz="2400" dirty="0">
                <a:hlinkClick r:id="rId2"/>
              </a:rPr>
              <a:t>Christine.Braun@sarasotacountyschools.net</a:t>
            </a:r>
            <a:endParaRPr lang="en-US" sz="2400" dirty="0"/>
          </a:p>
          <a:p>
            <a:r>
              <a:rPr lang="en-US" sz="2400" dirty="0"/>
              <a:t> Best to contact me by email, but I do regularly check up front for any messages</a:t>
            </a:r>
          </a:p>
          <a:p>
            <a:pPr marL="0" indent="0">
              <a:buNone/>
            </a:pPr>
            <a:endParaRPr lang="en-US" sz="2200" dirty="0"/>
          </a:p>
          <a:p>
            <a:endParaRPr lang="en-US" sz="2000" dirty="0"/>
          </a:p>
          <a:p>
            <a:endParaRPr lang="en-US" sz="2000" dirty="0"/>
          </a:p>
        </p:txBody>
      </p:sp>
      <p:sp>
        <p:nvSpPr>
          <p:cNvPr id="3" name="Title 2"/>
          <p:cNvSpPr>
            <a:spLocks noGrp="1"/>
          </p:cNvSpPr>
          <p:nvPr>
            <p:ph type="title"/>
          </p:nvPr>
        </p:nvSpPr>
        <p:spPr>
          <a:xfrm>
            <a:off x="457200" y="381000"/>
            <a:ext cx="8229600" cy="533400"/>
          </a:xfrm>
        </p:spPr>
        <p:txBody>
          <a:bodyPr>
            <a:normAutofit/>
          </a:bodyPr>
          <a:lstStyle/>
          <a:p>
            <a:pPr algn="ctr"/>
            <a:r>
              <a:rPr lang="en-US" sz="2800" b="1" u="sng" dirty="0">
                <a:latin typeface="+mn-lt"/>
              </a:rPr>
              <a:t>MRS. BRAUN</a:t>
            </a:r>
            <a:endParaRPr lang="en-US" sz="2800" dirty="0">
              <a:latin typeface="+mn-lt"/>
            </a:endParaRPr>
          </a:p>
        </p:txBody>
      </p:sp>
    </p:spTree>
    <p:extLst>
      <p:ext uri="{BB962C8B-B14F-4D97-AF65-F5344CB8AC3E}">
        <p14:creationId xmlns:p14="http://schemas.microsoft.com/office/powerpoint/2010/main" val="1814537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Effect transition="in" filter="fade">
                                      <p:cBhvr>
                                        <p:cTn id="34" dur="1000"/>
                                        <p:tgtEl>
                                          <p:spTgt spid="2">
                                            <p:txEl>
                                              <p:pRg st="5" end="5"/>
                                            </p:txEl>
                                          </p:spTgt>
                                        </p:tgtEl>
                                      </p:cBhvr>
                                    </p:animEffect>
                                    <p:anim calcmode="lin" valueType="num">
                                      <p:cBhvr>
                                        <p:cTn id="3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fade">
                                      <p:cBhvr>
                                        <p:cTn id="41" dur="1000"/>
                                        <p:tgtEl>
                                          <p:spTgt spid="2">
                                            <p:txEl>
                                              <p:pRg st="6" end="6"/>
                                            </p:txEl>
                                          </p:spTgt>
                                        </p:tgtEl>
                                      </p:cBhvr>
                                    </p:animEffect>
                                    <p:anim calcmode="lin" valueType="num">
                                      <p:cBhvr>
                                        <p:cTn id="4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90600"/>
            <a:ext cx="8229600" cy="5486400"/>
          </a:xfrm>
        </p:spPr>
        <p:txBody>
          <a:bodyPr numCol="1">
            <a:normAutofit fontScale="92500" lnSpcReduction="10000"/>
          </a:bodyPr>
          <a:lstStyle/>
          <a:p>
            <a:pPr>
              <a:lnSpc>
                <a:spcPct val="150000"/>
              </a:lnSpc>
            </a:pPr>
            <a:r>
              <a:rPr lang="en-US" sz="2200" dirty="0"/>
              <a:t>West African civilizations</a:t>
            </a:r>
          </a:p>
          <a:p>
            <a:pPr>
              <a:lnSpc>
                <a:spcPct val="150000"/>
              </a:lnSpc>
            </a:pPr>
            <a:r>
              <a:rPr lang="en-US" sz="2200" dirty="0"/>
              <a:t>China and Japan</a:t>
            </a:r>
          </a:p>
          <a:p>
            <a:pPr>
              <a:lnSpc>
                <a:spcPct val="150000"/>
              </a:lnSpc>
            </a:pPr>
            <a:r>
              <a:rPr lang="en-US" sz="2200" dirty="0"/>
              <a:t>Europe </a:t>
            </a:r>
          </a:p>
          <a:p>
            <a:pPr lvl="1">
              <a:lnSpc>
                <a:spcPct val="150000"/>
              </a:lnSpc>
            </a:pPr>
            <a:r>
              <a:rPr lang="en-US" sz="2200" dirty="0"/>
              <a:t>The Middle Ages, </a:t>
            </a:r>
          </a:p>
          <a:p>
            <a:pPr lvl="1">
              <a:lnSpc>
                <a:spcPct val="150000"/>
              </a:lnSpc>
            </a:pPr>
            <a:r>
              <a:rPr lang="en-US" sz="2200" dirty="0"/>
              <a:t>Renaissance, </a:t>
            </a:r>
          </a:p>
          <a:p>
            <a:pPr lvl="1">
              <a:lnSpc>
                <a:spcPct val="150000"/>
              </a:lnSpc>
            </a:pPr>
            <a:r>
              <a:rPr lang="en-US" sz="2200" dirty="0"/>
              <a:t>Reformation, </a:t>
            </a:r>
          </a:p>
          <a:p>
            <a:pPr lvl="1">
              <a:lnSpc>
                <a:spcPct val="150000"/>
              </a:lnSpc>
            </a:pPr>
            <a:r>
              <a:rPr lang="en-US" sz="2200" dirty="0"/>
              <a:t>Scientific Revolution, </a:t>
            </a:r>
          </a:p>
          <a:p>
            <a:pPr lvl="1">
              <a:lnSpc>
                <a:spcPct val="150000"/>
              </a:lnSpc>
            </a:pPr>
            <a:r>
              <a:rPr lang="en-US" sz="2200" dirty="0"/>
              <a:t>Age of Exploration, and </a:t>
            </a:r>
          </a:p>
          <a:p>
            <a:pPr lvl="1">
              <a:lnSpc>
                <a:spcPct val="150000"/>
              </a:lnSpc>
            </a:pPr>
            <a:r>
              <a:rPr lang="en-US" sz="2200" dirty="0"/>
              <a:t>Enlightenment (or the rise of democratic ideas).</a:t>
            </a:r>
          </a:p>
          <a:p>
            <a:pPr lvl="1">
              <a:lnSpc>
                <a:spcPct val="150000"/>
              </a:lnSpc>
            </a:pPr>
            <a:r>
              <a:rPr lang="en-US" sz="2200" dirty="0"/>
              <a:t>World War I and II</a:t>
            </a:r>
          </a:p>
          <a:p>
            <a:pPr lvl="1">
              <a:lnSpc>
                <a:spcPct val="150000"/>
              </a:lnSpc>
            </a:pPr>
            <a:r>
              <a:rPr lang="en-US" sz="2200" dirty="0"/>
              <a:t>Cold War </a:t>
            </a:r>
          </a:p>
          <a:p>
            <a:pPr>
              <a:lnSpc>
                <a:spcPct val="150000"/>
              </a:lnSpc>
            </a:pPr>
            <a:endParaRPr lang="en-US" dirty="0"/>
          </a:p>
        </p:txBody>
      </p:sp>
      <p:sp>
        <p:nvSpPr>
          <p:cNvPr id="3" name="Title 2"/>
          <p:cNvSpPr>
            <a:spLocks noGrp="1"/>
          </p:cNvSpPr>
          <p:nvPr>
            <p:ph type="title"/>
          </p:nvPr>
        </p:nvSpPr>
        <p:spPr>
          <a:xfrm>
            <a:off x="457200" y="381000"/>
            <a:ext cx="8229600" cy="838200"/>
          </a:xfrm>
        </p:spPr>
        <p:txBody>
          <a:bodyPr>
            <a:noAutofit/>
          </a:bodyPr>
          <a:lstStyle/>
          <a:p>
            <a:pPr algn="ctr"/>
            <a:r>
              <a:rPr lang="en-US" sz="2400" dirty="0">
                <a:latin typeface="+mn-lt"/>
              </a:rPr>
              <a:t>We will be studying: (not necessarily in this order)</a:t>
            </a:r>
            <a:br>
              <a:rPr lang="en-US" sz="2400" dirty="0">
                <a:latin typeface="+mn-lt"/>
              </a:rPr>
            </a:br>
            <a:endParaRPr lang="en-US" sz="2400" dirty="0">
              <a:latin typeface="+mn-lt"/>
            </a:endParaRPr>
          </a:p>
        </p:txBody>
      </p:sp>
      <p:pic>
        <p:nvPicPr>
          <p:cNvPr id="1026" name="Picture 2" descr="G:\First week of school\Cartoons\medieval warrior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6077" y="1371600"/>
            <a:ext cx="1278883"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G:\First week of school\Cartoons\JapanCast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4929030"/>
            <a:ext cx="1828800" cy="147767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First week of school\Cartoons\aztec_calenda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3094" y="3560116"/>
            <a:ext cx="1182964" cy="1182964"/>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G:\First week of school\Cartoons\Catalan map.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1397" y="1108405"/>
            <a:ext cx="2736359" cy="2194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571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1000"/>
                                        <p:tgtEl>
                                          <p:spTgt spid="1028"/>
                                        </p:tgtEl>
                                      </p:cBhvr>
                                    </p:animEffect>
                                    <p:anim calcmode="lin" valueType="num">
                                      <p:cBhvr>
                                        <p:cTn id="8" dur="1000" fill="hold"/>
                                        <p:tgtEl>
                                          <p:spTgt spid="1028"/>
                                        </p:tgtEl>
                                        <p:attrNameLst>
                                          <p:attrName>ppt_x</p:attrName>
                                        </p:attrNameLst>
                                      </p:cBhvr>
                                      <p:tavLst>
                                        <p:tav tm="0">
                                          <p:val>
                                            <p:strVal val="#ppt_x"/>
                                          </p:val>
                                        </p:tav>
                                        <p:tav tm="100000">
                                          <p:val>
                                            <p:strVal val="#ppt_x"/>
                                          </p:val>
                                        </p:tav>
                                      </p:tavLst>
                                    </p:anim>
                                    <p:anim calcmode="lin" valueType="num">
                                      <p:cBhvr>
                                        <p:cTn id="9"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9"/>
                                        </p:tgtEl>
                                        <p:attrNameLst>
                                          <p:attrName>style.visibility</p:attrName>
                                        </p:attrNameLst>
                                      </p:cBhvr>
                                      <p:to>
                                        <p:strVal val="visible"/>
                                      </p:to>
                                    </p:set>
                                    <p:animEffect transition="in" filter="fade">
                                      <p:cBhvr>
                                        <p:cTn id="14" dur="1000"/>
                                        <p:tgtEl>
                                          <p:spTgt spid="1029"/>
                                        </p:tgtEl>
                                      </p:cBhvr>
                                    </p:animEffect>
                                    <p:anim calcmode="lin" valueType="num">
                                      <p:cBhvr>
                                        <p:cTn id="15" dur="1000" fill="hold"/>
                                        <p:tgtEl>
                                          <p:spTgt spid="1029"/>
                                        </p:tgtEl>
                                        <p:attrNameLst>
                                          <p:attrName>ppt_x</p:attrName>
                                        </p:attrNameLst>
                                      </p:cBhvr>
                                      <p:tavLst>
                                        <p:tav tm="0">
                                          <p:val>
                                            <p:strVal val="#ppt_x"/>
                                          </p:val>
                                        </p:tav>
                                        <p:tav tm="100000">
                                          <p:val>
                                            <p:strVal val="#ppt_x"/>
                                          </p:val>
                                        </p:tav>
                                      </p:tavLst>
                                    </p:anim>
                                    <p:anim calcmode="lin" valueType="num">
                                      <p:cBhvr>
                                        <p:cTn id="16" dur="1000" fill="hold"/>
                                        <p:tgtEl>
                                          <p:spTgt spid="102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Effect transition="in" filter="fade">
                                      <p:cBhvr>
                                        <p:cTn id="21" dur="1000"/>
                                        <p:tgtEl>
                                          <p:spTgt spid="2">
                                            <p:txEl>
                                              <p:pRg st="0" end="0"/>
                                            </p:txEl>
                                          </p:spTgt>
                                        </p:tgtEl>
                                      </p:cBhvr>
                                    </p:animEffect>
                                    <p:anim calcmode="lin" valueType="num">
                                      <p:cBhvr>
                                        <p:cTn id="2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27"/>
                                        </p:tgtEl>
                                        <p:attrNameLst>
                                          <p:attrName>style.visibility</p:attrName>
                                        </p:attrNameLst>
                                      </p:cBhvr>
                                      <p:to>
                                        <p:strVal val="visible"/>
                                      </p:to>
                                    </p:set>
                                    <p:animEffect transition="in" filter="fade">
                                      <p:cBhvr>
                                        <p:cTn id="28" dur="1000"/>
                                        <p:tgtEl>
                                          <p:spTgt spid="1027"/>
                                        </p:tgtEl>
                                      </p:cBhvr>
                                    </p:animEffect>
                                    <p:anim calcmode="lin" valueType="num">
                                      <p:cBhvr>
                                        <p:cTn id="29" dur="1000" fill="hold"/>
                                        <p:tgtEl>
                                          <p:spTgt spid="1027"/>
                                        </p:tgtEl>
                                        <p:attrNameLst>
                                          <p:attrName>ppt_x</p:attrName>
                                        </p:attrNameLst>
                                      </p:cBhvr>
                                      <p:tavLst>
                                        <p:tav tm="0">
                                          <p:val>
                                            <p:strVal val="#ppt_x"/>
                                          </p:val>
                                        </p:tav>
                                        <p:tav tm="100000">
                                          <p:val>
                                            <p:strVal val="#ppt_x"/>
                                          </p:val>
                                        </p:tav>
                                      </p:tavLst>
                                    </p:anim>
                                    <p:anim calcmode="lin" valueType="num">
                                      <p:cBhvr>
                                        <p:cTn id="30"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1" end="1"/>
                                            </p:txEl>
                                          </p:spTgt>
                                        </p:tgtEl>
                                        <p:attrNameLst>
                                          <p:attrName>style.visibility</p:attrName>
                                        </p:attrNameLst>
                                      </p:cBhvr>
                                      <p:to>
                                        <p:strVal val="visible"/>
                                      </p:to>
                                    </p:set>
                                    <p:animEffect transition="in" filter="fade">
                                      <p:cBhvr>
                                        <p:cTn id="35" dur="1000"/>
                                        <p:tgtEl>
                                          <p:spTgt spid="2">
                                            <p:txEl>
                                              <p:pRg st="1" end="1"/>
                                            </p:txEl>
                                          </p:spTgt>
                                        </p:tgtEl>
                                      </p:cBhvr>
                                    </p:animEffect>
                                    <p:anim calcmode="lin" valueType="num">
                                      <p:cBhvr>
                                        <p:cTn id="36"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026"/>
                                        </p:tgtEl>
                                        <p:attrNameLst>
                                          <p:attrName>style.visibility</p:attrName>
                                        </p:attrNameLst>
                                      </p:cBhvr>
                                      <p:to>
                                        <p:strVal val="visible"/>
                                      </p:to>
                                    </p:set>
                                    <p:animEffect transition="in" filter="fade">
                                      <p:cBhvr>
                                        <p:cTn id="42" dur="1000"/>
                                        <p:tgtEl>
                                          <p:spTgt spid="1026"/>
                                        </p:tgtEl>
                                      </p:cBhvr>
                                    </p:animEffect>
                                    <p:anim calcmode="lin" valueType="num">
                                      <p:cBhvr>
                                        <p:cTn id="43" dur="1000" fill="hold"/>
                                        <p:tgtEl>
                                          <p:spTgt spid="1026"/>
                                        </p:tgtEl>
                                        <p:attrNameLst>
                                          <p:attrName>ppt_x</p:attrName>
                                        </p:attrNameLst>
                                      </p:cBhvr>
                                      <p:tavLst>
                                        <p:tav tm="0">
                                          <p:val>
                                            <p:strVal val="#ppt_x"/>
                                          </p:val>
                                        </p:tav>
                                        <p:tav tm="100000">
                                          <p:val>
                                            <p:strVal val="#ppt_x"/>
                                          </p:val>
                                        </p:tav>
                                      </p:tavLst>
                                    </p:anim>
                                    <p:anim calcmode="lin" valueType="num">
                                      <p:cBhvr>
                                        <p:cTn id="44"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2" end="2"/>
                                            </p:txEl>
                                          </p:spTgt>
                                        </p:tgtEl>
                                        <p:attrNameLst>
                                          <p:attrName>style.visibility</p:attrName>
                                        </p:attrNameLst>
                                      </p:cBhvr>
                                      <p:to>
                                        <p:strVal val="visible"/>
                                      </p:to>
                                    </p:set>
                                    <p:animEffect transition="in" filter="fade">
                                      <p:cBhvr>
                                        <p:cTn id="49" dur="1000"/>
                                        <p:tgtEl>
                                          <p:spTgt spid="2">
                                            <p:txEl>
                                              <p:pRg st="2" end="2"/>
                                            </p:txEl>
                                          </p:spTgt>
                                        </p:tgtEl>
                                      </p:cBhvr>
                                    </p:animEffect>
                                    <p:anim calcmode="lin" valueType="num">
                                      <p:cBhvr>
                                        <p:cTn id="5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2">
                                            <p:txEl>
                                              <p:pRg st="3" end="3"/>
                                            </p:txEl>
                                          </p:spTgt>
                                        </p:tgtEl>
                                        <p:attrNameLst>
                                          <p:attrName>style.visibility</p:attrName>
                                        </p:attrNameLst>
                                      </p:cBhvr>
                                      <p:to>
                                        <p:strVal val="visible"/>
                                      </p:to>
                                    </p:set>
                                    <p:animEffect transition="in" filter="fade">
                                      <p:cBhvr>
                                        <p:cTn id="54" dur="1000"/>
                                        <p:tgtEl>
                                          <p:spTgt spid="2">
                                            <p:txEl>
                                              <p:pRg st="3" end="3"/>
                                            </p:txEl>
                                          </p:spTgt>
                                        </p:tgtEl>
                                      </p:cBhvr>
                                    </p:animEffect>
                                    <p:anim calcmode="lin" valueType="num">
                                      <p:cBhvr>
                                        <p:cTn id="5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5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2">
                                            <p:txEl>
                                              <p:pRg st="4" end="4"/>
                                            </p:txEl>
                                          </p:spTgt>
                                        </p:tgtEl>
                                        <p:attrNameLst>
                                          <p:attrName>style.visibility</p:attrName>
                                        </p:attrNameLst>
                                      </p:cBhvr>
                                      <p:to>
                                        <p:strVal val="visible"/>
                                      </p:to>
                                    </p:set>
                                    <p:animEffect transition="in" filter="fade">
                                      <p:cBhvr>
                                        <p:cTn id="59" dur="1000"/>
                                        <p:tgtEl>
                                          <p:spTgt spid="2">
                                            <p:txEl>
                                              <p:pRg st="4" end="4"/>
                                            </p:txEl>
                                          </p:spTgt>
                                        </p:tgtEl>
                                      </p:cBhvr>
                                    </p:animEffect>
                                    <p:anim calcmode="lin" valueType="num">
                                      <p:cBhvr>
                                        <p:cTn id="6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61" dur="1000" fill="hold"/>
                                        <p:tgtEl>
                                          <p:spTgt spid="2">
                                            <p:txEl>
                                              <p:pRg st="4" end="4"/>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2">
                                            <p:txEl>
                                              <p:pRg st="5" end="5"/>
                                            </p:txEl>
                                          </p:spTgt>
                                        </p:tgtEl>
                                        <p:attrNameLst>
                                          <p:attrName>style.visibility</p:attrName>
                                        </p:attrNameLst>
                                      </p:cBhvr>
                                      <p:to>
                                        <p:strVal val="visible"/>
                                      </p:to>
                                    </p:set>
                                    <p:animEffect transition="in" filter="fade">
                                      <p:cBhvr>
                                        <p:cTn id="64" dur="1000"/>
                                        <p:tgtEl>
                                          <p:spTgt spid="2">
                                            <p:txEl>
                                              <p:pRg st="5" end="5"/>
                                            </p:txEl>
                                          </p:spTgt>
                                        </p:tgtEl>
                                      </p:cBhvr>
                                    </p:animEffect>
                                    <p:anim calcmode="lin" valueType="num">
                                      <p:cBhvr>
                                        <p:cTn id="6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66" dur="1000" fill="hold"/>
                                        <p:tgtEl>
                                          <p:spTgt spid="2">
                                            <p:txEl>
                                              <p:pRg st="5" end="5"/>
                                            </p:txEl>
                                          </p:spTgt>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2">
                                            <p:txEl>
                                              <p:pRg st="6" end="6"/>
                                            </p:txEl>
                                          </p:spTgt>
                                        </p:tgtEl>
                                        <p:attrNameLst>
                                          <p:attrName>style.visibility</p:attrName>
                                        </p:attrNameLst>
                                      </p:cBhvr>
                                      <p:to>
                                        <p:strVal val="visible"/>
                                      </p:to>
                                    </p:set>
                                    <p:animEffect transition="in" filter="fade">
                                      <p:cBhvr>
                                        <p:cTn id="69" dur="1000"/>
                                        <p:tgtEl>
                                          <p:spTgt spid="2">
                                            <p:txEl>
                                              <p:pRg st="6" end="6"/>
                                            </p:txEl>
                                          </p:spTgt>
                                        </p:tgtEl>
                                      </p:cBhvr>
                                    </p:animEffect>
                                    <p:anim calcmode="lin" valueType="num">
                                      <p:cBhvr>
                                        <p:cTn id="7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71" dur="1000" fill="hold"/>
                                        <p:tgtEl>
                                          <p:spTgt spid="2">
                                            <p:txEl>
                                              <p:pRg st="6" end="6"/>
                                            </p:txEl>
                                          </p:spTgt>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2">
                                            <p:txEl>
                                              <p:pRg st="7" end="7"/>
                                            </p:txEl>
                                          </p:spTgt>
                                        </p:tgtEl>
                                        <p:attrNameLst>
                                          <p:attrName>style.visibility</p:attrName>
                                        </p:attrNameLst>
                                      </p:cBhvr>
                                      <p:to>
                                        <p:strVal val="visible"/>
                                      </p:to>
                                    </p:set>
                                    <p:animEffect transition="in" filter="fade">
                                      <p:cBhvr>
                                        <p:cTn id="74" dur="1000"/>
                                        <p:tgtEl>
                                          <p:spTgt spid="2">
                                            <p:txEl>
                                              <p:pRg st="7" end="7"/>
                                            </p:txEl>
                                          </p:spTgt>
                                        </p:tgtEl>
                                      </p:cBhvr>
                                    </p:animEffect>
                                    <p:anim calcmode="lin" valueType="num">
                                      <p:cBhvr>
                                        <p:cTn id="75"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76" dur="1000" fill="hold"/>
                                        <p:tgtEl>
                                          <p:spTgt spid="2">
                                            <p:txEl>
                                              <p:pRg st="7" end="7"/>
                                            </p:txEl>
                                          </p:spTgt>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2">
                                            <p:txEl>
                                              <p:pRg st="8" end="8"/>
                                            </p:txEl>
                                          </p:spTgt>
                                        </p:tgtEl>
                                        <p:attrNameLst>
                                          <p:attrName>style.visibility</p:attrName>
                                        </p:attrNameLst>
                                      </p:cBhvr>
                                      <p:to>
                                        <p:strVal val="visible"/>
                                      </p:to>
                                    </p:set>
                                    <p:animEffect transition="in" filter="fade">
                                      <p:cBhvr>
                                        <p:cTn id="79" dur="1000"/>
                                        <p:tgtEl>
                                          <p:spTgt spid="2">
                                            <p:txEl>
                                              <p:pRg st="8" end="8"/>
                                            </p:txEl>
                                          </p:spTgt>
                                        </p:tgtEl>
                                      </p:cBhvr>
                                    </p:animEffect>
                                    <p:anim calcmode="lin" valueType="num">
                                      <p:cBhvr>
                                        <p:cTn id="8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81" dur="1000" fill="hold"/>
                                        <p:tgtEl>
                                          <p:spTgt spid="2">
                                            <p:txEl>
                                              <p:pRg st="8" end="8"/>
                                            </p:txEl>
                                          </p:spTgt>
                                        </p:tgtEl>
                                        <p:attrNameLst>
                                          <p:attrName>ppt_y</p:attrName>
                                        </p:attrNameLst>
                                      </p:cBhvr>
                                      <p:tavLst>
                                        <p:tav tm="0">
                                          <p:val>
                                            <p:strVal val="#ppt_y+.1"/>
                                          </p:val>
                                        </p:tav>
                                        <p:tav tm="100000">
                                          <p:val>
                                            <p:strVal val="#ppt_y"/>
                                          </p:val>
                                        </p:tav>
                                      </p:tavLst>
                                    </p:anim>
                                  </p:childTnLst>
                                </p:cTn>
                              </p:par>
                              <p:par>
                                <p:cTn id="82" presetID="42" presetClass="entr" presetSubtype="0" fill="hold" nodeType="withEffect">
                                  <p:stCondLst>
                                    <p:cond delay="0"/>
                                  </p:stCondLst>
                                  <p:childTnLst>
                                    <p:set>
                                      <p:cBhvr>
                                        <p:cTn id="83" dur="1" fill="hold">
                                          <p:stCondLst>
                                            <p:cond delay="0"/>
                                          </p:stCondLst>
                                        </p:cTn>
                                        <p:tgtEl>
                                          <p:spTgt spid="2">
                                            <p:txEl>
                                              <p:pRg st="9" end="9"/>
                                            </p:txEl>
                                          </p:spTgt>
                                        </p:tgtEl>
                                        <p:attrNameLst>
                                          <p:attrName>style.visibility</p:attrName>
                                        </p:attrNameLst>
                                      </p:cBhvr>
                                      <p:to>
                                        <p:strVal val="visible"/>
                                      </p:to>
                                    </p:set>
                                    <p:animEffect transition="in" filter="fade">
                                      <p:cBhvr>
                                        <p:cTn id="84" dur="1000"/>
                                        <p:tgtEl>
                                          <p:spTgt spid="2">
                                            <p:txEl>
                                              <p:pRg st="9" end="9"/>
                                            </p:txEl>
                                          </p:spTgt>
                                        </p:tgtEl>
                                      </p:cBhvr>
                                    </p:animEffect>
                                    <p:anim calcmode="lin" valueType="num">
                                      <p:cBhvr>
                                        <p:cTn id="85"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86" dur="1000" fill="hold"/>
                                        <p:tgtEl>
                                          <p:spTgt spid="2">
                                            <p:txEl>
                                              <p:pRg st="9" end="9"/>
                                            </p:txEl>
                                          </p:spTgt>
                                        </p:tgtEl>
                                        <p:attrNameLst>
                                          <p:attrName>ppt_y</p:attrName>
                                        </p:attrNameLst>
                                      </p:cBhvr>
                                      <p:tavLst>
                                        <p:tav tm="0">
                                          <p:val>
                                            <p:strVal val="#ppt_y+.1"/>
                                          </p:val>
                                        </p:tav>
                                        <p:tav tm="100000">
                                          <p:val>
                                            <p:strVal val="#ppt_y"/>
                                          </p:val>
                                        </p:tav>
                                      </p:tavLst>
                                    </p:anim>
                                  </p:childTnLst>
                                </p:cTn>
                              </p:par>
                              <p:par>
                                <p:cTn id="87" presetID="42" presetClass="entr" presetSubtype="0" fill="hold" nodeType="withEffect">
                                  <p:stCondLst>
                                    <p:cond delay="0"/>
                                  </p:stCondLst>
                                  <p:childTnLst>
                                    <p:set>
                                      <p:cBhvr>
                                        <p:cTn id="88" dur="1" fill="hold">
                                          <p:stCondLst>
                                            <p:cond delay="0"/>
                                          </p:stCondLst>
                                        </p:cTn>
                                        <p:tgtEl>
                                          <p:spTgt spid="2">
                                            <p:txEl>
                                              <p:pRg st="10" end="10"/>
                                            </p:txEl>
                                          </p:spTgt>
                                        </p:tgtEl>
                                        <p:attrNameLst>
                                          <p:attrName>style.visibility</p:attrName>
                                        </p:attrNameLst>
                                      </p:cBhvr>
                                      <p:to>
                                        <p:strVal val="visible"/>
                                      </p:to>
                                    </p:set>
                                    <p:animEffect transition="in" filter="fade">
                                      <p:cBhvr>
                                        <p:cTn id="89" dur="1000"/>
                                        <p:tgtEl>
                                          <p:spTgt spid="2">
                                            <p:txEl>
                                              <p:pRg st="10" end="10"/>
                                            </p:txEl>
                                          </p:spTgt>
                                        </p:tgtEl>
                                      </p:cBhvr>
                                    </p:animEffect>
                                    <p:anim calcmode="lin" valueType="num">
                                      <p:cBhvr>
                                        <p:cTn id="90"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91"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400" dirty="0"/>
              <a:t>This course is a continued in-depth study of the history of civilizations and societies from the middle school course, and includes the history of civilizations and societies of North and South America. Students will be exposed to historical periods leading to the beginning of the 21st Century. So that students can clearly see the relationship between cause and effect in historical events, students should have the opportunity to review those fundamental ideas and events from ancient and classical civilizations.</a:t>
            </a:r>
          </a:p>
          <a:p>
            <a:r>
              <a:rPr lang="en-US" sz="2400" b="1" dirty="0"/>
              <a:t>Honors/Advanced</a:t>
            </a:r>
            <a:r>
              <a:rPr lang="en-US" sz="2400" dirty="0"/>
              <a:t> courses offer scaffolded learning opportunities for students to develop the critical skills of analysis, synthesis, and evaluation in a more rigorous and reflective academic setting. Students are empowered to perform at higher levels as they engage in the following: analyzing historical documents and supplementary readings, working in the context of thematically categorized information, becoming proficient in note-taking, participating in Socratic seminars/discussions, emphasizing free-response and document-based writing, contrasting opposing viewpoints, solving problems, etc. </a:t>
            </a:r>
          </a:p>
          <a:p>
            <a:pPr marL="0" indent="0">
              <a:buNone/>
            </a:pPr>
            <a:endParaRPr lang="en-US" sz="2200" dirty="0"/>
          </a:p>
        </p:txBody>
      </p:sp>
      <p:sp>
        <p:nvSpPr>
          <p:cNvPr id="3" name="Title 2"/>
          <p:cNvSpPr>
            <a:spLocks noGrp="1"/>
          </p:cNvSpPr>
          <p:nvPr>
            <p:ph type="title"/>
          </p:nvPr>
        </p:nvSpPr>
        <p:spPr>
          <a:xfrm>
            <a:off x="457200" y="533400"/>
            <a:ext cx="8229600" cy="685800"/>
          </a:xfrm>
        </p:spPr>
        <p:txBody>
          <a:bodyPr>
            <a:normAutofit/>
          </a:bodyPr>
          <a:lstStyle/>
          <a:p>
            <a:pPr algn="ctr"/>
            <a:r>
              <a:rPr lang="en-US" sz="2800" b="1" dirty="0">
                <a:solidFill>
                  <a:schemeClr val="tx2"/>
                </a:solidFill>
                <a:latin typeface="+mn-lt"/>
              </a:rPr>
              <a:t>Course Information</a:t>
            </a:r>
          </a:p>
        </p:txBody>
      </p:sp>
    </p:spTree>
    <p:extLst>
      <p:ext uri="{BB962C8B-B14F-4D97-AF65-F5344CB8AC3E}">
        <p14:creationId xmlns:p14="http://schemas.microsoft.com/office/powerpoint/2010/main" val="148277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876800"/>
          </a:xfrm>
        </p:spPr>
        <p:txBody>
          <a:bodyPr>
            <a:normAutofit lnSpcReduction="10000"/>
          </a:bodyPr>
          <a:lstStyle/>
          <a:p>
            <a:r>
              <a:rPr lang="en-US" sz="2400" dirty="0"/>
              <a:t>Please check Blackboard frequently to confirm information about assignments, due dates, and documents for class</a:t>
            </a:r>
          </a:p>
          <a:p>
            <a:endParaRPr lang="en-US" sz="2400" dirty="0"/>
          </a:p>
          <a:p>
            <a:pPr lvl="1"/>
            <a:r>
              <a:rPr lang="en-US" sz="2200" dirty="0"/>
              <a:t>Please use the parent portal on </a:t>
            </a:r>
            <a:r>
              <a:rPr lang="en-US" sz="2200" dirty="0" err="1"/>
              <a:t>CrossPointe</a:t>
            </a:r>
            <a:r>
              <a:rPr lang="en-US" sz="2200" dirty="0"/>
              <a:t>/Family Access to stay informed about your student’s grades on specific assignments and to monitor their overall progress in the class. If you see that an assignment is listed as an M or ZERO - check with your student to ensure that they get the assignment turned in ASAP.</a:t>
            </a:r>
          </a:p>
          <a:p>
            <a:pPr lvl="1"/>
            <a:endParaRPr lang="en-US" sz="1800" dirty="0"/>
          </a:p>
          <a:p>
            <a:pPr lvl="1"/>
            <a:endParaRPr lang="en-US" sz="1800" dirty="0"/>
          </a:p>
          <a:p>
            <a:r>
              <a:rPr lang="en-US" sz="2400" dirty="0"/>
              <a:t>I am available to help students after school by appointment (except Fridays). I also have my 3rd</a:t>
            </a:r>
            <a:r>
              <a:rPr lang="en-US" sz="2400" baseline="30000" dirty="0"/>
              <a:t> </a:t>
            </a:r>
            <a:r>
              <a:rPr lang="en-US" sz="2400" dirty="0"/>
              <a:t> period free for planning.</a:t>
            </a:r>
          </a:p>
          <a:p>
            <a:endParaRPr lang="en-US" dirty="0"/>
          </a:p>
        </p:txBody>
      </p:sp>
      <p:sp>
        <p:nvSpPr>
          <p:cNvPr id="3" name="TextBox 2"/>
          <p:cNvSpPr txBox="1"/>
          <p:nvPr/>
        </p:nvSpPr>
        <p:spPr>
          <a:xfrm>
            <a:off x="876300" y="581055"/>
            <a:ext cx="7391400" cy="523220"/>
          </a:xfrm>
          <a:prstGeom prst="rect">
            <a:avLst/>
          </a:prstGeom>
          <a:noFill/>
        </p:spPr>
        <p:txBody>
          <a:bodyPr wrap="square" rtlCol="0">
            <a:spAutoFit/>
          </a:bodyPr>
          <a:lstStyle/>
          <a:p>
            <a:pPr algn="ctr"/>
            <a:r>
              <a:rPr lang="en-US" sz="2800" b="1" u="sng" dirty="0"/>
              <a:t>Class Policies and Procedures</a:t>
            </a:r>
          </a:p>
        </p:txBody>
      </p:sp>
    </p:spTree>
    <p:extLst>
      <p:ext uri="{BB962C8B-B14F-4D97-AF65-F5344CB8AC3E}">
        <p14:creationId xmlns:p14="http://schemas.microsoft.com/office/powerpoint/2010/main" val="1595149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1000"/>
                                        <p:tgtEl>
                                          <p:spTgt spid="2">
                                            <p:txEl>
                                              <p:pRg st="5" end="5"/>
                                            </p:txEl>
                                          </p:spTgt>
                                        </p:tgtEl>
                                      </p:cBhvr>
                                    </p:animEffect>
                                    <p:anim calcmode="lin" valueType="num">
                                      <p:cBhvr>
                                        <p:cTn id="2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029200"/>
          </a:xfrm>
        </p:spPr>
        <p:txBody>
          <a:bodyPr>
            <a:noAutofit/>
          </a:bodyPr>
          <a:lstStyle/>
          <a:p>
            <a:r>
              <a:rPr lang="en-US" sz="2800" b="1" dirty="0"/>
              <a:t>Exams/Projects/Quizzes 6</a:t>
            </a:r>
            <a:r>
              <a:rPr lang="en-US" sz="2800" b="1" i="1" dirty="0"/>
              <a:t>0%</a:t>
            </a:r>
            <a:endParaRPr lang="en-US" sz="2400" dirty="0"/>
          </a:p>
          <a:p>
            <a:r>
              <a:rPr lang="en-US" sz="2800" b="1" dirty="0"/>
              <a:t>Homework/Classwork 2</a:t>
            </a:r>
            <a:r>
              <a:rPr lang="en-US" sz="2800" b="1" i="1" dirty="0"/>
              <a:t>0%</a:t>
            </a:r>
            <a:endParaRPr lang="en-US" sz="2400" dirty="0"/>
          </a:p>
          <a:p>
            <a:r>
              <a:rPr lang="en-US" sz="2800" b="1" dirty="0"/>
              <a:t>Employability </a:t>
            </a:r>
            <a:r>
              <a:rPr lang="en-US" sz="2800" b="1" i="1" dirty="0"/>
              <a:t>20%</a:t>
            </a:r>
            <a:endParaRPr lang="en-US" sz="2400" dirty="0"/>
          </a:p>
          <a:p>
            <a:pPr lvl="1"/>
            <a:endParaRPr lang="en-US" sz="2000" dirty="0"/>
          </a:p>
        </p:txBody>
      </p:sp>
      <p:sp>
        <p:nvSpPr>
          <p:cNvPr id="3" name="TextBox 2"/>
          <p:cNvSpPr txBox="1"/>
          <p:nvPr/>
        </p:nvSpPr>
        <p:spPr>
          <a:xfrm>
            <a:off x="876300" y="457200"/>
            <a:ext cx="7391400" cy="523220"/>
          </a:xfrm>
          <a:prstGeom prst="rect">
            <a:avLst/>
          </a:prstGeom>
          <a:noFill/>
        </p:spPr>
        <p:txBody>
          <a:bodyPr wrap="square" rtlCol="0">
            <a:spAutoFit/>
          </a:bodyPr>
          <a:lstStyle/>
          <a:p>
            <a:pPr algn="ctr"/>
            <a:r>
              <a:rPr lang="en-US" sz="2800" dirty="0">
                <a:solidFill>
                  <a:schemeClr val="tx2"/>
                </a:solidFill>
              </a:rPr>
              <a:t>Homework and grades</a:t>
            </a:r>
          </a:p>
        </p:txBody>
      </p:sp>
      <p:pic>
        <p:nvPicPr>
          <p:cNvPr id="7170" name="Picture 2" descr="G:\First week of school\Cartoons\Gotta do homewor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471" y="3505200"/>
            <a:ext cx="8367059"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6429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0"/>
                                        </p:tgtEl>
                                        <p:attrNameLst>
                                          <p:attrName>style.visibility</p:attrName>
                                        </p:attrNameLst>
                                      </p:cBhvr>
                                      <p:to>
                                        <p:strVal val="visible"/>
                                      </p:to>
                                    </p:set>
                                    <p:animEffect transition="in" filter="fade">
                                      <p:cBhvr>
                                        <p:cTn id="28" dur="1000"/>
                                        <p:tgtEl>
                                          <p:spTgt spid="7170"/>
                                        </p:tgtEl>
                                      </p:cBhvr>
                                    </p:animEffect>
                                    <p:anim calcmode="lin" valueType="num">
                                      <p:cBhvr>
                                        <p:cTn id="29" dur="1000" fill="hold"/>
                                        <p:tgtEl>
                                          <p:spTgt spid="7170"/>
                                        </p:tgtEl>
                                        <p:attrNameLst>
                                          <p:attrName>ppt_x</p:attrName>
                                        </p:attrNameLst>
                                      </p:cBhvr>
                                      <p:tavLst>
                                        <p:tav tm="0">
                                          <p:val>
                                            <p:strVal val="#ppt_x"/>
                                          </p:val>
                                        </p:tav>
                                        <p:tav tm="100000">
                                          <p:val>
                                            <p:strVal val="#ppt_x"/>
                                          </p:val>
                                        </p:tav>
                                      </p:tavLst>
                                    </p:anim>
                                    <p:anim calcmode="lin" valueType="num">
                                      <p:cBhvr>
                                        <p:cTn id="30" dur="1000" fill="hold"/>
                                        <p:tgtEl>
                                          <p:spTgt spid="71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91200"/>
          </a:xfrm>
        </p:spPr>
        <p:txBody>
          <a:bodyPr>
            <a:normAutofit lnSpcReduction="10000"/>
          </a:bodyPr>
          <a:lstStyle/>
          <a:p>
            <a:pPr marL="0" indent="0">
              <a:buNone/>
            </a:pPr>
            <a:endParaRPr lang="en-US" sz="2200" dirty="0"/>
          </a:p>
          <a:p>
            <a:pPr marL="0" indent="0">
              <a:buNone/>
            </a:pPr>
            <a:endParaRPr lang="en-US" sz="2200" dirty="0"/>
          </a:p>
          <a:p>
            <a:pPr marL="0" indent="0" algn="ctr">
              <a:buNone/>
            </a:pPr>
            <a:r>
              <a:rPr lang="en-US" sz="2200" dirty="0"/>
              <a:t>If you have questions, please feel free to contact me by email. </a:t>
            </a:r>
          </a:p>
          <a:p>
            <a:pPr marL="0" indent="0">
              <a:buNone/>
            </a:pPr>
            <a:endParaRPr lang="en-US"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0" indent="0" algn="ctr">
              <a:buNone/>
            </a:pPr>
            <a:endParaRPr lang="en-US" sz="2200" dirty="0"/>
          </a:p>
          <a:p>
            <a:pPr marL="0" indent="0" algn="ctr">
              <a:buNone/>
            </a:pPr>
            <a:r>
              <a:rPr lang="en-US" sz="2200" dirty="0"/>
              <a:t>I look forward to getting to know your students </a:t>
            </a:r>
          </a:p>
          <a:p>
            <a:pPr marL="0" indent="0" algn="ctr">
              <a:buNone/>
            </a:pPr>
            <a:r>
              <a:rPr lang="en-US" sz="2200" dirty="0"/>
              <a:t>and working with you to help them have a successful year. </a:t>
            </a:r>
          </a:p>
          <a:p>
            <a:endParaRPr lang="en-US" dirty="0"/>
          </a:p>
        </p:txBody>
      </p:sp>
      <p:sp>
        <p:nvSpPr>
          <p:cNvPr id="4" name="Rectangle 3"/>
          <p:cNvSpPr/>
          <p:nvPr/>
        </p:nvSpPr>
        <p:spPr>
          <a:xfrm>
            <a:off x="2286000" y="2690336"/>
            <a:ext cx="4572000" cy="369332"/>
          </a:xfrm>
          <a:prstGeom prst="rect">
            <a:avLst/>
          </a:prstGeom>
        </p:spPr>
        <p:txBody>
          <a:bodyPr>
            <a:spAutoFit/>
          </a:bodyPr>
          <a:lstStyle/>
          <a:p>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2700" y="1711880"/>
            <a:ext cx="40386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5908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1000"/>
                                        <p:tgtEl>
                                          <p:spTgt spid="10242"/>
                                        </p:tgtEl>
                                      </p:cBhvr>
                                    </p:animEffect>
                                    <p:anim calcmode="lin" valueType="num">
                                      <p:cBhvr>
                                        <p:cTn id="8" dur="1000" fill="hold"/>
                                        <p:tgtEl>
                                          <p:spTgt spid="10242"/>
                                        </p:tgtEl>
                                        <p:attrNameLst>
                                          <p:attrName>ppt_x</p:attrName>
                                        </p:attrNameLst>
                                      </p:cBhvr>
                                      <p:tavLst>
                                        <p:tav tm="0">
                                          <p:val>
                                            <p:strVal val="#ppt_x"/>
                                          </p:val>
                                        </p:tav>
                                        <p:tav tm="100000">
                                          <p:val>
                                            <p:strVal val="#ppt_x"/>
                                          </p:val>
                                        </p:tav>
                                      </p:tavLst>
                                    </p:anim>
                                    <p:anim calcmode="lin" valueType="num">
                                      <p:cBhvr>
                                        <p:cTn id="9" dur="1000" fill="hold"/>
                                        <p:tgtEl>
                                          <p:spTgt spid="1024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12" end="12"/>
                                            </p:txEl>
                                          </p:spTgt>
                                        </p:tgtEl>
                                        <p:attrNameLst>
                                          <p:attrName>style.visibility</p:attrName>
                                        </p:attrNameLst>
                                      </p:cBhvr>
                                      <p:to>
                                        <p:strVal val="visible"/>
                                      </p:to>
                                    </p:set>
                                    <p:animEffect transition="in" filter="fade">
                                      <p:cBhvr>
                                        <p:cTn id="21" dur="1000"/>
                                        <p:tgtEl>
                                          <p:spTgt spid="2">
                                            <p:txEl>
                                              <p:pRg st="12" end="12"/>
                                            </p:txEl>
                                          </p:spTgt>
                                        </p:tgtEl>
                                      </p:cBhvr>
                                    </p:animEffect>
                                    <p:anim calcmode="lin" valueType="num">
                                      <p:cBhvr>
                                        <p:cTn id="22"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13" end="13"/>
                                            </p:txEl>
                                          </p:spTgt>
                                        </p:tgtEl>
                                        <p:attrNameLst>
                                          <p:attrName>style.visibility</p:attrName>
                                        </p:attrNameLst>
                                      </p:cBhvr>
                                      <p:to>
                                        <p:strVal val="visible"/>
                                      </p:to>
                                    </p:set>
                                    <p:animEffect transition="in" filter="fade">
                                      <p:cBhvr>
                                        <p:cTn id="26" dur="1000"/>
                                        <p:tgtEl>
                                          <p:spTgt spid="2">
                                            <p:txEl>
                                              <p:pRg st="13" end="13"/>
                                            </p:txEl>
                                          </p:spTgt>
                                        </p:tgtEl>
                                      </p:cBhvr>
                                    </p:animEffect>
                                    <p:anim calcmode="lin" valueType="num">
                                      <p:cBhvr>
                                        <p:cTn id="27"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1301</TotalTime>
  <Words>497</Words>
  <Application>Microsoft Office PowerPoint</Application>
  <PresentationFormat>On-screen Show (4:3)</PresentationFormat>
  <Paragraphs>51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Constantia</vt:lpstr>
      <vt:lpstr>Wingdings 2</vt:lpstr>
      <vt:lpstr>Paper</vt:lpstr>
      <vt:lpstr>Welcome World History Honors</vt:lpstr>
      <vt:lpstr>MRS. BRAUN</vt:lpstr>
      <vt:lpstr>We will be studying: (not necessarily in this order) </vt:lpstr>
      <vt:lpstr>Course Information</vt:lpstr>
      <vt:lpstr>PowerPoint Presentation</vt:lpstr>
      <vt:lpstr>PowerPoint Presentation</vt:lpstr>
      <vt:lpstr>PowerPoint Presentation</vt:lpstr>
    </vt:vector>
  </TitlesOfParts>
  <Company>Folsom Cordova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Penny Rome</dc:creator>
  <cp:lastModifiedBy>Braun Christine</cp:lastModifiedBy>
  <cp:revision>59</cp:revision>
  <dcterms:created xsi:type="dcterms:W3CDTF">2015-08-19T01:29:31Z</dcterms:created>
  <dcterms:modified xsi:type="dcterms:W3CDTF">2020-09-09T13:39:13Z</dcterms:modified>
</cp:coreProperties>
</file>