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4" r:id="rId2"/>
    <p:sldId id="265" r:id="rId3"/>
    <p:sldId id="266" r:id="rId4"/>
    <p:sldId id="267" r:id="rId5"/>
    <p:sldId id="271" r:id="rId6"/>
    <p:sldId id="268" r:id="rId7"/>
    <p:sldId id="269" r:id="rId8"/>
    <p:sldId id="281" r:id="rId9"/>
    <p:sldId id="270" r:id="rId10"/>
    <p:sldId id="280" r:id="rId11"/>
    <p:sldId id="259" r:id="rId12"/>
    <p:sldId id="274" r:id="rId13"/>
    <p:sldId id="273" r:id="rId14"/>
    <p:sldId id="277" r:id="rId15"/>
    <p:sldId id="278" r:id="rId16"/>
    <p:sldId id="279" r:id="rId17"/>
    <p:sldId id="276" r:id="rId18"/>
    <p:sldId id="262" r:id="rId19"/>
  </p:sldIdLst>
  <p:sldSz cx="12192000" cy="6858000"/>
  <p:notesSz cx="6858000" cy="9144000"/>
  <p:embeddedFontLst>
    <p:embeddedFont>
      <p:font typeface="Caslon Antique" panose="020B060402020202020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Schoolbook" panose="020406040505050203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EA08-A831-4F9A-B09C-5F666435C46B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007E-0DA4-497E-A282-1B52B48AA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C0ED-BA9D-4731-B375-4DA6835B879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4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C0ED-BA9D-4731-B375-4DA6835B879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6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BC0ED-BA9D-4731-B375-4DA6835B87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EF10-BC1B-4968-B33B-0E5F2B3F04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C1C31-CD55-4CD9-8355-96A20ACB764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8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CA359-32F6-4F5B-A8D8-EF247191789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9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B083B-924C-4D13-A35C-4805582446C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0D3AD-A51B-4181-BDFC-B1DBB7F99F1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87A25-9BB7-42DF-838C-9325B24B45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54828-7FE8-4714-91AA-6ABE548DEBF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E7FAE-F8FB-4F7E-A7BA-17257C8094E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5D96-5C16-4715-9F3F-6E713FA0E8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CB5C9-22A4-475F-AF43-76715D796E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2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0FEA4-5F7A-4458-A91C-05D4F7B5C7B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1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704057-E36E-46DA-9E67-F112163F83C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15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c/c5/John_Calvin_by_Holbein.png/640px-John_Calvin_by_Holb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92" y="0"/>
            <a:ext cx="5359120" cy="6858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 rot="1167805">
            <a:off x="6305551" y="3702230"/>
            <a:ext cx="647700" cy="1695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1036639"/>
            <a:ext cx="8191500" cy="2244176"/>
          </a:xfrm>
        </p:spPr>
        <p:txBody>
          <a:bodyPr>
            <a:noAutofit/>
          </a:bodyPr>
          <a:lstStyle/>
          <a:p>
            <a:r>
              <a:rPr lang="en-US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Calvinism</a:t>
            </a:r>
            <a:endParaRPr 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51" y="3829273"/>
            <a:ext cx="5619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 Brief</a:t>
            </a:r>
          </a:p>
          <a:p>
            <a:pPr algn="ctr"/>
            <a:r>
              <a:rPr lang="en-US" sz="5400" b="1" dirty="0" smtClean="0"/>
              <a:t>Introduction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400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111993"/>
            <a:ext cx="11621728" cy="64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pload.wikimedia.org/wikipedia/commons/thumb/c/c5/John_Calvin_by_Holbein.png/640px-John_Calvin_by_Holbe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92" y="0"/>
            <a:ext cx="5359120" cy="6858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14" y="370196"/>
            <a:ext cx="7289296" cy="11430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9200" dirty="0"/>
              <a:t>The “Five Points”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75462" y="1869744"/>
            <a:ext cx="6632821" cy="47903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5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dirty="0" smtClean="0"/>
              <a:t>OTAL DEPRAVITY</a:t>
            </a:r>
            <a:br>
              <a:rPr lang="en-US" b="1" dirty="0" smtClean="0"/>
            </a:br>
            <a:r>
              <a:rPr lang="en-US" sz="2600" b="1" i="1" dirty="0" smtClean="0"/>
              <a:t>of human beings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5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</a:t>
            </a:r>
            <a:r>
              <a:rPr lang="en-US" b="1" dirty="0" smtClean="0"/>
              <a:t>NCONDITIONAL ELECTION</a:t>
            </a:r>
            <a:br>
              <a:rPr lang="en-US" b="1" dirty="0" smtClean="0"/>
            </a:br>
            <a:r>
              <a:rPr lang="en-US" sz="2600" b="1" i="1" dirty="0" smtClean="0"/>
              <a:t>God’s mercy alone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5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n-US" b="1" dirty="0" smtClean="0"/>
              <a:t>IMITED ATONEMENT</a:t>
            </a:r>
            <a:br>
              <a:rPr lang="en-US" b="1" dirty="0" smtClean="0"/>
            </a:br>
            <a:r>
              <a:rPr lang="en-US" sz="2600" b="1" i="1" dirty="0" smtClean="0"/>
              <a:t>Only for the Elect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5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b="1" dirty="0" smtClean="0"/>
              <a:t>RRESISTABLE GRACE</a:t>
            </a:r>
            <a:br>
              <a:rPr lang="en-US" b="1" dirty="0" smtClean="0"/>
            </a:br>
            <a:r>
              <a:rPr lang="en-US" sz="2600" b="1" i="1" dirty="0" smtClean="0"/>
              <a:t>Resistance is futile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5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/>
              <a:t>ERSEVERANCE OF THE SAINTS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b="1" i="1" dirty="0" smtClean="0"/>
              <a:t>You can’t do anything to lose election</a:t>
            </a:r>
            <a:endParaRPr lang="en-US" sz="2400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363766" y="1373820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of Calvinist Theology</a:t>
            </a:r>
            <a:endParaRPr lang="en-US" sz="2400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 rot="1167805">
            <a:off x="6305551" y="3702230"/>
            <a:ext cx="647700" cy="1695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96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4" y="2292826"/>
            <a:ext cx="11235804" cy="25657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en-US" sz="19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NOTHING</a:t>
            </a:r>
            <a:r>
              <a:rPr lang="en-US" sz="1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13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310" y="147599"/>
            <a:ext cx="49407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prstClr val="white"/>
                </a:solidFill>
                <a:latin typeface="Caslon Antique"/>
                <a:ea typeface="+mj-ea"/>
                <a:cs typeface="+mj-cs"/>
              </a:rPr>
              <a:t>There is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2890" y="4053386"/>
            <a:ext cx="81704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800" dirty="0">
                <a:solidFill>
                  <a:prstClr val="white"/>
                </a:solidFill>
                <a:latin typeface="Caslon Antique"/>
                <a:ea typeface="+mj-ea"/>
                <a:cs typeface="+mj-cs"/>
              </a:rPr>
              <a:t>you can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549"/>
            <a:ext cx="12192000" cy="3905251"/>
          </a:xfrm>
        </p:spPr>
        <p:txBody>
          <a:bodyPr>
            <a:noAutofit/>
          </a:bodyPr>
          <a:lstStyle/>
          <a:p>
            <a:r>
              <a:rPr lang="en-US" sz="14500" dirty="0" smtClean="0"/>
              <a:t>ICONOCLASM</a:t>
            </a:r>
            <a:endParaRPr lang="en-US" sz="14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8155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Removal of Statues &amp; Paintings from Churches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9307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5/52/Looting_of_the_Churches_of_Lyon_by_the_Calvinists_1562.jpg/1280px-Looting_of_the_Churches_of_Lyon_by_the_Calvinists_15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23502" b="4852"/>
          <a:stretch/>
        </p:blipFill>
        <p:spPr bwMode="auto">
          <a:xfrm>
            <a:off x="-19050" y="-57150"/>
            <a:ext cx="122110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0" y="-57150"/>
            <a:ext cx="12211050" cy="6915150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</a:schemeClr>
              </a:gs>
              <a:gs pos="78000">
                <a:schemeClr val="bg1">
                  <a:alpha val="60000"/>
                </a:schemeClr>
              </a:gs>
            </a:gsLst>
            <a:lin ang="16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050" y="70646"/>
            <a:ext cx="7867650" cy="2716211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LOOTING OF CHURCHES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LYON (1562)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2/2b/Destruction_of_icons_in_Zurich_1524.jpg/1024px-Destruction_of_icons_in_Zurich_15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0"/>
          <a:stretch/>
        </p:blipFill>
        <p:spPr bwMode="auto">
          <a:xfrm>
            <a:off x="0" y="-57151"/>
            <a:ext cx="12192000" cy="69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050" y="-57150"/>
            <a:ext cx="12211050" cy="6915150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0"/>
                </a:schemeClr>
              </a:gs>
              <a:gs pos="100000">
                <a:schemeClr val="bg1">
                  <a:alpha val="7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of Religious Icons in Zurich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thumb/7/79/Interior_of_the_Oude_kerk_in_Amsterdam_%28south_nave%29%2C_by_Emanuel_de_Witte.jpg/800px-Interior_of_the_Oude_kerk_in_Amsterdam_%28south_nave%29%2C_by_Emanuel_de_Wit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9"/>
          <a:stretch/>
        </p:blipFill>
        <p:spPr bwMode="auto">
          <a:xfrm>
            <a:off x="0" y="-24064"/>
            <a:ext cx="12192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421" y="6355542"/>
            <a:ext cx="970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Interior of the Oude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Amsterdam (south nave), by Emanuel de Witte</a:t>
            </a:r>
          </a:p>
        </p:txBody>
      </p:sp>
    </p:spTree>
    <p:extLst>
      <p:ext uri="{BB962C8B-B14F-4D97-AF65-F5344CB8AC3E}">
        <p14:creationId xmlns:p14="http://schemas.microsoft.com/office/powerpoint/2010/main" val="17585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8/8c/The_Anatomy_Lesson.jpg/800px-The_Anatomy_Less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3" t="8542" r="286" b="14999"/>
          <a:stretch/>
        </p:blipFill>
        <p:spPr bwMode="auto">
          <a:xfrm>
            <a:off x="-19050" y="0"/>
            <a:ext cx="9315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72300" y="0"/>
            <a:ext cx="23241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419099"/>
            <a:ext cx="6743700" cy="3905251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8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PLAIN </a:t>
            </a:r>
            <a:r>
              <a:rPr lang="en-US" sz="1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CLOTHES</a:t>
            </a:r>
            <a:endParaRPr lang="en-US" sz="10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8300" y="4666964"/>
            <a:ext cx="6743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 is a 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of vanity.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7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2/21/Blank_map_europe_no_borders.svg/1280px-Blank_map_europe_no_borders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35386" r="50980" b="14760"/>
          <a:stretch/>
        </p:blipFill>
        <p:spPr bwMode="auto">
          <a:xfrm>
            <a:off x="-32656" y="0"/>
            <a:ext cx="6542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199" y="65314"/>
            <a:ext cx="6019801" cy="3298371"/>
          </a:xfr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1500" dirty="0" smtClean="0">
                <a:latin typeface="+mj-lt"/>
              </a:rPr>
              <a:t>Calvinism </a:t>
            </a:r>
            <a:r>
              <a:rPr lang="en-US" sz="5400" dirty="0" smtClean="0">
                <a:latin typeface="+mj-lt"/>
              </a:rPr>
              <a:t>Outside Switzerland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287" y="425971"/>
            <a:ext cx="31869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Presbyterians</a:t>
            </a:r>
          </a:p>
          <a:p>
            <a:r>
              <a:rPr lang="en-US" sz="2800" dirty="0" smtClean="0"/>
              <a:t>(John Knox)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69772" y="4409639"/>
            <a:ext cx="2791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Huguenots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2282" y="2635861"/>
            <a:ext cx="18136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Puritans</a:t>
            </a:r>
          </a:p>
          <a:p>
            <a:r>
              <a:rPr lang="en-US" sz="2400" dirty="0" smtClean="0"/>
              <a:t>Separatists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17876" y="3699428"/>
            <a:ext cx="4454690" cy="237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Calvinists became visible minorities in France, England, and Scotland.</a:t>
            </a:r>
            <a:endParaRPr lang="en-US" sz="3600" i="1" dirty="0"/>
          </a:p>
        </p:txBody>
      </p:sp>
      <p:sp>
        <p:nvSpPr>
          <p:cNvPr id="11" name="Rectangle 10"/>
          <p:cNvSpPr/>
          <p:nvPr/>
        </p:nvSpPr>
        <p:spPr>
          <a:xfrm>
            <a:off x="6172199" y="0"/>
            <a:ext cx="33778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457199"/>
            <a:ext cx="7467600" cy="203535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13800" b="1" dirty="0" smtClean="0"/>
              <a:t>John Calvin</a:t>
            </a:r>
            <a:endParaRPr lang="en-US" sz="88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3276600"/>
            <a:ext cx="5165291" cy="333075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Geneva, Switzerland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685800" indent="-685800" eaLnBrk="1" hangingPunct="1">
              <a:buNone/>
              <a:defRPr/>
            </a:pPr>
            <a:r>
              <a:rPr lang="en-US" sz="4800" b="1" i="1" dirty="0" smtClean="0"/>
              <a:t>Reformed Christianity</a:t>
            </a:r>
            <a:endParaRPr lang="en-US" sz="4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i="1" dirty="0" smtClean="0"/>
          </a:p>
        </p:txBody>
      </p:sp>
      <p:pic>
        <p:nvPicPr>
          <p:cNvPr id="1028" name="Picture 4" descr="http://upload.wikimedia.org/wikipedia/commons/thumb/c/c5/John_Calvin_by_Holbein.png/640px-John_Calvin_by_Holb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92" y="0"/>
            <a:ext cx="5359120" cy="6858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 rot="1167805">
            <a:off x="6305551" y="3702230"/>
            <a:ext cx="647700" cy="1695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28190" y="2349629"/>
            <a:ext cx="2206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/>
              <a:t>1509-1564</a:t>
            </a:r>
          </a:p>
        </p:txBody>
      </p:sp>
    </p:spTree>
    <p:extLst>
      <p:ext uri="{BB962C8B-B14F-4D97-AF65-F5344CB8AC3E}">
        <p14:creationId xmlns:p14="http://schemas.microsoft.com/office/powerpoint/2010/main" val="37299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c/c5/John_Calvin_by_Holbein.png/640px-John_Calvin_by_Holb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92" y="0"/>
            <a:ext cx="5359120" cy="6858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Rectangle 1"/>
          <p:cNvSpPr/>
          <p:nvPr/>
        </p:nvSpPr>
        <p:spPr>
          <a:xfrm rot="1167805">
            <a:off x="6345656" y="3873702"/>
            <a:ext cx="647700" cy="1125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399"/>
            <a:ext cx="6474292" cy="354330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3800" b="1" dirty="0" smtClean="0"/>
              <a:t>RADICAL </a:t>
            </a:r>
            <a:r>
              <a:rPr lang="en-US" sz="10500" b="1" dirty="0" smtClean="0"/>
              <a:t>REFORMER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4343399"/>
            <a:ext cx="5788059" cy="199725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John Calvin’s doctrines didn’t modify Catholicism – they took an entirely different direction.</a:t>
            </a:r>
            <a:endParaRPr lang="en-US" sz="4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1166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639"/>
            <a:ext cx="12192000" cy="1143000"/>
          </a:xfrm>
        </p:spPr>
        <p:txBody>
          <a:bodyPr>
            <a:noAutofit/>
          </a:bodyPr>
          <a:lstStyle/>
          <a:p>
            <a:r>
              <a:rPr lang="en-US" sz="7200" i="1" dirty="0" smtClean="0"/>
              <a:t>Institutes of the Christian Religion</a:t>
            </a:r>
            <a:endParaRPr lang="en-US" sz="7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324100"/>
            <a:ext cx="7505700" cy="3859215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John Calvin’s work of</a:t>
            </a:r>
          </a:p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SYSTEMATIC</a:t>
            </a:r>
          </a:p>
          <a:p>
            <a:pPr marL="0" indent="0" algn="ctr">
              <a:buNone/>
            </a:pPr>
            <a:r>
              <a:rPr lang="en-US" sz="7200" b="1" dirty="0" smtClean="0"/>
              <a:t>THEOLOGY</a:t>
            </a:r>
            <a:endParaRPr lang="en-US" sz="7200" b="1" dirty="0"/>
          </a:p>
        </p:txBody>
      </p:sp>
      <p:pic>
        <p:nvPicPr>
          <p:cNvPr id="2050" name="Picture 2" descr="http://upload.wikimedia.org/wikipedia/commons/b/ba/CalvinInstitut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1" b="7359"/>
          <a:stretch/>
        </p:blipFill>
        <p:spPr bwMode="auto">
          <a:xfrm>
            <a:off x="8820150" y="2027239"/>
            <a:ext cx="2667000" cy="450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b="11072"/>
          <a:stretch/>
        </p:blipFill>
        <p:spPr>
          <a:xfrm>
            <a:off x="0" y="-38100"/>
            <a:ext cx="12192000" cy="693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484188"/>
            <a:ext cx="6330571" cy="1820861"/>
          </a:xfrm>
        </p:spPr>
        <p:txBody>
          <a:bodyPr>
            <a:noAutofit/>
          </a:bodyPr>
          <a:lstStyle/>
          <a:p>
            <a:r>
              <a:rPr lang="en-US" sz="14800" b="1" dirty="0" smtClean="0">
                <a:ln w="285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Lawyer</a:t>
            </a:r>
            <a:endParaRPr lang="en-US" sz="14800" b="1" dirty="0">
              <a:ln w="285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753" y="4872251"/>
            <a:ext cx="5663820" cy="1624083"/>
          </a:xfrm>
          <a:prstGeom prst="rect">
            <a:avLst/>
          </a:prstGeo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free to disagree with Calvin’s premise, but his logic is hard to refute.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7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590549"/>
            <a:ext cx="10972800" cy="4895851"/>
          </a:xfrm>
        </p:spPr>
        <p:txBody>
          <a:bodyPr>
            <a:normAutofit/>
          </a:bodyPr>
          <a:lstStyle/>
          <a:p>
            <a:r>
              <a:rPr lang="en-US" sz="13800" dirty="0" smtClean="0"/>
              <a:t>SOVEREIGNTY </a:t>
            </a:r>
            <a:br>
              <a:rPr lang="en-US" sz="13800" dirty="0" smtClean="0"/>
            </a:br>
            <a:r>
              <a:rPr lang="en-US" sz="13800" dirty="0" smtClean="0"/>
              <a:t>OF GOD</a:t>
            </a:r>
            <a:endParaRPr lang="en-US" sz="13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721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 FOUNDATION of Calvin’s Theology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431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549"/>
            <a:ext cx="12192000" cy="3905251"/>
          </a:xfrm>
        </p:spPr>
        <p:txBody>
          <a:bodyPr>
            <a:normAutofit/>
          </a:bodyPr>
          <a:lstStyle/>
          <a:p>
            <a:r>
              <a:rPr lang="en-US" sz="12000" dirty="0" smtClean="0"/>
              <a:t>PREDESTINATION</a:t>
            </a:r>
            <a:endParaRPr lang="en-US" sz="1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81550"/>
            <a:ext cx="12192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 smtClean="0"/>
              <a:t>God controls all.  Including you.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5709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549"/>
            <a:ext cx="12192000" cy="3905251"/>
          </a:xfrm>
        </p:spPr>
        <p:txBody>
          <a:bodyPr>
            <a:noAutofit/>
          </a:bodyPr>
          <a:lstStyle/>
          <a:p>
            <a:r>
              <a:rPr lang="en-US" sz="18500" dirty="0" smtClean="0"/>
              <a:t>THE ELECT</a:t>
            </a:r>
            <a:endParaRPr lang="en-US" sz="18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8155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Salvation is God’s choice – not yours.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80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0549"/>
            <a:ext cx="12192000" cy="3905251"/>
          </a:xfrm>
        </p:spPr>
        <p:txBody>
          <a:bodyPr>
            <a:noAutofit/>
          </a:bodyPr>
          <a:lstStyle/>
          <a:p>
            <a:r>
              <a:rPr lang="en-US" sz="19900" strike="sngStrike" dirty="0" smtClean="0"/>
              <a:t>FREE WILL</a:t>
            </a:r>
            <a:endParaRPr lang="en-US" sz="23900" strike="sngStrik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387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/>
              <a:t>Incompatible with God’s Sovereignty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7337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58B30"/>
      </a:hlink>
      <a:folHlink>
        <a:srgbClr val="E36C09"/>
      </a:folHlink>
    </a:clrScheme>
    <a:fontScheme name="Caslon Century">
      <a:majorFont>
        <a:latin typeface="Caslon Antique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166</Words>
  <Application>Microsoft Office PowerPoint</Application>
  <PresentationFormat>Widescreen</PresentationFormat>
  <Paragraphs>51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Arial</vt:lpstr>
      <vt:lpstr>Caslon Antique</vt:lpstr>
      <vt:lpstr>Calibri</vt:lpstr>
      <vt:lpstr>Century Schoolbook</vt:lpstr>
      <vt:lpstr>1_Office Theme</vt:lpstr>
      <vt:lpstr>Calvinism</vt:lpstr>
      <vt:lpstr>John Calvin</vt:lpstr>
      <vt:lpstr>RADICAL REFORMER</vt:lpstr>
      <vt:lpstr>Institutes of the Christian Religion</vt:lpstr>
      <vt:lpstr>A Lawyer</vt:lpstr>
      <vt:lpstr>SOVEREIGNTY  OF GOD</vt:lpstr>
      <vt:lpstr>PREDESTINATION</vt:lpstr>
      <vt:lpstr>THE ELECT</vt:lpstr>
      <vt:lpstr>FREE WILL</vt:lpstr>
      <vt:lpstr>PowerPoint Presentation</vt:lpstr>
      <vt:lpstr>The “Five Points”</vt:lpstr>
      <vt:lpstr>NOTHING </vt:lpstr>
      <vt:lpstr>ICONOCLASM</vt:lpstr>
      <vt:lpstr>LOOTING OF CHURCHES  IN LYON (1562)</vt:lpstr>
      <vt:lpstr>Destruction of Religious Icons in Zurich</vt:lpstr>
      <vt:lpstr>PowerPoint Presentation</vt:lpstr>
      <vt:lpstr>PLAIN  CLOTHES</vt:lpstr>
      <vt:lpstr>Calvinism Outside Switzerland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Calvinism</dc:title>
  <dc:creator>Tom Richey</dc:creator>
  <cp:lastModifiedBy>Braun Christine</cp:lastModifiedBy>
  <cp:revision>19</cp:revision>
  <dcterms:created xsi:type="dcterms:W3CDTF">2014-10-07T20:49:44Z</dcterms:created>
  <dcterms:modified xsi:type="dcterms:W3CDTF">2015-09-23T13:41:46Z</dcterms:modified>
</cp:coreProperties>
</file>