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311" r:id="rId4"/>
    <p:sldId id="257" r:id="rId5"/>
    <p:sldId id="267" r:id="rId6"/>
    <p:sldId id="312" r:id="rId7"/>
    <p:sldId id="296" r:id="rId8"/>
    <p:sldId id="297" r:id="rId9"/>
    <p:sldId id="298" r:id="rId10"/>
    <p:sldId id="268" r:id="rId11"/>
    <p:sldId id="277" r:id="rId12"/>
    <p:sldId id="279" r:id="rId13"/>
    <p:sldId id="292" r:id="rId14"/>
    <p:sldId id="261" r:id="rId15"/>
    <p:sldId id="328" r:id="rId16"/>
    <p:sldId id="324" r:id="rId17"/>
    <p:sldId id="329" r:id="rId18"/>
    <p:sldId id="332" r:id="rId19"/>
    <p:sldId id="333" r:id="rId20"/>
    <p:sldId id="327" r:id="rId21"/>
    <p:sldId id="306" r:id="rId22"/>
    <p:sldId id="326" r:id="rId23"/>
    <p:sldId id="259" r:id="rId24"/>
    <p:sldId id="334" r:id="rId25"/>
    <p:sldId id="280" r:id="rId26"/>
    <p:sldId id="335" r:id="rId27"/>
    <p:sldId id="262" r:id="rId28"/>
    <p:sldId id="307" r:id="rId29"/>
    <p:sldId id="325" r:id="rId30"/>
    <p:sldId id="304" r:id="rId31"/>
    <p:sldId id="305" r:id="rId32"/>
    <p:sldId id="269" r:id="rId33"/>
    <p:sldId id="274" r:id="rId34"/>
    <p:sldId id="276" r:id="rId35"/>
    <p:sldId id="270" r:id="rId36"/>
    <p:sldId id="336" r:id="rId37"/>
    <p:sldId id="337" r:id="rId38"/>
    <p:sldId id="341" r:id="rId39"/>
    <p:sldId id="342" r:id="rId40"/>
    <p:sldId id="265" r:id="rId41"/>
    <p:sldId id="348" r:id="rId42"/>
    <p:sldId id="322" r:id="rId43"/>
    <p:sldId id="282" r:id="rId44"/>
    <p:sldId id="287" r:id="rId45"/>
    <p:sldId id="317" r:id="rId46"/>
    <p:sldId id="315" r:id="rId47"/>
    <p:sldId id="316" r:id="rId48"/>
    <p:sldId id="283" r:id="rId49"/>
    <p:sldId id="284" r:id="rId50"/>
    <p:sldId id="286" r:id="rId51"/>
    <p:sldId id="343" r:id="rId52"/>
    <p:sldId id="344" r:id="rId53"/>
    <p:sldId id="345" r:id="rId54"/>
    <p:sldId id="346" r:id="rId55"/>
    <p:sldId id="347" r:id="rId56"/>
    <p:sldId id="303" r:id="rId57"/>
    <p:sldId id="319" r:id="rId58"/>
    <p:sldId id="302" r:id="rId59"/>
    <p:sldId id="299" r:id="rId60"/>
    <p:sldId id="300" r:id="rId61"/>
    <p:sldId id="321" r:id="rId62"/>
  </p:sldIdLst>
  <p:sldSz cx="12192000" cy="6858000"/>
  <p:notesSz cx="6858000" cy="9144000"/>
  <p:embeddedFontLst>
    <p:embeddedFont>
      <p:font typeface="IM FELL Double Pica" panose="020B0604020202020204" charset="0"/>
      <p:regular r:id="rId63"/>
      <p:italic r:id="rId64"/>
    </p:embeddedFont>
    <p:embeddedFont>
      <p:font typeface="Lucida Handwriting" panose="03010101010101010101" pitchFamily="66" charset="0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Bujardet Freres (Unregistered)" panose="020B0604020202020204"/>
      <p:regular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BF9A"/>
    <a:srgbClr val="BCA775"/>
    <a:srgbClr val="EAEAEA"/>
    <a:srgbClr val="ECECEC"/>
    <a:srgbClr val="E6E6E6"/>
    <a:srgbClr val="EDBEAD"/>
    <a:srgbClr val="FFFAE7"/>
    <a:srgbClr val="EACCCC"/>
    <a:srgbClr val="DCD8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8.fntdata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4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4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5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93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32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73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23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042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2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48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778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4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016A5-FE3F-404D-A0B7-CA24F0C2CDC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BBD0F-A350-4CAC-844F-2F0D77E6EAF0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01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3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40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BDB7-BF35-4D21-A2B4-6664246AA55B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6A608-AADA-434B-A1AF-4E93864D5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16A5-FE3F-404D-A0B7-CA24F0C2CDC4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BD0F-A350-4CAC-844F-2F0D77E6EAF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6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flickr.com/photos/linecon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.m4a"/><Relationship Id="rId7" Type="http://schemas.microsoft.com/office/2007/relationships/hdphoto" Target="../media/hdphoto6.wdp"/><Relationship Id="rId2" Type="http://schemas.microsoft.com/office/2007/relationships/media" Target="../media/media1.m4a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groume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6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Relationship Id="rId4" Type="http://schemas.microsoft.com/office/2007/relationships/hdphoto" Target="../media/hdphoto9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microsoft.com/office/2007/relationships/hdphoto" Target="../media/hdphoto9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aumderjustiz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prayitnophotography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aeincredible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aul_Jacques_Aim%C3%A9_Baudry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hyperlink" Target="http://cnx.org/content/col11496/1.6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9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Relationship Id="rId4" Type="http://schemas.microsoft.com/office/2007/relationships/hdphoto" Target="../media/hdphoto8.wdp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eadlaf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221"/>
            <a:ext cx="7467600" cy="27547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Women</a:t>
            </a:r>
            <a:endParaRPr lang="en-US" dirty="0">
              <a:solidFill>
                <a:srgbClr val="EDB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59" y="2931698"/>
            <a:ext cx="6024282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chemeClr val="bg1"/>
                </a:solidFill>
                <a:latin typeface="IM FELL Double Pica" panose="02000000000000000000" pitchFamily="2" charset="0"/>
              </a:rPr>
              <a:t>and the </a:t>
            </a:r>
            <a:br>
              <a:rPr lang="en-US" sz="6600" dirty="0">
                <a:solidFill>
                  <a:schemeClr val="bg1"/>
                </a:solidFill>
                <a:latin typeface="IM FELL Double Pica" panose="02000000000000000000" pitchFamily="2" charset="0"/>
              </a:rPr>
            </a:br>
            <a:r>
              <a:rPr lang="en-US" sz="139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  <a:ea typeface="+mj-ea"/>
                <a:cs typeface="+mj-cs"/>
              </a:rPr>
              <a:t>French</a:t>
            </a:r>
            <a:r>
              <a:rPr lang="en-US" sz="4800" dirty="0">
                <a:solidFill>
                  <a:srgbClr val="EDBEAD"/>
                </a:solidFill>
                <a:latin typeface="+mj-lt"/>
              </a:rPr>
              <a:t> </a:t>
            </a:r>
            <a:endParaRPr lang="en-US" sz="6600" dirty="0">
              <a:solidFill>
                <a:srgbClr val="EDBEAD"/>
              </a:solidFill>
              <a:latin typeface="+mj-lt"/>
            </a:endParaRPr>
          </a:p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 panose="02000000000000000000" pitchFamily="2" charset="0"/>
              </a:rPr>
              <a:t>Revolution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572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358" y="589712"/>
            <a:ext cx="8245642" cy="3653423"/>
          </a:xfrm>
        </p:spPr>
        <p:txBody>
          <a:bodyPr>
            <a:noAutofit/>
          </a:bodyPr>
          <a:lstStyle/>
          <a:p>
            <a:pPr algn="ctr"/>
            <a:r>
              <a:rPr lang="en-US" sz="9600" dirty="0">
                <a:latin typeface="Bujardet Freres (Unregistered)" panose="00000400000000000000" pitchFamily="2" charset="0"/>
              </a:rPr>
              <a:t>Diamond </a:t>
            </a:r>
            <a:br>
              <a:rPr lang="en-US" sz="9600" dirty="0">
                <a:latin typeface="Bujardet Freres (Unregistered)" panose="00000400000000000000" pitchFamily="2" charset="0"/>
              </a:rPr>
            </a:br>
            <a:r>
              <a:rPr lang="en-US" sz="9600" dirty="0">
                <a:latin typeface="Bujardet Freres (Unregistered)" panose="00000400000000000000" pitchFamily="2" charset="0"/>
              </a:rPr>
              <a:t>Necklace </a:t>
            </a:r>
            <a:br>
              <a:rPr lang="en-US" sz="9600" dirty="0">
                <a:latin typeface="Bujardet Freres (Unregistered)" panose="00000400000000000000" pitchFamily="2" charset="0"/>
              </a:rPr>
            </a:br>
            <a:r>
              <a:rPr lang="en-US" sz="9600" dirty="0">
                <a:latin typeface="Bujardet Freres (Unregistered)" panose="00000400000000000000" pitchFamily="2" charset="0"/>
              </a:rPr>
              <a:t>Affair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748" y="4579669"/>
            <a:ext cx="5092555" cy="1596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queen’s name was tarnished when she became associated with an attempted fraud that had taken place without her knowledge.</a:t>
            </a:r>
          </a:p>
        </p:txBody>
      </p:sp>
      <p:pic>
        <p:nvPicPr>
          <p:cNvPr id="2050" name="Picture 2" descr="http://upload.wikimedia.org/wikipedia/commons/thumb/c/c9/Collier_reine_Breteuil.jpg/709px-Collier_reine_Breteui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088"/>
            <a:ext cx="4884821" cy="705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9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1.staticflickr.com/125/409543412_5bd888e444_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1225" r="-132" b="12780"/>
          <a:stretch/>
        </p:blipFill>
        <p:spPr bwMode="auto">
          <a:xfrm>
            <a:off x="0" y="-48126"/>
            <a:ext cx="12192000" cy="6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47440" y="6488668"/>
            <a:ext cx="31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 </a:t>
            </a:r>
            <a:r>
              <a:rPr lang="en-US" dirty="0">
                <a:solidFill>
                  <a:schemeClr val="accent1"/>
                </a:solidFill>
                <a:hlinkClick r:id="rId3" tooltip="Attribution-ShareAlike License"/>
              </a:rPr>
              <a:t>Some rights reserved</a:t>
            </a:r>
            <a:r>
              <a:rPr lang="en-US" dirty="0">
                <a:solidFill>
                  <a:schemeClr val="accent1"/>
                </a:solidFill>
              </a:rPr>
              <a:t> by </a:t>
            </a:r>
            <a:r>
              <a:rPr lang="en-US" dirty="0">
                <a:solidFill>
                  <a:schemeClr val="accent1"/>
                </a:solidFill>
                <a:hlinkClick r:id="rId4"/>
              </a:rPr>
              <a:t>St0rmz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5184" y="3875499"/>
            <a:ext cx="4933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Antoinette became a symbol for the French monarchy’s extravagance in hard times.</a:t>
            </a:r>
          </a:p>
        </p:txBody>
      </p:sp>
    </p:spTree>
    <p:extLst>
      <p:ext uri="{BB962C8B-B14F-4D97-AF65-F5344CB8AC3E}">
        <p14:creationId xmlns:p14="http://schemas.microsoft.com/office/powerpoint/2010/main" val="2417977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168" y="1604559"/>
            <a:ext cx="5956769" cy="3281342"/>
          </a:xfrm>
        </p:spPr>
        <p:txBody>
          <a:bodyPr>
            <a:noAutofit/>
          </a:bodyPr>
          <a:lstStyle/>
          <a:p>
            <a:pPr algn="ctr"/>
            <a:r>
              <a:rPr lang="en-US" sz="13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Madame</a:t>
            </a:r>
            <a:r>
              <a:rPr lang="en-US" sz="138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br>
              <a:rPr lang="en-US" sz="13800" i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</a:br>
            <a:r>
              <a:rPr lang="en-US" sz="13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Deficit</a:t>
            </a:r>
            <a:endParaRPr lang="en-US" sz="13800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9058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e/eb/Women%27s_March_on_Versailles01.jpg/1024px-Women%27s_March_on_Versailles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" y="609600"/>
            <a:ext cx="12185506" cy="636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71451"/>
            <a:ext cx="97726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00" b="1" dirty="0"/>
              <a:t>Women</a:t>
            </a:r>
            <a:r>
              <a:rPr lang="en-US" sz="6600" b="1" dirty="0">
                <a:latin typeface="+mn-lt"/>
              </a:rPr>
              <a:t>’</a:t>
            </a:r>
            <a:r>
              <a:rPr lang="en-US" sz="6600" b="1" dirty="0"/>
              <a:t>s March on Versailles</a:t>
            </a:r>
          </a:p>
        </p:txBody>
      </p:sp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543550" y="4648200"/>
            <a:ext cx="6381750" cy="188595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indent="0">
              <a:buNone/>
              <a:defRPr/>
            </a:pPr>
            <a:r>
              <a:rPr lang="en-US" sz="3200" b="1" dirty="0"/>
              <a:t>An angry mob of armed women demanded that the king and queen vacate Versailles and come with them to Paris.</a:t>
            </a:r>
            <a:endParaRPr lang="en-US" sz="32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1022063"/>
            <a:ext cx="272542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812800" indent="-812800">
              <a:defRPr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October 5, 1789</a:t>
            </a:r>
          </a:p>
        </p:txBody>
      </p:sp>
    </p:spTree>
    <p:extLst>
      <p:ext uri="{BB962C8B-B14F-4D97-AF65-F5344CB8AC3E}">
        <p14:creationId xmlns:p14="http://schemas.microsoft.com/office/powerpoint/2010/main" val="1772459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4/43/Ex%C3%A9cution_de_Marie_Antoinette_le_16_octobre_1793.jpg/1024px-Ex%C3%A9cution_de_Marie_Antoinette_le_16_octobre_17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20975"/>
          <a:stretch/>
        </p:blipFill>
        <p:spPr bwMode="auto">
          <a:xfrm>
            <a:off x="-594480" y="-48126"/>
            <a:ext cx="1278648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304" y="944688"/>
            <a:ext cx="5598695" cy="1774449"/>
          </a:xfrm>
        </p:spPr>
        <p:txBody>
          <a:bodyPr>
            <a:noAutofit/>
          </a:bodyPr>
          <a:lstStyle/>
          <a:p>
            <a:pPr algn="ctr"/>
            <a:r>
              <a:rPr lang="en-US" sz="138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chemeClr val="bg2">
                      <a:alpha val="43000"/>
                    </a:schemeClr>
                  </a:outerShdw>
                </a:effectLst>
              </a:rPr>
              <a:t>1793</a:t>
            </a:r>
          </a:p>
        </p:txBody>
      </p:sp>
    </p:spTree>
    <p:extLst>
      <p:ext uri="{BB962C8B-B14F-4D97-AF65-F5344CB8AC3E}">
        <p14:creationId xmlns:p14="http://schemas.microsoft.com/office/powerpoint/2010/main" val="33022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EAEA"/>
            </a:gs>
            <a:gs pos="74000">
              <a:srgbClr val="ECECEC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:Jacques-Louis David - Marie Antoinette on the Way to the Guillot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"/>
          <a:stretch/>
        </p:blipFill>
        <p:spPr bwMode="auto">
          <a:xfrm>
            <a:off x="6854697" y="268942"/>
            <a:ext cx="4640617" cy="6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 useBgFill="1">
        <p:nvSpPr>
          <p:cNvPr id="5" name="Rectangle 4"/>
          <p:cNvSpPr/>
          <p:nvPr/>
        </p:nvSpPr>
        <p:spPr>
          <a:xfrm>
            <a:off x="11132457" y="145143"/>
            <a:ext cx="580572" cy="2859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78" y="1010652"/>
            <a:ext cx="6978315" cy="33447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>
                <a:solidFill>
                  <a:schemeClr val="bg1"/>
                </a:solidFill>
              </a:rPr>
              <a:t>Jacques-Louis David, 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</a:t>
            </a:r>
            <a:br>
              <a:rPr lang="en-US" sz="6000" b="1" dirty="0">
                <a:solidFill>
                  <a:schemeClr val="bg1"/>
                </a:solidFill>
              </a:rPr>
            </a:br>
            <a:r>
              <a:rPr lang="en-US" sz="4800" i="1" dirty="0">
                <a:solidFill>
                  <a:schemeClr val="bg1"/>
                </a:solidFill>
              </a:rPr>
              <a:t>Marie Antoinette on the Way to the Guillotine</a:t>
            </a:r>
            <a:r>
              <a:rPr lang="en-US" sz="4800" dirty="0">
                <a:solidFill>
                  <a:schemeClr val="bg1"/>
                </a:solidFill>
              </a:rPr>
              <a:t>,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6000" b="1" dirty="0">
                <a:solidFill>
                  <a:schemeClr val="bg1"/>
                </a:solidFill>
              </a:rPr>
              <a:t>1793 </a:t>
            </a:r>
          </a:p>
        </p:txBody>
      </p:sp>
    </p:spTree>
    <p:extLst>
      <p:ext uri="{BB962C8B-B14F-4D97-AF65-F5344CB8AC3E}">
        <p14:creationId xmlns:p14="http://schemas.microsoft.com/office/powerpoint/2010/main" val="1218396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avid - The Death of Socra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2"/>
          <a:stretch/>
        </p:blipFill>
        <p:spPr bwMode="auto">
          <a:xfrm>
            <a:off x="0" y="-48126"/>
            <a:ext cx="12192000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38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4" b="23687"/>
          <a:stretch/>
        </p:blipFill>
        <p:spPr bwMode="auto">
          <a:xfrm>
            <a:off x="0" y="-120316"/>
            <a:ext cx="12192000" cy="705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8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EAEA"/>
            </a:gs>
            <a:gs pos="74000">
              <a:srgbClr val="ECECEC"/>
            </a:gs>
            <a:gs pos="100000">
              <a:srgbClr val="EAEAE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:Jacques-Louis David - Marie Antoinette on the Way to the Guillotin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"/>
          <a:stretch/>
        </p:blipFill>
        <p:spPr bwMode="auto">
          <a:xfrm>
            <a:off x="6854697" y="268942"/>
            <a:ext cx="4640617" cy="63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 useBgFill="1">
        <p:nvSpPr>
          <p:cNvPr id="5" name="Rectangle 4"/>
          <p:cNvSpPr/>
          <p:nvPr/>
        </p:nvSpPr>
        <p:spPr>
          <a:xfrm>
            <a:off x="11132457" y="145143"/>
            <a:ext cx="580572" cy="28593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4" y="405466"/>
            <a:ext cx="7794808" cy="4058957"/>
          </a:xfrm>
        </p:spPr>
        <p:txBody>
          <a:bodyPr>
            <a:no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Not Worth </a:t>
            </a:r>
            <a:br>
              <a:rPr lang="en-US" sz="11500" dirty="0">
                <a:solidFill>
                  <a:schemeClr val="bg1"/>
                </a:solidFill>
              </a:rPr>
            </a:br>
            <a:r>
              <a:rPr lang="en-US" sz="11500" dirty="0">
                <a:solidFill>
                  <a:schemeClr val="bg1"/>
                </a:solidFill>
              </a:rPr>
              <a:t>a Painting</a:t>
            </a:r>
          </a:p>
        </p:txBody>
      </p:sp>
    </p:spTree>
    <p:extLst>
      <p:ext uri="{BB962C8B-B14F-4D97-AF65-F5344CB8AC3E}">
        <p14:creationId xmlns:p14="http://schemas.microsoft.com/office/powerpoint/2010/main" val="1640767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197517" cy="4560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6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</a:t>
            </a:r>
            <a:br>
              <a:rPr lang="en-US" sz="16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</a:br>
            <a:r>
              <a:rPr lang="en-US" sz="16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Burke</a:t>
            </a:r>
            <a:endParaRPr lang="en-US" sz="4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77118" y="5114844"/>
            <a:ext cx="58763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British MP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741653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/>
              <a:t>SEPARATE  SPHERES</a:t>
            </a:r>
          </a:p>
        </p:txBody>
      </p:sp>
      <p:sp>
        <p:nvSpPr>
          <p:cNvPr id="4" name="Oval 3"/>
          <p:cNvSpPr/>
          <p:nvPr/>
        </p:nvSpPr>
        <p:spPr>
          <a:xfrm>
            <a:off x="465221" y="1825625"/>
            <a:ext cx="5277853" cy="453991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416842" y="1825625"/>
            <a:ext cx="5277853" cy="4539916"/>
          </a:xfrm>
          <a:prstGeom prst="ellipse">
            <a:avLst/>
          </a:prstGeom>
          <a:gradFill flip="none" rotWithShape="1">
            <a:gsLst>
              <a:gs pos="14000">
                <a:srgbClr val="EACCCC"/>
              </a:gs>
              <a:gs pos="48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5" y="2480592"/>
            <a:ext cx="3099804" cy="309980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94" y="2482849"/>
            <a:ext cx="3097547" cy="30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5490521" y="946311"/>
            <a:ext cx="60242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Little did I dream that I should have lived to see such disasters fallen upon her, in a nation of gallant men, in a nation of men of honor, and of cavaliers! I thought ten thousand swords must have leaped from their scabbards, to avenge even a look that threatened her with insult.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09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7" name="Rectangle 16"/>
          <p:cNvSpPr/>
          <p:nvPr/>
        </p:nvSpPr>
        <p:spPr>
          <a:xfrm>
            <a:off x="5692138" y="821712"/>
            <a:ext cx="5872333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But the age of chivalry is gone; </a:t>
            </a:r>
            <a:br>
              <a:rPr lang="en-US" sz="6600" dirty="0">
                <a:solidFill>
                  <a:schemeClr val="bg1"/>
                </a:solidFill>
              </a:rPr>
            </a:b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that of </a:t>
            </a:r>
            <a:r>
              <a:rPr lang="en-US" sz="3600" dirty="0" err="1">
                <a:solidFill>
                  <a:schemeClr val="bg1"/>
                </a:solidFill>
              </a:rPr>
              <a:t>sophisters</a:t>
            </a:r>
            <a:r>
              <a:rPr lang="en-US" sz="3600" dirty="0">
                <a:solidFill>
                  <a:schemeClr val="bg1"/>
                </a:solidFill>
              </a:rPr>
              <a:t>, economists, and calculators has succeeded,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and the glory of Europe is extinguished forever.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72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2566"/>
            <a:ext cx="7403848" cy="199085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  <a:defRPr/>
            </a:pPr>
            <a:r>
              <a:rPr lang="en-US" sz="6000" dirty="0" err="1">
                <a:solidFill>
                  <a:schemeClr val="bg1"/>
                </a:solidFill>
              </a:rPr>
              <a:t>Olympe</a:t>
            </a:r>
            <a:r>
              <a:rPr lang="en-US" sz="6000" dirty="0">
                <a:solidFill>
                  <a:schemeClr val="bg1"/>
                </a:solidFill>
              </a:rPr>
              <a:t> de Gouges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and Her Declaration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455"/>
            <a:ext cx="7403848" cy="3300174"/>
          </a:xfrm>
        </p:spPr>
        <p:txBody>
          <a:bodyPr>
            <a:noAutofit/>
          </a:bodyPr>
          <a:lstStyle/>
          <a:p>
            <a:pPr algn="ctr"/>
            <a:r>
              <a:rPr lang="en-US" sz="1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RIGHTS </a:t>
            </a:r>
            <a:r>
              <a:rPr lang="en-US" sz="11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WOMAN</a:t>
            </a: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73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49" y="2148348"/>
            <a:ext cx="5834981" cy="400507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200" i="1" dirty="0">
                <a:solidFill>
                  <a:schemeClr val="bg1"/>
                </a:solidFill>
              </a:rPr>
              <a:t>Declaration of the Rights of Woman and the Female Citizen</a:t>
            </a:r>
          </a:p>
          <a:p>
            <a:pPr marL="742950" indent="0" eaLnBrk="1" hangingPunct="1">
              <a:buNone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“Woman has the right to mount the scaffold; she must equally have the right to mount the rostrum.”  </a:t>
            </a:r>
            <a:r>
              <a:rPr lang="en-US" sz="32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Olympe</a:t>
            </a:r>
            <a:r>
              <a:rPr lang="en-US" sz="8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de Gouges</a:t>
            </a: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58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rgbClr val="580000"/>
            </a:gs>
            <a:gs pos="100000">
              <a:srgbClr val="13060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ageweb-cdn.magnoliasoft.net/nmm/supersize/f43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0" b="90000" l="9883" r="899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7" t="5930" r="20296" b="6812"/>
          <a:stretch/>
        </p:blipFill>
        <p:spPr bwMode="auto">
          <a:xfrm>
            <a:off x="7673722" y="176981"/>
            <a:ext cx="3656214" cy="680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0" y="2794735"/>
            <a:ext cx="7446791" cy="1997983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8000" b="1" dirty="0">
                <a:solidFill>
                  <a:schemeClr val="bg1"/>
                </a:solidFill>
              </a:rPr>
              <a:t>BEHEADED</a:t>
            </a:r>
          </a:p>
          <a:p>
            <a:pPr marL="0" indent="0" algn="ctr" eaLnBrk="1" hangingPunct="1">
              <a:buNone/>
              <a:defRPr/>
            </a:pPr>
            <a:r>
              <a:rPr lang="en-US" sz="6000" dirty="0">
                <a:solidFill>
                  <a:schemeClr val="bg1"/>
                </a:solidFill>
              </a:rPr>
              <a:t>(1793)	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256032" y="512382"/>
            <a:ext cx="7147816" cy="1325563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E7D1DC"/>
                </a:solidFill>
              </a:rPr>
              <a:t>Olympe</a:t>
            </a:r>
            <a:r>
              <a:rPr lang="en-US" sz="8000" dirty="0">
                <a:solidFill>
                  <a:srgbClr val="E7D1DC"/>
                </a:solidFill>
              </a:rPr>
              <a:t> de Gouges</a:t>
            </a:r>
          </a:p>
        </p:txBody>
      </p:sp>
      <p:pic>
        <p:nvPicPr>
          <p:cNvPr id="25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ecapitation_Head_Fall_Off-SoundBible.com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80834" y="6553199"/>
            <a:ext cx="285631" cy="28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80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8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75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6914 0.85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4" y="4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3"/>
          <a:stretch/>
        </p:blipFill>
        <p:spPr>
          <a:xfrm>
            <a:off x="0" y="0"/>
            <a:ext cx="12192000" cy="693018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3368842"/>
            <a:ext cx="6212304" cy="1092777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Place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Olympe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de Gouges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157298" y="6324418"/>
            <a:ext cx="183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Photo by </a:t>
            </a:r>
            <a:r>
              <a:rPr lang="en-US" dirty="0" err="1">
                <a:solidFill>
                  <a:schemeClr val="bg2"/>
                </a:solidFill>
                <a:hlinkClick r:id="rId3" tooltip="Go to Groume's photostream"/>
              </a:rPr>
              <a:t>Groume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71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6" name="Title 1"/>
          <p:cNvSpPr txBox="1">
            <a:spLocks/>
          </p:cNvSpPr>
          <p:nvPr/>
        </p:nvSpPr>
        <p:spPr>
          <a:xfrm>
            <a:off x="-1" y="4523873"/>
            <a:ext cx="12192000" cy="1297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Burke vs.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40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38" b="12236"/>
          <a:stretch/>
        </p:blipFill>
        <p:spPr>
          <a:xfrm>
            <a:off x="0" y="-24064"/>
            <a:ext cx="12192000" cy="69061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" y="930441"/>
            <a:ext cx="12192000" cy="55666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6600" dirty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The British </a:t>
            </a:r>
          </a:p>
          <a:p>
            <a:pPr algn="ctr">
              <a:lnSpc>
                <a:spcPct val="80000"/>
              </a:lnSpc>
            </a:pPr>
            <a:r>
              <a:rPr lang="en-US" sz="19900" dirty="0">
                <a:ln>
                  <a:solidFill>
                    <a:srgbClr val="000054"/>
                  </a:solidFill>
                </a:ln>
                <a:solidFill>
                  <a:schemeClr val="bg1"/>
                </a:solidFill>
                <a:effectLst>
                  <a:glow rad="50800">
                    <a:srgbClr val="000054">
                      <a:alpha val="8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Debate</a:t>
            </a:r>
            <a:endParaRPr lang="en-US" sz="4800" dirty="0">
              <a:ln>
                <a:solidFill>
                  <a:srgbClr val="000054"/>
                </a:solidFill>
              </a:ln>
              <a:solidFill>
                <a:schemeClr val="bg1"/>
              </a:solidFill>
              <a:effectLst>
                <a:glow rad="50800">
                  <a:srgbClr val="000054">
                    <a:alpha val="8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3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Reflections on the </a:t>
            </a:r>
            <a:r>
              <a:rPr lang="en-US" sz="4800" i="1" dirty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1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35027" y="3134607"/>
            <a:ext cx="602428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Reflections on the </a:t>
            </a:r>
            <a:r>
              <a:rPr lang="en-US" sz="4800" i="1" dirty="0">
                <a:solidFill>
                  <a:srgbClr val="FFFFF7"/>
                </a:solidFill>
              </a:rPr>
              <a:t>Revolution in France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5078323" y="3347091"/>
            <a:ext cx="602428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ANTI</a:t>
            </a:r>
            <a:endParaRPr lang="en-US" sz="115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999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324" y="664026"/>
            <a:ext cx="6239328" cy="1491569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2500" dirty="0">
                <a:solidFill>
                  <a:schemeClr val="bg2"/>
                </a:solidFill>
              </a:rPr>
              <a:t>Rousseau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724" y="3082728"/>
            <a:ext cx="5480507" cy="325848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3600" i="1" dirty="0">
                <a:solidFill>
                  <a:schemeClr val="bg2"/>
                </a:solidFill>
              </a:rPr>
              <a:t>Emile </a:t>
            </a:r>
            <a:r>
              <a:rPr lang="en-US" sz="3600" dirty="0">
                <a:solidFill>
                  <a:schemeClr val="bg2"/>
                </a:solidFill>
              </a:rPr>
              <a:t>(On Education)</a:t>
            </a:r>
          </a:p>
          <a:p>
            <a:pPr eaLnBrk="1" hangingPunct="1">
              <a:defRPr/>
            </a:pPr>
            <a:endParaRPr lang="en-US" sz="1400" dirty="0">
              <a:solidFill>
                <a:schemeClr val="bg2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chemeClr val="bg2"/>
                </a:solidFill>
              </a:rPr>
              <a:t>“Mother, do not make a decent man out of your daughter.  Make a decent woman out of her.”</a:t>
            </a:r>
          </a:p>
        </p:txBody>
      </p:sp>
      <p:pic>
        <p:nvPicPr>
          <p:cNvPr id="37892" name="Picture 2" descr="http://cepa.newschool.edu/het/profiles/image/Rousseau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52" y="0"/>
            <a:ext cx="55553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Rectangle 3"/>
          <p:cNvSpPr/>
          <p:nvPr/>
        </p:nvSpPr>
        <p:spPr>
          <a:xfrm>
            <a:off x="721500" y="1999085"/>
            <a:ext cx="3705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(French Philosophe)</a:t>
            </a:r>
          </a:p>
        </p:txBody>
      </p:sp>
    </p:spTree>
    <p:extLst>
      <p:ext uri="{BB962C8B-B14F-4D97-AF65-F5344CB8AC3E}">
        <p14:creationId xmlns:p14="http://schemas.microsoft.com/office/powerpoint/2010/main" val="1479233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le:EdmundBurke1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569214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994483" y="508764"/>
            <a:ext cx="8505371" cy="2280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96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Edmund Burke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5027" y="329808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F7"/>
                </a:solidFill>
              </a:rPr>
              <a:t>Conservatism</a:t>
            </a:r>
            <a:endParaRPr lang="en-US" sz="5400" dirty="0">
              <a:solidFill>
                <a:srgbClr val="FFFFF7"/>
              </a:solidFill>
            </a:endParaRPr>
          </a:p>
          <a:p>
            <a:pPr algn="ctr"/>
            <a:r>
              <a:rPr lang="en-US" sz="5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Inherited Rights</a:t>
            </a:r>
            <a:endParaRPr lang="en-US" sz="4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42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935763">
            <a:off x="952448" y="3482531"/>
            <a:ext cx="57892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PRO</a:t>
            </a:r>
            <a:endParaRPr lang="en-US" sz="11500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6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6909" y="3511215"/>
            <a:ext cx="60242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rgbClr val="FFFFF7"/>
                </a:solidFill>
              </a:rPr>
              <a:t>Liberalism</a:t>
            </a:r>
            <a:endParaRPr lang="en-US" sz="5400" dirty="0">
              <a:solidFill>
                <a:srgbClr val="FFFFF7"/>
              </a:solidFill>
            </a:endParaRPr>
          </a:p>
          <a:p>
            <a:pPr algn="ctr"/>
            <a:r>
              <a:rPr lang="en-US" sz="5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Natural Rights</a:t>
            </a:r>
            <a:endParaRPr lang="en-US" sz="48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21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A Vindication of the Rights of </a:t>
            </a:r>
            <a:r>
              <a:rPr lang="en-US" sz="5400" i="1" dirty="0">
                <a:solidFill>
                  <a:schemeClr val="accent5"/>
                </a:solidFill>
              </a:rPr>
              <a:t>Woman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(1792)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59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82" y="693528"/>
            <a:ext cx="7760114" cy="358971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500" dirty="0">
                <a:solidFill>
                  <a:srgbClr val="312E3A"/>
                </a:solidFill>
              </a:rPr>
              <a:t>Charlotte</a:t>
            </a:r>
            <a:r>
              <a:rPr lang="en-US" sz="11500" dirty="0">
                <a:solidFill>
                  <a:srgbClr val="312E3A"/>
                </a:solidFill>
              </a:rPr>
              <a:t> </a:t>
            </a:r>
            <a:br>
              <a:rPr lang="en-US" sz="13800" dirty="0">
                <a:solidFill>
                  <a:srgbClr val="312E3A"/>
                </a:solidFill>
              </a:rPr>
            </a:br>
            <a:r>
              <a:rPr lang="en-US" sz="16600" dirty="0">
                <a:solidFill>
                  <a:srgbClr val="312E3A"/>
                </a:solidFill>
              </a:rPr>
              <a:t>Corday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8006" y="4395174"/>
            <a:ext cx="51332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i="1" dirty="0"/>
              <a:t>Women and the </a:t>
            </a:r>
            <a:br>
              <a:rPr lang="en-US" sz="4800" i="1" dirty="0"/>
            </a:br>
            <a:r>
              <a:rPr lang="en-US" sz="4800" i="1" dirty="0"/>
              <a:t>French Revolution</a:t>
            </a:r>
          </a:p>
        </p:txBody>
      </p:sp>
    </p:spTree>
    <p:extLst>
      <p:ext uri="{BB962C8B-B14F-4D97-AF65-F5344CB8AC3E}">
        <p14:creationId xmlns:p14="http://schemas.microsoft.com/office/powerpoint/2010/main" val="2013858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an-Paul Marat por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" y="365126"/>
            <a:ext cx="5167673" cy="6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39816" y="501482"/>
            <a:ext cx="6652184" cy="3396749"/>
          </a:xfrm>
        </p:spPr>
        <p:txBody>
          <a:bodyPr>
            <a:noAutofit/>
          </a:bodyPr>
          <a:lstStyle/>
          <a:p>
            <a:pPr algn="ctr"/>
            <a:r>
              <a:rPr lang="en-US" sz="11500" dirty="0">
                <a:solidFill>
                  <a:srgbClr val="F3E7CE"/>
                </a:solidFill>
              </a:rPr>
              <a:t>Jean</a:t>
            </a:r>
            <a:r>
              <a:rPr lang="en-US" sz="9600" dirty="0">
                <a:solidFill>
                  <a:srgbClr val="F3E7CE"/>
                </a:solidFill>
                <a:latin typeface="+mn-lt"/>
              </a:rPr>
              <a:t>-</a:t>
            </a:r>
            <a:r>
              <a:rPr lang="en-US" sz="11500" dirty="0">
                <a:solidFill>
                  <a:srgbClr val="F3E7CE"/>
                </a:solidFill>
              </a:rPr>
              <a:t>Paul </a:t>
            </a:r>
            <a:r>
              <a:rPr lang="en-US" sz="13800" dirty="0">
                <a:solidFill>
                  <a:srgbClr val="F3E7CE"/>
                </a:solidFill>
              </a:rPr>
              <a:t>Marat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539816" y="4450325"/>
            <a:ext cx="6652184" cy="21459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</a:t>
            </a:r>
            <a:r>
              <a:rPr lang="en-US" sz="5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Revolutionary</a:t>
            </a:r>
            <a:endParaRPr lang="en-US" sz="5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4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an-Paul Marat por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3" y="365126"/>
            <a:ext cx="5167673" cy="61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39816" y="501482"/>
            <a:ext cx="6652184" cy="5610560"/>
          </a:xfrm>
        </p:spPr>
        <p:txBody>
          <a:bodyPr>
            <a:noAutofit/>
          </a:bodyPr>
          <a:lstStyle/>
          <a:p>
            <a:pPr algn="ctr"/>
            <a:r>
              <a:rPr lang="en-US" sz="19900" dirty="0">
                <a:solidFill>
                  <a:srgbClr val="F3E7CE"/>
                </a:solidFill>
              </a:rPr>
              <a:t>MASS </a:t>
            </a:r>
            <a:r>
              <a:rPr lang="en-US" sz="9000" dirty="0">
                <a:solidFill>
                  <a:srgbClr val="F3E7CE"/>
                </a:solidFill>
              </a:rPr>
              <a:t>MURDERER</a:t>
            </a:r>
          </a:p>
        </p:txBody>
      </p:sp>
    </p:spTree>
    <p:extLst>
      <p:ext uri="{BB962C8B-B14F-4D97-AF65-F5344CB8AC3E}">
        <p14:creationId xmlns:p14="http://schemas.microsoft.com/office/powerpoint/2010/main" val="11842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chemeClr val="accent4">
                <a:lumMod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448"/>
            <a:ext cx="10515600" cy="3773738"/>
          </a:xfrm>
        </p:spPr>
        <p:txBody>
          <a:bodyPr>
            <a:noAutofit/>
          </a:bodyPr>
          <a:lstStyle/>
          <a:p>
            <a:pPr algn="ctr"/>
            <a:r>
              <a:rPr lang="en-US" sz="34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Who?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6695"/>
            <a:ext cx="10515600" cy="18455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Will do something about it?</a:t>
            </a:r>
          </a:p>
        </p:txBody>
      </p:sp>
    </p:spTree>
    <p:extLst>
      <p:ext uri="{BB962C8B-B14F-4D97-AF65-F5344CB8AC3E}">
        <p14:creationId xmlns:p14="http://schemas.microsoft.com/office/powerpoint/2010/main" val="109118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71" y="717591"/>
            <a:ext cx="7760114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rgbClr val="312E3A"/>
                </a:solidFill>
              </a:rPr>
              <a:t>Charlotte Corday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26940" y="2492334"/>
            <a:ext cx="5919027" cy="3468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ASSASSINATED</a:t>
            </a:r>
          </a:p>
          <a:p>
            <a:pPr marL="0" indent="0" algn="ctr">
              <a:buNone/>
            </a:pPr>
            <a:r>
              <a:rPr lang="en-US" sz="4800" dirty="0"/>
              <a:t>Jean-Paul Marat</a:t>
            </a:r>
          </a:p>
          <a:p>
            <a:pPr marL="0" indent="0" algn="ctr">
              <a:buNone/>
            </a:pPr>
            <a:r>
              <a:rPr lang="en-US" sz="4400" dirty="0"/>
              <a:t>(a Jacobin fanatic) </a:t>
            </a:r>
          </a:p>
          <a:p>
            <a:pPr marL="0" indent="0" algn="ctr">
              <a:buNone/>
            </a:pPr>
            <a:r>
              <a:rPr lang="en-US" sz="4800" dirty="0"/>
              <a:t>in 1793</a:t>
            </a:r>
          </a:p>
        </p:txBody>
      </p:sp>
    </p:spTree>
    <p:extLst>
      <p:ext uri="{BB962C8B-B14F-4D97-AF65-F5344CB8AC3E}">
        <p14:creationId xmlns:p14="http://schemas.microsoft.com/office/powerpoint/2010/main" val="3972687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5975129" cy="2859338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chemeClr val="bg2"/>
                </a:solidFill>
              </a:rPr>
              <a:t>An Early Modern </a:t>
            </a:r>
            <a:br>
              <a:rPr lang="en-US" sz="6000" dirty="0">
                <a:solidFill>
                  <a:schemeClr val="bg2"/>
                </a:solidFill>
              </a:rPr>
            </a:br>
            <a:r>
              <a:rPr lang="en-US" sz="6000" dirty="0">
                <a:solidFill>
                  <a:schemeClr val="bg2"/>
                </a:solidFill>
              </a:rPr>
              <a:t>View of Women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4363" y="4347369"/>
            <a:ext cx="4566401" cy="14081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The True Woman</a:t>
            </a:r>
            <a:r>
              <a:rPr lang="en-US" dirty="0">
                <a:solidFill>
                  <a:schemeClr val="bg1"/>
                </a:solidFill>
              </a:rPr>
              <a:t>, anonymous engraving, seventeenth century.  Paris, </a:t>
            </a:r>
            <a:r>
              <a:rPr lang="en-US" dirty="0" err="1">
                <a:solidFill>
                  <a:schemeClr val="bg1"/>
                </a:solidFill>
              </a:rPr>
              <a:t>Bibliothèque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Nationale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chnm.gmu.edu/wwh/modules/lesson4/images/sources/truewom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5975130" y="0"/>
            <a:ext cx="5380257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87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rgbClr val="040605"/>
            </a:gs>
            <a:gs pos="100000">
              <a:srgbClr val="574D4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051"/>
            <a:ext cx="6874042" cy="3062350"/>
          </a:xfrm>
        </p:spPr>
        <p:txBody>
          <a:bodyPr>
            <a:noAutofit/>
          </a:bodyPr>
          <a:lstStyle/>
          <a:p>
            <a:pPr algn="ctr"/>
            <a:r>
              <a:rPr lang="en-US" sz="11500" dirty="0">
                <a:solidFill>
                  <a:srgbClr val="F3E7CE"/>
                </a:solidFill>
              </a:rPr>
              <a:t>The Death </a:t>
            </a:r>
            <a:br>
              <a:rPr lang="en-US" sz="11500" dirty="0">
                <a:solidFill>
                  <a:srgbClr val="F3E7CE"/>
                </a:solidFill>
              </a:rPr>
            </a:br>
            <a:r>
              <a:rPr lang="en-US" sz="11500" dirty="0">
                <a:solidFill>
                  <a:srgbClr val="F3E7CE"/>
                </a:solidFill>
              </a:rPr>
              <a:t>of Marat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98452"/>
            <a:ext cx="6874042" cy="1710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A09D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Jacques-Louis David 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rgbClr val="A09D68"/>
                </a:solidFill>
              </a:rPr>
              <a:t>(1793)</a:t>
            </a:r>
          </a:p>
        </p:txBody>
      </p:sp>
      <p:pic>
        <p:nvPicPr>
          <p:cNvPr id="3074" name="Picture 2" descr="http://upload.wikimedia.org/wikipedia/commons/thumb/a/aa/Death_of_Marat_by_David.jpg/800px-Death_of_Marat_by_Dav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042" y="0"/>
            <a:ext cx="5317958" cy="68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30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7725" y="1064587"/>
            <a:ext cx="6236367" cy="48068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800" dirty="0"/>
              <a:t> I have killed </a:t>
            </a:r>
          </a:p>
          <a:p>
            <a:pPr marL="0" indent="0" algn="ctr">
              <a:buNone/>
            </a:pPr>
            <a:r>
              <a:rPr lang="en-US" sz="14900" dirty="0">
                <a:latin typeface="+mj-lt"/>
              </a:rPr>
              <a:t>one man </a:t>
            </a:r>
          </a:p>
          <a:p>
            <a:pPr marL="0" indent="0" algn="ctr">
              <a:buNone/>
            </a:pPr>
            <a:r>
              <a:rPr lang="en-US" sz="6400" dirty="0"/>
              <a:t>to save </a:t>
            </a:r>
          </a:p>
          <a:p>
            <a:pPr marL="0" indent="0" algn="ctr">
              <a:buNone/>
            </a:pPr>
            <a:r>
              <a:rPr lang="en-US" sz="5400" dirty="0">
                <a:latin typeface="+mj-lt"/>
              </a:rPr>
              <a:t>a hundred thousand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567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7839"/>
            <a:ext cx="4207877" cy="2410159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000000"/>
                </a:solidFill>
              </a:rPr>
              <a:t>An English </a:t>
            </a:r>
            <a:r>
              <a:rPr lang="en-US" sz="6000" dirty="0">
                <a:solidFill>
                  <a:srgbClr val="000000"/>
                </a:solidFill>
              </a:rPr>
              <a:t>Perspective</a:t>
            </a:r>
            <a:endParaRPr lang="en-US" sz="6600" dirty="0">
              <a:solidFill>
                <a:srgbClr val="000000"/>
              </a:solidFill>
            </a:endParaRPr>
          </a:p>
        </p:txBody>
      </p:sp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3902059"/>
            <a:ext cx="4207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Caricature of Corday's trial by James Gillray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(1793)</a:t>
            </a:r>
          </a:p>
        </p:txBody>
      </p:sp>
    </p:spTree>
    <p:extLst>
      <p:ext uri="{BB962C8B-B14F-4D97-AF65-F5344CB8AC3E}">
        <p14:creationId xmlns:p14="http://schemas.microsoft.com/office/powerpoint/2010/main" val="3205555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a/a9/Corday-Gillray-color.jpeg/1024px-Corday-Gillray-color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877" y="-3356"/>
            <a:ext cx="7984123" cy="686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8236" y="457278"/>
            <a:ext cx="382922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The heroic Charlotte la </a:t>
            </a:r>
            <a:r>
              <a:rPr lang="en-US" sz="2400" b="1" dirty="0" err="1">
                <a:solidFill>
                  <a:srgbClr val="000000"/>
                </a:solidFill>
              </a:rPr>
              <a:t>Cordé</a:t>
            </a:r>
            <a:r>
              <a:rPr lang="en-US" sz="2400" b="1" dirty="0">
                <a:solidFill>
                  <a:srgbClr val="000000"/>
                </a:solidFill>
              </a:rPr>
              <a:t>, upon her trial, at the bar of the revolutionary tribunal of Paris, July 17, 1793</a:t>
            </a:r>
          </a:p>
          <a:p>
            <a:endParaRPr lang="en-US" sz="1100" dirty="0">
              <a:solidFill>
                <a:srgbClr val="000000"/>
              </a:solidFill>
            </a:endParaRPr>
          </a:p>
          <a:p>
            <a:r>
              <a:rPr lang="en-US" sz="2100" dirty="0">
                <a:solidFill>
                  <a:srgbClr val="000000"/>
                </a:solidFill>
              </a:rPr>
              <a:t>For having rid the world of that monster of Atheism and Murder, the Regicide Marat, whom she stabbed in a bath, where he had retired on account of a Leprosy, with which Heaven had begun the punishment of his Crimes. The noble enthusiasm with which this woman met the charge, &amp; the elevated disdain with which she treated the self-created Tribunal, struck the whole assembly with terror &amp; astonishment.</a:t>
            </a:r>
          </a:p>
        </p:txBody>
      </p:sp>
      <p:sp>
        <p:nvSpPr>
          <p:cNvPr id="9" name="Rectangle 8"/>
          <p:cNvSpPr/>
          <p:nvPr/>
        </p:nvSpPr>
        <p:spPr>
          <a:xfrm>
            <a:off x="4457700" y="152401"/>
            <a:ext cx="7581900" cy="514349"/>
          </a:xfrm>
          <a:prstGeom prst="rect">
            <a:avLst/>
          </a:prstGeom>
          <a:noFill/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7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5" r="11607" b="23315"/>
          <a:stretch/>
        </p:blipFill>
        <p:spPr>
          <a:xfrm>
            <a:off x="1502229" y="-65315"/>
            <a:ext cx="10776857" cy="6923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095" r="81786" b="23315"/>
          <a:stretch/>
        </p:blipFill>
        <p:spPr>
          <a:xfrm>
            <a:off x="1" y="-65316"/>
            <a:ext cx="3722914" cy="6923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767" y="729343"/>
            <a:ext cx="3649433" cy="3842657"/>
          </a:xfrm>
          <a:noFill/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Revolutionary leaders of the day did not see Corday </a:t>
            </a:r>
            <a:b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4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as a hero.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143" y="6338891"/>
            <a:ext cx="1687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Photo by </a:t>
            </a:r>
            <a:r>
              <a:rPr lang="en-US" dirty="0">
                <a:solidFill>
                  <a:schemeClr val="accent2"/>
                </a:solidFill>
                <a:hlinkClick r:id="rId3" tooltip="Go to E. C.'s photostream"/>
              </a:rPr>
              <a:t>E. C.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533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0" r="14076" b="21241"/>
          <a:stretch/>
        </p:blipFill>
        <p:spPr>
          <a:xfrm>
            <a:off x="0" y="-32658"/>
            <a:ext cx="12246430" cy="6923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11728" y="6552104"/>
            <a:ext cx="1647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Photo by </a:t>
            </a:r>
            <a:r>
              <a:rPr lang="en-US" sz="1600" dirty="0" err="1">
                <a:solidFill>
                  <a:schemeClr val="accent2"/>
                </a:solidFill>
                <a:hlinkClick r:id="rId4" tooltip="Go to Prayitno / Thank you for visiting ! (3 millions )'s photostream"/>
              </a:rPr>
              <a:t>Prayitno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370864">
            <a:off x="3657924" y="4842701"/>
            <a:ext cx="6814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French authorities were disappointed to find no evidence that Corday had ever shared a bed with a man.</a:t>
            </a:r>
          </a:p>
        </p:txBody>
      </p:sp>
    </p:spTree>
    <p:extLst>
      <p:ext uri="{BB962C8B-B14F-4D97-AF65-F5344CB8AC3E}">
        <p14:creationId xmlns:p14="http://schemas.microsoft.com/office/powerpoint/2010/main" val="8732472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7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19446"/>
            <a:ext cx="22300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Capture Queen's photostream"/>
              </a:rPr>
              <a:t>Capture Queen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8025" y="2284363"/>
            <a:ext cx="4219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afraid of the idea of women being able to do such things on their own. </a:t>
            </a:r>
          </a:p>
        </p:txBody>
      </p:sp>
    </p:spTree>
    <p:extLst>
      <p:ext uri="{BB962C8B-B14F-4D97-AF65-F5344CB8AC3E}">
        <p14:creationId xmlns:p14="http://schemas.microsoft.com/office/powerpoint/2010/main" val="539560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39"/>
          <a:stretch/>
        </p:blipFill>
        <p:spPr bwMode="auto">
          <a:xfrm>
            <a:off x="0" y="0"/>
            <a:ext cx="12192000" cy="692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231" y="1921878"/>
            <a:ext cx="8065168" cy="1325563"/>
          </a:xfrm>
        </p:spPr>
        <p:txBody>
          <a:bodyPr>
            <a:noAutofit/>
          </a:bodyPr>
          <a:lstStyle/>
          <a:p>
            <a:r>
              <a:rPr lang="en-US" sz="11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REVISIONISM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3452" y="3753853"/>
            <a:ext cx="3465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Reconsider</a:t>
            </a:r>
          </a:p>
        </p:txBody>
      </p:sp>
    </p:spTree>
    <p:extLst>
      <p:ext uri="{BB962C8B-B14F-4D97-AF65-F5344CB8AC3E}">
        <p14:creationId xmlns:p14="http://schemas.microsoft.com/office/powerpoint/2010/main" val="4062251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Paul 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(1860)</a:t>
            </a:r>
          </a:p>
        </p:txBody>
      </p:sp>
    </p:spTree>
    <p:extLst>
      <p:ext uri="{BB962C8B-B14F-4D97-AF65-F5344CB8AC3E}">
        <p14:creationId xmlns:p14="http://schemas.microsoft.com/office/powerpoint/2010/main" val="673048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130D0F"/>
            </a:gs>
            <a:gs pos="100000">
              <a:srgbClr val="C5AA91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-7533"/>
            <a:ext cx="5097379" cy="686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0" y="645789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600" i="1" dirty="0">
                <a:solidFill>
                  <a:srgbClr val="E6E2E2"/>
                </a:solidFill>
              </a:rPr>
              <a:t>Charlotte Corday</a:t>
            </a:r>
            <a:r>
              <a:rPr lang="en-US" sz="1600" dirty="0">
                <a:solidFill>
                  <a:srgbClr val="E6E2E2"/>
                </a:solidFill>
              </a:rPr>
              <a:t> by 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Paul Jacques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Aimé</a:t>
            </a:r>
            <a:r>
              <a:rPr lang="en-US" sz="1600" dirty="0">
                <a:solidFill>
                  <a:srgbClr val="E6E2E2"/>
                </a:solidFill>
                <a:hlinkClick r:id="rId3" tooltip="Paul Jacques Aimé Baudry"/>
              </a:rPr>
              <a:t> </a:t>
            </a:r>
            <a:r>
              <a:rPr lang="en-US" sz="1600" dirty="0" err="1">
                <a:solidFill>
                  <a:srgbClr val="E6E2E2"/>
                </a:solidFill>
                <a:hlinkClick r:id="rId3" tooltip="Paul Jacques Aimé Baudry"/>
              </a:rPr>
              <a:t>Baudry</a:t>
            </a:r>
            <a:r>
              <a:rPr lang="en-US" sz="1600" dirty="0">
                <a:solidFill>
                  <a:srgbClr val="E6E2E2"/>
                </a:solidFill>
              </a:rPr>
              <a:t> (1860)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217" y="4984357"/>
            <a:ext cx="23903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FANATIC</a:t>
            </a:r>
            <a:endParaRPr lang="en-US" sz="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8946" y="349083"/>
            <a:ext cx="2343338" cy="1255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Champion </a:t>
            </a:r>
            <a:br>
              <a:rPr lang="en-US" sz="48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</a:br>
            <a:r>
              <a:rPr lang="en-US" sz="44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/>
              </a:rPr>
              <a:t>of reason</a:t>
            </a:r>
            <a:endParaRPr lang="en-US" sz="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716" y="365125"/>
            <a:ext cx="7347284" cy="4796175"/>
          </a:xfrm>
        </p:spPr>
        <p:txBody>
          <a:bodyPr>
            <a:noAutofit/>
          </a:bodyPr>
          <a:lstStyle/>
          <a:p>
            <a:pPr algn="ctr"/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Corday as </a:t>
            </a:r>
            <a:b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b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Heroine</a:t>
            </a:r>
          </a:p>
        </p:txBody>
      </p:sp>
    </p:spTree>
    <p:extLst>
      <p:ext uri="{BB962C8B-B14F-4D97-AF65-F5344CB8AC3E}">
        <p14:creationId xmlns:p14="http://schemas.microsoft.com/office/powerpoint/2010/main" val="8848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8" b="3803"/>
          <a:stretch/>
        </p:blipFill>
        <p:spPr>
          <a:xfrm>
            <a:off x="902905" y="-23700"/>
            <a:ext cx="10389365" cy="629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22822"/>
            <a:ext cx="12192000" cy="1543008"/>
          </a:xfrm>
          <a:gradFill>
            <a:gsLst>
              <a:gs pos="60000">
                <a:schemeClr val="accent4">
                  <a:lumMod val="50000"/>
                </a:schemeClr>
              </a:gs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75000"/>
                </a:schemeClr>
              </a:gs>
            </a:gsLst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HYSTERICAL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68379" y="6481010"/>
            <a:ext cx="10411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555555"/>
                </a:solidFill>
              </a:rPr>
              <a:t>Illustration from Anatomy &amp; Physiology, </a:t>
            </a:r>
            <a:r>
              <a:rPr lang="en-US" sz="1400" dirty="0" err="1">
                <a:solidFill>
                  <a:srgbClr val="555555"/>
                </a:solidFill>
              </a:rPr>
              <a:t>Connexions</a:t>
            </a:r>
            <a:r>
              <a:rPr lang="en-US" sz="1400" dirty="0">
                <a:solidFill>
                  <a:srgbClr val="555555"/>
                </a:solidFill>
              </a:rPr>
              <a:t> Web site. </a:t>
            </a:r>
            <a:r>
              <a:rPr lang="en-US" sz="1400" dirty="0">
                <a:solidFill>
                  <a:srgbClr val="0B0080"/>
                </a:solidFill>
                <a:hlinkClick r:id="rId4"/>
              </a:rPr>
              <a:t>http://cnx.org/content/col11496/1.6/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13497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65221"/>
            <a:ext cx="7467600" cy="275476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Women</a:t>
            </a:r>
            <a:endParaRPr lang="en-US" dirty="0">
              <a:solidFill>
                <a:srgbClr val="EDBEA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1659" y="2931698"/>
            <a:ext cx="6024282" cy="342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dirty="0">
                <a:solidFill>
                  <a:srgbClr val="FFFFF7"/>
                </a:solidFill>
              </a:rPr>
              <a:t>and the </a:t>
            </a:r>
            <a:br>
              <a:rPr lang="en-US" sz="6600" dirty="0">
                <a:solidFill>
                  <a:srgbClr val="FFFFF7"/>
                </a:solidFill>
              </a:rPr>
            </a:br>
            <a:r>
              <a:rPr lang="en-US" sz="13900" dirty="0">
                <a:solidFill>
                  <a:srgbClr val="EDBEA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French</a:t>
            </a:r>
            <a:r>
              <a:rPr lang="en-US" sz="4800" dirty="0">
                <a:solidFill>
                  <a:srgbClr val="EDBEAD"/>
                </a:solidFill>
                <a:latin typeface="Bujardet Freres (Unregistered)"/>
              </a:rPr>
              <a:t> </a:t>
            </a:r>
            <a:endParaRPr lang="en-US" sz="6600" dirty="0">
              <a:solidFill>
                <a:srgbClr val="EDBEAD"/>
              </a:solidFill>
              <a:latin typeface="Bujardet Freres (Unregistered)"/>
            </a:endParaRPr>
          </a:p>
          <a:p>
            <a:pPr algn="ctr">
              <a:lnSpc>
                <a:spcPct val="80000"/>
              </a:lnSpc>
            </a:pPr>
            <a:r>
              <a:rPr lang="en-US" sz="7200" dirty="0">
                <a:solidFill>
                  <a:srgbClr val="FFFF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endParaRPr lang="en-US" sz="6600" dirty="0">
              <a:solidFill>
                <a:srgbClr val="1F1F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0027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85440"/>
            <a:ext cx="6513094" cy="3653422"/>
          </a:xfrm>
        </p:spPr>
        <p:txBody>
          <a:bodyPr>
            <a:noAutofit/>
          </a:bodyPr>
          <a:lstStyle/>
          <a:p>
            <a:pPr algn="ctr"/>
            <a:r>
              <a:rPr lang="en-US" sz="1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en-US" sz="8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Antoinette</a:t>
            </a:r>
            <a:endParaRPr lang="en-US" sz="11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427623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Tragic Queen of France</a:t>
            </a:r>
          </a:p>
        </p:txBody>
      </p:sp>
    </p:spTree>
    <p:extLst>
      <p:ext uri="{BB962C8B-B14F-4D97-AF65-F5344CB8AC3E}">
        <p14:creationId xmlns:p14="http://schemas.microsoft.com/office/powerpoint/2010/main" val="1081868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rgbClr val="61462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92" y="862392"/>
            <a:ext cx="4321007" cy="529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162566"/>
            <a:ext cx="7403848" cy="1990853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00000"/>
              </a:lnSpc>
              <a:buNone/>
              <a:defRPr/>
            </a:pPr>
            <a:r>
              <a:rPr lang="en-US" sz="6000" dirty="0" err="1">
                <a:solidFill>
                  <a:schemeClr val="bg1"/>
                </a:solidFill>
              </a:rPr>
              <a:t>Olympe</a:t>
            </a:r>
            <a:r>
              <a:rPr lang="en-US" sz="6000" dirty="0">
                <a:solidFill>
                  <a:schemeClr val="bg1"/>
                </a:solidFill>
              </a:rPr>
              <a:t> de Gouges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and Her Declaration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86455"/>
            <a:ext cx="7403848" cy="3300174"/>
          </a:xfrm>
        </p:spPr>
        <p:txBody>
          <a:bodyPr>
            <a:noAutofit/>
          </a:bodyPr>
          <a:lstStyle/>
          <a:p>
            <a:pPr algn="ctr"/>
            <a:r>
              <a:rPr lang="en-US" sz="1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RIGHTS </a:t>
            </a:r>
            <a:r>
              <a:rPr lang="en-US" sz="11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OF WOMAN</a:t>
            </a:r>
          </a:p>
        </p:txBody>
      </p:sp>
      <p:pic>
        <p:nvPicPr>
          <p:cNvPr id="16" name="Picture 2" descr="http://upload.wikimedia.org/wikipedia/commons/a/a2/Marie-Olympe-de-Goug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65625" l="12755" r="89796">
                        <a14:foregroundMark x1="34439" y1="27083" x2="38265" y2="4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43" t="6142" r="18083" b="37626"/>
          <a:stretch/>
        </p:blipFill>
        <p:spPr bwMode="auto">
          <a:xfrm>
            <a:off x="8338781" y="1187355"/>
            <a:ext cx="2647667" cy="29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700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235618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88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Mary Wollstonecraft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909" y="3511215"/>
            <a:ext cx="602428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i="1" dirty="0">
                <a:solidFill>
                  <a:srgbClr val="FFFFF7"/>
                </a:solidFill>
              </a:rPr>
              <a:t>A Vindication of the Rights of Man</a:t>
            </a:r>
          </a:p>
          <a:p>
            <a:pPr algn="ctr"/>
            <a:r>
              <a:rPr lang="en-US" sz="4400" dirty="0">
                <a:solidFill>
                  <a:srgbClr val="FFFFF7"/>
                </a:solidFill>
              </a:rPr>
              <a:t>(1790)</a:t>
            </a:r>
            <a:endParaRPr lang="en-US" sz="36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469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accent4">
                <a:lumMod val="40000"/>
                <a:lumOff val="60000"/>
              </a:schemeClr>
            </a:gs>
            <a:gs pos="100000">
              <a:srgbClr val="B26E9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1/10/Charlotte_corda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3" b="97105" l="4403" r="100000">
                        <a14:foregroundMark x1="43239" y1="8421" x2="64151" y2="11974"/>
                        <a14:foregroundMark x1="52987" y1="10263" x2="66981" y2="38421"/>
                        <a14:foregroundMark x1="63050" y1="32237" x2="77044" y2="22895"/>
                        <a14:foregroundMark x1="37736" y1="16842" x2="27358" y2="30921"/>
                        <a14:foregroundMark x1="42767" y1="8158" x2="58962" y2="6842"/>
                        <a14:foregroundMark x1="35692" y1="43553" x2="32390" y2="43684"/>
                        <a14:foregroundMark x1="31761" y1="43289" x2="30189" y2="32237"/>
                        <a14:foregroundMark x1="27830" y1="28289" x2="27830" y2="28289"/>
                        <a14:foregroundMark x1="62264" y1="21053" x2="77987" y2="19474"/>
                        <a14:foregroundMark x1="78774" y1="24079" x2="83176" y2="23421"/>
                        <a14:foregroundMark x1="76258" y1="18947" x2="79560" y2="17763"/>
                        <a14:foregroundMark x1="70126" y1="19868" x2="63365" y2="11184"/>
                        <a14:foregroundMark x1="67610" y1="17763" x2="63679" y2="9342"/>
                        <a14:foregroundMark x1="67610" y1="20789" x2="65566" y2="7895"/>
                        <a14:foregroundMark x1="64780" y1="8684" x2="61478" y2="6316"/>
                        <a14:backgroundMark x1="90566" y1="58947" x2="90723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38" y="0"/>
            <a:ext cx="5739062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82" y="693528"/>
            <a:ext cx="7760114" cy="358971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2500" dirty="0">
                <a:solidFill>
                  <a:srgbClr val="312E3A"/>
                </a:solidFill>
              </a:rPr>
              <a:t>Charlotte</a:t>
            </a:r>
            <a:r>
              <a:rPr lang="en-US" sz="11500" dirty="0">
                <a:solidFill>
                  <a:srgbClr val="312E3A"/>
                </a:solidFill>
              </a:rPr>
              <a:t> </a:t>
            </a:r>
            <a:br>
              <a:rPr lang="en-US" sz="13800" dirty="0">
                <a:solidFill>
                  <a:srgbClr val="312E3A"/>
                </a:solidFill>
              </a:rPr>
            </a:br>
            <a:r>
              <a:rPr lang="en-US" sz="16600" dirty="0">
                <a:solidFill>
                  <a:srgbClr val="312E3A"/>
                </a:solidFill>
              </a:rPr>
              <a:t>Corday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438006" y="4395174"/>
            <a:ext cx="513326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i="1" dirty="0">
                <a:solidFill>
                  <a:srgbClr val="1F1F1F"/>
                </a:solidFill>
              </a:rPr>
              <a:t>Women and the </a:t>
            </a:r>
            <a:br>
              <a:rPr lang="en-US" sz="4800" i="1" dirty="0">
                <a:solidFill>
                  <a:srgbClr val="1F1F1F"/>
                </a:solidFill>
              </a:rPr>
            </a:br>
            <a:r>
              <a:rPr lang="en-US" sz="4800" i="1" dirty="0">
                <a:solidFill>
                  <a:srgbClr val="1F1F1F"/>
                </a:solidFill>
              </a:rPr>
              <a:t>French Revolution</a:t>
            </a:r>
          </a:p>
        </p:txBody>
      </p:sp>
    </p:spTree>
    <p:extLst>
      <p:ext uri="{BB962C8B-B14F-4D97-AF65-F5344CB8AC3E}">
        <p14:creationId xmlns:p14="http://schemas.microsoft.com/office/powerpoint/2010/main" val="32576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upload.wikimedia.org/wikipedia/commons/thumb/6/6d/Le_Serment_du_Jeu_de_paume.jpg/1280px-Le_Serment_du_Jeu_de_paum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0"/>
          <a:stretch/>
        </p:blipFill>
        <p:spPr bwMode="auto">
          <a:xfrm>
            <a:off x="0" y="-5715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57151"/>
            <a:ext cx="12192000" cy="3811003"/>
          </a:xfrm>
          <a:prstGeom prst="rect">
            <a:avLst/>
          </a:prstGeom>
          <a:gradFill>
            <a:gsLst>
              <a:gs pos="0">
                <a:srgbClr val="DCD8CD"/>
              </a:gs>
              <a:gs pos="100000">
                <a:srgbClr val="DCD8CD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8873"/>
            <a:ext cx="12192000" cy="2416175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The French Revolution was </a:t>
            </a:r>
            <a:br>
              <a:rPr lang="en-US" sz="7200" dirty="0"/>
            </a:br>
            <a:r>
              <a:rPr lang="en-US" sz="7200" dirty="0"/>
              <a:t>not a feminist revolution</a:t>
            </a:r>
          </a:p>
        </p:txBody>
      </p:sp>
    </p:spTree>
    <p:extLst>
      <p:ext uri="{BB962C8B-B14F-4D97-AF65-F5344CB8AC3E}">
        <p14:creationId xmlns:p14="http://schemas.microsoft.com/office/powerpoint/2010/main" val="913549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f/f0/1801_Antoine-Jean_Gros_-_Bonaparte_on_the_Bridge_at_Arco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 b="54780"/>
          <a:stretch/>
        </p:blipFill>
        <p:spPr bwMode="auto">
          <a:xfrm>
            <a:off x="0" y="-144379"/>
            <a:ext cx="12191999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5411" y="1439946"/>
            <a:ext cx="4796589" cy="218557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DEFINITELY </a:t>
            </a:r>
            <a:r>
              <a:rPr lang="en-US" sz="8000" dirty="0">
                <a:solidFill>
                  <a:srgbClr val="FFFA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endParaRPr lang="en-US" sz="6000" dirty="0">
              <a:solidFill>
                <a:srgbClr val="FFFAE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3179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rgbClr val="1E1E1E"/>
            </a:gs>
            <a:gs pos="100000">
              <a:schemeClr val="tx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c/Marywollstonecraft.jpg/492px-Marywollstonecraf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40" y="0"/>
            <a:ext cx="5623560" cy="6858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77515"/>
            <a:ext cx="7658100" cy="3918285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</a:pPr>
            <a:r>
              <a:rPr lang="en-US" sz="8800" i="1" dirty="0">
                <a:solidFill>
                  <a:srgbClr val="FFFFF7"/>
                </a:solidFill>
                <a:latin typeface="IM FELL Double Pica"/>
              </a:rPr>
              <a:t>But it was a </a:t>
            </a:r>
            <a:br>
              <a:rPr lang="en-US" dirty="0">
                <a:solidFill>
                  <a:srgbClr val="1F1F1F"/>
                </a:solidFill>
                <a:latin typeface="IM FELL Double Pica"/>
              </a:rPr>
            </a:br>
            <a:r>
              <a:rPr lang="en-US" sz="185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ujardet Freres (Unregistered)" panose="00000400000000000000" pitchFamily="2" charset="0"/>
              </a:rPr>
              <a:t>start</a:t>
            </a:r>
            <a:endParaRPr lang="en-US" sz="185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ouble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338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47340"/>
            <a:ext cx="6513094" cy="365342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Women began the Revolution as </a:t>
            </a:r>
            <a:br>
              <a:rPr lang="en-US" sz="36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2600" spc="50" dirty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Villains</a:t>
            </a:r>
            <a:endParaRPr lang="en-US" sz="10500" spc="50" dirty="0">
              <a:ln w="0"/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103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c/ce/Charlotte_Corday.jpg/640px-Charlotte_Corda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97"/>
          <a:stretch/>
        </p:blipFill>
        <p:spPr bwMode="auto">
          <a:xfrm>
            <a:off x="0" y="0"/>
            <a:ext cx="12192000" cy="693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31" y="1007478"/>
            <a:ext cx="8065168" cy="3393072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  <a:t>And walked out of it as</a:t>
            </a:r>
            <a:br>
              <a:rPr lang="en-US" sz="60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ouble Pica"/>
              </a:rPr>
            </a:br>
            <a:r>
              <a:rPr lang="en-US" sz="13800" dirty="0">
                <a:solidFill>
                  <a:srgbClr val="E6E2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HEROES</a:t>
            </a:r>
            <a:endParaRPr lang="en-US" sz="16600" dirty="0">
              <a:solidFill>
                <a:srgbClr val="E6E2E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8909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upload.wikimedia.org/wikipedia/commons/thumb/8/8f/Lucas_Cranach_the_Elder_-_Adam_und_Eva_im_Paradies_%28S%C3%BCndenfall%29_-_Google_Art_Project.jpg/640px-Lucas_Cranach_the_Elder_-_Adam_und_Eva_im_Paradies_%28S%C3%BCndenfall%29_-_Google_Art_Projec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51092"/>
          <a:stretch/>
        </p:blipFill>
        <p:spPr bwMode="auto">
          <a:xfrm>
            <a:off x="1588" y="-65314"/>
            <a:ext cx="12192000" cy="702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187355" y="846161"/>
            <a:ext cx="2279176" cy="1555845"/>
          </a:xfrm>
          <a:prstGeom prst="wedgeRoundRectCallout">
            <a:avLst>
              <a:gd name="adj1" fmla="val 73667"/>
              <a:gd name="adj2" fmla="val 74781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Okay… </a:t>
            </a:r>
            <a:r>
              <a:rPr lang="en-US" sz="4000" dirty="0"/>
              <a:t>I’ll try it.</a:t>
            </a:r>
          </a:p>
        </p:txBody>
      </p:sp>
    </p:spTree>
    <p:extLst>
      <p:ext uri="{BB962C8B-B14F-4D97-AF65-F5344CB8AC3E}">
        <p14:creationId xmlns:p14="http://schemas.microsoft.com/office/powerpoint/2010/main" val="14090781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6" b="7465"/>
          <a:stretch/>
        </p:blipFill>
        <p:spPr>
          <a:xfrm>
            <a:off x="0" y="-48126"/>
            <a:ext cx="12192000" cy="6946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128337" y="2355405"/>
            <a:ext cx="9232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The stage was set for the feminist movement.</a:t>
            </a:r>
          </a:p>
        </p:txBody>
      </p:sp>
      <p:sp>
        <p:nvSpPr>
          <p:cNvPr id="8" name="Rectangle 7"/>
          <p:cNvSpPr/>
          <p:nvPr/>
        </p:nvSpPr>
        <p:spPr>
          <a:xfrm>
            <a:off x="189312" y="6443770"/>
            <a:ext cx="1865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Photo by </a:t>
            </a:r>
            <a:r>
              <a:rPr lang="en-US" sz="1600" dirty="0">
                <a:solidFill>
                  <a:schemeClr val="accent2"/>
                </a:solidFill>
                <a:hlinkClick r:id="rId3" tooltip="Go to Max Wolfe's photostream"/>
              </a:rPr>
              <a:t>Max Wolfe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66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2" b="46601"/>
          <a:stretch/>
        </p:blipFill>
        <p:spPr bwMode="auto">
          <a:xfrm>
            <a:off x="0" y="-32657"/>
            <a:ext cx="123063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6464" y="3637833"/>
            <a:ext cx="4509836" cy="2443389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Greek Version</a:t>
            </a:r>
          </a:p>
        </p:txBody>
      </p:sp>
    </p:spTree>
    <p:extLst>
      <p:ext uri="{BB962C8B-B14F-4D97-AF65-F5344CB8AC3E}">
        <p14:creationId xmlns:p14="http://schemas.microsoft.com/office/powerpoint/2010/main" val="235947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2/Tizian_091.jpg/640px-Tizian_0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8" t="14260" r="16888" b="40792"/>
          <a:stretch/>
        </p:blipFill>
        <p:spPr bwMode="auto">
          <a:xfrm>
            <a:off x="6076950" y="-97971"/>
            <a:ext cx="6134100" cy="702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upload.wikimedia.org/wikipedia/commons/thumb/d/df/Pandora_-_John_William_Waterhouse.jpg/640px-Pandora_-_John_William_Water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t="21172" r="22568" b="46601"/>
          <a:stretch/>
        </p:blipFill>
        <p:spPr bwMode="auto">
          <a:xfrm>
            <a:off x="-38100" y="-97971"/>
            <a:ext cx="6134100" cy="695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" y="4838700"/>
            <a:ext cx="12249150" cy="1375872"/>
          </a:xfrm>
          <a:solidFill>
            <a:srgbClr val="252420">
              <a:alpha val="85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rgbClr val="FDF3E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CORRUPTING INFLUENCE</a:t>
            </a:r>
          </a:p>
        </p:txBody>
      </p:sp>
    </p:spTree>
    <p:extLst>
      <p:ext uri="{BB962C8B-B14F-4D97-AF65-F5344CB8AC3E}">
        <p14:creationId xmlns:p14="http://schemas.microsoft.com/office/powerpoint/2010/main" val="138862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1452" b="49215"/>
          <a:stretch/>
        </p:blipFill>
        <p:spPr bwMode="auto">
          <a:xfrm>
            <a:off x="0" y="-24064"/>
            <a:ext cx="11381874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upload.wikimedia.org/wikipedia/commons/6/68/Marie-Antoinette_par_Elisabeth_Vig%C3%A9e-Lebrun_-_17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4" t="21452" b="49215"/>
          <a:stretch/>
        </p:blipFill>
        <p:spPr bwMode="auto">
          <a:xfrm>
            <a:off x="9865894" y="-24063"/>
            <a:ext cx="2326106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6968" y="-24065"/>
            <a:ext cx="8775033" cy="6882064"/>
          </a:xfrm>
          <a:prstGeom prst="rect">
            <a:avLst/>
          </a:prstGeom>
          <a:gradFill flip="none" rotWithShape="1">
            <a:gsLst>
              <a:gs pos="9000">
                <a:schemeClr val="accent2">
                  <a:alpha val="0"/>
                  <a:lumMod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338" y="485440"/>
            <a:ext cx="6513094" cy="3653422"/>
          </a:xfrm>
        </p:spPr>
        <p:txBody>
          <a:bodyPr>
            <a:noAutofit/>
          </a:bodyPr>
          <a:lstStyle/>
          <a:p>
            <a:pPr algn="ctr"/>
            <a:r>
              <a:rPr lang="en-US" sz="166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en-US" sz="88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Antoinette</a:t>
            </a:r>
            <a:endParaRPr lang="en-US" sz="11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6500" y="4427623"/>
            <a:ext cx="4878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rgbClr val="5B9BD5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Tragic Queen of France</a:t>
            </a:r>
          </a:p>
        </p:txBody>
      </p:sp>
    </p:spTree>
    <p:extLst>
      <p:ext uri="{BB962C8B-B14F-4D97-AF65-F5344CB8AC3E}">
        <p14:creationId xmlns:p14="http://schemas.microsoft.com/office/powerpoint/2010/main" val="189709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ollstonecraft">
      <a:dk1>
        <a:srgbClr val="1F1F1F"/>
      </a:dk1>
      <a:lt1>
        <a:srgbClr val="FFFFF7"/>
      </a:lt1>
      <a:dk2>
        <a:srgbClr val="61462D"/>
      </a:dk2>
      <a:lt2>
        <a:srgbClr val="FFE6C6"/>
      </a:lt2>
      <a:accent1>
        <a:srgbClr val="D0B49A"/>
      </a:accent1>
      <a:accent2>
        <a:srgbClr val="E4A188"/>
      </a:accent2>
      <a:accent3>
        <a:srgbClr val="FFE6C6"/>
      </a:accent3>
      <a:accent4>
        <a:srgbClr val="C490AA"/>
      </a:accent4>
      <a:accent5>
        <a:srgbClr val="F0B7A4"/>
      </a:accent5>
      <a:accent6>
        <a:srgbClr val="CD8B70"/>
      </a:accent6>
      <a:hlink>
        <a:srgbClr val="E4A188"/>
      </a:hlink>
      <a:folHlink>
        <a:srgbClr val="954F72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'Autrichienne">
      <a:dk1>
        <a:sysClr val="windowText" lastClr="000000"/>
      </a:dk1>
      <a:lt1>
        <a:sysClr val="window" lastClr="FFFFFF"/>
      </a:lt1>
      <a:dk2>
        <a:srgbClr val="244966"/>
      </a:dk2>
      <a:lt2>
        <a:srgbClr val="B5BABE"/>
      </a:lt2>
      <a:accent1>
        <a:srgbClr val="5B9BD5"/>
      </a:accent1>
      <a:accent2>
        <a:srgbClr val="C66868"/>
      </a:accent2>
      <a:accent3>
        <a:srgbClr val="A5A5A5"/>
      </a:accent3>
      <a:accent4>
        <a:srgbClr val="781615"/>
      </a:accent4>
      <a:accent5>
        <a:srgbClr val="4472C4"/>
      </a:accent5>
      <a:accent6>
        <a:srgbClr val="7AA8C0"/>
      </a:accent6>
      <a:hlink>
        <a:srgbClr val="7AA8C0"/>
      </a:hlink>
      <a:folHlink>
        <a:srgbClr val="323F4F"/>
      </a:folHlink>
    </a:clrScheme>
    <a:fontScheme name="French Fonts">
      <a:majorFont>
        <a:latin typeface="Bujardet Freres (Unregistered)"/>
        <a:ea typeface=""/>
        <a:cs typeface=""/>
      </a:majorFont>
      <a:minorFont>
        <a:latin typeface="IM FELL Double P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1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29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4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6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7.xml><?xml version="1.0" encoding="utf-8"?>
<a:themeOverride xmlns:a="http://schemas.openxmlformats.org/drawingml/2006/main">
  <a:clrScheme name="Wollstonecraft">
    <a:dk1>
      <a:srgbClr val="1F1F1F"/>
    </a:dk1>
    <a:lt1>
      <a:srgbClr val="FFFFF7"/>
    </a:lt1>
    <a:dk2>
      <a:srgbClr val="61462D"/>
    </a:dk2>
    <a:lt2>
      <a:srgbClr val="FFE6C6"/>
    </a:lt2>
    <a:accent1>
      <a:srgbClr val="D0B49A"/>
    </a:accent1>
    <a:accent2>
      <a:srgbClr val="E4A188"/>
    </a:accent2>
    <a:accent3>
      <a:srgbClr val="FFE6C6"/>
    </a:accent3>
    <a:accent4>
      <a:srgbClr val="C490AA"/>
    </a:accent4>
    <a:accent5>
      <a:srgbClr val="F0B7A4"/>
    </a:accent5>
    <a:accent6>
      <a:srgbClr val="CD8B70"/>
    </a:accent6>
    <a:hlink>
      <a:srgbClr val="E4A188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ppt/theme/themeOverride9.xml><?xml version="1.0" encoding="utf-8"?>
<a:themeOverride xmlns:a="http://schemas.openxmlformats.org/drawingml/2006/main">
  <a:clrScheme name="L'Autrichienne">
    <a:dk1>
      <a:sysClr val="windowText" lastClr="000000"/>
    </a:dk1>
    <a:lt1>
      <a:sysClr val="window" lastClr="FFFFFF"/>
    </a:lt1>
    <a:dk2>
      <a:srgbClr val="244966"/>
    </a:dk2>
    <a:lt2>
      <a:srgbClr val="B5BABE"/>
    </a:lt2>
    <a:accent1>
      <a:srgbClr val="5B9BD5"/>
    </a:accent1>
    <a:accent2>
      <a:srgbClr val="C66868"/>
    </a:accent2>
    <a:accent3>
      <a:srgbClr val="A5A5A5"/>
    </a:accent3>
    <a:accent4>
      <a:srgbClr val="781615"/>
    </a:accent4>
    <a:accent5>
      <a:srgbClr val="4472C4"/>
    </a:accent5>
    <a:accent6>
      <a:srgbClr val="7AA8C0"/>
    </a:accent6>
    <a:hlink>
      <a:srgbClr val="7AA8C0"/>
    </a:hlink>
    <a:folHlink>
      <a:srgbClr val="323F4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14883</TotalTime>
  <Words>645</Words>
  <Application>Microsoft Office PowerPoint</Application>
  <PresentationFormat>Widescreen</PresentationFormat>
  <Paragraphs>128</Paragraphs>
  <Slides>60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IM FELL Double Pica</vt:lpstr>
      <vt:lpstr>Lucida Handwriting</vt:lpstr>
      <vt:lpstr>Calibri</vt:lpstr>
      <vt:lpstr>Bujardet Freres (Unregistered)</vt:lpstr>
      <vt:lpstr>Arial</vt:lpstr>
      <vt:lpstr>Office Theme</vt:lpstr>
      <vt:lpstr>1_Office Theme</vt:lpstr>
      <vt:lpstr>Women</vt:lpstr>
      <vt:lpstr>SEPARATE  SPHERES</vt:lpstr>
      <vt:lpstr>Rousseau</vt:lpstr>
      <vt:lpstr>An Early Modern  View of Women</vt:lpstr>
      <vt:lpstr>  HYSTERICAL</vt:lpstr>
      <vt:lpstr>PowerPoint Presentation</vt:lpstr>
      <vt:lpstr>The Greek Version</vt:lpstr>
      <vt:lpstr>CORRUPTING INFLUENCE</vt:lpstr>
      <vt:lpstr>Marie Antoinette</vt:lpstr>
      <vt:lpstr>Diamond  Necklace  Affair</vt:lpstr>
      <vt:lpstr>PowerPoint Presentation</vt:lpstr>
      <vt:lpstr>Madame  Deficit</vt:lpstr>
      <vt:lpstr>Women’s March on Versailles</vt:lpstr>
      <vt:lpstr>1793</vt:lpstr>
      <vt:lpstr>PowerPoint Presentation</vt:lpstr>
      <vt:lpstr>PowerPoint Presentation</vt:lpstr>
      <vt:lpstr>PowerPoint Presentation</vt:lpstr>
      <vt:lpstr>Not Worth  a Painting</vt:lpstr>
      <vt:lpstr>PowerPoint Presentation</vt:lpstr>
      <vt:lpstr>PowerPoint Presentation</vt:lpstr>
      <vt:lpstr>PowerPoint Presentation</vt:lpstr>
      <vt:lpstr>THE RIGHTS OF WOMAN</vt:lpstr>
      <vt:lpstr>Olympe de Gouges</vt:lpstr>
      <vt:lpstr>Olympe de Gouges</vt:lpstr>
      <vt:lpstr>Place Olympe de Gouges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 Wollstonecraft</vt:lpstr>
      <vt:lpstr>Mary Wollstonecraft</vt:lpstr>
      <vt:lpstr>Mary Wollstonecraft</vt:lpstr>
      <vt:lpstr>Mary Wollstonecraft</vt:lpstr>
      <vt:lpstr>Charlotte  Corday</vt:lpstr>
      <vt:lpstr>Jean-Paul Marat</vt:lpstr>
      <vt:lpstr>MASS MURDERER</vt:lpstr>
      <vt:lpstr>Who?</vt:lpstr>
      <vt:lpstr>Charlotte Corday</vt:lpstr>
      <vt:lpstr>The Death  of Marat</vt:lpstr>
      <vt:lpstr>PowerPoint Presentation</vt:lpstr>
      <vt:lpstr>An English Perspective</vt:lpstr>
      <vt:lpstr>PowerPoint Presentation</vt:lpstr>
      <vt:lpstr>Revolutionary leaders of the day did not see Corday  as a hero.</vt:lpstr>
      <vt:lpstr>PowerPoint Presentation</vt:lpstr>
      <vt:lpstr>PowerPoint Presentation</vt:lpstr>
      <vt:lpstr>REVISIONISM</vt:lpstr>
      <vt:lpstr>Corday as  National  Heroine</vt:lpstr>
      <vt:lpstr>Corday as  National  Heroine</vt:lpstr>
      <vt:lpstr>Women</vt:lpstr>
      <vt:lpstr>Marie Antoinette</vt:lpstr>
      <vt:lpstr>THE RIGHTS OF WOMAN</vt:lpstr>
      <vt:lpstr>Mary Wollstonecraft</vt:lpstr>
      <vt:lpstr>Charlotte  Corday</vt:lpstr>
      <vt:lpstr>The French Revolution was  not a feminist revolution</vt:lpstr>
      <vt:lpstr>DEFINITELY NOT</vt:lpstr>
      <vt:lpstr>But it was a  start</vt:lpstr>
      <vt:lpstr>Women began the Revolution as  Villains</vt:lpstr>
      <vt:lpstr>And walked out of it as HEROES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and the French Revolution - European History</dc:title>
  <dc:creator>Tom Richey</dc:creator>
  <cp:lastModifiedBy>Braun Christine</cp:lastModifiedBy>
  <cp:revision>90</cp:revision>
  <dcterms:created xsi:type="dcterms:W3CDTF">2014-02-24T20:59:54Z</dcterms:created>
  <dcterms:modified xsi:type="dcterms:W3CDTF">2018-01-16T19:37:47Z</dcterms:modified>
</cp:coreProperties>
</file>