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259" r:id="rId2"/>
    <p:sldId id="260" r:id="rId3"/>
    <p:sldId id="288" r:id="rId4"/>
    <p:sldId id="289" r:id="rId5"/>
    <p:sldId id="261" r:id="rId6"/>
    <p:sldId id="290" r:id="rId7"/>
    <p:sldId id="308" r:id="rId8"/>
    <p:sldId id="262" r:id="rId9"/>
    <p:sldId id="263" r:id="rId10"/>
    <p:sldId id="281" r:id="rId11"/>
    <p:sldId id="292" r:id="rId12"/>
    <p:sldId id="309" r:id="rId13"/>
    <p:sldId id="293" r:id="rId14"/>
    <p:sldId id="264" r:id="rId15"/>
    <p:sldId id="294" r:id="rId16"/>
    <p:sldId id="295" r:id="rId17"/>
    <p:sldId id="310" r:id="rId18"/>
    <p:sldId id="265" r:id="rId19"/>
    <p:sldId id="266" r:id="rId20"/>
    <p:sldId id="296" r:id="rId21"/>
    <p:sldId id="311" r:id="rId22"/>
    <p:sldId id="280" r:id="rId23"/>
    <p:sldId id="297" r:id="rId24"/>
    <p:sldId id="298" r:id="rId25"/>
    <p:sldId id="312" r:id="rId26"/>
    <p:sldId id="299" r:id="rId27"/>
    <p:sldId id="313" r:id="rId28"/>
    <p:sldId id="267" r:id="rId29"/>
    <p:sldId id="268" r:id="rId30"/>
    <p:sldId id="300" r:id="rId31"/>
    <p:sldId id="269" r:id="rId32"/>
    <p:sldId id="270" r:id="rId33"/>
    <p:sldId id="271" r:id="rId34"/>
    <p:sldId id="272" r:id="rId35"/>
    <p:sldId id="273" r:id="rId36"/>
    <p:sldId id="301" r:id="rId37"/>
    <p:sldId id="314" r:id="rId38"/>
    <p:sldId id="282" r:id="rId39"/>
    <p:sldId id="274" r:id="rId40"/>
    <p:sldId id="275" r:id="rId41"/>
    <p:sldId id="276" r:id="rId42"/>
    <p:sldId id="302" r:id="rId43"/>
    <p:sldId id="303" r:id="rId44"/>
    <p:sldId id="283" r:id="rId45"/>
    <p:sldId id="287" r:id="rId46"/>
    <p:sldId id="286" r:id="rId47"/>
    <p:sldId id="304" r:id="rId48"/>
    <p:sldId id="277" r:id="rId49"/>
    <p:sldId id="284" r:id="rId50"/>
    <p:sldId id="305" r:id="rId51"/>
    <p:sldId id="285" r:id="rId52"/>
    <p:sldId id="306" r:id="rId53"/>
    <p:sldId id="315" r:id="rId54"/>
    <p:sldId id="278" r:id="rId55"/>
    <p:sldId id="307" r:id="rId56"/>
    <p:sldId id="279"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ferSingleView="1">
    <p:restoredLeft sz="21473" autoAdjust="0"/>
    <p:restoredTop sz="60536" autoAdjust="0"/>
  </p:normalViewPr>
  <p:slideViewPr>
    <p:cSldViewPr snapToGrid="0">
      <p:cViewPr>
        <p:scale>
          <a:sx n="40" d="100"/>
          <a:sy n="40" d="100"/>
        </p:scale>
        <p:origin x="1816" y="92"/>
      </p:cViewPr>
      <p:guideLst>
        <p:guide orient="horz" pos="2160"/>
        <p:guide pos="2880"/>
      </p:guideLst>
    </p:cSldViewPr>
  </p:slideViewPr>
  <p:outlineViewPr>
    <p:cViewPr>
      <p:scale>
        <a:sx n="33" d="100"/>
        <a:sy n="33" d="100"/>
      </p:scale>
      <p:origin x="0" y="-1692"/>
    </p:cViewPr>
  </p:outlineViewPr>
  <p:notesTextViewPr>
    <p:cViewPr>
      <p:scale>
        <a:sx n="100" d="100"/>
        <a:sy n="100" d="100"/>
      </p:scale>
      <p:origin x="0" y="-412"/>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682802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76686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004352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r>
              <a:rPr lang="en-US" sz="800" b="1" baseline="0" dirty="0" smtClean="0">
                <a:latin typeface="Arial" panose="020B0604020202020204" pitchFamily="34" charset="0"/>
                <a:cs typeface="Arial" panose="020B0604020202020204" pitchFamily="34" charset="0"/>
              </a:rPr>
              <a:t> </a:t>
            </a:r>
          </a:p>
          <a:p>
            <a:pPr marL="0" indent="0">
              <a:buFont typeface="+mj-lt"/>
              <a:buNone/>
            </a:pPr>
            <a:r>
              <a:rPr lang="en-US" sz="800" b="1" dirty="0" smtClean="0">
                <a:latin typeface="Arial" panose="020B0604020202020204" pitchFamily="34" charset="0"/>
                <a:cs typeface="Arial" panose="020B0604020202020204" pitchFamily="34" charset="0"/>
              </a:rPr>
              <a:t>B.</a:t>
            </a:r>
            <a:r>
              <a:rPr lang="en-US" sz="800" b="1" baseline="0" dirty="0" smtClean="0">
                <a:latin typeface="Arial" panose="020B0604020202020204" pitchFamily="34" charset="0"/>
                <a:cs typeface="Arial" panose="020B0604020202020204" pitchFamily="34" charset="0"/>
              </a:rPr>
              <a:t> </a:t>
            </a:r>
            <a:r>
              <a:rPr lang="en-US" sz="800" b="1" dirty="0" smtClean="0"/>
              <a:t>The Five-Year Plans</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first five-year plan had staggering economic objectives: in just five years, total industrial output was to increase by 250 percent, agricultural production was slated to increase by 150 percent, and one-fifth of the peasants were to give up their private plots and join collective farms.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Stalin also pressed for rapid economic development in the belief that it would allow the U.S.S.R. to catch up with the West and, thus, overcome traditional Russian “backwardness.”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1929 Stalin ordered the collectivization of agriculture—the forced consolidation of individual peasant farms into large, state-controlled enterprises, partly to keep peasants from embracing conservative capitalism and posing a threat to the regime and partly to generate the enormous sums needed for all-out industrialization.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Forced collectivization led to disaster, as large numbers of peasants slaughtered their animals and burned their crops rather than turn them over to state commissars.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Collectivization in the Ukraine was more rapid and violent and snowballed into an assault on Ukrainians in general, who had sought independence after the First World War, resulting in a man-made famine in 1932 and 1933 that claimed between 3 and 3.5 million lives.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57546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r>
              <a:rPr lang="en-US" sz="800" b="1" baseline="0" dirty="0" smtClean="0">
                <a:latin typeface="Arial" panose="020B0604020202020204" pitchFamily="34" charset="0"/>
                <a:cs typeface="Arial" panose="020B0604020202020204" pitchFamily="34" charset="0"/>
              </a:rPr>
              <a:t> </a:t>
            </a:r>
          </a:p>
          <a:p>
            <a:pPr marL="0" indent="0">
              <a:buFont typeface="+mj-lt"/>
              <a:buNone/>
            </a:pPr>
            <a:r>
              <a:rPr lang="en-US" sz="800" b="1" dirty="0" smtClean="0">
                <a:latin typeface="Arial" panose="020B0604020202020204" pitchFamily="34" charset="0"/>
                <a:cs typeface="Arial" panose="020B0604020202020204" pitchFamily="34" charset="0"/>
              </a:rPr>
              <a:t>B.</a:t>
            </a:r>
            <a:r>
              <a:rPr lang="en-US" sz="800" b="1" baseline="0" dirty="0" smtClean="0">
                <a:latin typeface="Arial" panose="020B0604020202020204" pitchFamily="34" charset="0"/>
                <a:cs typeface="Arial" panose="020B0604020202020204" pitchFamily="34" charset="0"/>
              </a:rPr>
              <a:t> </a:t>
            </a:r>
            <a:r>
              <a:rPr lang="en-US" sz="800" b="1" dirty="0" smtClean="0"/>
              <a:t>The Five-Year Plans</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Collectivization was a cruel but real victory for Stalinist ideologues; though millions died, by the end of 1938, 93 percent of peasant households had been herded onto collective farms, effectively neutralizing them as a political threat.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Rapid industrialization mandated by the five-year plans was much more successful—despite bottlenecks and shortages of basic goods, Soviet industry produced about four times as much in 1937 as it had in 1928.</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Because the Soviet state needed heavy machinery to build the future, an industrial labor force was created almost overnight, as peasant men and women began working in the huge steel mills built across the country.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Rapid industrial growth produced urban development:  more than 25 million people, mostly peasants, migrated to cities during the 1930s.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404380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Life and Culture in Soviet Society</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Daily life was difficult in Stalin’s Soviet Union, with the lack of housing a particularly serious problem.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Because consumption was reduced to pay for investment, there was little improvement in the average standard of living; collectivized peasants experienced greater hardships.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On a more practical level, Soviet workers received important social benefits, such as old-age pensions, free medical services, free education, and day-care centers for children.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Rapid industrialization also offered possibilities for personal advancement; to acquire the necessary skilled workers, engineers, and managers, the Stalinist state broke with the egalitarian policies of the 1920s and provided high salaries and special privileges to its growing technical and managerial elite.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Following the Russian Revolution of 1917, women gained complete equality of rights; divorce and abortion were made easily available in the 1920s, and women were urged to work outside the home. After Stalin came to power, the government revoked many laws supporting women’s emancipation in order to strengthen the traditional family and build up the state’s population.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Soviet government also opened higher education to women, with the result that medicine practically became a woman’s profession.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Culture was thoroughly politicized for propaganda and indoctrination purposes, as Stalin ordered intellectuals to become “engineers of human minds” and instructed them to exalt the lives of ordinary workers and glorify Russian nationalism.</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151991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4059056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Stalinist Terror and the Great Purges</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When Stalin’s number-two man, Sergei Kirov, was mysteriously killed in 1934, Stalin blamed it on “Fascist agents” within the Communist Party and used the incident to purge the party of supposed traitors and solidify his own control.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resulting state-sponsored repression culminated in the “great purge” of 1936–1938, a series of public show trials in which false evidence, often gathered using torture, was used to incriminate party administrators and Red Army leaders.</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During this period, at least 6 million people, including faithful party members, union officials, managers, intellectuals, army officers, and countless ordinary citizens, were accused of counter-revolutionary activities and arrested; probably 1 to 2 million of them were executed or never returned from prisons and forced-labor camps.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purges seriously weakened the Soviet Union in economic, intellectual, and military terms, although Stalin and the party leadership enlisted 1.5 million new Party members to replace the purge victims.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Despite its terrible human costs, the great purges brought substantial practical rewards to this new generation of committed Communists.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95855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III. Mussolini and Fascism in Italy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The Seizure of Power</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early twentieth century, Italy was a constitutional monarchy with civil rights and a parliament elected by universal male suffrage and appeared to be moving toward democracy. However, the papacy, many devout Catholics, conservatives, and landowners remained strongly opposed to liberal institutions, and relations between church and state were often tense.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Much of the Italian population was poor, and class differences were extreme, leading to the development of a powerful revolutionary socialist movement.</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 war worsened the political situation; workers and peasants who had been promised social and land reform to win their support for the war felt cheated when the government did not deliver after the war ended.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Soaring postwar unemployment and inflation created mass hardship and energized Italy’s revolutionary socialist movement.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Radical workers and peasants began occupying factories and seizing land in 1920, actions that mobilized the property-owning classes.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pope had lifted his ban on Catholic participation in Italian politics, and a strong Catholic party quickly emerged. </a:t>
            </a:r>
          </a:p>
          <a:p>
            <a:pPr marL="571500" marR="0" indent="-571500" algn="l" defTabSz="914400" rtl="0" eaLnBrk="1" fontAlgn="base" latinLnBrk="0" hangingPunct="1">
              <a:lnSpc>
                <a:spcPts val="1400"/>
              </a:lnSpc>
              <a:spcBef>
                <a:spcPts val="0"/>
              </a:spcBef>
              <a:spcAft>
                <a:spcPts val="0"/>
              </a:spcAft>
              <a:buClrTx/>
              <a:buSzTx/>
              <a:buFontTx/>
              <a:buNone/>
              <a:tabLst>
                <a:tab pos="514350" algn="r"/>
                <a:tab pos="571500" algn="l"/>
              </a:tabLst>
              <a:defRPr/>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907266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III. Mussolini and Fascism in Italy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The Seizure of Power</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Into these crosscurrents of unrest and fear stepped Benito Mussolini, who began his political career before World War I as a Socialist Party leader, but after being wounded, he returned home and began organizing bitter war veterans like himself into a band of Fascists (from the Italian word for “a union of forces”). Mussolini and his supporters were the first to call themselves “Fascists”—revolutionaries determined to create a new totalitarian state based on extreme nationalism and militarism.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At first Mussolini’s program was a radical combination of nationalist and socialist demands, but when Mussolini saw that his verbal assaults on rival Socialists won him support from conservatives and the middle classes, he shifted gears in 1920 and became a sworn enemy of socialism.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Mussolini and his private militia of Black Shirts grew increasingly violent, destroying Socialist Party newspapers, local headquarters, and union halls, while pushing Socialists out of city governments in northern Italy.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Fascism soon became a mass movement, and in the midst of chaos largely created by the Black Shirts in 1922, Mussolini stepped forward as the savior of order and property to demand the resignation of the existing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In October 1922 a band of armed Fascists marched on Rome to threaten the king, Victor Emmanuel III (r. 1900–1946), and force him to appoint Mussolini prime minister of Italy.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398745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366697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113331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80390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III. Mussolini and Fascism in Italy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B. The Regime in Action</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 change in electoral law allowed the Fascist Party and its allies to win an overwhelming majority in April 1924, and Mussolini charged forward, declaring his desire to “make the nation Fascist” and imposing a series of repressive measures.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Freedom of the press was abolished, elections were fixed, and the government ruled by decree as Mussolini arrested his political opponents, disbanded all independent labor unions, and put dedicated Fascists in control of Italy’s schools.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Mussolini trumpeted his famous slogan—“Everything in the state, nothing outside the state, nothing against the state”—and by the end of 1926, Italy was a one-party dictatorship headed by Mussolini.</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the Lateran Agreement of 1929, Mussolini recognized the Vatican as an independent state in return for the pope’s support of Mussolini’s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3871357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III. Mussolini and Fascism in Italy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B. The Regime in Action</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Fascist state engineered popular consent by staging massive rallies and sporting events, creating Fascist youth and women’s movements, and providing new welfare benefits.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Mussolini’s government vehemently opposed liberal feminism and promoted traditional gender roles.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Mussolini matched his aggressive rhetoric with military action: Italian armies invaded the African nation of Ethiopia in 1935, defeating the poorly armed Ethiopian army in a brutal colonial war that shocked international opinion and resulted in close ties between Italy and Nazi Germany.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Deeply influenced by Hitler’s example, Mussolini’s government passed a series of anti-Jewish racial laws in 1938, but extreme anti-Semitic persecution did not occur in Italy until late in World War II, when Italy was under Nazi control.</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252241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1648990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The Roots of National Socialism</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National Socialism grew out of many complex developments, of which the most influential were extreme nationalism and racism—two ideas that captured the mind of Adolf Hitler (1889–1945), who dominated Nazism until the end of World War II.</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Vienna Hitler developed an unshakable belief in the crudest distortions of Social Darwinism, the superiority of Germanic races, and inevitability of racial conflict, while his exposure to poor east European Jews contributed to his anti-Semitism prejudice.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Rooted in centuries of Christian anti-Semitism, racist anti-Semitism became wildly popular on the far right wing of European politics and was given pseudoscientific legitimacy by nineteenth-century developments in biology and eugenics.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late 1919 Hitler joined the German Workers’ Party, a tiny extremist group that denounced Jews, Marxists, and democrats and promised a uniquely German National Socialism that would abolish the injustices of capitalism and create a mighty “people’s community.”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late 1923, when the Weimar Republic seemed on the verge of collapse, Hitler organized an armed uprising in Munich—the so-called Beer Hall Putsch, a poorly planned coup that ended with Hitler’s arrest.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2774875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Hitler’s Road to Power</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Using his brief prison term to dictate his book Mein </a:t>
            </a:r>
            <a:r>
              <a:rPr lang="en-US" sz="1000" dirty="0" err="1" smtClean="0">
                <a:effectLst/>
                <a:latin typeface="Times New Roman" panose="02020603050405020304" pitchFamily="18" charset="0"/>
                <a:ea typeface="Times New Roman" panose="02020603050405020304" pitchFamily="18" charset="0"/>
              </a:rPr>
              <a:t>Kampf</a:t>
            </a:r>
            <a:r>
              <a:rPr lang="en-US" sz="1000" dirty="0" smtClean="0">
                <a:effectLst/>
                <a:latin typeface="Times New Roman" panose="02020603050405020304" pitchFamily="18" charset="0"/>
                <a:ea typeface="Times New Roman" panose="02020603050405020304" pitchFamily="18" charset="0"/>
              </a:rPr>
              <a:t> (My Struggle), Hitler laid out his basic ideas on “racial purification” and the German race’s need for Lebensraum (“living space”).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Hitler also championed the idea of the leader-dictator, or Führer, and portrayed a sweeping vision of war and conquest in which the German master race would colonize and ultimately replace the “subhuman” Slavs and Jews living in east and central Europe.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years of relative prosperity and stability between 1924 and 1929, Hitler built up the Nazi Party by de-emphasizing </a:t>
            </a:r>
            <a:r>
              <a:rPr lang="en-US" sz="1000" dirty="0" err="1" smtClean="0">
                <a:effectLst/>
                <a:latin typeface="Times New Roman" panose="02020603050405020304" pitchFamily="18" charset="0"/>
                <a:ea typeface="Times New Roman" panose="02020603050405020304" pitchFamily="18" charset="0"/>
              </a:rPr>
              <a:t>anticapitalist</a:t>
            </a:r>
            <a:r>
              <a:rPr lang="en-US" sz="1000" dirty="0" smtClean="0">
                <a:effectLst/>
                <a:latin typeface="Times New Roman" panose="02020603050405020304" pitchFamily="18" charset="0"/>
                <a:ea typeface="Times New Roman" panose="02020603050405020304" pitchFamily="18" charset="0"/>
              </a:rPr>
              <a:t> sentiments and vowing to fight communism.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Great Depression of 1929 brought the ascent of National Socialism, as Hitler’s promises of economic and political salvation and calls for “national rebirth” attracted a broad spectrum of voters, including middle- and lower-class groups.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361238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Hitler’s Road to Power</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Seized by panic as bankruptcies increased, unemployment soared, and the Communists made dramatic election gains, voters deserted the conservative and moderate parties for the Nazis, which became the largest party in the Reichstag after the election of 1932.</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two left-wing parties, the Communists and the Social Democrats, who together outnumbered the Nazis in the Reichstag, failed to resolve their differences and mount an effective opposition to the Nazi takeover.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Finally, Hitler excelled in the dirty backroom politics of the decaying Weimar Republic and cleverly gained the support of conservative politicians who thought that they could use Hitler to resolve the political crisis and clamp down on leftists.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They accepted Hitler’s demand to be appointed chancellor in a coalition government, thinking that he could be used and controlled, and so Hitler was appointed chancellor by President Hindenburg on January 30, 1933.</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1770686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C. State and Society in Nazi Germany</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When the Nazis won only 44 percent of the vote in the elections, Hitler outlawed the Communist Party, arrested its parliamentary representatives, and pushed through the so-called Enabling Act on March 23, 1933, which gave him dictatorial power for four years.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Germany became a one-party Nazi state, as the new regime took over the government bureaucracy, installing Nazis in top positions, while at the same time creating a series of overlapping Nazi Party organizations responsible solely to Hitler.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resulting system of dual government was often disorganized and lacked the all-encompassing unity that its propagandists claimed, but Hitler used this fractured system to maintain dictatorial control.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Once the Nazis were firmly in command, Hitler and the party began constructing a National Socialist society defined by national unity and racial exclusion.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Nazis’ first step was to eliminate political enemies; they arrested Communists, Social Democrats, and union leaders and placed them in concentration camps, while also outlawing strikes and abolishing independent labor unions.</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Hitler then purged the Nazi Party of its more extremist elements, including the leadership of the storm troopers (the SA), some of whom talked of a “second revolution.”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On June 30, 1934, Hitler’s elite personal guard—the SS—arrested and executed about 100 SA leaders and political enemies; under the ruthless Heinrich Himmler (1900–1945), the SS took over the political police and the concentration camp system.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309121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C. State and Society in Nazi Germany</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Acting on their vision of racial purity, the Nazis began persecuting those they deemed incapable of contributing to the “master race,” targeting a number of supposedly undesirable groups that included Jews, Slavic peoples, Sinti and Roma (Gypsies,) homosexuals, Jehovah’s Witnesses, and people considered handicapped.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In the Nazi “racial state,” barbarism and race hatred were institutionalized with the force of science and law, as new university academies wrote studies that presented prejudice in the guise of enlightened science as a means of creating a strong national race.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A series of sterilization laws led to the forced sterilization of some four hundred thousand “undesirable” citizens.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By the end of 1934, most Jewish professionals had been banned from their occupations, and in 1935 the infamous Nuremberg Laws classified as Jewish anyone having three or more Jewish grandparents, outlawed marriage and sexual relations between Jews and those defined as Germans, and deprived Jews of all rights of citizenship.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11. 	In late 1938 the assault on the Jews accelerated with a well-organized wave of violence, known as Kristallnacht (the Night of Broken Glass), in which Nazi gangs smashed windows, looted Jewish-owned shops, destroyed homes and synagogues, and killed dozens of Jews.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2767986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1204763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180914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Authoritarian States</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Conservative Authoritarianism and Radical Totalitarian Dictatorships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traditional form of antidemocratic government in European history was conservative authoritarianism; the leaders of such governments relied on obedient bureaucracies in their efforts to control society.</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After the First World War, new kinds of radical dictatorship that went much further than conservative authoritarianism emerged in the Soviet Union, Germany, and Italy.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Communist and Fascist parties also became well established in all major European nations.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Some scholars use the term totalitarianism to describe these radical dictatorships, which made unprecedented “total claims” on the beliefs and behavior of their citizens and used violent political repression and intense propaganda to gain complete power. In addition, the state tried to dominate the economic, social, intellectual, and cultural aspects of people’s lives.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Communist and Fascist dictatorships built one-party political systems and rejected parliamentary government and liberal values, believing that liberal individualism undermined equality and unity.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 charismatic leader typically dominated the totalitarian state—Stalin in the Soviet Union, Mussolini in Italy, Hitler in Germany—and used force and terror to intimidate and destroy political opponents, while pursuing policies of expansion to exploit other lands.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They censored the mass media, instituted propaganda campaigns to advance their goals, and engaged in massive projects of state-controlled social engineering dedicated to replacing individualism with a unified “people” capable of exercising the collective will.</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90071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D. Popular Support for National Socialism</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Hitler had promised the masses economic recovery, and he delivered by launching a large public works program to help pull Germany out of the depression.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By 1938 unemployment had fallen to 2 percent, the standard of living for the average worker had increased moderately, and business profits had risen sharply.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Ordinary Germans benefited from the persecution of Jews: as Jews were forced out of their jobs, homes, and businesses, Germans stepped in to take their places in a process known as </a:t>
            </a:r>
            <a:r>
              <a:rPr lang="en-US" sz="1000" dirty="0" err="1" smtClean="0">
                <a:effectLst/>
                <a:latin typeface="Times New Roman" panose="02020603050405020304" pitchFamily="18" charset="0"/>
                <a:ea typeface="Times New Roman" panose="02020603050405020304" pitchFamily="18" charset="0"/>
              </a:rPr>
              <a:t>Aryanization</a:t>
            </a:r>
            <a:r>
              <a:rPr lang="en-US" sz="1000" dirty="0" smtClean="0">
                <a:effectLst/>
                <a:latin typeface="Times New Roman" panose="02020603050405020304" pitchFamily="18" charset="0"/>
                <a:ea typeface="Times New Roman" panose="02020603050405020304" pitchFamily="18" charset="0"/>
              </a:rPr>
              <a: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 wave of social and cultural innovation intended to construct the Volksgemeinschaft—a people’s community for racially pure Germans—featured mass organizations such as the Hitler Youth that spread Nazi ideology and enlisted volunteers for the Nazi cause.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Promising to “liberate women from women’s liberation,” Nazi ideologues championed a return to traditional family values by outlawing abortion, discouraging women from holding jobs or obtaining higher education, and glorifying domesticity and motherhood.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Not all Germans supported Hitler, however, and a number of German groups actively resisted him after 1933. Opponents’ lack of success was due to a failure to unify their efforts and to the regime’s relentless repression, arrest, and execution of political enemies.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4123843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86577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189445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1691041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785425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1719108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E. </a:t>
            </a:r>
            <a:r>
              <a:rPr lang="en-US" sz="800" b="1" dirty="0" smtClean="0"/>
              <a:t>Aggression and Appeasement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Germany’s withdrawal from the League of Nations in October 1933, however, indicated that Gustav Stresemann’s policy of peaceful cooperation was </a:t>
            </a:r>
            <a:r>
              <a:rPr lang="en-US" sz="1000" dirty="0" err="1" smtClean="0">
                <a:effectLst/>
                <a:latin typeface="Times New Roman" panose="02020603050405020304" pitchFamily="18" charset="0"/>
                <a:ea typeface="Times New Roman" panose="02020603050405020304" pitchFamily="18" charset="0"/>
              </a:rPr>
              <a:t>dead.Then</a:t>
            </a:r>
            <a:r>
              <a:rPr lang="en-US" sz="1000" dirty="0" smtClean="0">
                <a:effectLst/>
                <a:latin typeface="Times New Roman" panose="02020603050405020304" pitchFamily="18" charset="0"/>
                <a:ea typeface="Times New Roman" panose="02020603050405020304" pitchFamily="18" charset="0"/>
              </a:rPr>
              <a:t> in March 1935, Hitler proclaimed that Germany would no longer abide by the disarmament clauses of the Treaty of Versailles, and he began to build up the German army.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Britain adopted a policy of appeasement, granting Hitler everything he could reasonably want (and more) in order to avoid war, a tack that was motivated in large part by the pacifism of a British population still horrified by the memory of the First World War.</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Many powerful conservatives in Britain also underestimated Hitler, believing that Soviet communism was the real danger and that Hitler could be used to stop it.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Emboldened, Hitler enlisted powerful allies, establishing the so-called Rome-Berlin Axis with Italy in 1936 and then including Japan in the alliance later that year.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Germany and Italy intervened in the Spanish Civil War (1936–1939), where their military aid helped General Francisco Franco’s revolutionary Fascist movement defeat the democratically elected republican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Moving forward with his plans to seize Austria and Czechoslovakia in his drive for living space in the east, Hitler initiated the Austrian Anschluss (annexation) in March 1938, as German armies moved in unopposed and Nazis took control of the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1801038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IV. Hitler and Nazism in Germany</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E. </a:t>
            </a:r>
            <a:r>
              <a:rPr lang="en-US" sz="800" b="1" dirty="0" smtClean="0"/>
              <a:t>Aggression and Appeasement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March 1939 Hitler’s armies invaded and occupied the rest of Czechoslovakia—home to ethnic Czechs and Slovaks—electrifying Western public opinion and rousing a suddenly militant Chamberlain, who declared that Britain and France would fight if Hitler attacked Poland.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Hitler did not take these warnings seriously and in August 1939 signed a nonaggression pact with Stalin that not only pledged neutrality if the other became involved in war but also divided Poland, the Baltic nations, Finland, and a part of Romania into German and Soviet spheres of influence.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On September 1, 1939, German armies and warplanes smashed into Poland from three sides; two days later, Britain and France declared war on Germany.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739579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066915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500436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Authoritarian States</a:t>
            </a:r>
            <a:r>
              <a:rPr lang="en-US" sz="800" b="1" baseline="0" dirty="0" smtClean="0">
                <a:latin typeface="Arial" panose="020B0604020202020204" pitchFamily="34" charset="0"/>
                <a:cs typeface="Arial" panose="020B0604020202020204" pitchFamily="34" charset="0"/>
              </a:rPr>
              <a:t> </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Communism and Fascism</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Following Marx, Soviet Communists strove to create an international brotherhood of workers in which economic exploitation would disappear and society would be based on radical social equality.</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In pursuit of this social leveling, the Stalinist state used brute force to destroy the upper and middle classes, nationalize private property, push rapid industrialization, and collectivized agriculture.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For leaders such as Mussolini and Hitler who embraced fascism, the nation was the highest embodiment of the people, and the powerful leader was supposedly the materialization of the people’s collective will.</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Fascist governments intervened in the economy, but unlike Communist regimes, they did not try to level out class differences or nationalize private property.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Communists and Fascists also differed over the question of race: Communists sought to build a new world around the destruction of class differences, while Fascists typically endeavored to build a new national community grounded in racial homogeneity.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Adopting the doctrine of eugenics, a pseudoscience based on the idea that the selective breeding of human beings could improve the general characteristics of a national population, the Nazis believed that the German nation had to be “purified” of people they deemed “unfit.”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Questions about the ways in which their dictatorial regimes generated popular consensus lead toward what Primo Levi called the “gray zone” of moral compromise which defined everyday life in Nazi Germany and the Soviet Union. </a:t>
            </a:r>
            <a:endParaRPr lang="en-US" sz="10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697736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1751267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3288709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endParaRPr lang="en-US" sz="800" b="1" dirty="0" smtClean="0">
              <a:latin typeface="Arial" panose="020B0604020202020204" pitchFamily="34" charset="0"/>
              <a:cs typeface="Arial" panose="020B0604020202020204" pitchFamily="34" charset="0"/>
            </a:endParaRP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A. German Victories in Europe</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Using planes, tanks, and trucks in the first example of a blitzkrieg, or “lightning war,” Hitler’s armies crushed Poland in four weeks.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spring 1940 the Nazi lightning war struck again, as German motorized columns occupied Denmark, Norway, and Holland before breaking into France through southern Belgium and splitting the Franco-British forces there.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British withdrew their troops, and soon after, France was taken by the Nazis.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By July 1940 Hitler ruled practically all of continental Europe: Italy was an ally; Romania, Hungary, and Bulgaria joined the Axis powers; and the Soviet Union, Spain, and Sweden were friendly neutrals.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Germany’s assault on Britain, whose leader was Winston Churchill (1874–1965), began with attempts to gain control of the air; in the Battle of Britain, which began in July 1940, up to a thousand German planes a day attacked British airfields and key factories.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By October most of Ukraine had been conquered, Leningrad was practically surrounded, and Moscow was besieged, but the Soviet Union did not collapse, and the invaders were stopped by a severe winter.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1752302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endParaRPr lang="en-US" sz="800" b="1" dirty="0" smtClean="0">
              <a:latin typeface="Arial" panose="020B0604020202020204" pitchFamily="34" charset="0"/>
              <a:cs typeface="Arial" panose="020B0604020202020204" pitchFamily="34" charset="0"/>
            </a:endParaRP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B. Europe Under Nazi Occupation</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Hitler’s New Order was based firmly on the Nazis’ guiding principle of racial imperialism, and occupied peoples were subject to harsh policies dedicated to ethnic cleansing and the plunder of resources for the Nazi war effort. Within the New Order, the so-called Nordic peoples—who the Germans believed were related to the “Aryan master race”—received preferential treatment, but they were subject to Nazi-established puppet governments.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Germany divided France into two parts:  the German army occupied the north, and the southeast remained nominally independent under the aging Marshal Henri-Philippe </a:t>
            </a:r>
            <a:r>
              <a:rPr lang="en-US" sz="1000" dirty="0" err="1" smtClean="0">
                <a:effectLst/>
                <a:latin typeface="Times New Roman" panose="02020603050405020304" pitchFamily="18" charset="0"/>
                <a:ea typeface="Times New Roman" panose="02020603050405020304" pitchFamily="18" charset="0"/>
              </a:rPr>
              <a:t>Pétain</a:t>
            </a:r>
            <a:r>
              <a:rPr lang="en-US" sz="1000" dirty="0" smtClean="0">
                <a:effectLst/>
                <a:latin typeface="Times New Roman" panose="02020603050405020304" pitchFamily="18" charset="0"/>
                <a:ea typeface="Times New Roman" panose="02020603050405020304" pitchFamily="18" charset="0"/>
              </a:rPr>
              <a:t>, who formed the Vichy regime, which adopted many aspects of National Socialist ideology.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To enrich Germany and support the war effort, occupied nations were forced to pay for the costs of the war and for the occupation itself.</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Nazi victory also placed national Jewish populations across Europe under German control, thus easing the mass murder of Europe’s Jews.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response to such atrocities, small but determined underground resistance groups fought back, presenting a real challenge to the Nazi New Order by committing sabotage and passing intelligence about German operations to the Allies.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3328589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509182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5428240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1226928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C. The Holocaust</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1941 military death squads known as Special Task Forces (Einsatzgruppen) followed the advancing German armies into eastern Europe, systematically moving from town to town shooting Jews and other target populations.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late 1941 Hitler and the Nazi leadership ordered the SS to implement the “final solution of the Jewish question,” which meant the mass murder of all Jews in Europe.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Germans established an extensive network of concentration camps, industrial complexes, and railroad transport lines to imprison and murder Jews and other so-called undesirables and to exploit their labor before they died.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Some historians believe that widely shared anti-Semitism led “ordinary Germans” to become Hitler’s “willing executioners,” while others argue that heightened peer pressure, the desire to advance in the ranks, and brutalizing wartime violence turned average Germans into reluctant killers.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conditioning of Nazi racist propaganda clearly played a role, preparing numerous Germans to join the SS ideologues and perpetrate ever-greater crimes, from mistreatment to arrest to mass murder.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3829591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588744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376725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304499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endParaRPr lang="en-US" sz="800" b="1" dirty="0" smtClean="0">
              <a:latin typeface="Arial" panose="020B0604020202020204" pitchFamily="34" charset="0"/>
              <a:cs typeface="Arial" panose="020B0604020202020204" pitchFamily="34" charset="0"/>
            </a:endParaRP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D. Japanese Empire and the War in the Pacific</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response to political divisions and economic crisis, a Fascist government—one that was highly nationalistic and militaristic and deeply committed to imperial expansion—had taken control of Japan in the 1930s. In speeches, schools, and newspapers, Japanese ultranationalists eagerly voiced the extremist anti-Western views that had risen in the 1920s and 1930s, glorifying the warrior virtues of honor and sacrifice and proclaiming that Japan would liberate East Asia from Western colonialists.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1931 Japanese armies invaded and occupied Manchuria, a vast territory bordering northeastern China, and in 1937 Japan brutally invaded China itself.</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1940 the Japanese entered into a formal alliance with Italy and Germany, and in the summer of 1941 the Japanese occupied southern portions of the French colony of Indochina.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goal of a Greater East Asia Co-Prosperity Sphere was a sham, however, as Japanese military occupiers exploited local peoples for Japan’s wartime needs and exhibited great cruelty toward civilian populations.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Japanese expansion in the Pacific evoked a sharp response from U.S. President Franklin Roosevelt, and Japan’s leaders came to believe that war with the United States was inevitable.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a surprise attack on the U.S. fleet at Pearl Harbor in the Hawaiian Islands on December 7, 1941, the Japanese sank or crippled every American battleship.</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34570710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1162351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endParaRPr lang="en-US" sz="800" b="1" dirty="0" smtClean="0">
              <a:latin typeface="Arial" panose="020B0604020202020204" pitchFamily="34" charset="0"/>
              <a:cs typeface="Arial" panose="020B0604020202020204" pitchFamily="34" charset="0"/>
            </a:endParaRP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E. The “Hinge of Fate”</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Great Britain, the United States, and the Soviet Union joined together in a military pact that Churchill termed the Grand Alliance, though their pact was a matter of chance more than choice.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Grand Alliance did agree on a policy of “Europe first”: only after Hitler was defeated would the Allies mount an all-out attack on Japan.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military resources of the Grand Alliance were awesome: the United States harnessed its vast industrial base, Great Britain became an impregnable floating fortress, and Stalin drew heavily on the Soviet Union’s great military strength and the heroic resolve of the Soviet people. The combined might of the Allies forced back Nazi armies on all fronts.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May 1942 British forces halted the Axis penetration of North Africa by decisively defeating combined German and Italian armies at the Battle of El Alamein, which Winston Churchill called the “hinge of fate” that cemented Allied victory.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130019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endParaRPr lang="en-US" sz="800" b="1" dirty="0" smtClean="0">
              <a:latin typeface="Arial" panose="020B0604020202020204" pitchFamily="34" charset="0"/>
              <a:cs typeface="Arial" panose="020B0604020202020204" pitchFamily="34" charset="0"/>
            </a:endParaRPr>
          </a:p>
          <a:p>
            <a:pPr marL="0" indent="0">
              <a:buNone/>
            </a:pPr>
            <a:r>
              <a:rPr lang="en-US" sz="800" b="1" baseline="0" dirty="0" smtClean="0">
                <a:latin typeface="Arial" panose="020B0604020202020204" pitchFamily="34" charset="0"/>
                <a:cs typeface="Arial" panose="020B0604020202020204" pitchFamily="34" charset="0"/>
              </a:rPr>
              <a:t> </a:t>
            </a:r>
          </a:p>
          <a:p>
            <a:pPr marL="0" indent="0">
              <a:buNone/>
            </a:pPr>
            <a:r>
              <a:rPr lang="en-US" sz="800" b="1" dirty="0" smtClean="0">
                <a:latin typeface="Arial" panose="020B0604020202020204" pitchFamily="34" charset="0"/>
                <a:cs typeface="Arial" panose="020B0604020202020204" pitchFamily="34" charset="0"/>
              </a:rPr>
              <a:t>E. The “Hinge of Fate”</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After driving the Axis power out of North Africa, U.S. and British forces invaded Sicily in the summer of 1943 and then mainland Italy; Mussolini was overthrown by a coup d’état, and the new Italian government publicly accepted unconditional surrender.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spring of 1943 brought crucial Allied victories at sea and in the air, as new antisubmarine technologies allowed hundreds of ships to bring much-needed troops and supplies from the United States to Britain.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German campaign of 1942 against the Soviet Union turned disastrous when, at the Battle of Stalingrad in November 1942, the Soviets surrounded and systematically destroyed the entire German Sixth Army.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Hitler, who had refused to allow a retreat, suffered a catastrophic defeat, and for the first time, German public opinion turned decisively against the war.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2861891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73950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dirty="0" smtClean="0">
                <a:latin typeface="Arial" panose="020B0604020202020204" pitchFamily="34" charset="0"/>
                <a:cs typeface="Arial" panose="020B0604020202020204" pitchFamily="34" charset="0"/>
              </a:rPr>
              <a:t>V. </a:t>
            </a:r>
            <a:r>
              <a:rPr lang="en-US" sz="800" b="1" kern="1200" dirty="0" smtClean="0">
                <a:solidFill>
                  <a:schemeClr val="tx1"/>
                </a:solidFill>
                <a:latin typeface="Verdana" pitchFamily="-108" charset="0"/>
                <a:ea typeface="+mn-ea"/>
                <a:cs typeface="+mn-cs"/>
              </a:rPr>
              <a:t>The Second World War</a:t>
            </a:r>
          </a:p>
          <a:p>
            <a:pPr marL="0" indent="0">
              <a:buNone/>
            </a:pP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F. </a:t>
            </a:r>
            <a:r>
              <a:rPr lang="en-US" sz="800" b="1" dirty="0" smtClean="0"/>
              <a:t>Allied Victory</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German resistance against Hitler failed to halt the fighting, and an unsuccessful attempt by army leaders to assassinate Hitler in July 1944 only brought increased repression by the fanatic Nazis who had taken over the government.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On June 6, 1944, American and British forces under General Dwight Eisenhower landed on the beaches of Normandy, France, in history’s greatest naval invasion.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As Soviet forces fought their way into Berlin, Hitler committed suicide, and on May 8 the remaining German commanders capitulated.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the Pacific, Japanese troops continued to fight with enormous courage and determination in spite of repeated U.S. victories through the summer of 1945.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Because American commanders believed the conquest of Japan might cost a million American casualties and claim 10 to 20 million Japanese lives, U.S. leaders made the decision to drop atomic bombs on Hiroshima and Nagasaki on August 6 and 9, 1945.</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 mass bombing of cities and civilians, one of the terrible new practices of World War II, ended in a final nightmare, and on August 14, 1945, the Japanese announced their surrender.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55</a:t>
            </a:fld>
            <a:endParaRPr lang="en-US"/>
          </a:p>
        </p:txBody>
      </p:sp>
    </p:spTree>
    <p:extLst>
      <p:ext uri="{BB962C8B-B14F-4D97-AF65-F5344CB8AC3E}">
        <p14:creationId xmlns:p14="http://schemas.microsoft.com/office/powerpoint/2010/main" val="3681036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56</a:t>
            </a:fld>
            <a:endParaRPr lang="en-US"/>
          </a:p>
        </p:txBody>
      </p:sp>
    </p:spTree>
    <p:extLst>
      <p:ext uri="{BB962C8B-B14F-4D97-AF65-F5344CB8AC3E}">
        <p14:creationId xmlns:p14="http://schemas.microsoft.com/office/powerpoint/2010/main" val="103292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endParaRPr lang="en-US" sz="800" b="1" baseline="0" dirty="0" smtClean="0">
              <a:latin typeface="Arial" panose="020B0604020202020204" pitchFamily="34" charset="0"/>
              <a:cs typeface="Arial" panose="020B0604020202020204" pitchFamily="34" charset="0"/>
            </a:endParaRPr>
          </a:p>
          <a:p>
            <a:pPr marL="0" indent="0">
              <a:buNone/>
            </a:pPr>
            <a:r>
              <a:rPr lang="en-US" sz="800" b="1" dirty="0" smtClean="0">
                <a:latin typeface="Arial" panose="020B0604020202020204" pitchFamily="34" charset="0"/>
                <a:cs typeface="Arial" panose="020B0604020202020204" pitchFamily="34" charset="0"/>
              </a:rPr>
              <a:t>A. From Lenin to Stalin</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face of economic disintegration, riots by peasants and workers, and open rebellion, Lenin changed course and replaced War Communism with the New Economic Policy (NEP), which re-established limited economic freedom in an attempt to rebuild agriculture and industry.</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The NEP was a political and economic success, a necessary but temporary compromise with the Soviet Union’s overwhelming peasant majority that allowed peasant producers to sell their surpluses in free markets.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NEP brought rapid economic recovery, and by 1926 industrial output surpassed, and agricultural output almost equaled, prewar levels.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principal contenders to replace Lenin were Joseph Stalin, a good organizer but a poor speaker and writer, and Leon Trotsky, a great and inspiring leader who had planned the 1917 Bolshevik takeover and then created the Red Army.</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Even though Trotsky appeared to have all the advantages, Stalin triumphed because he was more effective at using his position as general secretary of the party’s Central Committee to win friends and allies with jobs and promises.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Stalin also won because he was better able to relate Marxist teaching to Soviet realities in the 1920s, developing a theory of “socialism in one country” that was more appealing to the majority of party members than Trotsky’s doctrine of “permanent revolution.”</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Stalin’s willingness to break with the NEP and “build socialism” at home appealed to young party militants, who detested the capitalist-appearing NEP.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371145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Stalin’s Soviet Union</a:t>
            </a:r>
            <a:r>
              <a:rPr lang="en-US" sz="800" b="1" baseline="0" dirty="0" smtClean="0">
                <a:latin typeface="Arial" panose="020B0604020202020204" pitchFamily="34" charset="0"/>
                <a:cs typeface="Arial" panose="020B0604020202020204" pitchFamily="34" charset="0"/>
              </a:rPr>
              <a:t> </a:t>
            </a:r>
          </a:p>
          <a:p>
            <a:pPr marL="0" indent="0">
              <a:buNone/>
            </a:pPr>
            <a:endParaRPr lang="en-US" sz="800" b="1" baseline="0" dirty="0" smtClean="0">
              <a:latin typeface="Arial" panose="020B0604020202020204" pitchFamily="34" charset="0"/>
              <a:cs typeface="Arial" panose="020B0604020202020204" pitchFamily="34" charset="0"/>
            </a:endParaRPr>
          </a:p>
          <a:p>
            <a:pPr marL="0" indent="0">
              <a:buNone/>
            </a:pPr>
            <a:r>
              <a:rPr lang="en-US" sz="800" b="1" dirty="0" smtClean="0">
                <a:latin typeface="Arial" panose="020B0604020202020204" pitchFamily="34" charset="0"/>
                <a:cs typeface="Arial" panose="020B0604020202020204" pitchFamily="34" charset="0"/>
              </a:rPr>
              <a:t>A. From Lenin to Stalin</a:t>
            </a:r>
          </a:p>
          <a:p>
            <a:pPr marL="0" indent="0">
              <a:buNone/>
            </a:pPr>
            <a:endParaRPr lang="en-US" sz="1000" kern="1200" dirty="0" smtClean="0">
              <a:solidFill>
                <a:schemeClr val="tx1"/>
              </a:solidFill>
              <a:effectLst/>
              <a:latin typeface="Verdana" pitchFamily="-108" charset="0"/>
              <a:ea typeface="+mn-ea"/>
              <a:cs typeface="+mn-cs"/>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Communists had inherited the vast multiethnic territories of the former Russian empire, and Lenin had initially argued that these ethnic groups should have the right to self-determination.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Reflecting this concept, the Union of Soviet Socialist Republics (U.S.S.R.) was organized in 1922 as a federation of four Soviet republics.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contrast to Lenin, Stalin argued for more centralized Russian control of these ethnic regions and granted the non-Russian republics some cultural independence but no real political autonomy, thus establishing a far-flung Communist empire.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His final triumph came in December 1927, when the party congress condemned all “deviation from the general party line”; Stalin and his followers were then ready to launch the revolution from above, radically changing the lives of millions of ordinary Russians.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90729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849416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3876506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393668" y="3889250"/>
            <a:ext cx="6356664" cy="2511550"/>
          </a:xfrm>
        </p:spPr>
        <p:txBody>
          <a:bodyPr/>
          <a:lstStyle/>
          <a:p>
            <a:pPr>
              <a:lnSpc>
                <a:spcPct val="80000"/>
              </a:lnSpc>
            </a:pPr>
            <a:r>
              <a:rPr lang="en-US" b="1" dirty="0"/>
              <a:t>CHAPTER</a:t>
            </a:r>
            <a:r>
              <a:rPr lang="en-US" b="1" dirty="0" smtClean="0"/>
              <a:t> 27</a:t>
            </a:r>
            <a:endParaRPr lang="en-US" sz="4000" dirty="0" smtClean="0"/>
          </a:p>
          <a:p>
            <a:pPr>
              <a:lnSpc>
                <a:spcPct val="90000"/>
              </a:lnSpc>
            </a:pPr>
            <a:r>
              <a:rPr lang="en-US" sz="4000" dirty="0" smtClean="0"/>
              <a:t>Dictatorships and the Second World War</a:t>
            </a:r>
          </a:p>
          <a:p>
            <a:r>
              <a:rPr lang="en-US" dirty="0" smtClean="0"/>
              <a:t>1919–1945</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Formation of the USSR. &#10;The map shows a vast portion of land owned by the Russian Soviet Federative Socialist Republic; in 1922, Belorussian and Ukrainian, and Transcaucasian. In 1936 the following Central Asian Republics were added: Kazakh, Uzbek, Kirghiz, Tadzhik, and Turkmen. &#10;"/>
          <p:cNvPicPr>
            <a:picLocks noChangeAspect="1"/>
          </p:cNvPicPr>
          <p:nvPr/>
        </p:nvPicPr>
        <p:blipFill>
          <a:blip r:embed="rId3"/>
          <a:stretch>
            <a:fillRect/>
          </a:stretch>
        </p:blipFill>
        <p:spPr>
          <a:xfrm>
            <a:off x="475488" y="195072"/>
            <a:ext cx="8193024" cy="64678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 	Stalin’s Soviet Union</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a:t>
            </a:r>
            <a:r>
              <a:rPr lang="en-US" sz="2600" b="1" dirty="0" smtClean="0"/>
              <a:t>Five-Year Plans</a:t>
            </a:r>
          </a:p>
          <a:p>
            <a:pPr marL="0" indent="0">
              <a:buNone/>
            </a:pPr>
            <a:r>
              <a:rPr lang="en-US" sz="2600" dirty="0" smtClean="0"/>
              <a:t>1. Objectives of the </a:t>
            </a:r>
            <a:r>
              <a:rPr lang="en-US" sz="2600" dirty="0"/>
              <a:t>first five-year plan </a:t>
            </a:r>
            <a:endParaRPr lang="en-US" sz="2600" dirty="0" smtClean="0"/>
          </a:p>
          <a:p>
            <a:pPr marL="0" indent="0">
              <a:buNone/>
            </a:pPr>
            <a:r>
              <a:rPr lang="en-US" sz="2600" dirty="0" smtClean="0"/>
              <a:t>2</a:t>
            </a:r>
            <a:r>
              <a:rPr lang="en-US" sz="2600" dirty="0"/>
              <a:t>. </a:t>
            </a:r>
            <a:r>
              <a:rPr lang="en-US" sz="2600" dirty="0" smtClean="0"/>
              <a:t>Pressed </a:t>
            </a:r>
            <a:r>
              <a:rPr lang="en-US" sz="2600" dirty="0"/>
              <a:t>for rapid economic development </a:t>
            </a:r>
            <a:endParaRPr lang="en-US" sz="2600" dirty="0" smtClean="0"/>
          </a:p>
          <a:p>
            <a:pPr marL="0" indent="0">
              <a:buNone/>
            </a:pPr>
            <a:r>
              <a:rPr lang="en-US" sz="2600" dirty="0" smtClean="0"/>
              <a:t>3</a:t>
            </a:r>
            <a:r>
              <a:rPr lang="en-US" sz="2600" dirty="0"/>
              <a:t>. </a:t>
            </a:r>
            <a:r>
              <a:rPr lang="en-US" sz="2600" dirty="0" smtClean="0"/>
              <a:t>Stalin </a:t>
            </a:r>
            <a:r>
              <a:rPr lang="en-US" sz="2600" dirty="0"/>
              <a:t>ordered the collectivization of </a:t>
            </a:r>
            <a:r>
              <a:rPr lang="en-US" sz="2600" dirty="0" smtClean="0"/>
              <a:t>agriculture</a:t>
            </a:r>
          </a:p>
          <a:p>
            <a:pPr marL="0" indent="0">
              <a:buNone/>
            </a:pPr>
            <a:r>
              <a:rPr lang="en-US" sz="2600" dirty="0" smtClean="0"/>
              <a:t>4</a:t>
            </a:r>
            <a:r>
              <a:rPr lang="en-US" sz="2600" dirty="0"/>
              <a:t>. </a:t>
            </a:r>
            <a:r>
              <a:rPr lang="en-US" sz="2600" dirty="0" smtClean="0"/>
              <a:t>Forced </a:t>
            </a:r>
            <a:r>
              <a:rPr lang="en-US" sz="2600" dirty="0"/>
              <a:t>collectivization led to </a:t>
            </a:r>
            <a:r>
              <a:rPr lang="en-US" sz="2600" dirty="0" smtClean="0"/>
              <a:t>disaster</a:t>
            </a:r>
          </a:p>
          <a:p>
            <a:pPr marL="0" indent="0">
              <a:buNone/>
            </a:pPr>
            <a:r>
              <a:rPr lang="en-US" sz="2600" dirty="0" smtClean="0"/>
              <a:t>5</a:t>
            </a:r>
            <a:r>
              <a:rPr lang="en-US" sz="2600" dirty="0"/>
              <a:t>. </a:t>
            </a:r>
            <a:r>
              <a:rPr lang="en-US" sz="2600" dirty="0" smtClean="0"/>
              <a:t>Collectivization </a:t>
            </a:r>
            <a:r>
              <a:rPr lang="en-US" sz="2600" dirty="0"/>
              <a:t>in the Ukraine </a:t>
            </a:r>
            <a:endParaRPr lang="en-US" sz="2600" dirty="0" smtClean="0"/>
          </a:p>
          <a:p>
            <a:pPr marL="0" indent="0">
              <a:buNone/>
            </a:pPr>
            <a:endParaRPr lang="en-US" sz="2600" dirty="0"/>
          </a:p>
        </p:txBody>
      </p:sp>
    </p:spTree>
    <p:extLst>
      <p:ext uri="{BB962C8B-B14F-4D97-AF65-F5344CB8AC3E}">
        <p14:creationId xmlns:p14="http://schemas.microsoft.com/office/powerpoint/2010/main" val="632021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 	Stalin’s Soviet Union</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a:t>
            </a:r>
            <a:r>
              <a:rPr lang="en-US" sz="2600" b="1" dirty="0" smtClean="0"/>
              <a:t>Five-Year Plans</a:t>
            </a:r>
          </a:p>
          <a:p>
            <a:pPr marL="0" indent="0">
              <a:buNone/>
            </a:pPr>
            <a:r>
              <a:rPr lang="en-US" sz="2600" dirty="0" smtClean="0"/>
              <a:t>6</a:t>
            </a:r>
            <a:r>
              <a:rPr lang="en-US" sz="2600" dirty="0"/>
              <a:t>. </a:t>
            </a:r>
            <a:r>
              <a:rPr lang="en-US" sz="2600" dirty="0" smtClean="0"/>
              <a:t>Cruel </a:t>
            </a:r>
            <a:r>
              <a:rPr lang="en-US" sz="2600" dirty="0"/>
              <a:t>but real victory </a:t>
            </a:r>
            <a:endParaRPr lang="en-US" sz="2600" dirty="0" smtClean="0"/>
          </a:p>
          <a:p>
            <a:pPr marL="0" indent="0">
              <a:buNone/>
            </a:pPr>
            <a:r>
              <a:rPr lang="en-US" sz="2600" dirty="0" smtClean="0"/>
              <a:t>7</a:t>
            </a:r>
            <a:r>
              <a:rPr lang="en-US" sz="2600" dirty="0"/>
              <a:t>. </a:t>
            </a:r>
            <a:r>
              <a:rPr lang="en-US" sz="2600" dirty="0" smtClean="0"/>
              <a:t>Rapid </a:t>
            </a:r>
            <a:r>
              <a:rPr lang="en-US" sz="2600" dirty="0"/>
              <a:t>industrialization </a:t>
            </a:r>
            <a:r>
              <a:rPr lang="en-US" sz="2600" dirty="0" smtClean="0"/>
              <a:t>was successful </a:t>
            </a:r>
          </a:p>
          <a:p>
            <a:pPr marL="0" indent="0">
              <a:buNone/>
            </a:pPr>
            <a:r>
              <a:rPr lang="en-US" sz="2600" dirty="0" smtClean="0"/>
              <a:t>8</a:t>
            </a:r>
            <a:r>
              <a:rPr lang="en-US" sz="2600" dirty="0"/>
              <a:t>. </a:t>
            </a:r>
            <a:r>
              <a:rPr lang="en-US" sz="2600" dirty="0" smtClean="0"/>
              <a:t>Industrial </a:t>
            </a:r>
            <a:r>
              <a:rPr lang="en-US" sz="2600" dirty="0"/>
              <a:t>labor force </a:t>
            </a:r>
            <a:endParaRPr lang="en-US" sz="2600" dirty="0" smtClean="0"/>
          </a:p>
          <a:p>
            <a:pPr marL="0" indent="0">
              <a:buNone/>
            </a:pPr>
            <a:r>
              <a:rPr lang="en-US" sz="2600" dirty="0" smtClean="0"/>
              <a:t>9</a:t>
            </a:r>
            <a:r>
              <a:rPr lang="en-US" sz="2600" dirty="0"/>
              <a:t>. </a:t>
            </a:r>
            <a:r>
              <a:rPr lang="en-US" sz="2600" dirty="0" smtClean="0"/>
              <a:t>Urban development</a:t>
            </a:r>
            <a:r>
              <a:rPr lang="en-US" sz="2600" dirty="0"/>
              <a:t>	</a:t>
            </a:r>
          </a:p>
          <a:p>
            <a:pPr marL="0" indent="0">
              <a:buNone/>
            </a:pPr>
            <a:endParaRPr lang="en-US" sz="2600" dirty="0"/>
          </a:p>
        </p:txBody>
      </p:sp>
    </p:spTree>
    <p:extLst>
      <p:ext uri="{BB962C8B-B14F-4D97-AF65-F5344CB8AC3E}">
        <p14:creationId xmlns:p14="http://schemas.microsoft.com/office/powerpoint/2010/main" val="1391726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 	Stalin’s Soviet Union</a:t>
            </a:r>
            <a:endParaRPr lang="en-US" sz="3600" b="1" dirty="0">
              <a:latin typeface="+mn-lt"/>
            </a:endParaRPr>
          </a:p>
        </p:txBody>
      </p:sp>
      <p:sp>
        <p:nvSpPr>
          <p:cNvPr id="3" name="Content Placeholder 2"/>
          <p:cNvSpPr>
            <a:spLocks noGrp="1"/>
          </p:cNvSpPr>
          <p:nvPr>
            <p:ph idx="1"/>
          </p:nvPr>
        </p:nvSpPr>
        <p:spPr>
          <a:xfrm>
            <a:off x="685800" y="1965158"/>
            <a:ext cx="7772400" cy="4114800"/>
          </a:xfrm>
        </p:spPr>
        <p:txBody>
          <a:bodyPr/>
          <a:lstStyle/>
          <a:p>
            <a:pPr marL="514350" indent="-514350">
              <a:buFont typeface="+mj-lt"/>
              <a:buAutoNum type="alphaUcPeriod" startAt="3"/>
            </a:pPr>
            <a:r>
              <a:rPr lang="en-US" sz="2600" b="1" dirty="0"/>
              <a:t>Life and Culture in Soviet </a:t>
            </a:r>
            <a:r>
              <a:rPr lang="en-US" sz="2600" b="1" dirty="0" smtClean="0"/>
              <a:t>Society</a:t>
            </a:r>
          </a:p>
          <a:p>
            <a:pPr marL="0" indent="0">
              <a:buNone/>
            </a:pPr>
            <a:r>
              <a:rPr lang="en-US" sz="2600" dirty="0"/>
              <a:t>1. </a:t>
            </a:r>
            <a:r>
              <a:rPr lang="en-US" sz="2600" dirty="0" smtClean="0"/>
              <a:t>Lack </a:t>
            </a:r>
            <a:r>
              <a:rPr lang="en-US" sz="2600" dirty="0"/>
              <a:t>of </a:t>
            </a:r>
            <a:r>
              <a:rPr lang="en-US" sz="2600" dirty="0" smtClean="0"/>
              <a:t>housing</a:t>
            </a:r>
            <a:endParaRPr lang="en-US" sz="2600" dirty="0"/>
          </a:p>
          <a:p>
            <a:pPr marL="0" indent="0">
              <a:buNone/>
            </a:pPr>
            <a:r>
              <a:rPr lang="en-US" sz="2600" dirty="0" smtClean="0"/>
              <a:t>2</a:t>
            </a:r>
            <a:r>
              <a:rPr lang="en-US" sz="2600" dirty="0"/>
              <a:t>. </a:t>
            </a:r>
            <a:r>
              <a:rPr lang="en-US" sz="2600" dirty="0" smtClean="0"/>
              <a:t>Collectivized </a:t>
            </a:r>
            <a:r>
              <a:rPr lang="en-US" sz="2600" dirty="0"/>
              <a:t>peasants experienced </a:t>
            </a:r>
            <a:r>
              <a:rPr lang="en-US" sz="2600" dirty="0" smtClean="0"/>
              <a:t>hardships</a:t>
            </a:r>
            <a:endParaRPr lang="en-US" sz="2600" dirty="0"/>
          </a:p>
          <a:p>
            <a:pPr marL="0" indent="0">
              <a:buNone/>
            </a:pPr>
            <a:r>
              <a:rPr lang="en-US" sz="2600" dirty="0" smtClean="0"/>
              <a:t>3</a:t>
            </a:r>
            <a:r>
              <a:rPr lang="en-US" sz="2600" dirty="0"/>
              <a:t>. </a:t>
            </a:r>
            <a:r>
              <a:rPr lang="en-US" sz="2600" dirty="0" smtClean="0"/>
              <a:t>Social benefits</a:t>
            </a:r>
          </a:p>
          <a:p>
            <a:pPr marL="0" indent="0">
              <a:buNone/>
            </a:pPr>
            <a:r>
              <a:rPr lang="en-US" sz="2600" dirty="0" smtClean="0"/>
              <a:t>4</a:t>
            </a:r>
            <a:r>
              <a:rPr lang="en-US" sz="2600" dirty="0"/>
              <a:t>. </a:t>
            </a:r>
            <a:r>
              <a:rPr lang="en-US" sz="2600" dirty="0" smtClean="0"/>
              <a:t>Personal advancement</a:t>
            </a:r>
          </a:p>
          <a:p>
            <a:pPr marL="0" indent="0">
              <a:buNone/>
            </a:pPr>
            <a:r>
              <a:rPr lang="en-US" sz="2600" dirty="0" smtClean="0"/>
              <a:t>5</a:t>
            </a:r>
            <a:r>
              <a:rPr lang="en-US" sz="2600" dirty="0"/>
              <a:t>. </a:t>
            </a:r>
            <a:r>
              <a:rPr lang="en-US" sz="2600" dirty="0" smtClean="0"/>
              <a:t>Revoked </a:t>
            </a:r>
            <a:r>
              <a:rPr lang="en-US" sz="2600" dirty="0"/>
              <a:t>many laws supporting women’s emancipation </a:t>
            </a:r>
            <a:endParaRPr lang="en-US" sz="2600" dirty="0" smtClean="0"/>
          </a:p>
          <a:p>
            <a:pPr marL="0" indent="0">
              <a:buNone/>
            </a:pPr>
            <a:r>
              <a:rPr lang="en-US" sz="2600" dirty="0" smtClean="0"/>
              <a:t>6</a:t>
            </a:r>
            <a:r>
              <a:rPr lang="en-US" sz="2600" dirty="0"/>
              <a:t>. </a:t>
            </a:r>
            <a:r>
              <a:rPr lang="en-US" sz="2600" dirty="0" smtClean="0"/>
              <a:t>Medicine became </a:t>
            </a:r>
            <a:r>
              <a:rPr lang="en-US" sz="2600" dirty="0"/>
              <a:t>a woman’s </a:t>
            </a:r>
            <a:r>
              <a:rPr lang="en-US" sz="2600" dirty="0" smtClean="0"/>
              <a:t>profession</a:t>
            </a:r>
            <a:endParaRPr lang="en-US" sz="2600" dirty="0"/>
          </a:p>
          <a:p>
            <a:pPr marL="0" indent="0">
              <a:buNone/>
            </a:pPr>
            <a:r>
              <a:rPr lang="en-US" sz="2600" dirty="0" smtClean="0"/>
              <a:t>7</a:t>
            </a:r>
            <a:r>
              <a:rPr lang="en-US" sz="2600" dirty="0"/>
              <a:t>. </a:t>
            </a:r>
            <a:r>
              <a:rPr lang="en-US" sz="2600" dirty="0" smtClean="0"/>
              <a:t>Culture </a:t>
            </a:r>
            <a:r>
              <a:rPr lang="en-US" sz="2600" dirty="0"/>
              <a:t>was </a:t>
            </a:r>
            <a:r>
              <a:rPr lang="en-US" sz="2600" dirty="0" smtClean="0"/>
              <a:t>politicized</a:t>
            </a:r>
            <a:endParaRPr lang="en-US" sz="2600" dirty="0"/>
          </a:p>
        </p:txBody>
      </p:sp>
    </p:spTree>
    <p:extLst>
      <p:ext uri="{BB962C8B-B14F-4D97-AF65-F5344CB8AC3E}">
        <p14:creationId xmlns:p14="http://schemas.microsoft.com/office/powerpoint/2010/main" val="393851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day shift steelworkers at Magnitogorsk in the Ural Mountains. "/>
          <p:cNvPicPr>
            <a:picLocks noChangeAspect="1"/>
          </p:cNvPicPr>
          <p:nvPr/>
        </p:nvPicPr>
        <p:blipFill>
          <a:blip r:embed="rId3"/>
          <a:stretch>
            <a:fillRect/>
          </a:stretch>
        </p:blipFill>
        <p:spPr>
          <a:xfrm>
            <a:off x="762000" y="185927"/>
            <a:ext cx="7620000" cy="648614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 	Stalin’s Soviet Union</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Stalinist Terror and the Great </a:t>
            </a:r>
            <a:r>
              <a:rPr lang="en-US" sz="2600" b="1" dirty="0" smtClean="0"/>
              <a:t>Purges</a:t>
            </a:r>
          </a:p>
          <a:p>
            <a:pPr marL="0" indent="0">
              <a:buNone/>
            </a:pPr>
            <a:r>
              <a:rPr lang="en-US" sz="2600" dirty="0" smtClean="0"/>
              <a:t>1. Sergei Kirov’s death</a:t>
            </a:r>
          </a:p>
          <a:p>
            <a:pPr marL="0" indent="0">
              <a:buNone/>
            </a:pPr>
            <a:r>
              <a:rPr lang="en-US" sz="2600" dirty="0" smtClean="0"/>
              <a:t>2</a:t>
            </a:r>
            <a:r>
              <a:rPr lang="en-US" sz="2600" dirty="0"/>
              <a:t>. </a:t>
            </a:r>
            <a:r>
              <a:rPr lang="en-US" sz="2600" dirty="0" smtClean="0"/>
              <a:t>The “great </a:t>
            </a:r>
            <a:r>
              <a:rPr lang="en-US" sz="2600" dirty="0"/>
              <a:t>purge” of </a:t>
            </a:r>
            <a:r>
              <a:rPr lang="en-US" sz="2600" dirty="0" smtClean="0"/>
              <a:t>1936–1938</a:t>
            </a:r>
          </a:p>
          <a:p>
            <a:pPr marL="0" indent="0">
              <a:buNone/>
            </a:pPr>
            <a:r>
              <a:rPr lang="en-US" sz="2600" dirty="0" smtClean="0"/>
              <a:t>3</a:t>
            </a:r>
            <a:r>
              <a:rPr lang="en-US" sz="2600" dirty="0"/>
              <a:t>. </a:t>
            </a:r>
            <a:r>
              <a:rPr lang="en-US" sz="2600" dirty="0" smtClean="0"/>
              <a:t>Weakened </a:t>
            </a:r>
            <a:r>
              <a:rPr lang="en-US" sz="2600" dirty="0"/>
              <a:t>the Soviet Union in economic, intellectual, and military </a:t>
            </a:r>
            <a:r>
              <a:rPr lang="en-US" sz="2600" dirty="0" smtClean="0"/>
              <a:t>terms</a:t>
            </a:r>
          </a:p>
          <a:p>
            <a:pPr marL="0" indent="0">
              <a:buNone/>
            </a:pPr>
            <a:r>
              <a:rPr lang="en-US" sz="2600" dirty="0" smtClean="0"/>
              <a:t>4</a:t>
            </a:r>
            <a:r>
              <a:rPr lang="en-US" sz="2600" dirty="0"/>
              <a:t>. </a:t>
            </a:r>
            <a:r>
              <a:rPr lang="en-US" sz="2600" dirty="0" smtClean="0"/>
              <a:t>Despite terrible </a:t>
            </a:r>
            <a:r>
              <a:rPr lang="en-US" sz="2600" dirty="0"/>
              <a:t>human costs, the great purges brought substantial practical </a:t>
            </a:r>
            <a:r>
              <a:rPr lang="en-US" sz="2600" dirty="0" smtClean="0"/>
              <a:t>rewards</a:t>
            </a:r>
            <a:endParaRPr lang="en-US" sz="2600" dirty="0"/>
          </a:p>
        </p:txBody>
      </p:sp>
    </p:spTree>
    <p:extLst>
      <p:ext uri="{BB962C8B-B14F-4D97-AF65-F5344CB8AC3E}">
        <p14:creationId xmlns:p14="http://schemas.microsoft.com/office/powerpoint/2010/main" val="334307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Mussolini and Fascism in Italy</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Seizure of </a:t>
            </a:r>
            <a:r>
              <a:rPr lang="en-US" sz="2600" b="1" dirty="0" smtClean="0"/>
              <a:t>Power</a:t>
            </a:r>
          </a:p>
          <a:p>
            <a:pPr marL="0" indent="0">
              <a:buNone/>
            </a:pPr>
            <a:r>
              <a:rPr lang="en-US" sz="2600" dirty="0" smtClean="0"/>
              <a:t>1. Constitutional </a:t>
            </a:r>
            <a:r>
              <a:rPr lang="en-US" sz="2600" dirty="0"/>
              <a:t>monarchy </a:t>
            </a:r>
            <a:endParaRPr lang="en-US" sz="2600" dirty="0" smtClean="0"/>
          </a:p>
          <a:p>
            <a:pPr marL="0" indent="0">
              <a:buNone/>
            </a:pPr>
            <a:r>
              <a:rPr lang="en-US" sz="2600" dirty="0" smtClean="0"/>
              <a:t>2</a:t>
            </a:r>
            <a:r>
              <a:rPr lang="en-US" sz="2600" dirty="0"/>
              <a:t>. </a:t>
            </a:r>
            <a:r>
              <a:rPr lang="en-US" sz="2600" dirty="0" smtClean="0"/>
              <a:t>Extreme class </a:t>
            </a:r>
            <a:r>
              <a:rPr lang="en-US" sz="2600" dirty="0"/>
              <a:t>differences </a:t>
            </a:r>
            <a:endParaRPr lang="en-US" sz="2600" dirty="0" smtClean="0"/>
          </a:p>
          <a:p>
            <a:pPr marL="0" indent="0">
              <a:buNone/>
            </a:pPr>
            <a:r>
              <a:rPr lang="en-US" sz="2600" dirty="0" smtClean="0"/>
              <a:t>3</a:t>
            </a:r>
            <a:r>
              <a:rPr lang="en-US" sz="2600" dirty="0"/>
              <a:t>. </a:t>
            </a:r>
            <a:r>
              <a:rPr lang="en-US" sz="2600" dirty="0" smtClean="0"/>
              <a:t>Soaring </a:t>
            </a:r>
            <a:r>
              <a:rPr lang="en-US" sz="2600" dirty="0"/>
              <a:t>postwar unemployment and inflation </a:t>
            </a:r>
            <a:endParaRPr lang="en-US" sz="2600" dirty="0" smtClean="0"/>
          </a:p>
          <a:p>
            <a:pPr marL="0" indent="0">
              <a:buNone/>
            </a:pPr>
            <a:r>
              <a:rPr lang="en-US" sz="2600" dirty="0" smtClean="0"/>
              <a:t>4</a:t>
            </a:r>
            <a:r>
              <a:rPr lang="en-US" sz="2600" dirty="0"/>
              <a:t>. </a:t>
            </a:r>
            <a:r>
              <a:rPr lang="en-US" sz="2600" dirty="0" smtClean="0"/>
              <a:t>Radical </a:t>
            </a:r>
            <a:r>
              <a:rPr lang="en-US" sz="2600" dirty="0"/>
              <a:t>workers and peasants </a:t>
            </a:r>
            <a:r>
              <a:rPr lang="en-US" sz="2600" dirty="0" smtClean="0"/>
              <a:t>occupy </a:t>
            </a:r>
            <a:r>
              <a:rPr lang="en-US" sz="2600" dirty="0"/>
              <a:t>factories </a:t>
            </a:r>
            <a:endParaRPr lang="en-US" sz="2600" dirty="0" smtClean="0"/>
          </a:p>
          <a:p>
            <a:pPr marL="0" indent="0">
              <a:buNone/>
            </a:pPr>
            <a:r>
              <a:rPr lang="en-US" sz="2600" dirty="0" smtClean="0"/>
              <a:t>5</a:t>
            </a:r>
            <a:r>
              <a:rPr lang="en-US" sz="2600" dirty="0"/>
              <a:t>. </a:t>
            </a:r>
            <a:r>
              <a:rPr lang="en-US" sz="2600" dirty="0" smtClean="0"/>
              <a:t>Pope lifted ban </a:t>
            </a:r>
            <a:r>
              <a:rPr lang="en-US" sz="2600" dirty="0"/>
              <a:t>on Catholic participation </a:t>
            </a:r>
            <a:r>
              <a:rPr lang="en-US" sz="2600" dirty="0" smtClean="0"/>
              <a:t>politics</a:t>
            </a:r>
            <a:endParaRPr lang="en-US" sz="2600" dirty="0"/>
          </a:p>
        </p:txBody>
      </p:sp>
    </p:spTree>
    <p:extLst>
      <p:ext uri="{BB962C8B-B14F-4D97-AF65-F5344CB8AC3E}">
        <p14:creationId xmlns:p14="http://schemas.microsoft.com/office/powerpoint/2010/main" val="3911433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Mussolini and Fascism in Italy</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Seizure of </a:t>
            </a:r>
            <a:r>
              <a:rPr lang="en-US" sz="2600" b="1" dirty="0" smtClean="0"/>
              <a:t>Power</a:t>
            </a:r>
          </a:p>
          <a:p>
            <a:pPr marL="0" indent="0">
              <a:buNone/>
            </a:pPr>
            <a:r>
              <a:rPr lang="en-US" sz="2600" dirty="0"/>
              <a:t>6. </a:t>
            </a:r>
            <a:r>
              <a:rPr lang="en-US" sz="2600" dirty="0" smtClean="0"/>
              <a:t>Benito Mussolini</a:t>
            </a:r>
            <a:endParaRPr lang="en-US" sz="2600" dirty="0"/>
          </a:p>
          <a:p>
            <a:pPr marL="0" indent="0">
              <a:buNone/>
            </a:pPr>
            <a:r>
              <a:rPr lang="en-US" sz="2600" dirty="0" smtClean="0"/>
              <a:t>7</a:t>
            </a:r>
            <a:r>
              <a:rPr lang="en-US" sz="2600" dirty="0"/>
              <a:t>. </a:t>
            </a:r>
            <a:r>
              <a:rPr lang="en-US" sz="2600" dirty="0" smtClean="0"/>
              <a:t>Sworn </a:t>
            </a:r>
            <a:r>
              <a:rPr lang="en-US" sz="2600" dirty="0"/>
              <a:t>enemy of </a:t>
            </a:r>
            <a:r>
              <a:rPr lang="en-US" sz="2600" dirty="0" smtClean="0"/>
              <a:t>socialism</a:t>
            </a:r>
            <a:endParaRPr lang="en-US" sz="2600" dirty="0"/>
          </a:p>
          <a:p>
            <a:pPr marL="0" indent="0">
              <a:buNone/>
            </a:pPr>
            <a:r>
              <a:rPr lang="en-US" sz="2600" dirty="0" smtClean="0"/>
              <a:t>8</a:t>
            </a:r>
            <a:r>
              <a:rPr lang="en-US" sz="2600" dirty="0"/>
              <a:t>. </a:t>
            </a:r>
            <a:r>
              <a:rPr lang="en-US" sz="2600" dirty="0" smtClean="0"/>
              <a:t>Black </a:t>
            </a:r>
            <a:r>
              <a:rPr lang="en-US" sz="2600" dirty="0"/>
              <a:t>Shirts </a:t>
            </a:r>
            <a:endParaRPr lang="en-US" sz="2600" dirty="0" smtClean="0"/>
          </a:p>
          <a:p>
            <a:pPr marL="0" indent="0">
              <a:buNone/>
            </a:pPr>
            <a:r>
              <a:rPr lang="en-US" sz="2600" dirty="0" smtClean="0"/>
              <a:t>9</a:t>
            </a:r>
            <a:r>
              <a:rPr lang="en-US" sz="2600" dirty="0"/>
              <a:t>. </a:t>
            </a:r>
            <a:r>
              <a:rPr lang="en-US" sz="2600" dirty="0" smtClean="0"/>
              <a:t>Fascism became </a:t>
            </a:r>
            <a:r>
              <a:rPr lang="en-US" sz="2600" dirty="0"/>
              <a:t>a mass </a:t>
            </a:r>
            <a:r>
              <a:rPr lang="en-US" sz="2600" dirty="0" smtClean="0"/>
              <a:t>movement</a:t>
            </a:r>
          </a:p>
          <a:p>
            <a:pPr marL="0" indent="0">
              <a:buNone/>
            </a:pPr>
            <a:r>
              <a:rPr lang="en-US" sz="2600" dirty="0" smtClean="0"/>
              <a:t>10</a:t>
            </a:r>
            <a:r>
              <a:rPr lang="en-US" sz="2600" dirty="0"/>
              <a:t>. </a:t>
            </a:r>
            <a:r>
              <a:rPr lang="en-US" sz="2600" dirty="0" smtClean="0"/>
              <a:t>Armed </a:t>
            </a:r>
            <a:r>
              <a:rPr lang="en-US" sz="2600" dirty="0"/>
              <a:t>Fascists </a:t>
            </a:r>
            <a:r>
              <a:rPr lang="en-US" sz="2600" dirty="0" smtClean="0"/>
              <a:t>threaten </a:t>
            </a:r>
            <a:r>
              <a:rPr lang="en-US" sz="2600" dirty="0"/>
              <a:t>the king, Victor Emmanuel III (r. 1900–1946</a:t>
            </a:r>
            <a:r>
              <a:rPr lang="en-US" sz="2600" dirty="0" smtClean="0"/>
              <a:t>)</a:t>
            </a:r>
            <a:endParaRPr lang="en-US" sz="2600" dirty="0"/>
          </a:p>
        </p:txBody>
      </p:sp>
    </p:spTree>
    <p:extLst>
      <p:ext uri="{BB962C8B-B14F-4D97-AF65-F5344CB8AC3E}">
        <p14:creationId xmlns:p14="http://schemas.microsoft.com/office/powerpoint/2010/main" val="2536550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Mussolini and Hitler reviewing a military parade.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Fascist Youth on parade in Italy. "/>
          <p:cNvPicPr>
            <a:picLocks noChangeAspect="1"/>
          </p:cNvPicPr>
          <p:nvPr/>
        </p:nvPicPr>
        <p:blipFill>
          <a:blip r:embed="rId3"/>
          <a:stretch>
            <a:fillRect/>
          </a:stretch>
        </p:blipFill>
        <p:spPr>
          <a:xfrm>
            <a:off x="588264" y="185927"/>
            <a:ext cx="7967472" cy="64861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at Auschwitz This rough painting by an anonymous inmate of the Auschwitz- Birkenau Nazi concentration camp is preserved on the ceiling of a camp barracks. Guarded by SS officers, prisoners labor on a drainage canal under the worst conditions, while two carry a dead worker off the field."/>
          <p:cNvPicPr>
            <a:picLocks noChangeAspect="1"/>
          </p:cNvPicPr>
          <p:nvPr/>
        </p:nvPicPr>
        <p:blipFill>
          <a:blip r:embed="rId3"/>
          <a:stretch>
            <a:fillRect/>
          </a:stretch>
        </p:blipFill>
        <p:spPr>
          <a:xfrm>
            <a:off x="597408" y="185927"/>
            <a:ext cx="7949184"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III. 	Mussolini and Fascism in Italy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Regime in </a:t>
            </a:r>
            <a:r>
              <a:rPr lang="en-US" sz="2600" b="1" dirty="0" smtClean="0"/>
              <a:t>Action</a:t>
            </a:r>
          </a:p>
          <a:p>
            <a:pPr marL="0" indent="0">
              <a:buNone/>
            </a:pPr>
            <a:r>
              <a:rPr lang="en-US" sz="2600" dirty="0" smtClean="0"/>
              <a:t>1. Fascist </a:t>
            </a:r>
            <a:r>
              <a:rPr lang="en-US" sz="2600" dirty="0"/>
              <a:t>Party </a:t>
            </a:r>
            <a:r>
              <a:rPr lang="en-US" sz="2600" dirty="0" smtClean="0"/>
              <a:t>won an </a:t>
            </a:r>
            <a:r>
              <a:rPr lang="en-US" sz="2600" dirty="0"/>
              <a:t>overwhelming majority </a:t>
            </a:r>
            <a:endParaRPr lang="en-US" sz="2600" dirty="0" smtClean="0"/>
          </a:p>
          <a:p>
            <a:pPr marL="0" indent="0">
              <a:buNone/>
            </a:pPr>
            <a:r>
              <a:rPr lang="en-US" sz="2600" dirty="0" smtClean="0"/>
              <a:t>2</a:t>
            </a:r>
            <a:r>
              <a:rPr lang="en-US" sz="2600" dirty="0"/>
              <a:t>. </a:t>
            </a:r>
            <a:r>
              <a:rPr lang="en-US" sz="2600" dirty="0" smtClean="0"/>
              <a:t>Repressive </a:t>
            </a:r>
            <a:r>
              <a:rPr lang="en-US" sz="2600" dirty="0"/>
              <a:t>measures</a:t>
            </a:r>
          </a:p>
          <a:p>
            <a:pPr marL="0" indent="0">
              <a:buNone/>
            </a:pPr>
            <a:r>
              <a:rPr lang="en-US" sz="2600" dirty="0" smtClean="0"/>
              <a:t>3</a:t>
            </a:r>
            <a:r>
              <a:rPr lang="en-US" sz="2600" dirty="0"/>
              <a:t>. </a:t>
            </a:r>
            <a:r>
              <a:rPr lang="en-US" sz="2600" dirty="0" smtClean="0"/>
              <a:t>“Everything </a:t>
            </a:r>
            <a:r>
              <a:rPr lang="en-US" sz="2600" dirty="0"/>
              <a:t>in the state, nothing outside the state, nothing against the </a:t>
            </a:r>
            <a:r>
              <a:rPr lang="en-US" sz="2600" dirty="0" smtClean="0"/>
              <a:t>state”</a:t>
            </a:r>
          </a:p>
          <a:p>
            <a:pPr marL="0" indent="0">
              <a:buNone/>
            </a:pPr>
            <a:r>
              <a:rPr lang="en-US" sz="2600" dirty="0" smtClean="0"/>
              <a:t>4</a:t>
            </a:r>
            <a:r>
              <a:rPr lang="en-US" sz="2600" dirty="0"/>
              <a:t>. </a:t>
            </a:r>
            <a:r>
              <a:rPr lang="en-US" sz="2600" dirty="0" smtClean="0"/>
              <a:t>Lateran </a:t>
            </a:r>
            <a:r>
              <a:rPr lang="en-US" sz="2600" dirty="0"/>
              <a:t>Agreement of </a:t>
            </a:r>
            <a:r>
              <a:rPr lang="en-US" sz="2600" dirty="0" smtClean="0"/>
              <a:t>1929</a:t>
            </a:r>
            <a:endParaRPr lang="en-US" sz="2600" dirty="0"/>
          </a:p>
          <a:p>
            <a:pPr marL="0" indent="0">
              <a:buNone/>
            </a:pPr>
            <a:r>
              <a:rPr lang="en-US" sz="2600" dirty="0" smtClean="0"/>
              <a:t> </a:t>
            </a:r>
            <a:endParaRPr lang="en-US" sz="2600" dirty="0"/>
          </a:p>
        </p:txBody>
      </p:sp>
    </p:spTree>
    <p:extLst>
      <p:ext uri="{BB962C8B-B14F-4D97-AF65-F5344CB8AC3E}">
        <p14:creationId xmlns:p14="http://schemas.microsoft.com/office/powerpoint/2010/main" val="148650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III. 	Mussolini and Fascism in Italy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Regime in </a:t>
            </a:r>
            <a:r>
              <a:rPr lang="en-US" sz="2600" b="1" dirty="0" smtClean="0"/>
              <a:t>Action</a:t>
            </a:r>
          </a:p>
          <a:p>
            <a:pPr marL="0" indent="0">
              <a:buNone/>
            </a:pPr>
            <a:r>
              <a:rPr lang="en-US" sz="2600" dirty="0" smtClean="0"/>
              <a:t>5. Engineered </a:t>
            </a:r>
            <a:r>
              <a:rPr lang="en-US" sz="2600" dirty="0"/>
              <a:t>popular consent </a:t>
            </a:r>
            <a:endParaRPr lang="en-US" sz="2600" dirty="0" smtClean="0"/>
          </a:p>
          <a:p>
            <a:pPr marL="0" indent="0">
              <a:buNone/>
            </a:pPr>
            <a:r>
              <a:rPr lang="en-US" sz="2600" dirty="0" smtClean="0"/>
              <a:t>6. Opposed </a:t>
            </a:r>
            <a:r>
              <a:rPr lang="en-US" sz="2600" dirty="0"/>
              <a:t>liberal feminism </a:t>
            </a:r>
            <a:endParaRPr lang="en-US" sz="2600" dirty="0" smtClean="0"/>
          </a:p>
          <a:p>
            <a:pPr marL="0" indent="0">
              <a:buNone/>
            </a:pPr>
            <a:r>
              <a:rPr lang="en-US" sz="2600" dirty="0" smtClean="0"/>
              <a:t>7</a:t>
            </a:r>
            <a:r>
              <a:rPr lang="en-US" sz="2600" dirty="0"/>
              <a:t>. </a:t>
            </a:r>
            <a:r>
              <a:rPr lang="en-US" sz="2600" dirty="0" smtClean="0"/>
              <a:t>Invaded Ethiopia </a:t>
            </a:r>
            <a:r>
              <a:rPr lang="en-US" sz="2600" dirty="0"/>
              <a:t>in </a:t>
            </a:r>
            <a:r>
              <a:rPr lang="en-US" sz="2600" dirty="0" smtClean="0"/>
              <a:t>1935</a:t>
            </a:r>
          </a:p>
          <a:p>
            <a:pPr marL="0" indent="0">
              <a:buNone/>
            </a:pPr>
            <a:r>
              <a:rPr lang="en-US" sz="2600" dirty="0" smtClean="0"/>
              <a:t>8</a:t>
            </a:r>
            <a:r>
              <a:rPr lang="en-US" sz="2600" dirty="0"/>
              <a:t>. </a:t>
            </a:r>
            <a:r>
              <a:rPr lang="en-US" sz="2600" dirty="0" smtClean="0"/>
              <a:t>Influenced </a:t>
            </a:r>
            <a:r>
              <a:rPr lang="en-US" sz="2600" dirty="0"/>
              <a:t>by Hitler’s </a:t>
            </a:r>
            <a:r>
              <a:rPr lang="en-US" sz="2600" dirty="0" smtClean="0"/>
              <a:t>example</a:t>
            </a:r>
            <a:endParaRPr lang="en-US" sz="2600" dirty="0"/>
          </a:p>
        </p:txBody>
      </p:sp>
    </p:spTree>
    <p:extLst>
      <p:ext uri="{BB962C8B-B14F-4D97-AF65-F5344CB8AC3E}">
        <p14:creationId xmlns:p14="http://schemas.microsoft.com/office/powerpoint/2010/main" val="3378258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taly's Ethiopian campaign from 1935 to 1936. &#10;The map shows Italian campaigns from Eritrea and Italian Somaliland into Ethiopia.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IV. Hitler and Nazism in Germany</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Roots of National </a:t>
            </a:r>
            <a:r>
              <a:rPr lang="en-US" sz="2600" b="1" dirty="0" smtClean="0"/>
              <a:t>Socialism</a:t>
            </a:r>
          </a:p>
          <a:p>
            <a:pPr marL="0" indent="0">
              <a:buNone/>
            </a:pPr>
            <a:r>
              <a:rPr lang="en-US" sz="2600" dirty="0"/>
              <a:t>1. </a:t>
            </a:r>
            <a:r>
              <a:rPr lang="en-US" sz="2600" dirty="0" smtClean="0"/>
              <a:t>Influenced by </a:t>
            </a:r>
            <a:r>
              <a:rPr lang="en-US" sz="2600" dirty="0"/>
              <a:t>extreme nationalism and </a:t>
            </a:r>
            <a:r>
              <a:rPr lang="en-US" sz="2600" dirty="0" smtClean="0"/>
              <a:t>racism</a:t>
            </a:r>
            <a:endParaRPr lang="en-US" sz="2600" dirty="0"/>
          </a:p>
          <a:p>
            <a:pPr marL="0" indent="0">
              <a:buNone/>
            </a:pPr>
            <a:r>
              <a:rPr lang="en-US" sz="2600" dirty="0" smtClean="0"/>
              <a:t>2</a:t>
            </a:r>
            <a:r>
              <a:rPr lang="en-US" sz="2600" dirty="0"/>
              <a:t>. </a:t>
            </a:r>
            <a:r>
              <a:rPr lang="en-US" sz="2600" dirty="0" smtClean="0"/>
              <a:t>Distortions </a:t>
            </a:r>
            <a:r>
              <a:rPr lang="en-US" sz="2600" dirty="0"/>
              <a:t>of Social </a:t>
            </a:r>
            <a:r>
              <a:rPr lang="en-US" sz="2600" dirty="0" smtClean="0"/>
              <a:t>Darwinism</a:t>
            </a:r>
          </a:p>
          <a:p>
            <a:pPr marL="0" indent="0">
              <a:buNone/>
            </a:pPr>
            <a:r>
              <a:rPr lang="en-US" sz="2600" dirty="0" smtClean="0"/>
              <a:t>3</a:t>
            </a:r>
            <a:r>
              <a:rPr lang="en-US" sz="2600" dirty="0"/>
              <a:t>. </a:t>
            </a:r>
            <a:r>
              <a:rPr lang="en-US" sz="2600" dirty="0" smtClean="0"/>
              <a:t>Rooted Christian anti-Semitism</a:t>
            </a:r>
          </a:p>
          <a:p>
            <a:pPr marL="0" indent="0">
              <a:buNone/>
            </a:pPr>
            <a:r>
              <a:rPr lang="en-US" sz="2600" dirty="0" smtClean="0"/>
              <a:t>4</a:t>
            </a:r>
            <a:r>
              <a:rPr lang="en-US" sz="2600" dirty="0"/>
              <a:t>. </a:t>
            </a:r>
            <a:r>
              <a:rPr lang="en-US" sz="2600" dirty="0" smtClean="0"/>
              <a:t>German </a:t>
            </a:r>
            <a:r>
              <a:rPr lang="en-US" sz="2600" dirty="0"/>
              <a:t>Workers’ </a:t>
            </a:r>
            <a:r>
              <a:rPr lang="en-US" sz="2600" dirty="0" smtClean="0"/>
              <a:t>Party</a:t>
            </a:r>
          </a:p>
          <a:p>
            <a:pPr marL="0" indent="0">
              <a:buNone/>
            </a:pPr>
            <a:r>
              <a:rPr lang="en-US" sz="2600" dirty="0" smtClean="0"/>
              <a:t>5</a:t>
            </a:r>
            <a:r>
              <a:rPr lang="en-US" sz="2600" dirty="0"/>
              <a:t>. </a:t>
            </a:r>
            <a:r>
              <a:rPr lang="en-US" sz="2600" dirty="0" smtClean="0"/>
              <a:t>Beer </a:t>
            </a:r>
            <a:r>
              <a:rPr lang="en-US" sz="2600" dirty="0"/>
              <a:t>Hall </a:t>
            </a:r>
            <a:r>
              <a:rPr lang="en-US" sz="2600" dirty="0" smtClean="0"/>
              <a:t>Putsch</a:t>
            </a:r>
            <a:endParaRPr lang="en-US" sz="2600" dirty="0"/>
          </a:p>
        </p:txBody>
      </p:sp>
    </p:spTree>
    <p:extLst>
      <p:ext uri="{BB962C8B-B14F-4D97-AF65-F5344CB8AC3E}">
        <p14:creationId xmlns:p14="http://schemas.microsoft.com/office/powerpoint/2010/main" val="3494588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Hitler’s Road to </a:t>
            </a:r>
            <a:r>
              <a:rPr lang="en-US" sz="2600" b="1" dirty="0" smtClean="0"/>
              <a:t>Power</a:t>
            </a:r>
          </a:p>
          <a:p>
            <a:pPr marL="0" indent="0">
              <a:buNone/>
            </a:pPr>
            <a:r>
              <a:rPr lang="en-US" sz="2600" dirty="0" smtClean="0"/>
              <a:t>1. Mein </a:t>
            </a:r>
            <a:r>
              <a:rPr lang="en-US" sz="2600" dirty="0" err="1"/>
              <a:t>Kampf</a:t>
            </a:r>
            <a:r>
              <a:rPr lang="en-US" sz="2600" dirty="0"/>
              <a:t> </a:t>
            </a:r>
            <a:endParaRPr lang="en-US" sz="2600" dirty="0" smtClean="0"/>
          </a:p>
          <a:p>
            <a:pPr marL="0" indent="0">
              <a:buNone/>
            </a:pPr>
            <a:r>
              <a:rPr lang="en-US" sz="2600" dirty="0" smtClean="0"/>
              <a:t>2</a:t>
            </a:r>
            <a:r>
              <a:rPr lang="en-US" sz="2600" dirty="0"/>
              <a:t>. </a:t>
            </a:r>
            <a:r>
              <a:rPr lang="en-US" sz="2600" dirty="0" smtClean="0"/>
              <a:t>Hitler’s Führer</a:t>
            </a:r>
          </a:p>
          <a:p>
            <a:pPr marL="0" indent="0">
              <a:buNone/>
            </a:pPr>
            <a:r>
              <a:rPr lang="en-US" sz="2600" dirty="0" smtClean="0"/>
              <a:t>3. De-emphasized </a:t>
            </a:r>
            <a:r>
              <a:rPr lang="en-US" sz="2600" dirty="0" err="1"/>
              <a:t>anticapitalist</a:t>
            </a:r>
            <a:r>
              <a:rPr lang="en-US" sz="2600" dirty="0"/>
              <a:t> sentiments and </a:t>
            </a:r>
            <a:r>
              <a:rPr lang="en-US" sz="2600" dirty="0" smtClean="0"/>
              <a:t>vowed </a:t>
            </a:r>
            <a:r>
              <a:rPr lang="en-US" sz="2600" dirty="0"/>
              <a:t>to fight </a:t>
            </a:r>
            <a:r>
              <a:rPr lang="en-US" sz="2600" dirty="0" smtClean="0"/>
              <a:t>communism</a:t>
            </a:r>
            <a:endParaRPr lang="en-US" sz="2600" dirty="0"/>
          </a:p>
          <a:p>
            <a:pPr marL="0" indent="0">
              <a:buNone/>
            </a:pPr>
            <a:r>
              <a:rPr lang="en-US" sz="2600" dirty="0" smtClean="0"/>
              <a:t>4</a:t>
            </a:r>
            <a:r>
              <a:rPr lang="en-US" sz="2600" dirty="0"/>
              <a:t>. </a:t>
            </a:r>
            <a:r>
              <a:rPr lang="en-US" sz="2600" dirty="0" smtClean="0"/>
              <a:t>The </a:t>
            </a:r>
            <a:r>
              <a:rPr lang="en-US" sz="2600" dirty="0"/>
              <a:t>Great Depression of </a:t>
            </a:r>
            <a:r>
              <a:rPr lang="en-US" sz="2600" dirty="0" smtClean="0"/>
              <a:t>1929</a:t>
            </a:r>
            <a:endParaRPr lang="en-US" sz="2600" dirty="0"/>
          </a:p>
        </p:txBody>
      </p:sp>
    </p:spTree>
    <p:extLst>
      <p:ext uri="{BB962C8B-B14F-4D97-AF65-F5344CB8AC3E}">
        <p14:creationId xmlns:p14="http://schemas.microsoft.com/office/powerpoint/2010/main" val="4026674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Hitler’s Road to </a:t>
            </a:r>
            <a:r>
              <a:rPr lang="en-US" sz="2600" b="1" dirty="0" smtClean="0"/>
              <a:t>Power</a:t>
            </a:r>
          </a:p>
          <a:p>
            <a:pPr marL="0" indent="0">
              <a:buNone/>
            </a:pPr>
            <a:r>
              <a:rPr lang="en-US" sz="2600" dirty="0"/>
              <a:t>5. </a:t>
            </a:r>
            <a:r>
              <a:rPr lang="en-US" sz="2600" dirty="0" smtClean="0"/>
              <a:t>Voters desert </a:t>
            </a:r>
            <a:r>
              <a:rPr lang="en-US" sz="2600" dirty="0"/>
              <a:t>the conservative and moderate parties for the </a:t>
            </a:r>
            <a:r>
              <a:rPr lang="en-US" sz="2600" dirty="0" smtClean="0"/>
              <a:t>Nazis</a:t>
            </a:r>
          </a:p>
          <a:p>
            <a:pPr marL="0" indent="0">
              <a:buNone/>
            </a:pPr>
            <a:r>
              <a:rPr lang="en-US" sz="2600" dirty="0" smtClean="0"/>
              <a:t>6</a:t>
            </a:r>
            <a:r>
              <a:rPr lang="en-US" sz="2600" dirty="0"/>
              <a:t>. </a:t>
            </a:r>
            <a:r>
              <a:rPr lang="en-US" sz="2600" dirty="0" smtClean="0"/>
              <a:t>Communists </a:t>
            </a:r>
            <a:r>
              <a:rPr lang="en-US" sz="2600" dirty="0"/>
              <a:t>and the Social </a:t>
            </a:r>
            <a:r>
              <a:rPr lang="en-US" sz="2600" dirty="0" smtClean="0"/>
              <a:t>Democrats failed </a:t>
            </a:r>
            <a:r>
              <a:rPr lang="en-US" sz="2600" dirty="0"/>
              <a:t>to resolve their </a:t>
            </a:r>
            <a:r>
              <a:rPr lang="en-US" sz="2600" dirty="0" smtClean="0"/>
              <a:t>differences</a:t>
            </a:r>
          </a:p>
          <a:p>
            <a:pPr marL="0" indent="0">
              <a:buNone/>
            </a:pPr>
            <a:r>
              <a:rPr lang="en-US" sz="2600" dirty="0" smtClean="0"/>
              <a:t>7</a:t>
            </a:r>
            <a:r>
              <a:rPr lang="en-US" sz="2600" dirty="0"/>
              <a:t>. </a:t>
            </a:r>
            <a:r>
              <a:rPr lang="en-US" sz="2600" dirty="0" smtClean="0"/>
              <a:t>Hitler gains support </a:t>
            </a:r>
            <a:r>
              <a:rPr lang="en-US" sz="2600" dirty="0"/>
              <a:t>of conservative politicians </a:t>
            </a:r>
            <a:endParaRPr lang="en-US" sz="2600" dirty="0" smtClean="0"/>
          </a:p>
          <a:p>
            <a:pPr marL="0" indent="0">
              <a:buNone/>
            </a:pPr>
            <a:r>
              <a:rPr lang="en-US" sz="2600" dirty="0" smtClean="0"/>
              <a:t>8</a:t>
            </a:r>
            <a:r>
              <a:rPr lang="en-US" sz="2600" dirty="0"/>
              <a:t>. </a:t>
            </a:r>
            <a:r>
              <a:rPr lang="en-US" sz="2600" dirty="0" smtClean="0"/>
              <a:t>Hitler appointed chancellor</a:t>
            </a:r>
            <a:endParaRPr lang="en-US" sz="2600" dirty="0"/>
          </a:p>
        </p:txBody>
      </p:sp>
    </p:spTree>
    <p:extLst>
      <p:ext uri="{BB962C8B-B14F-4D97-AF65-F5344CB8AC3E}">
        <p14:creationId xmlns:p14="http://schemas.microsoft.com/office/powerpoint/2010/main" val="1714883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State and Society in Nazi </a:t>
            </a:r>
            <a:r>
              <a:rPr lang="en-US" sz="2600" b="1" dirty="0" smtClean="0"/>
              <a:t>Germany</a:t>
            </a:r>
          </a:p>
          <a:p>
            <a:pPr marL="0" indent="0">
              <a:buNone/>
            </a:pPr>
            <a:r>
              <a:rPr lang="en-US" sz="2600" dirty="0" smtClean="0"/>
              <a:t>1. Hitler </a:t>
            </a:r>
            <a:r>
              <a:rPr lang="en-US" sz="2600" dirty="0"/>
              <a:t>outlawed the Communist </a:t>
            </a:r>
            <a:r>
              <a:rPr lang="en-US" sz="2600" dirty="0" smtClean="0"/>
              <a:t>Party</a:t>
            </a:r>
          </a:p>
          <a:p>
            <a:pPr marL="0" indent="0">
              <a:buNone/>
            </a:pPr>
            <a:r>
              <a:rPr lang="en-US" sz="2600" dirty="0" smtClean="0"/>
              <a:t>2</a:t>
            </a:r>
            <a:r>
              <a:rPr lang="en-US" sz="2600" dirty="0"/>
              <a:t>. </a:t>
            </a:r>
            <a:r>
              <a:rPr lang="en-US" sz="2600" dirty="0" smtClean="0"/>
              <a:t>Germany </a:t>
            </a:r>
            <a:r>
              <a:rPr lang="en-US" sz="2600" dirty="0"/>
              <a:t>became a one-party Nazi </a:t>
            </a:r>
            <a:r>
              <a:rPr lang="en-US" sz="2600" dirty="0" smtClean="0"/>
              <a:t>state </a:t>
            </a:r>
          </a:p>
          <a:p>
            <a:pPr marL="0" indent="0">
              <a:buNone/>
            </a:pPr>
            <a:r>
              <a:rPr lang="en-US" sz="2600" dirty="0" smtClean="0"/>
              <a:t>3</a:t>
            </a:r>
            <a:r>
              <a:rPr lang="en-US" sz="2600" dirty="0"/>
              <a:t>. </a:t>
            </a:r>
            <a:r>
              <a:rPr lang="en-US" sz="2600" dirty="0" smtClean="0"/>
              <a:t>Dual </a:t>
            </a:r>
            <a:r>
              <a:rPr lang="en-US" sz="2600" dirty="0"/>
              <a:t>government was </a:t>
            </a:r>
            <a:r>
              <a:rPr lang="en-US" sz="2600" dirty="0" smtClean="0"/>
              <a:t>disorganized </a:t>
            </a:r>
          </a:p>
          <a:p>
            <a:pPr marL="0" indent="0">
              <a:buNone/>
            </a:pPr>
            <a:r>
              <a:rPr lang="en-US" sz="2600" dirty="0" smtClean="0"/>
              <a:t>4</a:t>
            </a:r>
            <a:r>
              <a:rPr lang="en-US" sz="2600" dirty="0"/>
              <a:t>. </a:t>
            </a:r>
            <a:r>
              <a:rPr lang="en-US" sz="2600" dirty="0" smtClean="0"/>
              <a:t>Constructing </a:t>
            </a:r>
            <a:r>
              <a:rPr lang="en-US" sz="2600" dirty="0"/>
              <a:t>a National Socialist </a:t>
            </a:r>
            <a:r>
              <a:rPr lang="en-US" sz="2600" dirty="0" smtClean="0"/>
              <a:t>society</a:t>
            </a:r>
          </a:p>
          <a:p>
            <a:pPr marL="0" indent="0">
              <a:buNone/>
            </a:pPr>
            <a:r>
              <a:rPr lang="en-US" sz="2600" dirty="0" smtClean="0"/>
              <a:t>5. Nazis’ eliminate political enemies</a:t>
            </a:r>
          </a:p>
          <a:p>
            <a:pPr marL="0" indent="0">
              <a:buNone/>
            </a:pPr>
            <a:r>
              <a:rPr lang="en-US" sz="2600" dirty="0" smtClean="0"/>
              <a:t>6</a:t>
            </a:r>
            <a:r>
              <a:rPr lang="en-US" sz="2600" dirty="0"/>
              <a:t>. </a:t>
            </a:r>
            <a:r>
              <a:rPr lang="en-US" sz="2600" dirty="0" smtClean="0"/>
              <a:t>The SS</a:t>
            </a:r>
            <a:endParaRPr lang="en-US" sz="2600" dirty="0"/>
          </a:p>
          <a:p>
            <a:pPr marL="514350" indent="-514350">
              <a:buFont typeface="+mj-lt"/>
              <a:buAutoNum type="alphaUcPeriod" startAt="3"/>
            </a:pPr>
            <a:endParaRPr lang="en-US" sz="2600" dirty="0"/>
          </a:p>
        </p:txBody>
      </p:sp>
    </p:spTree>
    <p:extLst>
      <p:ext uri="{BB962C8B-B14F-4D97-AF65-F5344CB8AC3E}">
        <p14:creationId xmlns:p14="http://schemas.microsoft.com/office/powerpoint/2010/main" val="4199837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State and Society in Nazi </a:t>
            </a:r>
            <a:r>
              <a:rPr lang="en-US" sz="2600" b="1" dirty="0" smtClean="0"/>
              <a:t>Germany</a:t>
            </a:r>
          </a:p>
          <a:p>
            <a:pPr marL="0" indent="0">
              <a:buNone/>
            </a:pPr>
            <a:r>
              <a:rPr lang="en-US" sz="2600" dirty="0"/>
              <a:t>7. </a:t>
            </a:r>
            <a:r>
              <a:rPr lang="en-US" sz="2600" dirty="0" smtClean="0"/>
              <a:t>Racial purity</a:t>
            </a:r>
          </a:p>
          <a:p>
            <a:pPr marL="0" indent="0">
              <a:buNone/>
            </a:pPr>
            <a:r>
              <a:rPr lang="en-US" sz="2600" dirty="0" smtClean="0"/>
              <a:t>8</a:t>
            </a:r>
            <a:r>
              <a:rPr lang="en-US" sz="2600" dirty="0"/>
              <a:t>. </a:t>
            </a:r>
            <a:r>
              <a:rPr lang="en-US" sz="2600" dirty="0" smtClean="0"/>
              <a:t>Race </a:t>
            </a:r>
            <a:r>
              <a:rPr lang="en-US" sz="2600" dirty="0"/>
              <a:t>hatred </a:t>
            </a:r>
            <a:r>
              <a:rPr lang="en-US" sz="2600" dirty="0" smtClean="0"/>
              <a:t>becomes institutionalized </a:t>
            </a:r>
          </a:p>
          <a:p>
            <a:pPr marL="0" indent="0">
              <a:buNone/>
            </a:pPr>
            <a:r>
              <a:rPr lang="en-US" sz="2600" dirty="0" smtClean="0"/>
              <a:t>9</a:t>
            </a:r>
            <a:r>
              <a:rPr lang="en-US" sz="2600" dirty="0"/>
              <a:t>. </a:t>
            </a:r>
            <a:r>
              <a:rPr lang="en-US" sz="2600" dirty="0" smtClean="0"/>
              <a:t>Sterilization laws</a:t>
            </a:r>
            <a:endParaRPr lang="en-US" sz="2600" dirty="0"/>
          </a:p>
          <a:p>
            <a:pPr marL="0" indent="0">
              <a:buNone/>
            </a:pPr>
            <a:r>
              <a:rPr lang="en-US" sz="2600" dirty="0" smtClean="0"/>
              <a:t>10</a:t>
            </a:r>
            <a:r>
              <a:rPr lang="en-US" sz="2600" dirty="0"/>
              <a:t>. </a:t>
            </a:r>
            <a:r>
              <a:rPr lang="en-US" sz="2600" dirty="0" smtClean="0"/>
              <a:t>Nuremberg Laws</a:t>
            </a:r>
            <a:endParaRPr lang="en-US" sz="2600" dirty="0"/>
          </a:p>
          <a:p>
            <a:pPr marL="0" indent="0">
              <a:buNone/>
            </a:pPr>
            <a:r>
              <a:rPr lang="en-US" sz="2600" dirty="0" smtClean="0"/>
              <a:t>11</a:t>
            </a:r>
            <a:r>
              <a:rPr lang="en-US" sz="2600" dirty="0"/>
              <a:t>. </a:t>
            </a:r>
            <a:r>
              <a:rPr lang="en-US" sz="2600" dirty="0" smtClean="0"/>
              <a:t>Kristallnacht </a:t>
            </a:r>
            <a:r>
              <a:rPr lang="en-US" sz="2600" dirty="0"/>
              <a:t>(the Night of Broken Glass</a:t>
            </a:r>
            <a:r>
              <a:rPr lang="en-US" sz="2600" dirty="0" smtClean="0"/>
              <a:t>)</a:t>
            </a:r>
            <a:endParaRPr lang="en-US" sz="2600" dirty="0"/>
          </a:p>
        </p:txBody>
      </p:sp>
    </p:spTree>
    <p:extLst>
      <p:ext uri="{BB962C8B-B14F-4D97-AF65-F5344CB8AC3E}">
        <p14:creationId xmlns:p14="http://schemas.microsoft.com/office/powerpoint/2010/main" val="178443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ronze Cross of Honor."/>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ful poster portraying a woman breastfeeding her infant child. "/>
          <p:cNvPicPr>
            <a:picLocks noChangeAspect="1"/>
          </p:cNvPicPr>
          <p:nvPr/>
        </p:nvPicPr>
        <p:blipFill>
          <a:blip r:embed="rId3"/>
          <a:stretch>
            <a:fillRect/>
          </a:stretch>
        </p:blipFill>
        <p:spPr>
          <a:xfrm>
            <a:off x="2426207" y="192023"/>
            <a:ext cx="4291584" cy="647395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Authoritarian States</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Conservative Authoritarianism </a:t>
            </a:r>
            <a:r>
              <a:rPr lang="en-US" sz="2600" b="1" dirty="0" smtClean="0"/>
              <a:t>and Radical </a:t>
            </a:r>
            <a:r>
              <a:rPr lang="en-US" sz="2600" b="1" dirty="0"/>
              <a:t>Totalitarian </a:t>
            </a:r>
            <a:r>
              <a:rPr lang="en-US" sz="2600" b="1" dirty="0" smtClean="0"/>
              <a:t>Dictatorships</a:t>
            </a:r>
          </a:p>
          <a:p>
            <a:pPr marL="0" indent="0">
              <a:buNone/>
            </a:pPr>
            <a:r>
              <a:rPr lang="en-US" sz="2600" dirty="0" smtClean="0"/>
              <a:t>1. Conservative authoritarianism</a:t>
            </a:r>
            <a:endParaRPr lang="en-US" sz="2600" dirty="0"/>
          </a:p>
          <a:p>
            <a:pPr marL="0" indent="0">
              <a:buNone/>
            </a:pPr>
            <a:r>
              <a:rPr lang="en-US" sz="2600" dirty="0" smtClean="0"/>
              <a:t>2</a:t>
            </a:r>
            <a:r>
              <a:rPr lang="en-US" sz="2600" dirty="0"/>
              <a:t>. </a:t>
            </a:r>
            <a:r>
              <a:rPr lang="en-US" sz="2600" dirty="0" smtClean="0"/>
              <a:t>Communist </a:t>
            </a:r>
            <a:r>
              <a:rPr lang="en-US" sz="2600" dirty="0"/>
              <a:t>and Fascist parties </a:t>
            </a:r>
            <a:r>
              <a:rPr lang="en-US" sz="2600" dirty="0" smtClean="0"/>
              <a:t>well </a:t>
            </a:r>
            <a:r>
              <a:rPr lang="en-US" sz="2600" dirty="0"/>
              <a:t>established in all major European </a:t>
            </a:r>
            <a:r>
              <a:rPr lang="en-US" sz="2600" dirty="0" smtClean="0"/>
              <a:t>nations</a:t>
            </a:r>
            <a:endParaRPr lang="en-US" sz="2600" dirty="0"/>
          </a:p>
          <a:p>
            <a:pPr marL="0" indent="0">
              <a:buNone/>
            </a:pPr>
            <a:r>
              <a:rPr lang="en-US" sz="2600" dirty="0" smtClean="0"/>
              <a:t>3</a:t>
            </a:r>
            <a:r>
              <a:rPr lang="en-US" sz="2600" dirty="0"/>
              <a:t>. </a:t>
            </a:r>
            <a:r>
              <a:rPr lang="en-US" sz="2600" dirty="0" smtClean="0"/>
              <a:t>Totalitarianism </a:t>
            </a:r>
          </a:p>
          <a:p>
            <a:pPr marL="0" indent="0">
              <a:buNone/>
            </a:pPr>
            <a:r>
              <a:rPr lang="en-US" sz="2600" dirty="0" smtClean="0"/>
              <a:t>4</a:t>
            </a:r>
            <a:r>
              <a:rPr lang="en-US" sz="2600" dirty="0"/>
              <a:t>. </a:t>
            </a:r>
            <a:r>
              <a:rPr lang="en-US" sz="2600" dirty="0" smtClean="0"/>
              <a:t>One-party </a:t>
            </a:r>
            <a:r>
              <a:rPr lang="en-US" sz="2600" dirty="0"/>
              <a:t>political systems </a:t>
            </a:r>
            <a:endParaRPr lang="en-US" sz="2600" dirty="0" smtClean="0"/>
          </a:p>
          <a:p>
            <a:pPr marL="0" indent="0">
              <a:buNone/>
            </a:pPr>
            <a:r>
              <a:rPr lang="en-US" sz="2600" dirty="0" smtClean="0"/>
              <a:t>5</a:t>
            </a:r>
            <a:r>
              <a:rPr lang="en-US" sz="2600" dirty="0"/>
              <a:t>. C</a:t>
            </a:r>
            <a:r>
              <a:rPr lang="en-US" sz="2600" dirty="0" smtClean="0"/>
              <a:t>harismatic </a:t>
            </a:r>
            <a:r>
              <a:rPr lang="en-US" sz="2600" dirty="0"/>
              <a:t>leader </a:t>
            </a:r>
            <a:endParaRPr lang="en-US" sz="2600" dirty="0" smtClean="0"/>
          </a:p>
          <a:p>
            <a:pPr marL="0" indent="0">
              <a:buNone/>
            </a:pPr>
            <a:r>
              <a:rPr lang="en-US" sz="2600" dirty="0" smtClean="0"/>
              <a:t>6</a:t>
            </a:r>
            <a:r>
              <a:rPr lang="en-US" sz="2600" dirty="0"/>
              <a:t>. </a:t>
            </a:r>
            <a:r>
              <a:rPr lang="en-US" sz="2600" dirty="0" smtClean="0"/>
              <a:t>Censorship and propaganda campaigns</a:t>
            </a:r>
            <a:endParaRPr lang="en-US" sz="2600" dirty="0"/>
          </a:p>
        </p:txBody>
      </p:sp>
    </p:spTree>
    <p:extLst>
      <p:ext uri="{BB962C8B-B14F-4D97-AF65-F5344CB8AC3E}">
        <p14:creationId xmlns:p14="http://schemas.microsoft.com/office/powerpoint/2010/main" val="1266282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Popular Support for National </a:t>
            </a:r>
            <a:r>
              <a:rPr lang="en-US" sz="2600" b="1" dirty="0" smtClean="0"/>
              <a:t>Socialism</a:t>
            </a:r>
          </a:p>
          <a:p>
            <a:pPr marL="0" indent="0">
              <a:buNone/>
            </a:pPr>
            <a:r>
              <a:rPr lang="en-US" sz="2600" dirty="0"/>
              <a:t>1. </a:t>
            </a:r>
            <a:r>
              <a:rPr lang="en-US" sz="2600" dirty="0" smtClean="0"/>
              <a:t>Large </a:t>
            </a:r>
            <a:r>
              <a:rPr lang="en-US" sz="2600" dirty="0"/>
              <a:t>public works </a:t>
            </a:r>
            <a:r>
              <a:rPr lang="en-US" sz="2600" dirty="0" smtClean="0"/>
              <a:t>program</a:t>
            </a:r>
            <a:endParaRPr lang="en-US" sz="2600" dirty="0"/>
          </a:p>
          <a:p>
            <a:pPr marL="0" indent="0">
              <a:buNone/>
            </a:pPr>
            <a:r>
              <a:rPr lang="en-US" sz="2600" dirty="0" smtClean="0"/>
              <a:t>2</a:t>
            </a:r>
            <a:r>
              <a:rPr lang="en-US" sz="2600" dirty="0"/>
              <a:t>. </a:t>
            </a:r>
            <a:r>
              <a:rPr lang="en-US" sz="2600" dirty="0" smtClean="0"/>
              <a:t>Standard </a:t>
            </a:r>
            <a:r>
              <a:rPr lang="en-US" sz="2600" dirty="0"/>
              <a:t>of living for the average worker had increased </a:t>
            </a:r>
            <a:r>
              <a:rPr lang="en-US" sz="2600" dirty="0" smtClean="0"/>
              <a:t>moderately</a:t>
            </a:r>
          </a:p>
          <a:p>
            <a:pPr marL="0" indent="0">
              <a:buNone/>
            </a:pPr>
            <a:r>
              <a:rPr lang="en-US" sz="2600" dirty="0" smtClean="0"/>
              <a:t>3</a:t>
            </a:r>
            <a:r>
              <a:rPr lang="en-US" sz="2600" dirty="0"/>
              <a:t>. </a:t>
            </a:r>
            <a:r>
              <a:rPr lang="en-US" sz="2600" dirty="0" err="1" smtClean="0"/>
              <a:t>Aryanization</a:t>
            </a:r>
            <a:endParaRPr lang="en-US" sz="2600" dirty="0"/>
          </a:p>
          <a:p>
            <a:pPr marL="0" indent="0">
              <a:buNone/>
            </a:pPr>
            <a:r>
              <a:rPr lang="en-US" sz="2600" dirty="0" smtClean="0"/>
              <a:t>4</a:t>
            </a:r>
            <a:r>
              <a:rPr lang="en-US" sz="2600" dirty="0"/>
              <a:t>. </a:t>
            </a:r>
            <a:r>
              <a:rPr lang="en-US" sz="2600" dirty="0" smtClean="0"/>
              <a:t>Hitler </a:t>
            </a:r>
            <a:r>
              <a:rPr lang="en-US" sz="2600" dirty="0"/>
              <a:t>Youth </a:t>
            </a:r>
            <a:endParaRPr lang="en-US" sz="2600" dirty="0" smtClean="0"/>
          </a:p>
          <a:p>
            <a:pPr marL="0" indent="0">
              <a:buNone/>
            </a:pPr>
            <a:r>
              <a:rPr lang="en-US" sz="2600" dirty="0" smtClean="0"/>
              <a:t>5</a:t>
            </a:r>
            <a:r>
              <a:rPr lang="en-US" sz="2600" dirty="0"/>
              <a:t>. </a:t>
            </a:r>
            <a:r>
              <a:rPr lang="en-US" sz="2600" dirty="0" smtClean="0"/>
              <a:t>“Liberate </a:t>
            </a:r>
            <a:r>
              <a:rPr lang="en-US" sz="2600" dirty="0"/>
              <a:t>women from women’s </a:t>
            </a:r>
            <a:r>
              <a:rPr lang="en-US" sz="2600" dirty="0" smtClean="0"/>
              <a:t>liberation”</a:t>
            </a:r>
            <a:endParaRPr lang="en-US" sz="2600" dirty="0"/>
          </a:p>
          <a:p>
            <a:pPr marL="0" indent="0">
              <a:buNone/>
            </a:pPr>
            <a:r>
              <a:rPr lang="en-US" sz="2600" dirty="0" smtClean="0"/>
              <a:t>6</a:t>
            </a:r>
            <a:r>
              <a:rPr lang="en-US" sz="2600" dirty="0"/>
              <a:t>. </a:t>
            </a:r>
            <a:r>
              <a:rPr lang="en-US" sz="2600" dirty="0" smtClean="0"/>
              <a:t>Small resistance</a:t>
            </a:r>
            <a:endParaRPr lang="en-US" sz="2600" dirty="0"/>
          </a:p>
          <a:p>
            <a:pPr marL="514350" indent="-514350">
              <a:buFont typeface="+mj-lt"/>
              <a:buAutoNum type="alphaUcPeriod" startAt="4"/>
            </a:pPr>
            <a:endParaRPr lang="en-US" sz="2600" dirty="0"/>
          </a:p>
        </p:txBody>
      </p:sp>
    </p:spTree>
    <p:extLst>
      <p:ext uri="{BB962C8B-B14F-4D97-AF65-F5344CB8AC3E}">
        <p14:creationId xmlns:p14="http://schemas.microsoft.com/office/powerpoint/2010/main" val="1807882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rtoon from an anti-Semitic children's book. "/>
          <p:cNvPicPr>
            <a:picLocks noChangeAspect="1"/>
          </p:cNvPicPr>
          <p:nvPr/>
        </p:nvPicPr>
        <p:blipFill>
          <a:blip r:embed="rId3"/>
          <a:stretch>
            <a:fillRect/>
          </a:stretch>
        </p:blipFill>
        <p:spPr>
          <a:xfrm>
            <a:off x="853440" y="192023"/>
            <a:ext cx="7437120" cy="64739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hart showing racial decline. "/>
          <p:cNvPicPr>
            <a:picLocks noChangeAspect="1"/>
          </p:cNvPicPr>
          <p:nvPr/>
        </p:nvPicPr>
        <p:blipFill>
          <a:blip r:embed="rId3"/>
          <a:stretch>
            <a:fillRect/>
          </a:stretch>
        </p:blipFill>
        <p:spPr>
          <a:xfrm>
            <a:off x="1036320" y="192023"/>
            <a:ext cx="7071360" cy="647395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adio.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ster of people gathered around a radio.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dvertisement for a Volkswagen."/>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Aggression and </a:t>
            </a:r>
            <a:r>
              <a:rPr lang="en-US" sz="2600" b="1" dirty="0" smtClean="0"/>
              <a:t>Appeasement</a:t>
            </a:r>
          </a:p>
          <a:p>
            <a:pPr marL="0" indent="0">
              <a:buNone/>
            </a:pPr>
            <a:r>
              <a:rPr lang="en-US" sz="2600" dirty="0" smtClean="0"/>
              <a:t>1. German withdrawal </a:t>
            </a:r>
            <a:r>
              <a:rPr lang="en-US" sz="2600" dirty="0"/>
              <a:t>from the League of Nations </a:t>
            </a:r>
            <a:r>
              <a:rPr lang="en-US" sz="2600" dirty="0" smtClean="0"/>
              <a:t>2</a:t>
            </a:r>
            <a:r>
              <a:rPr lang="en-US" sz="2600" dirty="0"/>
              <a:t>. </a:t>
            </a:r>
            <a:r>
              <a:rPr lang="en-US" sz="2600" dirty="0" smtClean="0"/>
              <a:t>Britain </a:t>
            </a:r>
            <a:r>
              <a:rPr lang="en-US" sz="2600" dirty="0"/>
              <a:t>adopted a policy of </a:t>
            </a:r>
            <a:r>
              <a:rPr lang="en-US" sz="2600" dirty="0" smtClean="0"/>
              <a:t>appeasement</a:t>
            </a:r>
          </a:p>
          <a:p>
            <a:pPr marL="0" indent="0">
              <a:buNone/>
            </a:pPr>
            <a:r>
              <a:rPr lang="en-US" sz="2600" dirty="0" smtClean="0"/>
              <a:t>3</a:t>
            </a:r>
            <a:r>
              <a:rPr lang="en-US" sz="2600" dirty="0"/>
              <a:t>. </a:t>
            </a:r>
            <a:r>
              <a:rPr lang="en-US" sz="2600" dirty="0" smtClean="0"/>
              <a:t>Rome-Berlin </a:t>
            </a:r>
            <a:r>
              <a:rPr lang="en-US" sz="2600" dirty="0"/>
              <a:t>Axis </a:t>
            </a:r>
            <a:endParaRPr lang="en-US" sz="2600" dirty="0" smtClean="0"/>
          </a:p>
          <a:p>
            <a:pPr marL="0" indent="0">
              <a:buNone/>
            </a:pPr>
            <a:r>
              <a:rPr lang="en-US" sz="2600" dirty="0" smtClean="0"/>
              <a:t>4</a:t>
            </a:r>
            <a:r>
              <a:rPr lang="en-US" sz="2600" dirty="0"/>
              <a:t>. </a:t>
            </a:r>
            <a:r>
              <a:rPr lang="en-US" sz="2600" dirty="0" smtClean="0"/>
              <a:t>Spanish </a:t>
            </a:r>
            <a:r>
              <a:rPr lang="en-US" sz="2600" dirty="0"/>
              <a:t>Civil War (</a:t>
            </a:r>
            <a:r>
              <a:rPr lang="en-US" sz="2600" dirty="0" smtClean="0"/>
              <a:t>1936–1939)</a:t>
            </a:r>
            <a:endParaRPr lang="en-US" sz="2600" dirty="0"/>
          </a:p>
          <a:p>
            <a:pPr marL="0" indent="0">
              <a:buNone/>
            </a:pPr>
            <a:r>
              <a:rPr lang="en-US" sz="2600" dirty="0" smtClean="0"/>
              <a:t>5</a:t>
            </a:r>
            <a:r>
              <a:rPr lang="en-US" sz="2600" dirty="0"/>
              <a:t>. </a:t>
            </a:r>
            <a:r>
              <a:rPr lang="en-US" sz="2600" dirty="0" smtClean="0"/>
              <a:t>Seize </a:t>
            </a:r>
            <a:r>
              <a:rPr lang="en-US" sz="2600" dirty="0"/>
              <a:t>Austria and </a:t>
            </a:r>
            <a:r>
              <a:rPr lang="en-US" sz="2600" dirty="0" smtClean="0"/>
              <a:t>Czechoslovakia</a:t>
            </a:r>
            <a:endParaRPr lang="en-US" sz="2600" dirty="0"/>
          </a:p>
        </p:txBody>
      </p:sp>
    </p:spTree>
    <p:extLst>
      <p:ext uri="{BB962C8B-B14F-4D97-AF65-F5344CB8AC3E}">
        <p14:creationId xmlns:p14="http://schemas.microsoft.com/office/powerpoint/2010/main" val="2519416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IV. Hitler and Nazism in Germany</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Aggression and </a:t>
            </a:r>
            <a:r>
              <a:rPr lang="en-US" sz="2600" b="1" dirty="0" smtClean="0"/>
              <a:t>Appeasement</a:t>
            </a:r>
          </a:p>
          <a:p>
            <a:pPr marL="0" indent="0">
              <a:buNone/>
            </a:pPr>
            <a:r>
              <a:rPr lang="en-US" sz="2600" dirty="0" smtClean="0"/>
              <a:t>6</a:t>
            </a:r>
            <a:r>
              <a:rPr lang="en-US" sz="2600" dirty="0"/>
              <a:t>. </a:t>
            </a:r>
            <a:r>
              <a:rPr lang="en-US" sz="2600" dirty="0" smtClean="0"/>
              <a:t>Britain </a:t>
            </a:r>
            <a:r>
              <a:rPr lang="en-US" sz="2600" dirty="0"/>
              <a:t>and </a:t>
            </a:r>
            <a:r>
              <a:rPr lang="en-US" sz="2600" dirty="0" smtClean="0"/>
              <a:t>France vowed to fight </a:t>
            </a:r>
            <a:r>
              <a:rPr lang="en-US" sz="2600" dirty="0"/>
              <a:t>if Hitler attacked </a:t>
            </a:r>
            <a:r>
              <a:rPr lang="en-US" sz="2600" dirty="0" smtClean="0"/>
              <a:t>Poland</a:t>
            </a:r>
            <a:endParaRPr lang="en-US" sz="2600" dirty="0"/>
          </a:p>
          <a:p>
            <a:pPr marL="0" indent="0">
              <a:buNone/>
            </a:pPr>
            <a:r>
              <a:rPr lang="en-US" sz="2600" dirty="0" smtClean="0"/>
              <a:t>7</a:t>
            </a:r>
            <a:r>
              <a:rPr lang="en-US" sz="2600" dirty="0"/>
              <a:t>. </a:t>
            </a:r>
            <a:r>
              <a:rPr lang="en-US" sz="2600" dirty="0" smtClean="0"/>
              <a:t>Hitler did not take these warnings seriously </a:t>
            </a:r>
          </a:p>
          <a:p>
            <a:pPr marL="0" indent="0">
              <a:buNone/>
            </a:pPr>
            <a:r>
              <a:rPr lang="en-US" sz="2600" dirty="0" smtClean="0"/>
              <a:t>8</a:t>
            </a:r>
            <a:r>
              <a:rPr lang="en-US" sz="2600" dirty="0"/>
              <a:t>. </a:t>
            </a:r>
            <a:r>
              <a:rPr lang="en-US" sz="2600" dirty="0" smtClean="0"/>
              <a:t>German </a:t>
            </a:r>
            <a:r>
              <a:rPr lang="en-US" sz="2600" dirty="0"/>
              <a:t>armies and </a:t>
            </a:r>
            <a:r>
              <a:rPr lang="en-US" sz="2600" dirty="0" smtClean="0"/>
              <a:t>attack Poland; Britain </a:t>
            </a:r>
            <a:r>
              <a:rPr lang="en-US" sz="2600" dirty="0"/>
              <a:t>and France </a:t>
            </a:r>
            <a:r>
              <a:rPr lang="en-US" sz="2600" dirty="0" smtClean="0"/>
              <a:t>declare </a:t>
            </a:r>
            <a:r>
              <a:rPr lang="en-US" sz="2600" dirty="0"/>
              <a:t>war on </a:t>
            </a:r>
            <a:r>
              <a:rPr lang="en-US" sz="2600" dirty="0" smtClean="0"/>
              <a:t>Germany</a:t>
            </a:r>
            <a:endParaRPr lang="en-US" sz="2600" dirty="0"/>
          </a:p>
          <a:p>
            <a:pPr marL="514350" indent="-514350">
              <a:buFont typeface="+mj-lt"/>
              <a:buAutoNum type="alphaUcPeriod" startAt="5"/>
            </a:pPr>
            <a:endParaRPr lang="en-US" sz="2600" dirty="0"/>
          </a:p>
        </p:txBody>
      </p:sp>
    </p:spTree>
    <p:extLst>
      <p:ext uri="{BB962C8B-B14F-4D97-AF65-F5344CB8AC3E}">
        <p14:creationId xmlns:p14="http://schemas.microsoft.com/office/powerpoint/2010/main" val="60689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growth of Nazi Germany. &#10;The map shows Germany in 1933 and the Rhineland remilitarized in 1936. Austria was annexed in 1938. Czechoslovakia became a satellite state in 1939, while Poland was conquered by Germany in September of 1939. "/>
          <p:cNvPicPr>
            <a:picLocks noChangeAspect="1"/>
          </p:cNvPicPr>
          <p:nvPr/>
        </p:nvPicPr>
        <p:blipFill>
          <a:blip r:embed="rId3"/>
          <a:stretch>
            <a:fillRect/>
          </a:stretch>
        </p:blipFill>
        <p:spPr>
          <a:xfrm>
            <a:off x="821436" y="195072"/>
            <a:ext cx="7501128" cy="646785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en and women in a republican militia in the Spanish Civil War. "/>
          <p:cNvPicPr>
            <a:picLocks noChangeAspect="1"/>
          </p:cNvPicPr>
          <p:nvPr/>
        </p:nvPicPr>
        <p:blipFill>
          <a:blip r:embed="rId3"/>
          <a:stretch>
            <a:fillRect/>
          </a:stretch>
        </p:blipFill>
        <p:spPr>
          <a:xfrm>
            <a:off x="304800" y="457200"/>
            <a:ext cx="8534400" cy="5943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I. 	Authoritarian States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Communism and </a:t>
            </a:r>
            <a:r>
              <a:rPr lang="en-US" sz="2600" b="1" dirty="0" smtClean="0"/>
              <a:t>Fascism</a:t>
            </a:r>
          </a:p>
          <a:p>
            <a:pPr marL="0" indent="0">
              <a:buNone/>
            </a:pPr>
            <a:r>
              <a:rPr lang="en-US" sz="2600" dirty="0" smtClean="0"/>
              <a:t>1. Soviet </a:t>
            </a:r>
            <a:r>
              <a:rPr lang="en-US" sz="2600" dirty="0"/>
              <a:t>Communists strove </a:t>
            </a:r>
            <a:r>
              <a:rPr lang="en-US" sz="2600" dirty="0" smtClean="0"/>
              <a:t>for radical </a:t>
            </a:r>
            <a:r>
              <a:rPr lang="en-US" sz="2600" dirty="0"/>
              <a:t>social </a:t>
            </a:r>
            <a:r>
              <a:rPr lang="en-US" sz="2600" dirty="0" smtClean="0"/>
              <a:t>equality</a:t>
            </a:r>
          </a:p>
          <a:p>
            <a:pPr marL="0" indent="0">
              <a:buNone/>
            </a:pPr>
            <a:r>
              <a:rPr lang="en-US" sz="2600" dirty="0" smtClean="0"/>
              <a:t>2</a:t>
            </a:r>
            <a:r>
              <a:rPr lang="en-US" sz="2600" dirty="0"/>
              <a:t>. </a:t>
            </a:r>
            <a:r>
              <a:rPr lang="en-US" sz="2600" dirty="0" smtClean="0"/>
              <a:t>Fascist leaders thought of the </a:t>
            </a:r>
            <a:r>
              <a:rPr lang="en-US" sz="2600" dirty="0"/>
              <a:t>nation </a:t>
            </a:r>
            <a:r>
              <a:rPr lang="en-US" sz="2600" dirty="0" smtClean="0"/>
              <a:t>as the </a:t>
            </a:r>
            <a:r>
              <a:rPr lang="en-US" sz="2600" dirty="0"/>
              <a:t>highest embodiment of the </a:t>
            </a:r>
            <a:r>
              <a:rPr lang="en-US" sz="2600" dirty="0" smtClean="0"/>
              <a:t>people</a:t>
            </a:r>
          </a:p>
          <a:p>
            <a:pPr marL="0" indent="0">
              <a:buNone/>
            </a:pPr>
            <a:r>
              <a:rPr lang="en-US" sz="2600" dirty="0" smtClean="0"/>
              <a:t>3</a:t>
            </a:r>
            <a:r>
              <a:rPr lang="en-US" sz="2600" dirty="0"/>
              <a:t>. </a:t>
            </a:r>
            <a:r>
              <a:rPr lang="en-US" sz="2600" dirty="0" smtClean="0"/>
              <a:t>Differed </a:t>
            </a:r>
            <a:r>
              <a:rPr lang="en-US" sz="2600" dirty="0"/>
              <a:t>over the question of </a:t>
            </a:r>
            <a:r>
              <a:rPr lang="en-US" sz="2600" dirty="0" smtClean="0"/>
              <a:t>race </a:t>
            </a:r>
          </a:p>
          <a:p>
            <a:pPr marL="0" indent="0">
              <a:buNone/>
            </a:pPr>
            <a:r>
              <a:rPr lang="en-US" sz="2600" dirty="0" smtClean="0"/>
              <a:t>4. Nazis and eugenics</a:t>
            </a:r>
          </a:p>
          <a:p>
            <a:pPr marL="0" indent="0">
              <a:buNone/>
            </a:pPr>
            <a:r>
              <a:rPr lang="en-US" sz="2600" dirty="0" smtClean="0"/>
              <a:t>5. The </a:t>
            </a:r>
            <a:r>
              <a:rPr lang="en-US" sz="2600" dirty="0"/>
              <a:t>“gray zone” of moral </a:t>
            </a:r>
            <a:r>
              <a:rPr lang="en-US" sz="2600" dirty="0" smtClean="0"/>
              <a:t>compromise</a:t>
            </a:r>
            <a:endParaRPr lang="en-US" sz="2600" dirty="0"/>
          </a:p>
        </p:txBody>
      </p:sp>
    </p:spTree>
    <p:extLst>
      <p:ext uri="{BB962C8B-B14F-4D97-AF65-F5344CB8AC3E}">
        <p14:creationId xmlns:p14="http://schemas.microsoft.com/office/powerpoint/2010/main" val="3406770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British Prime Minister Neville Chamberlain speaking to the press in 1938."/>
          <p:cNvPicPr>
            <a:picLocks noChangeAspect="1"/>
          </p:cNvPicPr>
          <p:nvPr/>
        </p:nvPicPr>
        <p:blipFill>
          <a:blip r:embed="rId3"/>
          <a:stretch>
            <a:fillRect/>
          </a:stretch>
        </p:blipFill>
        <p:spPr>
          <a:xfrm>
            <a:off x="972311" y="185927"/>
            <a:ext cx="7199376" cy="648614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German fighter plane dropping bombs on Poland. "/>
          <p:cNvPicPr>
            <a:picLocks noChangeAspect="1"/>
          </p:cNvPicPr>
          <p:nvPr/>
        </p:nvPicPr>
        <p:blipFill>
          <a:blip r:embed="rId3"/>
          <a:stretch>
            <a:fillRect/>
          </a:stretch>
        </p:blipFill>
        <p:spPr>
          <a:xfrm>
            <a:off x="2103120" y="185927"/>
            <a:ext cx="4937760" cy="648614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V. 	The Second World War</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German Victories in </a:t>
            </a:r>
            <a:r>
              <a:rPr lang="en-US" sz="2600" b="1" dirty="0" smtClean="0"/>
              <a:t>Europe</a:t>
            </a:r>
          </a:p>
          <a:p>
            <a:pPr marL="0" indent="0">
              <a:buNone/>
            </a:pPr>
            <a:r>
              <a:rPr lang="en-US" sz="2600" dirty="0" smtClean="0"/>
              <a:t>1. Blitzkrieg in Poland </a:t>
            </a:r>
          </a:p>
          <a:p>
            <a:pPr marL="0" indent="0">
              <a:buNone/>
            </a:pPr>
            <a:r>
              <a:rPr lang="en-US" sz="2600" dirty="0" smtClean="0"/>
              <a:t>2</a:t>
            </a:r>
            <a:r>
              <a:rPr lang="en-US" sz="2600" dirty="0"/>
              <a:t>. Blitzkrieg </a:t>
            </a:r>
            <a:r>
              <a:rPr lang="en-US" sz="2600" dirty="0" smtClean="0"/>
              <a:t>in Denmark</a:t>
            </a:r>
            <a:r>
              <a:rPr lang="en-US" sz="2600" dirty="0"/>
              <a:t>, Norway, </a:t>
            </a:r>
            <a:r>
              <a:rPr lang="en-US" sz="2600" dirty="0" smtClean="0"/>
              <a:t>Holland, </a:t>
            </a:r>
            <a:r>
              <a:rPr lang="en-US" sz="2600" dirty="0"/>
              <a:t>France </a:t>
            </a:r>
            <a:endParaRPr lang="en-US" sz="2600" dirty="0" smtClean="0"/>
          </a:p>
          <a:p>
            <a:pPr marL="0" indent="0">
              <a:buNone/>
            </a:pPr>
            <a:r>
              <a:rPr lang="en-US" sz="2600" dirty="0" smtClean="0"/>
              <a:t>3</a:t>
            </a:r>
            <a:r>
              <a:rPr lang="en-US" sz="2600" dirty="0"/>
              <a:t>. </a:t>
            </a:r>
            <a:r>
              <a:rPr lang="en-US" sz="2600" dirty="0" smtClean="0"/>
              <a:t>France </a:t>
            </a:r>
            <a:r>
              <a:rPr lang="en-US" sz="2600" dirty="0"/>
              <a:t>was taken by </a:t>
            </a:r>
            <a:r>
              <a:rPr lang="en-US" sz="2600" dirty="0" smtClean="0"/>
              <a:t>Nazis</a:t>
            </a:r>
            <a:endParaRPr lang="en-US" sz="2600" dirty="0"/>
          </a:p>
          <a:p>
            <a:pPr marL="0" indent="0">
              <a:buNone/>
            </a:pPr>
            <a:r>
              <a:rPr lang="en-US" sz="2600" dirty="0" smtClean="0"/>
              <a:t>4</a:t>
            </a:r>
            <a:r>
              <a:rPr lang="en-US" sz="2600" dirty="0"/>
              <a:t>. </a:t>
            </a:r>
            <a:r>
              <a:rPr lang="en-US" sz="2600" dirty="0" smtClean="0"/>
              <a:t>Hitler </a:t>
            </a:r>
            <a:r>
              <a:rPr lang="en-US" sz="2600" dirty="0"/>
              <a:t>ruled practically all of continental </a:t>
            </a:r>
            <a:r>
              <a:rPr lang="en-US" sz="2600" dirty="0" smtClean="0"/>
              <a:t>Europe</a:t>
            </a:r>
          </a:p>
          <a:p>
            <a:pPr marL="0" indent="0">
              <a:buNone/>
            </a:pPr>
            <a:r>
              <a:rPr lang="en-US" sz="2600" dirty="0" smtClean="0"/>
              <a:t>5</a:t>
            </a:r>
            <a:r>
              <a:rPr lang="en-US" sz="2600" dirty="0"/>
              <a:t>. </a:t>
            </a:r>
            <a:r>
              <a:rPr lang="en-US" sz="2600" dirty="0" smtClean="0"/>
              <a:t>Battle </a:t>
            </a:r>
            <a:r>
              <a:rPr lang="en-US" sz="2600" dirty="0"/>
              <a:t>of </a:t>
            </a:r>
            <a:r>
              <a:rPr lang="en-US" sz="2600" dirty="0" smtClean="0"/>
              <a:t>Britain</a:t>
            </a:r>
          </a:p>
          <a:p>
            <a:pPr marL="0" indent="0">
              <a:buNone/>
            </a:pPr>
            <a:r>
              <a:rPr lang="en-US" sz="2600" dirty="0" smtClean="0"/>
              <a:t>6</a:t>
            </a:r>
            <a:r>
              <a:rPr lang="en-US" sz="2600" dirty="0"/>
              <a:t>. </a:t>
            </a:r>
            <a:r>
              <a:rPr lang="en-US" sz="2600" dirty="0" smtClean="0"/>
              <a:t>Invaders of Soviet Union </a:t>
            </a:r>
            <a:r>
              <a:rPr lang="en-US" sz="2600" dirty="0"/>
              <a:t>were stopped by </a:t>
            </a:r>
            <a:r>
              <a:rPr lang="en-US" sz="2600" dirty="0" smtClean="0"/>
              <a:t>severe winter</a:t>
            </a:r>
            <a:endParaRPr lang="en-US" sz="2600" dirty="0"/>
          </a:p>
          <a:p>
            <a:pPr marL="514350" indent="-514350">
              <a:buFont typeface="+mj-lt"/>
              <a:buAutoNum type="alphaUcPeriod"/>
            </a:pPr>
            <a:endParaRPr lang="en-US" sz="2600" dirty="0"/>
          </a:p>
        </p:txBody>
      </p:sp>
    </p:spTree>
    <p:extLst>
      <p:ext uri="{BB962C8B-B14F-4D97-AF65-F5344CB8AC3E}">
        <p14:creationId xmlns:p14="http://schemas.microsoft.com/office/powerpoint/2010/main" val="3853956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Europe Under Nazi </a:t>
            </a:r>
            <a:r>
              <a:rPr lang="en-US" sz="2600" b="1" dirty="0" smtClean="0"/>
              <a:t>Occupation</a:t>
            </a:r>
          </a:p>
          <a:p>
            <a:pPr marL="0" indent="0">
              <a:buNone/>
            </a:pPr>
            <a:r>
              <a:rPr lang="en-US" sz="2600" dirty="0" smtClean="0"/>
              <a:t>1. Hitler’s </a:t>
            </a:r>
            <a:r>
              <a:rPr lang="en-US" sz="2600" dirty="0"/>
              <a:t>New Order </a:t>
            </a:r>
            <a:endParaRPr lang="en-US" sz="2600" dirty="0" smtClean="0"/>
          </a:p>
          <a:p>
            <a:pPr marL="0" indent="0">
              <a:buNone/>
            </a:pPr>
            <a:r>
              <a:rPr lang="en-US" sz="2600" dirty="0" smtClean="0"/>
              <a:t>2</a:t>
            </a:r>
            <a:r>
              <a:rPr lang="en-US" sz="2600" dirty="0"/>
              <a:t>. </a:t>
            </a:r>
            <a:r>
              <a:rPr lang="en-US" sz="2600" dirty="0" smtClean="0"/>
              <a:t>Germany divides France</a:t>
            </a:r>
          </a:p>
          <a:p>
            <a:pPr marL="0" indent="0">
              <a:buNone/>
            </a:pPr>
            <a:r>
              <a:rPr lang="en-US" sz="2600" dirty="0" smtClean="0"/>
              <a:t>3</a:t>
            </a:r>
            <a:r>
              <a:rPr lang="en-US" sz="2600" dirty="0"/>
              <a:t>. </a:t>
            </a:r>
            <a:r>
              <a:rPr lang="en-US" sz="2600" dirty="0" smtClean="0"/>
              <a:t>Occupied </a:t>
            </a:r>
            <a:r>
              <a:rPr lang="en-US" sz="2600" dirty="0"/>
              <a:t>nations were forced to pay for the costs of the war </a:t>
            </a:r>
            <a:endParaRPr lang="en-US" sz="2600" dirty="0" smtClean="0"/>
          </a:p>
          <a:p>
            <a:pPr marL="0" indent="0">
              <a:buNone/>
            </a:pPr>
            <a:r>
              <a:rPr lang="en-US" sz="2600" dirty="0" smtClean="0"/>
              <a:t>4</a:t>
            </a:r>
            <a:r>
              <a:rPr lang="en-US" sz="2600" dirty="0"/>
              <a:t>. </a:t>
            </a:r>
            <a:r>
              <a:rPr lang="en-US" sz="2600" dirty="0" smtClean="0"/>
              <a:t>Nazi </a:t>
            </a:r>
            <a:r>
              <a:rPr lang="en-US" sz="2600" dirty="0"/>
              <a:t>victory </a:t>
            </a:r>
            <a:r>
              <a:rPr lang="en-US" sz="2600" dirty="0" smtClean="0"/>
              <a:t>placed Jewish </a:t>
            </a:r>
            <a:r>
              <a:rPr lang="en-US" sz="2600" dirty="0"/>
              <a:t>populations </a:t>
            </a:r>
            <a:r>
              <a:rPr lang="en-US" sz="2600" dirty="0" smtClean="0"/>
              <a:t>under </a:t>
            </a:r>
            <a:r>
              <a:rPr lang="en-US" sz="2600" dirty="0"/>
              <a:t>German </a:t>
            </a:r>
            <a:r>
              <a:rPr lang="en-US" sz="2600" dirty="0" smtClean="0"/>
              <a:t>control</a:t>
            </a:r>
          </a:p>
          <a:p>
            <a:pPr marL="0" indent="0">
              <a:buNone/>
            </a:pPr>
            <a:r>
              <a:rPr lang="en-US" sz="2600" dirty="0" smtClean="0"/>
              <a:t>5</a:t>
            </a:r>
            <a:r>
              <a:rPr lang="en-US" sz="2600" dirty="0"/>
              <a:t>. </a:t>
            </a:r>
            <a:r>
              <a:rPr lang="en-US" sz="2600" dirty="0" smtClean="0"/>
              <a:t>Underground </a:t>
            </a:r>
            <a:r>
              <a:rPr lang="en-US" sz="2600" dirty="0"/>
              <a:t>resistance groups </a:t>
            </a:r>
            <a:r>
              <a:rPr lang="en-US" sz="2600" dirty="0" smtClean="0"/>
              <a:t>commit </a:t>
            </a:r>
            <a:r>
              <a:rPr lang="en-US" sz="2600" dirty="0"/>
              <a:t>sabotage and </a:t>
            </a:r>
            <a:r>
              <a:rPr lang="en-US" sz="2600" dirty="0" smtClean="0"/>
              <a:t>pass to </a:t>
            </a:r>
            <a:r>
              <a:rPr lang="en-US" sz="2600" dirty="0"/>
              <a:t>the </a:t>
            </a:r>
            <a:r>
              <a:rPr lang="en-US" sz="2600" dirty="0" smtClean="0"/>
              <a:t>Allies</a:t>
            </a:r>
            <a:endParaRPr lang="en-US" sz="2600" dirty="0"/>
          </a:p>
        </p:txBody>
      </p:sp>
    </p:spTree>
    <p:extLst>
      <p:ext uri="{BB962C8B-B14F-4D97-AF65-F5344CB8AC3E}">
        <p14:creationId xmlns:p14="http://schemas.microsoft.com/office/powerpoint/2010/main" val="3330783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World War II in Europe and Africa from 1939-1945. &#10;The map shows the Axis powers as Finland, Germany, Italy, Sicily, Slovakia, Hungary, Romania, Bulgaria, Croatia, Albania, and Libya. The Allied powers and their allies included Great Britain, the Soviet Union, Syria, Iraq, and Egypt. Several countries were occupied by Germany including France, Denmark, Norway, Latvia, Lithuania, Belarus, Ukraine, Serbia, Greece, Tunisia, Algeria, and Morocco. Turkey, Spain, Saudi Arabia, Switzerland, Ireland, and Sweden were neutral nations.  &#10;"/>
          <p:cNvPicPr>
            <a:picLocks noChangeAspect="1"/>
          </p:cNvPicPr>
          <p:nvPr/>
        </p:nvPicPr>
        <p:blipFill>
          <a:blip r:embed="rId3"/>
          <a:stretch>
            <a:fillRect/>
          </a:stretch>
        </p:blipFill>
        <p:spPr>
          <a:xfrm>
            <a:off x="758952" y="195072"/>
            <a:ext cx="7626096" cy="646785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Vichy France in 1940. &#10;The map shows France split in two. The north is occupied by Germany and parts along the eastern border are annexed by Germany. The southern part of Germany is called Vichy France. &#10;"/>
          <p:cNvPicPr>
            <a:picLocks noChangeAspect="1"/>
          </p:cNvPicPr>
          <p:nvPr/>
        </p:nvPicPr>
        <p:blipFill>
          <a:blip r:embed="rId3"/>
          <a:stretch>
            <a:fillRect/>
          </a:stretch>
        </p:blipFill>
        <p:spPr>
          <a:xfrm>
            <a:off x="2078735" y="265176"/>
            <a:ext cx="4986528" cy="632764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Nazi Occupation of Poland and East-Central Europe from 1939 to 1942.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a:t>
            </a:r>
            <a:r>
              <a:rPr lang="en-US" sz="2600" b="1" dirty="0" smtClean="0"/>
              <a:t>Holocaust</a:t>
            </a:r>
          </a:p>
          <a:p>
            <a:pPr marL="0" indent="0">
              <a:buNone/>
            </a:pPr>
            <a:r>
              <a:rPr lang="en-US" sz="2600" dirty="0" smtClean="0"/>
              <a:t>1</a:t>
            </a:r>
            <a:r>
              <a:rPr lang="en-US" sz="2600" dirty="0"/>
              <a:t>. </a:t>
            </a:r>
            <a:r>
              <a:rPr lang="en-US" sz="2600" dirty="0" smtClean="0"/>
              <a:t>Special </a:t>
            </a:r>
            <a:r>
              <a:rPr lang="en-US" sz="2600" dirty="0"/>
              <a:t>Task </a:t>
            </a:r>
            <a:r>
              <a:rPr lang="en-US" sz="2600" dirty="0" smtClean="0"/>
              <a:t>Forces </a:t>
            </a:r>
            <a:endParaRPr lang="en-US" sz="2600" dirty="0"/>
          </a:p>
          <a:p>
            <a:pPr marL="0" indent="0">
              <a:buNone/>
            </a:pPr>
            <a:r>
              <a:rPr lang="en-US" sz="2600" dirty="0" smtClean="0"/>
              <a:t>2</a:t>
            </a:r>
            <a:r>
              <a:rPr lang="en-US" sz="2600" dirty="0"/>
              <a:t>. </a:t>
            </a:r>
            <a:r>
              <a:rPr lang="en-US" sz="2600" dirty="0" smtClean="0"/>
              <a:t>Hitler orders “</a:t>
            </a:r>
            <a:r>
              <a:rPr lang="en-US" sz="2600" dirty="0"/>
              <a:t>final solution of the Jewish </a:t>
            </a:r>
            <a:r>
              <a:rPr lang="en-US" sz="2600" dirty="0" smtClean="0"/>
              <a:t>question”</a:t>
            </a:r>
            <a:endParaRPr lang="en-US" sz="2600" dirty="0"/>
          </a:p>
          <a:p>
            <a:pPr marL="0" indent="0">
              <a:buNone/>
            </a:pPr>
            <a:r>
              <a:rPr lang="en-US" sz="2600" dirty="0" smtClean="0"/>
              <a:t>3</a:t>
            </a:r>
            <a:r>
              <a:rPr lang="en-US" sz="2600" dirty="0"/>
              <a:t>. </a:t>
            </a:r>
            <a:r>
              <a:rPr lang="en-US" sz="2600" dirty="0" smtClean="0"/>
              <a:t>Extensive </a:t>
            </a:r>
            <a:r>
              <a:rPr lang="en-US" sz="2600" dirty="0"/>
              <a:t>network of concentration </a:t>
            </a:r>
            <a:r>
              <a:rPr lang="en-US" sz="2600" dirty="0" smtClean="0"/>
              <a:t>camps</a:t>
            </a:r>
          </a:p>
          <a:p>
            <a:pPr marL="0" indent="0">
              <a:buNone/>
            </a:pPr>
            <a:r>
              <a:rPr lang="en-US" sz="2600" dirty="0" smtClean="0"/>
              <a:t>4</a:t>
            </a:r>
            <a:r>
              <a:rPr lang="en-US" sz="2600" dirty="0"/>
              <a:t>. </a:t>
            </a:r>
            <a:r>
              <a:rPr lang="en-US" sz="2600" dirty="0" smtClean="0"/>
              <a:t>“Willing executioners” or “reluctant killers”?</a:t>
            </a:r>
            <a:endParaRPr lang="en-US" sz="2600" dirty="0"/>
          </a:p>
          <a:p>
            <a:pPr marL="0" indent="0">
              <a:buNone/>
            </a:pPr>
            <a:r>
              <a:rPr lang="en-US" sz="2600" dirty="0" smtClean="0"/>
              <a:t>5</a:t>
            </a:r>
            <a:r>
              <a:rPr lang="en-US" sz="2600" dirty="0"/>
              <a:t>. </a:t>
            </a:r>
            <a:r>
              <a:rPr lang="en-US" sz="2600" dirty="0" smtClean="0"/>
              <a:t>Conditioning of racist propaganda</a:t>
            </a:r>
            <a:endParaRPr lang="en-US" sz="2600" dirty="0"/>
          </a:p>
        </p:txBody>
      </p:sp>
    </p:spTree>
    <p:extLst>
      <p:ext uri="{BB962C8B-B14F-4D97-AF65-F5344CB8AC3E}">
        <p14:creationId xmlns:p14="http://schemas.microsoft.com/office/powerpoint/2010/main" val="2963210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transport train arriving at Auschwitz to take Jewish people to the camps. "/>
          <p:cNvPicPr>
            <a:picLocks noChangeAspect="1"/>
          </p:cNvPicPr>
          <p:nvPr/>
        </p:nvPicPr>
        <p:blipFill>
          <a:blip r:embed="rId3"/>
          <a:stretch>
            <a:fillRect/>
          </a:stretch>
        </p:blipFill>
        <p:spPr>
          <a:xfrm>
            <a:off x="304800" y="271272"/>
            <a:ext cx="8534400" cy="6315456"/>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Holocaust from 1941 to 1945. &#10;Axis powers controlled all of Germany, Hungary, Romania, Croatia, Bulgaria, Albania, and Italy. Serbia, Greece, France, Belgium, the Netherlands, and the Soviet Union were all occupied by Germany and its allies. Nine extermination camps were located in Russia. Fourteen concentration camps dot the northern half of Germany. Nineteen Jewish Ghettos were located throughout Europe. There were 10 sites of mass extermination: two in Germany, one in Serbia, one in Bulgaria, and six in Russia. "/>
          <p:cNvPicPr>
            <a:picLocks noChangeAspect="1"/>
          </p:cNvPicPr>
          <p:nvPr/>
        </p:nvPicPr>
        <p:blipFill>
          <a:blip r:embed="rId3"/>
          <a:stretch>
            <a:fillRect/>
          </a:stretch>
        </p:blipFill>
        <p:spPr>
          <a:xfrm>
            <a:off x="781812" y="195072"/>
            <a:ext cx="7580376" cy="64678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n measuring another man's nose. "/>
          <p:cNvPicPr>
            <a:picLocks noChangeAspect="1"/>
          </p:cNvPicPr>
          <p:nvPr/>
        </p:nvPicPr>
        <p:blipFill>
          <a:blip r:embed="rId3"/>
          <a:stretch>
            <a:fillRect/>
          </a:stretch>
        </p:blipFill>
        <p:spPr>
          <a:xfrm>
            <a:off x="822959" y="185927"/>
            <a:ext cx="7498080" cy="648614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Japanese Empire and the War in the </a:t>
            </a:r>
            <a:r>
              <a:rPr lang="en-US" sz="2600" b="1" dirty="0" smtClean="0"/>
              <a:t>Pacific</a:t>
            </a:r>
          </a:p>
          <a:p>
            <a:pPr marL="0" indent="0">
              <a:buNone/>
            </a:pPr>
            <a:r>
              <a:rPr lang="en-US" sz="2600" dirty="0" smtClean="0"/>
              <a:t>1. Fascist government takes </a:t>
            </a:r>
            <a:r>
              <a:rPr lang="en-US" sz="2600" dirty="0"/>
              <a:t>control of Japan </a:t>
            </a:r>
            <a:endParaRPr lang="en-US" sz="2600" dirty="0" smtClean="0"/>
          </a:p>
          <a:p>
            <a:pPr marL="0" indent="0">
              <a:buNone/>
            </a:pPr>
            <a:r>
              <a:rPr lang="en-US" sz="2600" dirty="0" smtClean="0"/>
              <a:t>2</a:t>
            </a:r>
            <a:r>
              <a:rPr lang="en-US" sz="2600" dirty="0"/>
              <a:t>. </a:t>
            </a:r>
            <a:r>
              <a:rPr lang="en-US" sz="2600" dirty="0" smtClean="0"/>
              <a:t>Manchuria</a:t>
            </a:r>
          </a:p>
          <a:p>
            <a:pPr marL="0" indent="0">
              <a:buNone/>
            </a:pPr>
            <a:r>
              <a:rPr lang="en-US" sz="2600" dirty="0" smtClean="0"/>
              <a:t>3</a:t>
            </a:r>
            <a:r>
              <a:rPr lang="en-US" sz="2600" dirty="0"/>
              <a:t>. </a:t>
            </a:r>
            <a:r>
              <a:rPr lang="en-US" sz="2600" dirty="0" smtClean="0"/>
              <a:t>Formal </a:t>
            </a:r>
            <a:r>
              <a:rPr lang="en-US" sz="2600" dirty="0"/>
              <a:t>alliance with Italy and </a:t>
            </a:r>
            <a:r>
              <a:rPr lang="en-US" sz="2600" dirty="0" smtClean="0"/>
              <a:t>Germany</a:t>
            </a:r>
          </a:p>
          <a:p>
            <a:pPr marL="0" indent="0">
              <a:buNone/>
            </a:pPr>
            <a:r>
              <a:rPr lang="en-US" sz="2600" dirty="0" smtClean="0"/>
              <a:t>4</a:t>
            </a:r>
            <a:r>
              <a:rPr lang="en-US" sz="2600" dirty="0"/>
              <a:t>. </a:t>
            </a:r>
            <a:r>
              <a:rPr lang="en-US" sz="2600" dirty="0" smtClean="0"/>
              <a:t>Greater </a:t>
            </a:r>
            <a:r>
              <a:rPr lang="en-US" sz="2600" dirty="0"/>
              <a:t>East Asia Co-Prosperity Sphere </a:t>
            </a:r>
            <a:endParaRPr lang="en-US" sz="2600" dirty="0" smtClean="0"/>
          </a:p>
          <a:p>
            <a:pPr marL="0" indent="0">
              <a:buNone/>
            </a:pPr>
            <a:r>
              <a:rPr lang="en-US" sz="2600" dirty="0" smtClean="0"/>
              <a:t>5</a:t>
            </a:r>
            <a:r>
              <a:rPr lang="en-US" sz="2600" dirty="0"/>
              <a:t>. </a:t>
            </a:r>
            <a:r>
              <a:rPr lang="en-US" sz="2600" dirty="0" smtClean="0"/>
              <a:t>Japanese </a:t>
            </a:r>
            <a:r>
              <a:rPr lang="en-US" sz="2600" dirty="0"/>
              <a:t>expansion in the </a:t>
            </a:r>
            <a:r>
              <a:rPr lang="en-US" sz="2600" dirty="0" smtClean="0"/>
              <a:t>Pacific</a:t>
            </a:r>
            <a:endParaRPr lang="en-US" sz="2600" dirty="0"/>
          </a:p>
          <a:p>
            <a:pPr marL="0" indent="0">
              <a:buNone/>
            </a:pPr>
            <a:r>
              <a:rPr lang="en-US" sz="2600" dirty="0" smtClean="0"/>
              <a:t>6</a:t>
            </a:r>
            <a:r>
              <a:rPr lang="en-US" sz="2600" dirty="0"/>
              <a:t>. </a:t>
            </a:r>
            <a:r>
              <a:rPr lang="en-US" sz="2600" dirty="0" smtClean="0"/>
              <a:t>Pearl Harbor</a:t>
            </a:r>
            <a:endParaRPr lang="en-US" sz="2600" dirty="0"/>
          </a:p>
        </p:txBody>
      </p:sp>
    </p:spTree>
    <p:extLst>
      <p:ext uri="{BB962C8B-B14F-4D97-AF65-F5344CB8AC3E}">
        <p14:creationId xmlns:p14="http://schemas.microsoft.com/office/powerpoint/2010/main" val="3594741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World War II in the Pacific in 1942. &#10;The map shows Allied-controlled territory in China, Australia, and New Guinea. Meanwhile, Japan controlled Thailand, Malaya, Borneo,  and Manchuria. The Allies gained control of the Philippines. Allied advances started in Hawaii and advanced across the Pacific toward China. &#10;"/>
          <p:cNvPicPr>
            <a:picLocks noChangeAspect="1"/>
          </p:cNvPicPr>
          <p:nvPr/>
        </p:nvPicPr>
        <p:blipFill>
          <a:blip r:embed="rId3"/>
          <a:stretch>
            <a:fillRect/>
          </a:stretch>
        </p:blipFill>
        <p:spPr>
          <a:xfrm>
            <a:off x="673608" y="195072"/>
            <a:ext cx="7796784" cy="646785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The “Hinge of Fate</a:t>
            </a:r>
            <a:r>
              <a:rPr lang="en-US" sz="2600" b="1" dirty="0" smtClean="0"/>
              <a:t>”</a:t>
            </a:r>
          </a:p>
          <a:p>
            <a:pPr marL="0" indent="0">
              <a:buNone/>
            </a:pPr>
            <a:r>
              <a:rPr lang="en-US" sz="2600" dirty="0" smtClean="0"/>
              <a:t>1. The </a:t>
            </a:r>
            <a:r>
              <a:rPr lang="en-US" sz="2600" dirty="0"/>
              <a:t>Grand </a:t>
            </a:r>
            <a:r>
              <a:rPr lang="en-US" sz="2600" dirty="0" smtClean="0"/>
              <a:t>Alliance</a:t>
            </a:r>
          </a:p>
          <a:p>
            <a:pPr marL="0" indent="0">
              <a:buNone/>
            </a:pPr>
            <a:r>
              <a:rPr lang="en-US" sz="2600" dirty="0" smtClean="0"/>
              <a:t>2</a:t>
            </a:r>
            <a:r>
              <a:rPr lang="en-US" sz="2600" dirty="0"/>
              <a:t>. </a:t>
            </a:r>
            <a:r>
              <a:rPr lang="en-US" sz="2600" dirty="0" smtClean="0"/>
              <a:t>“</a:t>
            </a:r>
            <a:r>
              <a:rPr lang="en-US" sz="2600" dirty="0"/>
              <a:t>Europe </a:t>
            </a:r>
            <a:r>
              <a:rPr lang="en-US" sz="2600" dirty="0" smtClean="0"/>
              <a:t>first”</a:t>
            </a:r>
            <a:endParaRPr lang="en-US" sz="2600" dirty="0"/>
          </a:p>
          <a:p>
            <a:pPr marL="0" indent="0">
              <a:buNone/>
            </a:pPr>
            <a:r>
              <a:rPr lang="en-US" sz="2600" dirty="0" smtClean="0"/>
              <a:t>3</a:t>
            </a:r>
            <a:r>
              <a:rPr lang="en-US" sz="2600" dirty="0"/>
              <a:t>. </a:t>
            </a:r>
            <a:r>
              <a:rPr lang="en-US" sz="2600" dirty="0" smtClean="0"/>
              <a:t>Military </a:t>
            </a:r>
            <a:r>
              <a:rPr lang="en-US" sz="2600" dirty="0"/>
              <a:t>resources of the Grand Alliance </a:t>
            </a:r>
            <a:endParaRPr lang="en-US" sz="2600" dirty="0" smtClean="0"/>
          </a:p>
          <a:p>
            <a:pPr marL="0" indent="0">
              <a:buNone/>
            </a:pPr>
            <a:r>
              <a:rPr lang="en-US" sz="2600" dirty="0" smtClean="0"/>
              <a:t>4</a:t>
            </a:r>
            <a:r>
              <a:rPr lang="en-US" sz="2600" dirty="0"/>
              <a:t>. </a:t>
            </a:r>
            <a:r>
              <a:rPr lang="en-US" sz="2600" dirty="0" smtClean="0"/>
              <a:t>Battle </a:t>
            </a:r>
            <a:r>
              <a:rPr lang="en-US" sz="2600" dirty="0"/>
              <a:t>of El Alamein, </a:t>
            </a:r>
            <a:r>
              <a:rPr lang="en-US" sz="2600" dirty="0" smtClean="0"/>
              <a:t>the </a:t>
            </a:r>
            <a:r>
              <a:rPr lang="en-US" sz="2600" dirty="0"/>
              <a:t>“hinge of fate” that cemented Allied </a:t>
            </a:r>
            <a:r>
              <a:rPr lang="en-US" sz="2600" dirty="0" smtClean="0"/>
              <a:t>victory</a:t>
            </a:r>
            <a:endParaRPr lang="en-US" sz="2600" dirty="0"/>
          </a:p>
          <a:p>
            <a:pPr marL="0" indent="0">
              <a:buNone/>
            </a:pPr>
            <a:endParaRPr lang="en-US" sz="2600" dirty="0"/>
          </a:p>
          <a:p>
            <a:pPr marL="514350" indent="-514350">
              <a:buFont typeface="+mj-lt"/>
              <a:buAutoNum type="alphaUcPeriod" startAt="5"/>
            </a:pPr>
            <a:endParaRPr lang="en-US" sz="2600" dirty="0"/>
          </a:p>
        </p:txBody>
      </p:sp>
    </p:spTree>
    <p:extLst>
      <p:ext uri="{BB962C8B-B14F-4D97-AF65-F5344CB8AC3E}">
        <p14:creationId xmlns:p14="http://schemas.microsoft.com/office/powerpoint/2010/main" val="94626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5"/>
            </a:pPr>
            <a:r>
              <a:rPr lang="en-US" sz="2600" b="1" dirty="0"/>
              <a:t>The “Hinge of Fate</a:t>
            </a:r>
            <a:r>
              <a:rPr lang="en-US" sz="2600" b="1" dirty="0" smtClean="0"/>
              <a:t>”</a:t>
            </a:r>
          </a:p>
          <a:p>
            <a:pPr marL="0" indent="0">
              <a:buNone/>
            </a:pPr>
            <a:r>
              <a:rPr lang="en-US" sz="2600" dirty="0"/>
              <a:t>5. </a:t>
            </a:r>
            <a:r>
              <a:rPr lang="en-US" sz="2600" dirty="0" smtClean="0"/>
              <a:t>Mussolini overthrown </a:t>
            </a:r>
            <a:r>
              <a:rPr lang="en-US" sz="2600" dirty="0"/>
              <a:t>by a coup </a:t>
            </a:r>
            <a:r>
              <a:rPr lang="en-US" sz="2600" dirty="0" smtClean="0"/>
              <a:t>d’état</a:t>
            </a:r>
          </a:p>
          <a:p>
            <a:pPr marL="0" indent="0">
              <a:buNone/>
            </a:pPr>
            <a:r>
              <a:rPr lang="en-US" sz="2600" dirty="0" smtClean="0"/>
              <a:t>6</a:t>
            </a:r>
            <a:r>
              <a:rPr lang="en-US" sz="2600" dirty="0"/>
              <a:t>. </a:t>
            </a:r>
            <a:r>
              <a:rPr lang="en-US" sz="2600" dirty="0" smtClean="0"/>
              <a:t>Antisubmarine </a:t>
            </a:r>
            <a:r>
              <a:rPr lang="en-US" sz="2600" dirty="0"/>
              <a:t>technologies </a:t>
            </a:r>
            <a:endParaRPr lang="en-US" sz="2600" dirty="0" smtClean="0"/>
          </a:p>
          <a:p>
            <a:pPr marL="0" indent="0">
              <a:buNone/>
            </a:pPr>
            <a:r>
              <a:rPr lang="en-US" sz="2600" dirty="0" smtClean="0"/>
              <a:t>7</a:t>
            </a:r>
            <a:r>
              <a:rPr lang="en-US" sz="2600" dirty="0"/>
              <a:t>. </a:t>
            </a:r>
            <a:r>
              <a:rPr lang="en-US" sz="2600" dirty="0" smtClean="0"/>
              <a:t>Battle </a:t>
            </a:r>
            <a:r>
              <a:rPr lang="en-US" sz="2600" dirty="0"/>
              <a:t>of Stalingrad </a:t>
            </a:r>
            <a:endParaRPr lang="en-US" sz="2600" dirty="0" smtClean="0"/>
          </a:p>
          <a:p>
            <a:pPr marL="0" indent="0">
              <a:buNone/>
            </a:pPr>
            <a:r>
              <a:rPr lang="en-US" sz="2600" dirty="0" smtClean="0"/>
              <a:t>8</a:t>
            </a:r>
            <a:r>
              <a:rPr lang="en-US" sz="2600" dirty="0"/>
              <a:t>. </a:t>
            </a:r>
            <a:r>
              <a:rPr lang="en-US" sz="2600" dirty="0" smtClean="0"/>
              <a:t>German </a:t>
            </a:r>
            <a:r>
              <a:rPr lang="en-US" sz="2600" dirty="0"/>
              <a:t>public opinion turned decisively against the </a:t>
            </a:r>
            <a:r>
              <a:rPr lang="en-US" sz="2600" dirty="0" smtClean="0"/>
              <a:t>war</a:t>
            </a:r>
            <a:endParaRPr lang="en-US" sz="2600" dirty="0"/>
          </a:p>
          <a:p>
            <a:pPr marL="514350" indent="-514350">
              <a:buFont typeface="+mj-lt"/>
              <a:buAutoNum type="alphaUcPeriod" startAt="5"/>
            </a:pPr>
            <a:endParaRPr lang="en-US" sz="2600" dirty="0"/>
          </a:p>
        </p:txBody>
      </p:sp>
    </p:spTree>
    <p:extLst>
      <p:ext uri="{BB962C8B-B14F-4D97-AF65-F5344CB8AC3E}">
        <p14:creationId xmlns:p14="http://schemas.microsoft.com/office/powerpoint/2010/main" val="2619497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German prisoners marching through a bitter Russian winter after the Battle of Stalingrad. "/>
          <p:cNvPicPr>
            <a:picLocks noChangeAspect="1"/>
          </p:cNvPicPr>
          <p:nvPr/>
        </p:nvPicPr>
        <p:blipFill>
          <a:blip r:embed="rId3"/>
          <a:stretch>
            <a:fillRect/>
          </a:stretch>
        </p:blipFill>
        <p:spPr>
          <a:xfrm>
            <a:off x="304800" y="198120"/>
            <a:ext cx="8534400" cy="646176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V. 	The Second World War</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6"/>
            </a:pPr>
            <a:r>
              <a:rPr lang="en-US" sz="2600" b="1" dirty="0"/>
              <a:t>Allied </a:t>
            </a:r>
            <a:r>
              <a:rPr lang="en-US" sz="2600" b="1" dirty="0" smtClean="0"/>
              <a:t>Victory</a:t>
            </a:r>
          </a:p>
          <a:p>
            <a:pPr marL="0" indent="0">
              <a:buNone/>
            </a:pPr>
            <a:r>
              <a:rPr lang="en-US" sz="2600" dirty="0" smtClean="0"/>
              <a:t>1. Unsuccessful </a:t>
            </a:r>
            <a:r>
              <a:rPr lang="en-US" sz="2600" dirty="0"/>
              <a:t>attempt </a:t>
            </a:r>
            <a:r>
              <a:rPr lang="en-US" sz="2600" dirty="0" smtClean="0"/>
              <a:t>by army leaders to </a:t>
            </a:r>
            <a:r>
              <a:rPr lang="en-US" sz="2600" dirty="0"/>
              <a:t>assassinate Hitler </a:t>
            </a:r>
            <a:endParaRPr lang="en-US" sz="2600" dirty="0" smtClean="0"/>
          </a:p>
          <a:p>
            <a:pPr marL="0" indent="0">
              <a:buNone/>
            </a:pPr>
            <a:r>
              <a:rPr lang="en-US" sz="2600" dirty="0" smtClean="0"/>
              <a:t>2</a:t>
            </a:r>
            <a:r>
              <a:rPr lang="en-US" sz="2600" dirty="0"/>
              <a:t>. </a:t>
            </a:r>
            <a:r>
              <a:rPr lang="en-US" sz="2600" dirty="0" smtClean="0"/>
              <a:t>American </a:t>
            </a:r>
            <a:r>
              <a:rPr lang="en-US" sz="2600" dirty="0"/>
              <a:t>and British forces </a:t>
            </a:r>
            <a:r>
              <a:rPr lang="en-US" sz="2600" dirty="0" smtClean="0"/>
              <a:t>land in Normandy</a:t>
            </a:r>
          </a:p>
          <a:p>
            <a:pPr marL="0" indent="0">
              <a:buNone/>
            </a:pPr>
            <a:r>
              <a:rPr lang="en-US" sz="2600" dirty="0" smtClean="0"/>
              <a:t>3</a:t>
            </a:r>
            <a:r>
              <a:rPr lang="en-US" sz="2600" dirty="0"/>
              <a:t>. </a:t>
            </a:r>
            <a:r>
              <a:rPr lang="en-US" sz="2600" dirty="0" smtClean="0"/>
              <a:t>When Soviet </a:t>
            </a:r>
            <a:r>
              <a:rPr lang="en-US" sz="2600" dirty="0"/>
              <a:t>forces </a:t>
            </a:r>
            <a:r>
              <a:rPr lang="en-US" sz="2600" dirty="0" smtClean="0"/>
              <a:t>enter Berlin</a:t>
            </a:r>
            <a:r>
              <a:rPr lang="en-US" sz="2600" dirty="0"/>
              <a:t>, Hitler committed </a:t>
            </a:r>
            <a:r>
              <a:rPr lang="en-US" sz="2600" dirty="0" smtClean="0"/>
              <a:t>suicide</a:t>
            </a:r>
          </a:p>
          <a:p>
            <a:pPr marL="0" indent="0">
              <a:buNone/>
            </a:pPr>
            <a:r>
              <a:rPr lang="en-US" sz="2600" dirty="0" smtClean="0"/>
              <a:t>4</a:t>
            </a:r>
            <a:r>
              <a:rPr lang="en-US" sz="2600" dirty="0"/>
              <a:t>. </a:t>
            </a:r>
            <a:r>
              <a:rPr lang="en-US" sz="2600" dirty="0" smtClean="0"/>
              <a:t>Japanese </a:t>
            </a:r>
            <a:r>
              <a:rPr lang="en-US" sz="2600" dirty="0"/>
              <a:t>troops continued to fight </a:t>
            </a:r>
            <a:endParaRPr lang="en-US" sz="2600" dirty="0" smtClean="0"/>
          </a:p>
          <a:p>
            <a:pPr marL="0" indent="0">
              <a:buNone/>
            </a:pPr>
            <a:r>
              <a:rPr lang="en-US" sz="2600" dirty="0" smtClean="0"/>
              <a:t>5</a:t>
            </a:r>
            <a:r>
              <a:rPr lang="en-US" sz="2600" dirty="0"/>
              <a:t>. </a:t>
            </a:r>
            <a:r>
              <a:rPr lang="en-US" sz="2600" dirty="0" smtClean="0"/>
              <a:t>U.S</a:t>
            </a:r>
            <a:r>
              <a:rPr lang="en-US" sz="2600" dirty="0"/>
              <a:t>. leaders </a:t>
            </a:r>
            <a:r>
              <a:rPr lang="en-US" sz="2600" dirty="0" smtClean="0"/>
              <a:t>drop </a:t>
            </a:r>
            <a:r>
              <a:rPr lang="en-US" sz="2600" dirty="0"/>
              <a:t>atomic bombs on Hiroshima and </a:t>
            </a:r>
            <a:r>
              <a:rPr lang="en-US" sz="2600" dirty="0" smtClean="0"/>
              <a:t>Nagasaki, and Japan announces surrender</a:t>
            </a:r>
            <a:endParaRPr lang="en-US" sz="2600" dirty="0"/>
          </a:p>
          <a:p>
            <a:pPr marL="514350" indent="-514350">
              <a:buFont typeface="+mj-lt"/>
              <a:buAutoNum type="alphaUcPeriod" startAt="6"/>
            </a:pPr>
            <a:endParaRPr lang="en-US" sz="2600" dirty="0"/>
          </a:p>
        </p:txBody>
      </p:sp>
    </p:spTree>
    <p:extLst>
      <p:ext uri="{BB962C8B-B14F-4D97-AF65-F5344CB8AC3E}">
        <p14:creationId xmlns:p14="http://schemas.microsoft.com/office/powerpoint/2010/main" val="37640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nuclear wasteland at Hiroshima. "/>
          <p:cNvPicPr>
            <a:picLocks noChangeAspect="1"/>
          </p:cNvPicPr>
          <p:nvPr/>
        </p:nvPicPr>
        <p:blipFill>
          <a:blip r:embed="rId3"/>
          <a:stretch>
            <a:fillRect/>
          </a:stretch>
        </p:blipFill>
        <p:spPr>
          <a:xfrm>
            <a:off x="722376" y="185927"/>
            <a:ext cx="7699248"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Stalin’s Soviet Union</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From Lenin to </a:t>
            </a:r>
            <a:r>
              <a:rPr lang="en-US" sz="2600" b="1" dirty="0" smtClean="0"/>
              <a:t>Stalin</a:t>
            </a:r>
          </a:p>
          <a:p>
            <a:pPr marL="0" indent="0">
              <a:buNone/>
            </a:pPr>
            <a:r>
              <a:rPr lang="en-US" sz="2600" dirty="0" smtClean="0"/>
              <a:t>1. New </a:t>
            </a:r>
            <a:r>
              <a:rPr lang="en-US" sz="2600" dirty="0"/>
              <a:t>Economic Policy (NEP</a:t>
            </a:r>
            <a:r>
              <a:rPr lang="en-US" sz="2600" dirty="0" smtClean="0"/>
              <a:t>)</a:t>
            </a:r>
          </a:p>
          <a:p>
            <a:pPr marL="0" indent="0">
              <a:buNone/>
            </a:pPr>
            <a:r>
              <a:rPr lang="en-US" sz="2600" dirty="0" smtClean="0"/>
              <a:t>2</a:t>
            </a:r>
            <a:r>
              <a:rPr lang="en-US" sz="2600" dirty="0"/>
              <a:t>. </a:t>
            </a:r>
            <a:r>
              <a:rPr lang="en-US" sz="2600" dirty="0" smtClean="0"/>
              <a:t>Rapid economic recovery</a:t>
            </a:r>
          </a:p>
          <a:p>
            <a:pPr marL="0" indent="0">
              <a:buNone/>
            </a:pPr>
            <a:r>
              <a:rPr lang="en-US" sz="2600" dirty="0" smtClean="0"/>
              <a:t>3</a:t>
            </a:r>
            <a:r>
              <a:rPr lang="en-US" sz="2600" dirty="0"/>
              <a:t>. </a:t>
            </a:r>
            <a:r>
              <a:rPr lang="en-US" sz="2600" dirty="0" smtClean="0"/>
              <a:t>Joseph Stalin vs Leon Trotsky</a:t>
            </a:r>
          </a:p>
          <a:p>
            <a:pPr marL="0" indent="0">
              <a:buNone/>
            </a:pPr>
            <a:r>
              <a:rPr lang="en-US" sz="2600" dirty="0" smtClean="0"/>
              <a:t>4</a:t>
            </a:r>
            <a:r>
              <a:rPr lang="en-US" sz="2600" dirty="0"/>
              <a:t>. </a:t>
            </a:r>
            <a:r>
              <a:rPr lang="en-US" sz="2600" dirty="0" smtClean="0"/>
              <a:t>“Socialism </a:t>
            </a:r>
            <a:r>
              <a:rPr lang="en-US" sz="2600" dirty="0"/>
              <a:t>in one country” </a:t>
            </a:r>
            <a:r>
              <a:rPr lang="en-US" sz="2600" dirty="0" smtClean="0"/>
              <a:t>vs </a:t>
            </a:r>
            <a:r>
              <a:rPr lang="en-US" sz="2600" dirty="0"/>
              <a:t>“permanent </a:t>
            </a:r>
            <a:r>
              <a:rPr lang="en-US" sz="2600" dirty="0" smtClean="0"/>
              <a:t>revolution” </a:t>
            </a:r>
          </a:p>
          <a:p>
            <a:pPr marL="0" indent="0">
              <a:buNone/>
            </a:pPr>
            <a:endParaRPr lang="en-US" sz="2600" dirty="0"/>
          </a:p>
        </p:txBody>
      </p:sp>
    </p:spTree>
    <p:extLst>
      <p:ext uri="{BB962C8B-B14F-4D97-AF65-F5344CB8AC3E}">
        <p14:creationId xmlns:p14="http://schemas.microsoft.com/office/powerpoint/2010/main" val="282957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Stalin’s Soviet Union</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From Lenin to </a:t>
            </a:r>
            <a:r>
              <a:rPr lang="en-US" sz="2600" b="1" dirty="0" smtClean="0"/>
              <a:t>Stalin</a:t>
            </a:r>
          </a:p>
          <a:p>
            <a:pPr marL="0" indent="0">
              <a:buNone/>
            </a:pPr>
            <a:r>
              <a:rPr lang="en-US" sz="2600" dirty="0" smtClean="0"/>
              <a:t>5</a:t>
            </a:r>
            <a:r>
              <a:rPr lang="en-US" sz="2600" dirty="0"/>
              <a:t>. </a:t>
            </a:r>
            <a:r>
              <a:rPr lang="en-US" sz="2600" dirty="0" smtClean="0"/>
              <a:t>Vast </a:t>
            </a:r>
            <a:r>
              <a:rPr lang="en-US" sz="2600" dirty="0"/>
              <a:t>multiethnic territories </a:t>
            </a:r>
            <a:endParaRPr lang="en-US" sz="2600" dirty="0" smtClean="0"/>
          </a:p>
          <a:p>
            <a:pPr marL="0" indent="0">
              <a:buNone/>
            </a:pPr>
            <a:r>
              <a:rPr lang="en-US" sz="2600" dirty="0" smtClean="0"/>
              <a:t>6</a:t>
            </a:r>
            <a:r>
              <a:rPr lang="en-US" sz="2600" dirty="0"/>
              <a:t>. </a:t>
            </a:r>
            <a:r>
              <a:rPr lang="en-US" sz="2600" dirty="0" smtClean="0"/>
              <a:t>Union </a:t>
            </a:r>
            <a:r>
              <a:rPr lang="en-US" sz="2600" dirty="0"/>
              <a:t>of Soviet Socialist Republics (U.S.S.R.) </a:t>
            </a:r>
            <a:endParaRPr lang="en-US" sz="2600" dirty="0" smtClean="0"/>
          </a:p>
          <a:p>
            <a:pPr marL="0" indent="0">
              <a:buNone/>
            </a:pPr>
            <a:r>
              <a:rPr lang="en-US" sz="2600" dirty="0" smtClean="0"/>
              <a:t>7</a:t>
            </a:r>
            <a:r>
              <a:rPr lang="en-US" sz="2600" dirty="0"/>
              <a:t>. </a:t>
            </a:r>
            <a:r>
              <a:rPr lang="en-US" sz="2600" dirty="0" smtClean="0"/>
              <a:t>Centralized </a:t>
            </a:r>
            <a:r>
              <a:rPr lang="en-US" sz="2600" dirty="0"/>
              <a:t>Russian control </a:t>
            </a:r>
            <a:endParaRPr lang="en-US" sz="2600" dirty="0" smtClean="0"/>
          </a:p>
          <a:p>
            <a:pPr marL="0" indent="0">
              <a:buNone/>
            </a:pPr>
            <a:r>
              <a:rPr lang="en-US" sz="2600" dirty="0" smtClean="0"/>
              <a:t>8</a:t>
            </a:r>
            <a:r>
              <a:rPr lang="en-US" sz="2600" dirty="0"/>
              <a:t>. </a:t>
            </a:r>
            <a:r>
              <a:rPr lang="en-US" sz="2600" dirty="0" smtClean="0"/>
              <a:t>Party </a:t>
            </a:r>
            <a:r>
              <a:rPr lang="en-US" sz="2600" dirty="0"/>
              <a:t>congress condemned all “deviation from the general party line</a:t>
            </a:r>
            <a:r>
              <a:rPr lang="en-US" sz="2600" dirty="0" smtClean="0"/>
              <a:t>” </a:t>
            </a:r>
            <a:endParaRPr lang="en-US" sz="2600" dirty="0"/>
          </a:p>
          <a:p>
            <a:pPr marL="514350" indent="-514350">
              <a:buFont typeface="+mj-lt"/>
              <a:buAutoNum type="alphaUcPeriod"/>
            </a:pPr>
            <a:endParaRPr lang="en-US" sz="2600" dirty="0"/>
          </a:p>
        </p:txBody>
      </p:sp>
    </p:spTree>
    <p:extLst>
      <p:ext uri="{BB962C8B-B14F-4D97-AF65-F5344CB8AC3E}">
        <p14:creationId xmlns:p14="http://schemas.microsoft.com/office/powerpoint/2010/main" val="4033806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Primo Levi sitting behind a typewriter. "/>
          <p:cNvPicPr>
            <a:picLocks noChangeAspect="1"/>
          </p:cNvPicPr>
          <p:nvPr/>
        </p:nvPicPr>
        <p:blipFill>
          <a:blip r:embed="rId3"/>
          <a:stretch>
            <a:fillRect/>
          </a:stretch>
        </p:blipFill>
        <p:spPr>
          <a:xfrm>
            <a:off x="1981200" y="185927"/>
            <a:ext cx="5181600" cy="6486144"/>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Stalin greeting ethnic minorities and receiving flowers from the people. "/>
          <p:cNvPicPr>
            <a:picLocks noChangeAspect="1"/>
          </p:cNvPicPr>
          <p:nvPr/>
        </p:nvPicPr>
        <p:blipFill>
          <a:blip r:embed="rId3"/>
          <a:stretch>
            <a:fillRect/>
          </a:stretch>
        </p:blipFill>
        <p:spPr>
          <a:xfrm>
            <a:off x="304800" y="512064"/>
            <a:ext cx="8534400" cy="583387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513</TotalTime>
  <Words>1647</Words>
  <Application>Microsoft Office PowerPoint</Application>
  <PresentationFormat>On-screen Show (4:3)</PresentationFormat>
  <Paragraphs>495</Paragraphs>
  <Slides>56</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ＭＳ Ｐゴシック</vt:lpstr>
      <vt:lpstr>Arial</vt:lpstr>
      <vt:lpstr>Times New Roman</vt:lpstr>
      <vt:lpstr>Verdana</vt:lpstr>
      <vt:lpstr>Blank Presentation</vt:lpstr>
      <vt:lpstr>A History of Western Society Twelfth Edition</vt:lpstr>
      <vt:lpstr>PowerPoint Presentation</vt:lpstr>
      <vt:lpstr>I.  Authoritarian States</vt:lpstr>
      <vt:lpstr>I.  Authoritarian States</vt:lpstr>
      <vt:lpstr>PowerPoint Presentation</vt:lpstr>
      <vt:lpstr>II.  Stalin’s Soviet Union</vt:lpstr>
      <vt:lpstr>II.  Stalin’s Soviet Union</vt:lpstr>
      <vt:lpstr>PowerPoint Presentation</vt:lpstr>
      <vt:lpstr>PowerPoint Presentation</vt:lpstr>
      <vt:lpstr>PowerPoint Presentation</vt:lpstr>
      <vt:lpstr>II.  Stalin’s Soviet Union</vt:lpstr>
      <vt:lpstr>II.  Stalin’s Soviet Union</vt:lpstr>
      <vt:lpstr>II.  Stalin’s Soviet Union</vt:lpstr>
      <vt:lpstr>PowerPoint Presentation</vt:lpstr>
      <vt:lpstr>II.  Stalin’s Soviet Union</vt:lpstr>
      <vt:lpstr>III.  Mussolini and Fascism in Italy</vt:lpstr>
      <vt:lpstr>III.  Mussolini and Fascism in Italy</vt:lpstr>
      <vt:lpstr>PowerPoint Presentation</vt:lpstr>
      <vt:lpstr>PowerPoint Presentation</vt:lpstr>
      <vt:lpstr>III.  Mussolini and Fascism in Italy</vt:lpstr>
      <vt:lpstr>III.  Mussolini and Fascism in Italy</vt:lpstr>
      <vt:lpstr>PowerPoint Presentation</vt:lpstr>
      <vt:lpstr>IV. Hitler and Nazism in Germany</vt:lpstr>
      <vt:lpstr>IV. Hitler and Nazism in Germany</vt:lpstr>
      <vt:lpstr>IV. Hitler and Nazism in Germany</vt:lpstr>
      <vt:lpstr>IV. Hitler and Nazism in Germany</vt:lpstr>
      <vt:lpstr>IV. Hitler and Nazism in Germany</vt:lpstr>
      <vt:lpstr>PowerPoint Presentation</vt:lpstr>
      <vt:lpstr>PowerPoint Presentation</vt:lpstr>
      <vt:lpstr>IV. Hitler and Nazism in Germany</vt:lpstr>
      <vt:lpstr>PowerPoint Presentation</vt:lpstr>
      <vt:lpstr>PowerPoint Presentation</vt:lpstr>
      <vt:lpstr>PowerPoint Presentation</vt:lpstr>
      <vt:lpstr>PowerPoint Presentation</vt:lpstr>
      <vt:lpstr>PowerPoint Presentation</vt:lpstr>
      <vt:lpstr>IV. Hitler and Nazism in Germany</vt:lpstr>
      <vt:lpstr>IV. Hitler and Nazism in Germany</vt:lpstr>
      <vt:lpstr>PowerPoint Presentation</vt:lpstr>
      <vt:lpstr>PowerPoint Presentation</vt:lpstr>
      <vt:lpstr>PowerPoint Presentation</vt:lpstr>
      <vt:lpstr>PowerPoint Presentation</vt:lpstr>
      <vt:lpstr>V.  The Second World War</vt:lpstr>
      <vt:lpstr>V.  The Second World War</vt:lpstr>
      <vt:lpstr>PowerPoint Presentation</vt:lpstr>
      <vt:lpstr>PowerPoint Presentation</vt:lpstr>
      <vt:lpstr>PowerPoint Presentation</vt:lpstr>
      <vt:lpstr>V.  The Second World War</vt:lpstr>
      <vt:lpstr>PowerPoint Presentation</vt:lpstr>
      <vt:lpstr>PowerPoint Presentation</vt:lpstr>
      <vt:lpstr>V.  The Second World War</vt:lpstr>
      <vt:lpstr>PowerPoint Presentation</vt:lpstr>
      <vt:lpstr>V.  The Second World War</vt:lpstr>
      <vt:lpstr>V.  The Second World War</vt:lpstr>
      <vt:lpstr>PowerPoint Presentation</vt:lpstr>
      <vt:lpstr>V.  The Second World War</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128</cp:revision>
  <dcterms:created xsi:type="dcterms:W3CDTF">2016-07-13T21:57:35Z</dcterms:created>
  <dcterms:modified xsi:type="dcterms:W3CDTF">2017-03-29T20:56:58Z</dcterms:modified>
  <cp:category/>
</cp:coreProperties>
</file>