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2"/>
  </p:notesMasterIdLst>
  <p:sldIdLst>
    <p:sldId id="259" r:id="rId2"/>
    <p:sldId id="260" r:id="rId3"/>
    <p:sldId id="261" r:id="rId4"/>
    <p:sldId id="284" r:id="rId5"/>
    <p:sldId id="319" r:id="rId6"/>
    <p:sldId id="304" r:id="rId7"/>
    <p:sldId id="320" r:id="rId8"/>
    <p:sldId id="305" r:id="rId9"/>
    <p:sldId id="262" r:id="rId10"/>
    <p:sldId id="306" r:id="rId11"/>
    <p:sldId id="288" r:id="rId12"/>
    <p:sldId id="263" r:id="rId13"/>
    <p:sldId id="307" r:id="rId14"/>
    <p:sldId id="264" r:id="rId15"/>
    <p:sldId id="265" r:id="rId16"/>
    <p:sldId id="266" r:id="rId17"/>
    <p:sldId id="267" r:id="rId18"/>
    <p:sldId id="268" r:id="rId19"/>
    <p:sldId id="269" r:id="rId20"/>
    <p:sldId id="308" r:id="rId21"/>
    <p:sldId id="309" r:id="rId22"/>
    <p:sldId id="270" r:id="rId23"/>
    <p:sldId id="292" r:id="rId24"/>
    <p:sldId id="321" r:id="rId25"/>
    <p:sldId id="271" r:id="rId26"/>
    <p:sldId id="272" r:id="rId27"/>
    <p:sldId id="310" r:id="rId28"/>
    <p:sldId id="273" r:id="rId29"/>
    <p:sldId id="274" r:id="rId30"/>
    <p:sldId id="311" r:id="rId31"/>
    <p:sldId id="322" r:id="rId32"/>
    <p:sldId id="295" r:id="rId33"/>
    <p:sldId id="312" r:id="rId34"/>
    <p:sldId id="280" r:id="rId35"/>
    <p:sldId id="275" r:id="rId36"/>
    <p:sldId id="313" r:id="rId37"/>
    <p:sldId id="323" r:id="rId38"/>
    <p:sldId id="276" r:id="rId39"/>
    <p:sldId id="298" r:id="rId40"/>
    <p:sldId id="314" r:id="rId41"/>
    <p:sldId id="281" r:id="rId42"/>
    <p:sldId id="282" r:id="rId43"/>
    <p:sldId id="283" r:id="rId44"/>
    <p:sldId id="279" r:id="rId45"/>
    <p:sldId id="277" r:id="rId46"/>
    <p:sldId id="315" r:id="rId47"/>
    <p:sldId id="316" r:id="rId48"/>
    <p:sldId id="317" r:id="rId49"/>
    <p:sldId id="324" r:id="rId50"/>
    <p:sldId id="278" r:id="rId5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8077" autoAdjust="0"/>
    <p:restoredTop sz="50830" autoAdjust="0"/>
  </p:normalViewPr>
  <p:slideViewPr>
    <p:cSldViewPr snapToGrid="0">
      <p:cViewPr varScale="1">
        <p:scale>
          <a:sx n="117" d="100"/>
          <a:sy n="117" d="100"/>
        </p:scale>
        <p:origin x="23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264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3193073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2830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ts val="1400"/>
              </a:lnSpc>
              <a:spcBef>
                <a:spcPts val="0"/>
              </a:spcBef>
              <a:spcAft>
                <a:spcPts val="0"/>
              </a:spcAft>
              <a:tabLst>
                <a:tab pos="228600" algn="l"/>
              </a:tabLst>
            </a:pPr>
            <a:r>
              <a:rPr lang="en-US" sz="1000" b="1" dirty="0" smtClean="0">
                <a:effectLst/>
                <a:latin typeface="Times New Roman" panose="02020603050405020304" pitchFamily="18" charset="0"/>
                <a:ea typeface="Times New Roman" panose="02020603050405020304" pitchFamily="18" charset="0"/>
              </a:rPr>
              <a:t>I. 	Uncertainty in Modern Thought</a:t>
            </a:r>
          </a:p>
          <a:p>
            <a:pPr marL="285750" indent="-285750">
              <a:buAutoNum type="romanUcPeriod"/>
            </a:pPr>
            <a:endParaRPr lang="en-US" sz="1000" b="1" baseline="0" dirty="0" smtClean="0">
              <a:latin typeface="Arial" panose="020B0604020202020204" pitchFamily="34" charset="0"/>
              <a:cs typeface="Arial" panose="020B0604020202020204" pitchFamily="34" charset="0"/>
            </a:endParaRPr>
          </a:p>
          <a:p>
            <a:pPr marL="400050" marR="0" indent="-400050">
              <a:lnSpc>
                <a:spcPts val="1400"/>
              </a:lnSpc>
              <a:spcBef>
                <a:spcPts val="0"/>
              </a:spcBef>
              <a:spcAft>
                <a:spcPts val="0"/>
              </a:spcAft>
              <a:tabLst>
                <a:tab pos="342900" algn="r"/>
                <a:tab pos="400050" algn="l"/>
              </a:tabLst>
            </a:pPr>
            <a:r>
              <a:rPr lang="en-US" sz="1000" b="1" dirty="0" smtClean="0">
                <a:effectLst/>
                <a:latin typeface="Times New Roman" panose="02020603050405020304" pitchFamily="18" charset="0"/>
                <a:ea typeface="Times New Roman" panose="02020603050405020304" pitchFamily="18" charset="0"/>
              </a:rPr>
              <a:t>D. 	Freudian Psychology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Before Sigmund Freud, most scientists assumed that the conscious mind processed sense experiences in a rational and logical way; human behavior in turn was the result of rational calculation—of “thinking.”</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Freud developed a different view of the human psyche; basing his insights on the analysis of dreams and of hysteria, Freud concluded that human behavior was basically irrational and governed by the unconscious, which contained vital instinctual drives and powerful memories.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Freud’s three structures of the self included the primitive, irrational id, which was entirely unconscious; the superego, the conscience or internalized voice of control, which Freud also identified as irrational; and the ego, the mostly conscious rational self that negotiated between the id and the superego.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a:t>
            </a:r>
            <a:r>
              <a:rPr lang="en-US" sz="1000" i="1" dirty="0" smtClean="0">
                <a:effectLst/>
                <a:latin typeface="Times New Roman" panose="02020603050405020304" pitchFamily="18" charset="0"/>
                <a:ea typeface="Times New Roman" panose="02020603050405020304" pitchFamily="18" charset="0"/>
              </a:rPr>
              <a:t>Civilization and Its Discontents</a:t>
            </a:r>
            <a:r>
              <a:rPr lang="en-US" sz="1000" dirty="0" smtClean="0">
                <a:effectLst/>
                <a:latin typeface="Times New Roman" panose="02020603050405020304" pitchFamily="18" charset="0"/>
                <a:ea typeface="Times New Roman" panose="02020603050405020304" pitchFamily="18" charset="0"/>
              </a:rPr>
              <a:t> (1930), Freud argued that civilization was possible only when individuals renounced their irrational instincts in order to live peaceably in groups; unfortunately, such renunciation left basic instincts unfulfilled and so led to widespread unhappiness.</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297451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smtClean="0">
                <a:latin typeface="Arial" panose="020B0604020202020204" pitchFamily="34" charset="0"/>
                <a:cs typeface="Arial" panose="020B0604020202020204" pitchFamily="34" charset="0"/>
              </a:rPr>
              <a:t>II. </a:t>
            </a:r>
            <a:r>
              <a:rPr lang="en-US" sz="1000" b="1" baseline="0" dirty="0" smtClean="0">
                <a:latin typeface="Arial" panose="020B0604020202020204" pitchFamily="34" charset="0"/>
                <a:cs typeface="Arial" panose="020B0604020202020204" pitchFamily="34" charset="0"/>
              </a:rPr>
              <a:t> </a:t>
            </a:r>
            <a:r>
              <a:rPr lang="en-US" sz="1000" b="1" dirty="0" smtClean="0">
                <a:latin typeface="Arial" panose="020B0604020202020204" pitchFamily="34" charset="0"/>
                <a:cs typeface="Arial" panose="020B0604020202020204" pitchFamily="34" charset="0"/>
              </a:rPr>
              <a:t>Modernism in Architecture, Art, Literature, and Music</a:t>
            </a:r>
          </a:p>
          <a:p>
            <a:pPr marL="0" indent="0">
              <a:buNone/>
            </a:pPr>
            <a:r>
              <a:rPr lang="en-US" sz="1000" b="1" baseline="0" dirty="0" smtClean="0">
                <a:latin typeface="Arial" panose="020B0604020202020204" pitchFamily="34" charset="0"/>
                <a:cs typeface="Arial" panose="020B0604020202020204" pitchFamily="34" charset="0"/>
              </a:rPr>
              <a:t> </a:t>
            </a:r>
          </a:p>
          <a:p>
            <a:pPr marL="0" indent="0">
              <a:buNone/>
            </a:pPr>
            <a:r>
              <a:rPr lang="en-US" sz="1000" b="1" dirty="0" smtClean="0">
                <a:latin typeface="Arial" panose="020B0604020202020204" pitchFamily="34" charset="0"/>
                <a:cs typeface="Arial" panose="020B0604020202020204" pitchFamily="34" charset="0"/>
              </a:rPr>
              <a:t>A. Architecture and Design</a:t>
            </a:r>
          </a:p>
          <a:p>
            <a:endParaRPr lang="en-US" sz="12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1. 	In the 1890s the Chicago School of architects, led by Louis H. Sullivan (1856–1924), used inexpensive steel, reinforced concrete, and electric elevators to build skyscrapers and office buildings lacking almost any exterior ornamentation.</a:t>
            </a: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2. 	Sullivan’s student Frank Lloyd Wright (1867–1959) built a series of radically modern houses featuring low lines, open interiors, and mass-produced building materials.</a:t>
            </a: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3. 	In </a:t>
            </a:r>
            <a:r>
              <a:rPr lang="en-US" sz="1200" i="1" dirty="0" smtClean="0">
                <a:effectLst/>
                <a:latin typeface="Times New Roman" panose="02020603050405020304" pitchFamily="18" charset="0"/>
                <a:ea typeface="Times New Roman" panose="02020603050405020304" pitchFamily="18" charset="0"/>
              </a:rPr>
              <a:t>Towards a New Architecture</a:t>
            </a:r>
            <a:r>
              <a:rPr lang="en-US" sz="1200" dirty="0" smtClean="0">
                <a:effectLst/>
                <a:latin typeface="Times New Roman" panose="02020603050405020304" pitchFamily="18" charset="0"/>
                <a:ea typeface="Times New Roman" panose="02020603050405020304" pitchFamily="18" charset="0"/>
              </a:rPr>
              <a:t> (1923), the Franco-Swiss architect Le Corbusier (1887–1965) laid out a series of guidelines meant to revolutionize building design, arguing that architects should adopt the latest technologies. </a:t>
            </a: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4. 	In Germany in 1919 Walter Gropius (1883–1969) merged the schools of fine and applied arts at Weimar into a single interdisciplinary school, the Bauhaus.</a:t>
            </a: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5. 	Throughout the 1920s the Bauhaus, with its stress on functionalism and quality design for everyday goods, attracted enthusiastic students from all over the world.</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3382857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339204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235116"/>
            <a:ext cx="5029200" cy="4114800"/>
          </a:xfrm>
        </p:spPr>
        <p:txBody>
          <a:bodyPr/>
          <a:lstStyle/>
          <a:p>
            <a:pPr marL="0" indent="0">
              <a:buNone/>
            </a:pPr>
            <a:r>
              <a:rPr lang="en-US" sz="1100" b="1" dirty="0" smtClean="0">
                <a:latin typeface="Arial" panose="020B0604020202020204" pitchFamily="34" charset="0"/>
                <a:cs typeface="Arial" panose="020B0604020202020204" pitchFamily="34" charset="0"/>
              </a:rPr>
              <a:t>II. </a:t>
            </a:r>
            <a:r>
              <a:rPr lang="en-US" sz="1100" b="1" baseline="0" dirty="0" smtClean="0">
                <a:latin typeface="Arial" panose="020B0604020202020204" pitchFamily="34" charset="0"/>
                <a:cs typeface="Arial" panose="020B0604020202020204" pitchFamily="34" charset="0"/>
              </a:rPr>
              <a:t> </a:t>
            </a:r>
            <a:r>
              <a:rPr lang="en-US" sz="1100" b="1" dirty="0" smtClean="0">
                <a:latin typeface="Arial" panose="020B0604020202020204" pitchFamily="34" charset="0"/>
                <a:cs typeface="Arial" panose="020B0604020202020204" pitchFamily="34" charset="0"/>
              </a:rPr>
              <a:t>Modernism in Architecture, Art, Literature, and Music</a:t>
            </a:r>
          </a:p>
          <a:p>
            <a:pPr marL="0" indent="0">
              <a:buNone/>
            </a:pPr>
            <a:r>
              <a:rPr lang="en-US" sz="1100" b="1" baseline="0" dirty="0" smtClean="0">
                <a:latin typeface="Arial" panose="020B0604020202020204" pitchFamily="34" charset="0"/>
                <a:cs typeface="Arial" panose="020B0604020202020204" pitchFamily="34" charset="0"/>
              </a:rPr>
              <a:t> </a:t>
            </a:r>
            <a:r>
              <a:rPr lang="en-US" sz="1100" b="1" dirty="0" smtClean="0">
                <a:latin typeface="Arial" panose="020B0604020202020204" pitchFamily="34" charset="0"/>
                <a:cs typeface="Arial" panose="020B0604020202020204" pitchFamily="34" charset="0"/>
              </a:rPr>
              <a:t>B. </a:t>
            </a:r>
            <a:r>
              <a:rPr lang="en-US" sz="1100" b="1" kern="1200" dirty="0" smtClean="0">
                <a:solidFill>
                  <a:schemeClr val="tx1"/>
                </a:solidFill>
                <a:effectLst/>
              </a:rPr>
              <a:t>New Artistic Movements</a:t>
            </a: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a:t>
            </a:r>
            <a:r>
              <a:rPr lang="en-US" sz="1050" dirty="0" smtClean="0">
                <a:effectLst/>
                <a:latin typeface="Times New Roman" panose="02020603050405020304" pitchFamily="18" charset="0"/>
                <a:ea typeface="Times New Roman" panose="02020603050405020304" pitchFamily="18" charset="0"/>
              </a:rPr>
              <a:t>1. 	Commercial art galleries and exhibition halls in the world’s major cities exhibited the new work, and young artists flocked to these cultural centers to participate in the new movements.</a:t>
            </a:r>
          </a:p>
          <a:p>
            <a:pPr marL="571500" marR="0" indent="-571500">
              <a:lnSpc>
                <a:spcPts val="1400"/>
              </a:lnSpc>
              <a:spcBef>
                <a:spcPts val="0"/>
              </a:spcBef>
              <a:spcAft>
                <a:spcPts val="0"/>
              </a:spcAft>
              <a:tabLst>
                <a:tab pos="514350" algn="r"/>
                <a:tab pos="571500" algn="l"/>
              </a:tabLst>
            </a:pPr>
            <a:r>
              <a:rPr lang="en-US" sz="1050" dirty="0" smtClean="0">
                <a:effectLst/>
                <a:latin typeface="Times New Roman" panose="02020603050405020304" pitchFamily="18" charset="0"/>
                <a:ea typeface="Times New Roman" panose="02020603050405020304" pitchFamily="18" charset="0"/>
              </a:rPr>
              <a:t>	2. 	Impressionism blossomed in Paris in the 1870s; French artists such as Claude Monet (1840–1926) and Edgar Degas (1834–1917) and the American Mary Cassatt (1844–1926) tried to portray their sensory “impressions” of the world around them in their work.</a:t>
            </a:r>
          </a:p>
          <a:p>
            <a:pPr marL="571500" marR="0" indent="-571500">
              <a:lnSpc>
                <a:spcPts val="1400"/>
              </a:lnSpc>
              <a:spcBef>
                <a:spcPts val="0"/>
              </a:spcBef>
              <a:spcAft>
                <a:spcPts val="0"/>
              </a:spcAft>
              <a:tabLst>
                <a:tab pos="514350" algn="r"/>
                <a:tab pos="571500" algn="l"/>
              </a:tabLst>
            </a:pPr>
            <a:r>
              <a:rPr lang="en-US" sz="1050" dirty="0" smtClean="0">
                <a:effectLst/>
                <a:latin typeface="Times New Roman" panose="02020603050405020304" pitchFamily="18" charset="0"/>
                <a:ea typeface="Times New Roman" panose="02020603050405020304" pitchFamily="18" charset="0"/>
              </a:rPr>
              <a:t>	3. 	Postimpressionists and expressionists, such as Vincent van Gogh (1853–1890), built on impressionist motifs of color and light but added a deep psychological element to their pictures.</a:t>
            </a:r>
          </a:p>
          <a:p>
            <a:pPr marL="571500" marR="0" indent="-571500">
              <a:lnSpc>
                <a:spcPts val="1400"/>
              </a:lnSpc>
              <a:spcBef>
                <a:spcPts val="0"/>
              </a:spcBef>
              <a:spcAft>
                <a:spcPts val="0"/>
              </a:spcAft>
              <a:tabLst>
                <a:tab pos="514350" algn="r"/>
                <a:tab pos="571500" algn="l"/>
              </a:tabLst>
            </a:pPr>
            <a:r>
              <a:rPr lang="en-US" sz="1050" dirty="0" smtClean="0">
                <a:effectLst/>
                <a:latin typeface="Times New Roman" panose="02020603050405020304" pitchFamily="18" charset="0"/>
                <a:ea typeface="Times New Roman" panose="02020603050405020304" pitchFamily="18" charset="0"/>
              </a:rPr>
              <a:t>	4. 	In Paris in 1907, Pablo Picasso (1881–1973), along with other artists, established cubism—a highly analytical approach to art concentrated on a complex geometry of zigzagging lines and sharply angled overlapping planes.</a:t>
            </a:r>
          </a:p>
          <a:p>
            <a:pPr marL="571500" marR="0" indent="-571500">
              <a:lnSpc>
                <a:spcPts val="1400"/>
              </a:lnSpc>
              <a:spcBef>
                <a:spcPts val="0"/>
              </a:spcBef>
              <a:spcAft>
                <a:spcPts val="0"/>
              </a:spcAft>
              <a:tabLst>
                <a:tab pos="514350" algn="r"/>
                <a:tab pos="571500" algn="l"/>
              </a:tabLst>
            </a:pPr>
            <a:r>
              <a:rPr lang="en-US" sz="1050" dirty="0" smtClean="0">
                <a:effectLst/>
                <a:latin typeface="Times New Roman" panose="02020603050405020304" pitchFamily="18" charset="0"/>
                <a:ea typeface="Times New Roman" panose="02020603050405020304" pitchFamily="18" charset="0"/>
              </a:rPr>
              <a:t>	5. 	In 1909 Italian Filippo </a:t>
            </a:r>
            <a:r>
              <a:rPr lang="en-US" sz="1050" dirty="0" err="1" smtClean="0">
                <a:effectLst/>
                <a:latin typeface="Times New Roman" panose="02020603050405020304" pitchFamily="18" charset="0"/>
                <a:ea typeface="Times New Roman" panose="02020603050405020304" pitchFamily="18" charset="0"/>
              </a:rPr>
              <a:t>Tommaso</a:t>
            </a:r>
            <a:r>
              <a:rPr lang="en-US" sz="1050" dirty="0" smtClean="0">
                <a:effectLst/>
                <a:latin typeface="Times New Roman" panose="02020603050405020304" pitchFamily="18" charset="0"/>
                <a:ea typeface="Times New Roman" panose="02020603050405020304" pitchFamily="18" charset="0"/>
              </a:rPr>
              <a:t> Marinetti (1876-1944) announced the founding of futurism, a radical art and literary movement that embraced modern technology and the future.</a:t>
            </a:r>
          </a:p>
          <a:p>
            <a:pPr marL="571500" marR="0" indent="-571500">
              <a:lnSpc>
                <a:spcPts val="1400"/>
              </a:lnSpc>
              <a:spcBef>
                <a:spcPts val="0"/>
              </a:spcBef>
              <a:spcAft>
                <a:spcPts val="0"/>
              </a:spcAft>
              <a:tabLst>
                <a:tab pos="514350" algn="r"/>
                <a:tab pos="571500" algn="l"/>
              </a:tabLst>
            </a:pPr>
            <a:r>
              <a:rPr lang="en-US" sz="1050" dirty="0" smtClean="0">
                <a:effectLst/>
                <a:latin typeface="Times New Roman" panose="02020603050405020304" pitchFamily="18" charset="0"/>
                <a:ea typeface="Times New Roman" panose="02020603050405020304" pitchFamily="18" charset="0"/>
              </a:rPr>
              <a:t>	6. 	In 1916 a group of artists and intellectuals in exile in Zurich, Switzerland, championed a new movement they called Dadaism.</a:t>
            </a:r>
            <a:r>
              <a:rPr lang="en-US" sz="1050" baseline="0" dirty="0" smtClean="0">
                <a:effectLst/>
                <a:latin typeface="Times New Roman" panose="02020603050405020304" pitchFamily="18" charset="0"/>
                <a:ea typeface="Times New Roman" panose="02020603050405020304" pitchFamily="18" charset="0"/>
              </a:rPr>
              <a:t> </a:t>
            </a:r>
            <a:r>
              <a:rPr lang="en-US" sz="1050" dirty="0" smtClean="0">
                <a:effectLst/>
                <a:latin typeface="Times New Roman" panose="02020603050405020304" pitchFamily="18" charset="0"/>
                <a:ea typeface="Times New Roman" panose="02020603050405020304" pitchFamily="18" charset="0"/>
              </a:rPr>
              <a:t>Dadaists tried to shock their audiences with “anti-art”—works and public performances that were insulting and nonsensical—arguing that since the war had revealed that life is meaningless, art should also be meaningless. </a:t>
            </a:r>
          </a:p>
          <a:p>
            <a:pPr marL="571500" marR="0" indent="-571500">
              <a:lnSpc>
                <a:spcPts val="1400"/>
              </a:lnSpc>
              <a:spcBef>
                <a:spcPts val="0"/>
              </a:spcBef>
              <a:spcAft>
                <a:spcPts val="0"/>
              </a:spcAft>
              <a:tabLst>
                <a:tab pos="514350" algn="r"/>
                <a:tab pos="571500" algn="l"/>
              </a:tabLst>
            </a:pPr>
            <a:r>
              <a:rPr lang="en-US" sz="1050" dirty="0" smtClean="0">
                <a:effectLst/>
                <a:latin typeface="Times New Roman" panose="02020603050405020304" pitchFamily="18" charset="0"/>
                <a:ea typeface="Times New Roman" panose="02020603050405020304" pitchFamily="18" charset="0"/>
              </a:rPr>
              <a:t>	7. 	Some Dadaists were attracted to surrealism; surrealists such as Salvador Dali (1904–1989) were deeply influenced by Freudian psychology and portrayed images of wild dreams and the unconscious in their art.</a:t>
            </a:r>
          </a:p>
          <a:p>
            <a:r>
              <a:rPr lang="en-US" sz="1050" kern="1200" dirty="0" smtClean="0">
                <a:solidFill>
                  <a:schemeClr val="tx1"/>
                </a:solidFill>
                <a:effectLst/>
              </a:rPr>
              <a:t> </a:t>
            </a:r>
          </a:p>
          <a:p>
            <a:pPr marL="0" indent="0">
              <a:buNone/>
            </a:pPr>
            <a:endParaRPr lang="en-US" sz="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1439086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2982964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50009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30818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3625359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3927366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351419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744611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II. </a:t>
            </a:r>
            <a:r>
              <a:rPr lang="en-US" sz="800" b="1" baseline="0" dirty="0" smtClean="0">
                <a:latin typeface="Arial" panose="020B0604020202020204" pitchFamily="34" charset="0"/>
                <a:cs typeface="Arial" panose="020B0604020202020204" pitchFamily="34" charset="0"/>
              </a:rPr>
              <a:t> </a:t>
            </a:r>
            <a:r>
              <a:rPr lang="en-US" sz="800" b="1" dirty="0" smtClean="0">
                <a:latin typeface="Arial" panose="020B0604020202020204" pitchFamily="34" charset="0"/>
                <a:cs typeface="Arial" panose="020B0604020202020204" pitchFamily="34" charset="0"/>
              </a:rPr>
              <a:t>Modernism in Architecture, Art, Literature, and Music</a:t>
            </a:r>
          </a:p>
          <a:p>
            <a:pPr marL="0" indent="0">
              <a:buNone/>
            </a:pPr>
            <a:r>
              <a:rPr lang="en-US" sz="800" b="1" baseline="0" dirty="0" smtClean="0">
                <a:latin typeface="Arial" panose="020B0604020202020204" pitchFamily="34" charset="0"/>
                <a:cs typeface="Arial" panose="020B0604020202020204" pitchFamily="34" charset="0"/>
              </a:rPr>
              <a:t> </a:t>
            </a:r>
            <a:r>
              <a:rPr lang="en-US" sz="800" b="1" dirty="0" smtClean="0">
                <a:latin typeface="Arial" panose="020B0604020202020204" pitchFamily="34" charset="0"/>
                <a:cs typeface="Arial" panose="020B0604020202020204" pitchFamily="34" charset="0"/>
              </a:rPr>
              <a:t>C. Twentieth-Century Literature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Western literature was deeply influenced by the general intellectual climate of pessimism and alienation, as writers began to develop new techniques to express new realities.</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In the twentieth century, many novelists, paralleling Freud, focused their attention on the complexity and irrationality of the human mind, where feelings, memories, and desires are forever scrambled.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a:t>
            </a:r>
            <a:r>
              <a:rPr lang="en-US" sz="1000" i="1" dirty="0" smtClean="0">
                <a:effectLst/>
                <a:latin typeface="Times New Roman" panose="02020603050405020304" pitchFamily="18" charset="0"/>
                <a:ea typeface="Times New Roman" panose="02020603050405020304" pitchFamily="18" charset="0"/>
              </a:rPr>
              <a:t>Remembrance of Things Past</a:t>
            </a:r>
            <a:r>
              <a:rPr lang="en-US" sz="1000" dirty="0" smtClean="0">
                <a:effectLst/>
                <a:latin typeface="Times New Roman" panose="02020603050405020304" pitchFamily="18" charset="0"/>
                <a:ea typeface="Times New Roman" panose="02020603050405020304" pitchFamily="18" charset="0"/>
              </a:rPr>
              <a:t> (1913–1927), French novelist Marcel Proust (1871–1922) recalled bittersweet memories of childhood and youthful love and tried to discover their innermost meaning.</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Some novelists used the stream-of-consciousness technique; for example, the 1922 novel </a:t>
            </a:r>
            <a:r>
              <a:rPr lang="en-US" sz="1000" i="1" dirty="0" smtClean="0">
                <a:effectLst/>
                <a:latin typeface="Times New Roman" panose="02020603050405020304" pitchFamily="18" charset="0"/>
                <a:ea typeface="Times New Roman" panose="02020603050405020304" pitchFamily="18" charset="0"/>
              </a:rPr>
              <a:t>Jacob’s Room</a:t>
            </a:r>
            <a:r>
              <a:rPr lang="en-US" sz="1000" dirty="0" smtClean="0">
                <a:effectLst/>
                <a:latin typeface="Times New Roman" panose="02020603050405020304" pitchFamily="18" charset="0"/>
                <a:ea typeface="Times New Roman" panose="02020603050405020304" pitchFamily="18" charset="0"/>
              </a:rPr>
              <a:t> by Virginia Woolf (1882–1941) is made up of a series of internal monologues in which Woolf tried to capture the inner voice in prose. William Faulkner (1897–1962), one of America’s greatest novelists, used the same technique in </a:t>
            </a:r>
            <a:r>
              <a:rPr lang="en-US" sz="1000" i="1" dirty="0" smtClean="0">
                <a:effectLst/>
                <a:latin typeface="Times New Roman" panose="02020603050405020304" pitchFamily="18" charset="0"/>
                <a:ea typeface="Times New Roman" panose="02020603050405020304" pitchFamily="18" charset="0"/>
              </a:rPr>
              <a:t>The Sound and the Fury</a:t>
            </a:r>
            <a:r>
              <a:rPr lang="en-US" sz="1000" dirty="0" smtClean="0">
                <a:effectLst/>
                <a:latin typeface="Times New Roman" panose="02020603050405020304" pitchFamily="18" charset="0"/>
                <a:ea typeface="Times New Roman" panose="02020603050405020304" pitchFamily="18" charset="0"/>
              </a:rPr>
              <a:t> (1929), with much of its intense drama confusedly seen through the eyes of a mentally disabled man. The most famous stream-of-consciousness novel is </a:t>
            </a:r>
            <a:r>
              <a:rPr lang="en-US" sz="1000" i="1" dirty="0" smtClean="0">
                <a:effectLst/>
                <a:latin typeface="Times New Roman" panose="02020603050405020304" pitchFamily="18" charset="0"/>
                <a:ea typeface="Times New Roman" panose="02020603050405020304" pitchFamily="18" charset="0"/>
              </a:rPr>
              <a:t>Ulysses</a:t>
            </a:r>
            <a:r>
              <a:rPr lang="en-US" sz="1000" dirty="0" smtClean="0">
                <a:effectLst/>
                <a:latin typeface="Times New Roman" panose="02020603050405020304" pitchFamily="18" charset="0"/>
                <a:ea typeface="Times New Roman" panose="02020603050405020304" pitchFamily="18" charset="0"/>
              </a:rPr>
              <a:t> (1922) by Irish novelist James Joyce (1882–1941), who weaves an extended ironic parallel between his hero’s wanderings through the streets of Dublin and the adventures of Homer’s hero Ulysses.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a:t>
            </a:r>
            <a:r>
              <a:rPr lang="en-US" sz="1000" i="1" dirty="0" smtClean="0">
                <a:effectLst/>
                <a:latin typeface="Times New Roman" panose="02020603050405020304" pitchFamily="18" charset="0"/>
                <a:ea typeface="Times New Roman" panose="02020603050405020304" pitchFamily="18" charset="0"/>
              </a:rPr>
              <a:t>The Waste Land</a:t>
            </a:r>
            <a:r>
              <a:rPr lang="en-US" sz="1000" dirty="0" smtClean="0">
                <a:effectLst/>
                <a:latin typeface="Times New Roman" panose="02020603050405020304" pitchFamily="18" charset="0"/>
                <a:ea typeface="Times New Roman" panose="02020603050405020304" pitchFamily="18" charset="0"/>
              </a:rPr>
              <a:t> (1922) by T. S. Eliot (1888–1965) depicts a world of growing desolation and expresses the widespread despair that followed the First World War.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a:t>
            </a:r>
            <a:r>
              <a:rPr lang="en-US" sz="1000" i="1" dirty="0" smtClean="0">
                <a:effectLst/>
                <a:latin typeface="Times New Roman" panose="02020603050405020304" pitchFamily="18" charset="0"/>
                <a:ea typeface="Times New Roman" panose="02020603050405020304" pitchFamily="18" charset="0"/>
              </a:rPr>
              <a:t>The Metamorphosis</a:t>
            </a:r>
            <a:r>
              <a:rPr lang="en-US" sz="1000" dirty="0" smtClean="0">
                <a:effectLst/>
                <a:latin typeface="Times New Roman" panose="02020603050405020304" pitchFamily="18" charset="0"/>
                <a:ea typeface="Times New Roman" panose="02020603050405020304" pitchFamily="18" charset="0"/>
              </a:rPr>
              <a:t> (1915), </a:t>
            </a:r>
            <a:r>
              <a:rPr lang="en-US" sz="1000" i="1" dirty="0" smtClean="0">
                <a:effectLst/>
                <a:latin typeface="Times New Roman" panose="02020603050405020304" pitchFamily="18" charset="0"/>
                <a:ea typeface="Times New Roman" panose="02020603050405020304" pitchFamily="18" charset="0"/>
              </a:rPr>
              <a:t>The Trial</a:t>
            </a:r>
            <a:r>
              <a:rPr lang="en-US" sz="1000" dirty="0" smtClean="0">
                <a:effectLst/>
                <a:latin typeface="Times New Roman" panose="02020603050405020304" pitchFamily="18" charset="0"/>
                <a:ea typeface="Times New Roman" panose="02020603050405020304" pitchFamily="18" charset="0"/>
              </a:rPr>
              <a:t> (1925), and </a:t>
            </a:r>
            <a:r>
              <a:rPr lang="en-US" sz="1000" i="1" dirty="0" smtClean="0">
                <a:effectLst/>
                <a:latin typeface="Times New Roman" panose="02020603050405020304" pitchFamily="18" charset="0"/>
                <a:ea typeface="Times New Roman" panose="02020603050405020304" pitchFamily="18" charset="0"/>
              </a:rPr>
              <a:t>The Castle</a:t>
            </a:r>
            <a:r>
              <a:rPr lang="en-US" sz="1000" dirty="0" smtClean="0">
                <a:effectLst/>
                <a:latin typeface="Times New Roman" panose="02020603050405020304" pitchFamily="18" charset="0"/>
                <a:ea typeface="Times New Roman" panose="02020603050405020304" pitchFamily="18" charset="0"/>
              </a:rPr>
              <a:t> (1926), Czech writer Franz Kafka (1883–1924) portrayed an incomprehensible, alienating world in which helpless individuals are crushed by inexplicably hostile forces.</a:t>
            </a:r>
          </a:p>
          <a:p>
            <a:r>
              <a:rPr lang="en-US" sz="1000" dirty="0" smtClean="0">
                <a:effectLst/>
                <a:latin typeface="Times New Roman" panose="02020603050405020304" pitchFamily="18" charset="0"/>
                <a:ea typeface="Times New Roman" panose="02020603050405020304" pitchFamily="18" charset="0"/>
              </a:rPr>
              <a:t>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1243239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II. </a:t>
            </a:r>
            <a:r>
              <a:rPr lang="en-US" sz="800" b="1" baseline="0" dirty="0" smtClean="0">
                <a:latin typeface="Arial" panose="020B0604020202020204" pitchFamily="34" charset="0"/>
                <a:cs typeface="Arial" panose="020B0604020202020204" pitchFamily="34" charset="0"/>
              </a:rPr>
              <a:t> </a:t>
            </a:r>
            <a:r>
              <a:rPr lang="en-US" sz="800" b="1" dirty="0" smtClean="0">
                <a:latin typeface="Arial" panose="020B0604020202020204" pitchFamily="34" charset="0"/>
                <a:cs typeface="Arial" panose="020B0604020202020204" pitchFamily="34" charset="0"/>
              </a:rPr>
              <a:t>Modernism in Architecture, Art, Literature, and Music</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D. Modern Music</a:t>
            </a:r>
            <a:endParaRPr lang="en-US" sz="1000" b="1" kern="1200" dirty="0" smtClean="0">
              <a:solidFill>
                <a:schemeClr val="tx1"/>
              </a:solidFill>
              <a:effectLst/>
              <a:latin typeface="Verdana" pitchFamily="-108" charset="0"/>
              <a:ea typeface="+mn-ea"/>
              <a:cs typeface="+mn-cs"/>
            </a:endParaRP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Developments in modern music paralleled those in painting and fiction, as composers and performers expressed emotional intensity and shock in radically experimental forms.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ballet </a:t>
            </a:r>
            <a:r>
              <a:rPr lang="en-US" sz="1000" i="1" dirty="0" smtClean="0">
                <a:effectLst/>
                <a:latin typeface="Times New Roman" panose="02020603050405020304" pitchFamily="18" charset="0"/>
                <a:ea typeface="Times New Roman" panose="02020603050405020304" pitchFamily="18" charset="0"/>
              </a:rPr>
              <a:t>The Rite of Spring</a:t>
            </a:r>
            <a:r>
              <a:rPr lang="en-US" sz="1000" dirty="0" smtClean="0">
                <a:effectLst/>
                <a:latin typeface="Times New Roman" panose="02020603050405020304" pitchFamily="18" charset="0"/>
                <a:ea typeface="Times New Roman" panose="02020603050405020304" pitchFamily="18" charset="0"/>
              </a:rPr>
              <a:t> by Russian composer Igor Stravinsky (1882–1971) practically caused a riot when it was first performed in Paris in 1913.</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opera </a:t>
            </a:r>
            <a:r>
              <a:rPr lang="en-US" sz="1000" i="1" dirty="0" err="1" smtClean="0">
                <a:effectLst/>
                <a:latin typeface="Times New Roman" panose="02020603050405020304" pitchFamily="18" charset="0"/>
                <a:ea typeface="Times New Roman" panose="02020603050405020304" pitchFamily="18" charset="0"/>
              </a:rPr>
              <a:t>Wozzeck</a:t>
            </a:r>
            <a:r>
              <a:rPr lang="en-US" sz="1000" dirty="0" smtClean="0">
                <a:effectLst/>
                <a:latin typeface="Times New Roman" panose="02020603050405020304" pitchFamily="18" charset="0"/>
                <a:ea typeface="Times New Roman" panose="02020603050405020304" pitchFamily="18" charset="0"/>
              </a:rPr>
              <a:t> by Alban Berg (1885–1935)—a gruesome tale of a soldier driven by inner terrors and suspicion to murder his mistress—was first performed in Berlin in 1925 and blended a half-sung, half-spoken kind of dialogue with harsh, atonal music.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modern atonal music composed by Arnold </a:t>
            </a:r>
            <a:r>
              <a:rPr lang="en-US" sz="1000" dirty="0" err="1" smtClean="0">
                <a:effectLst/>
                <a:latin typeface="Times New Roman" panose="02020603050405020304" pitchFamily="18" charset="0"/>
                <a:ea typeface="Times New Roman" panose="02020603050405020304" pitchFamily="18" charset="0"/>
              </a:rPr>
              <a:t>Schönberg</a:t>
            </a:r>
            <a:r>
              <a:rPr lang="en-US" sz="1000" dirty="0" smtClean="0">
                <a:effectLst/>
                <a:latin typeface="Times New Roman" panose="02020603050405020304" pitchFamily="18" charset="0"/>
                <a:ea typeface="Times New Roman" panose="02020603050405020304" pitchFamily="18" charset="0"/>
              </a:rPr>
              <a:t> (1874–1951) and others who abandoned traditional harmony and tonality in favor of independent and unrelated musical notes was generally resisted by audiences accustomed to the harmonies of classical and romantic music.</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2490470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1383733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kern="1200" dirty="0" smtClean="0">
                <a:solidFill>
                  <a:schemeClr val="tx1"/>
                </a:solidFill>
              </a:rPr>
              <a:t>III. An Emerging Consumer Society</a:t>
            </a:r>
          </a:p>
          <a:p>
            <a:pPr marL="0" indent="0">
              <a:buNone/>
            </a:pPr>
            <a:r>
              <a:rPr lang="en-US" sz="1000" b="1" baseline="0" dirty="0" smtClean="0">
                <a:latin typeface="Arial" panose="020B0604020202020204" pitchFamily="34" charset="0"/>
                <a:cs typeface="Arial" panose="020B0604020202020204" pitchFamily="34" charset="0"/>
              </a:rPr>
              <a:t> </a:t>
            </a:r>
            <a:r>
              <a:rPr lang="en-US" sz="1000" b="1" dirty="0" smtClean="0">
                <a:latin typeface="Arial" panose="020B0604020202020204" pitchFamily="34" charset="0"/>
                <a:cs typeface="Arial" panose="020B0604020202020204" pitchFamily="34" charset="0"/>
              </a:rPr>
              <a:t>Mass Culture</a:t>
            </a:r>
          </a:p>
          <a:p>
            <a:pPr marL="571500" marR="0" indent="-571500">
              <a:lnSpc>
                <a:spcPts val="1400"/>
              </a:lnSpc>
              <a:spcBef>
                <a:spcPts val="0"/>
              </a:spcBef>
              <a:spcAft>
                <a:spcPts val="0"/>
              </a:spcAft>
              <a:tabLst>
                <a:tab pos="514350" algn="r"/>
                <a:tab pos="571500" algn="l"/>
              </a:tabLst>
            </a:pPr>
            <a:r>
              <a:rPr lang="en-US" sz="1100" dirty="0" smtClean="0">
                <a:effectLst/>
                <a:latin typeface="Times New Roman" panose="02020603050405020304" pitchFamily="18" charset="0"/>
                <a:ea typeface="Times New Roman" panose="02020603050405020304" pitchFamily="18" charset="0"/>
              </a:rPr>
              <a:t>	1. 	In the 1920s a number of technological developments led to a revolution in the way consumer goods were made, marketed, and used by ordinary people. Consumer goods themselves seemed to modernize society by changing ingrained habits; some people embraced the new ways, while others worried that the modern consumer culture threatened familiar values and precious traditions.</a:t>
            </a:r>
          </a:p>
          <a:p>
            <a:pPr marL="571500" marR="0" indent="-571500">
              <a:lnSpc>
                <a:spcPts val="1400"/>
              </a:lnSpc>
              <a:spcBef>
                <a:spcPts val="0"/>
              </a:spcBef>
              <a:spcAft>
                <a:spcPts val="0"/>
              </a:spcAft>
              <a:tabLst>
                <a:tab pos="514350" algn="r"/>
                <a:tab pos="571500" algn="l"/>
              </a:tabLst>
            </a:pPr>
            <a:r>
              <a:rPr lang="en-US" sz="1100" dirty="0" smtClean="0">
                <a:effectLst/>
                <a:latin typeface="Times New Roman" panose="02020603050405020304" pitchFamily="18" charset="0"/>
                <a:ea typeface="Times New Roman" panose="02020603050405020304" pitchFamily="18" charset="0"/>
              </a:rPr>
              <a:t>	2. 	Housework and private life were increasingly organized around an array of modern appliances, and the aggressive marketing of fashionable clothing and personal care products encouraged a cult of youthful “sex appeal” determined by the use of brand-name products.</a:t>
            </a:r>
          </a:p>
          <a:p>
            <a:pPr marL="571500" marR="0" indent="-571500">
              <a:lnSpc>
                <a:spcPts val="1400"/>
              </a:lnSpc>
              <a:spcBef>
                <a:spcPts val="0"/>
              </a:spcBef>
              <a:spcAft>
                <a:spcPts val="0"/>
              </a:spcAft>
              <a:tabLst>
                <a:tab pos="514350" algn="r"/>
                <a:tab pos="571500" algn="l"/>
              </a:tabLst>
            </a:pPr>
            <a:r>
              <a:rPr lang="en-US" sz="1100" dirty="0" smtClean="0">
                <a:effectLst/>
                <a:latin typeface="Times New Roman" panose="02020603050405020304" pitchFamily="18" charset="0"/>
                <a:ea typeface="Times New Roman" panose="02020603050405020304" pitchFamily="18" charset="0"/>
              </a:rPr>
              <a:t>	3. 	The mass production and marketing of automobiles and the rise of tourist agencies opened roads to increased mobility and travel. </a:t>
            </a:r>
          </a:p>
          <a:p>
            <a:pPr marL="571500" marR="0" indent="-571500">
              <a:lnSpc>
                <a:spcPts val="1400"/>
              </a:lnSpc>
              <a:spcBef>
                <a:spcPts val="0"/>
              </a:spcBef>
              <a:spcAft>
                <a:spcPts val="0"/>
              </a:spcAft>
              <a:tabLst>
                <a:tab pos="514350" algn="r"/>
                <a:tab pos="571500" algn="l"/>
              </a:tabLst>
            </a:pPr>
            <a:r>
              <a:rPr lang="en-US" sz="1100" dirty="0" smtClean="0">
                <a:effectLst/>
                <a:latin typeface="Times New Roman" panose="02020603050405020304" pitchFamily="18" charset="0"/>
                <a:ea typeface="Times New Roman" panose="02020603050405020304" pitchFamily="18" charset="0"/>
              </a:rPr>
              <a:t>	4. 	Commercialized mass entertainment, including movies, radio, professional sporting events, and print media, likewise prospered and began to dominate the way people spent their leisure time.</a:t>
            </a:r>
          </a:p>
          <a:p>
            <a:pPr marL="571500" marR="0" indent="-571500">
              <a:lnSpc>
                <a:spcPts val="1400"/>
              </a:lnSpc>
              <a:spcBef>
                <a:spcPts val="0"/>
              </a:spcBef>
              <a:spcAft>
                <a:spcPts val="0"/>
              </a:spcAft>
              <a:tabLst>
                <a:tab pos="514350" algn="r"/>
                <a:tab pos="571500" algn="l"/>
              </a:tabLst>
            </a:pPr>
            <a:r>
              <a:rPr lang="en-US" sz="1100" dirty="0" smtClean="0">
                <a:effectLst/>
                <a:latin typeface="Times New Roman" panose="02020603050405020304" pitchFamily="18" charset="0"/>
                <a:ea typeface="Times New Roman" panose="02020603050405020304" pitchFamily="18" charset="0"/>
              </a:rPr>
              <a:t>	</a:t>
            </a:r>
            <a:endParaRPr 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354931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kern="1200" dirty="0" smtClean="0">
                <a:solidFill>
                  <a:schemeClr val="tx1"/>
                </a:solidFill>
              </a:rPr>
              <a:t>III. An Emerging Consumer Society</a:t>
            </a:r>
          </a:p>
          <a:p>
            <a:pPr marL="0" indent="0">
              <a:buNone/>
            </a:pPr>
            <a:r>
              <a:rPr lang="en-US" sz="1000" b="1" baseline="0" dirty="0" smtClean="0">
                <a:latin typeface="Arial" panose="020B0604020202020204" pitchFamily="34" charset="0"/>
                <a:cs typeface="Arial" panose="020B0604020202020204" pitchFamily="34" charset="0"/>
              </a:rPr>
              <a:t> </a:t>
            </a:r>
            <a:r>
              <a:rPr lang="en-US" sz="1000" b="1" dirty="0" smtClean="0">
                <a:latin typeface="Arial" panose="020B0604020202020204" pitchFamily="34" charset="0"/>
                <a:cs typeface="Arial" panose="020B0604020202020204" pitchFamily="34" charset="0"/>
              </a:rPr>
              <a:t>Mass Culture</a:t>
            </a:r>
          </a:p>
          <a:p>
            <a:pPr marL="571500" marR="0" indent="-571500">
              <a:lnSpc>
                <a:spcPts val="1400"/>
              </a:lnSpc>
              <a:spcBef>
                <a:spcPts val="0"/>
              </a:spcBef>
              <a:spcAft>
                <a:spcPts val="0"/>
              </a:spcAft>
              <a:tabLst>
                <a:tab pos="514350" algn="r"/>
                <a:tab pos="571500" algn="l"/>
              </a:tabLst>
            </a:pPr>
            <a:r>
              <a:rPr lang="en-US" sz="1100" dirty="0" smtClean="0">
                <a:effectLst/>
                <a:latin typeface="Times New Roman" panose="02020603050405020304" pitchFamily="18" charset="0"/>
                <a:ea typeface="Times New Roman" panose="02020603050405020304" pitchFamily="18" charset="0"/>
              </a:rPr>
              <a:t>	5. 	Department stores epitomized the emergence of consumer society, making optimum use of aggressive advertising campaigns, youthful and attractive salespeople, and easy credit and return policies to attract customers in droves.</a:t>
            </a:r>
          </a:p>
          <a:p>
            <a:pPr marL="571500" marR="0" indent="-571500">
              <a:lnSpc>
                <a:spcPts val="1400"/>
              </a:lnSpc>
              <a:spcBef>
                <a:spcPts val="0"/>
              </a:spcBef>
              <a:spcAft>
                <a:spcPts val="0"/>
              </a:spcAft>
              <a:tabLst>
                <a:tab pos="514350" algn="r"/>
                <a:tab pos="571500" algn="l"/>
              </a:tabLst>
            </a:pPr>
            <a:r>
              <a:rPr lang="en-US" sz="1100" dirty="0" smtClean="0">
                <a:effectLst/>
                <a:latin typeface="Times New Roman" panose="02020603050405020304" pitchFamily="18" charset="0"/>
                <a:ea typeface="Times New Roman" panose="02020603050405020304" pitchFamily="18" charset="0"/>
              </a:rPr>
              <a:t>	6. 	Contemporaries spoke repeatedly about the arrival of the “modern girl,” a surprisingly independent female who could vote and held a job, spent her salary on the latest fashions, applied makeup, smoked cigarettes, and used her sex appeal to charm young men.</a:t>
            </a:r>
            <a:r>
              <a:rPr lang="en-US" sz="1100" baseline="0" dirty="0" smtClean="0">
                <a:effectLst/>
                <a:latin typeface="Times New Roman" panose="02020603050405020304" pitchFamily="18" charset="0"/>
                <a:ea typeface="Times New Roman" panose="02020603050405020304" pitchFamily="18" charset="0"/>
              </a:rPr>
              <a:t> </a:t>
            </a:r>
            <a:r>
              <a:rPr lang="en-US" sz="1100" dirty="0" smtClean="0">
                <a:effectLst/>
                <a:latin typeface="Times New Roman" panose="02020603050405020304" pitchFamily="18" charset="0"/>
                <a:ea typeface="Times New Roman" panose="02020603050405020304" pitchFamily="18" charset="0"/>
              </a:rPr>
              <a:t>The “modern girl” was in some ways a stereotype, a product of marketing campaigns and an image that few young women could afford to live up to, and yet the emergence of consumer society did loosen traditional limits on women’s behavior.</a:t>
            </a:r>
          </a:p>
          <a:p>
            <a:pPr marL="571500" marR="0" indent="-571500">
              <a:lnSpc>
                <a:spcPts val="1400"/>
              </a:lnSpc>
              <a:spcBef>
                <a:spcPts val="0"/>
              </a:spcBef>
              <a:spcAft>
                <a:spcPts val="0"/>
              </a:spcAft>
              <a:tabLst>
                <a:tab pos="514350" algn="r"/>
                <a:tab pos="571500" algn="l"/>
              </a:tabLst>
            </a:pPr>
            <a:r>
              <a:rPr lang="en-US" sz="1100" dirty="0" smtClean="0">
                <a:effectLst/>
                <a:latin typeface="Times New Roman" panose="02020603050405020304" pitchFamily="18" charset="0"/>
                <a:ea typeface="Times New Roman" panose="02020603050405020304" pitchFamily="18" charset="0"/>
              </a:rPr>
              <a:t>	7. 	The emerging consumer culture generated a chorus of complaints from cultural critics of all stripes: socialist writers feared that workers would turn into passive consumers; conservatives bemoaned the money spent on mass-produced goods; and religious leaders worried that materialism was replacing spirituality.</a:t>
            </a:r>
          </a:p>
          <a:p>
            <a:pPr marL="571500" marR="0" indent="-571500">
              <a:lnSpc>
                <a:spcPts val="1400"/>
              </a:lnSpc>
              <a:spcBef>
                <a:spcPts val="0"/>
              </a:spcBef>
              <a:spcAft>
                <a:spcPts val="0"/>
              </a:spcAft>
              <a:tabLst>
                <a:tab pos="514350" algn="r"/>
                <a:tab pos="571500" algn="l"/>
              </a:tabLst>
            </a:pPr>
            <a:endParaRPr lang="en-US" sz="1100" dirty="0" smtClean="0">
              <a:effectLst/>
              <a:latin typeface="Times New Roman" panose="02020603050405020304" pitchFamily="18" charset="0"/>
              <a:ea typeface="Times New Roman" panose="02020603050405020304" pitchFamily="18" charset="0"/>
            </a:endParaRPr>
          </a:p>
          <a:p>
            <a:pPr marL="0" indent="0">
              <a:buNone/>
            </a:pPr>
            <a:endParaRPr 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2673729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549563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997323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An Emerging Consumer Society</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B. The Appeal of Cinema</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By 1910 American directors and business people had set up “movie factories,” at first in the New York area and then in Los Angeles, and by 1914 production companies had formed in Great Britain, France, Germany, and Italy.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World War I quickened the development of the film industry, as national leaders realized that movies offered distraction to troops and citizens and served as an effective means of spreading propaganda.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Cinema became a true mass medium in the 1920s, and film making became big business on an international scale as studios competed to place their movies on foreign screens.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Motion pictures became the main entertainment of the masses, as growing numbers of people flocked to gigantic, splendid movie palaces built to seat thousands.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Because motion pictures could be powerful tools of indoctrination, Lenin encouraged the development of Soviet film making, believing that the new medium was essential to the social and ideological transformation of the country.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the mid-1920s, a series of epic films, the most famous of which were directed by Sergei Eisenstein (1898–1948) dramatized the Communist view of Russian history.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In Nazi Germany, Leni Riefenstahl (1902–2003) directed a masterpiece of documentary propaganda, </a:t>
            </a:r>
            <a:r>
              <a:rPr lang="en-US" sz="1000" i="1" dirty="0" smtClean="0">
                <a:effectLst/>
                <a:latin typeface="Times New Roman" panose="02020603050405020304" pitchFamily="18" charset="0"/>
                <a:ea typeface="Times New Roman" panose="02020603050405020304" pitchFamily="18" charset="0"/>
              </a:rPr>
              <a:t>Triumph of the Will</a:t>
            </a:r>
            <a:r>
              <a:rPr lang="en-US" sz="1000" dirty="0" smtClean="0">
                <a:effectLst/>
                <a:latin typeface="Times New Roman" panose="02020603050405020304" pitchFamily="18" charset="0"/>
                <a:ea typeface="Times New Roman" panose="02020603050405020304" pitchFamily="18" charset="0"/>
              </a:rPr>
              <a:t>, which combined stunning aerial photography with mass processions of young Nazis and images of joyful crowds welcoming Adolf Hitler.</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1221377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1241938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998862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605596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An Emerging Consumer Society</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C. The Arrival of Radio</a:t>
            </a:r>
            <a:endParaRPr lang="en-US" sz="1000" b="1" kern="1200" dirty="0" smtClean="0">
              <a:solidFill>
                <a:schemeClr val="tx1"/>
              </a:solidFill>
              <a:effectLst/>
              <a:latin typeface="Verdana" pitchFamily="-108" charset="0"/>
              <a:ea typeface="+mn-ea"/>
              <a:cs typeface="+mn-cs"/>
            </a:endParaRP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work of the Italian inventor </a:t>
            </a:r>
            <a:r>
              <a:rPr lang="en-US" sz="1000" dirty="0" err="1" smtClean="0">
                <a:effectLst/>
                <a:latin typeface="Times New Roman" panose="02020603050405020304" pitchFamily="18" charset="0"/>
                <a:ea typeface="Times New Roman" panose="02020603050405020304" pitchFamily="18" charset="0"/>
              </a:rPr>
              <a:t>Guglielmo</a:t>
            </a:r>
            <a:r>
              <a:rPr lang="en-US" sz="1000" dirty="0" smtClean="0">
                <a:effectLst/>
                <a:latin typeface="Times New Roman" panose="02020603050405020304" pitchFamily="18" charset="0"/>
                <a:ea typeface="Times New Roman" panose="02020603050405020304" pitchFamily="18" charset="0"/>
              </a:rPr>
              <a:t> Marconi (1874–1937) and development of the vacuum tube in 1904 made possible primitive transmissions of speech and music, but the first major public broadcasts occurred in 1920 in Great Britain and the United States.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Every major country quickly established national broadcasting networks; in the United States such networks were privately owned and were financed by advertising, but in Europe the typical pattern was direct control by the government.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Great Britain, Parliament set up an independent public corporation, the British Broadcasting Corporation (BBC), supported by licensing fees.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Radio was well suited for political propaganda; dictators such as Hitler and Italy’s Benito Mussolini controlled the airwaves and could reach enormous national audiences with their dramatic speeches.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democratic countries, American president Franklin Roosevelt and British prime minister Stanley Baldwin used the radio for informal “fireside chats” to bolster their popularity.</a:t>
            </a:r>
            <a:endParaRPr lang="en-US" sz="10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1571987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Verdana" pitchFamily="-108" charset="0"/>
                <a:ea typeface="+mn-ea"/>
                <a:cs typeface="+mn-cs"/>
              </a:rPr>
              <a:t>IV. The Search for Peace and Political Stability</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A. Germany and the Western Powers</a:t>
            </a:r>
            <a:endParaRPr lang="en-US" sz="1000" b="1" kern="1200" dirty="0" smtClean="0">
              <a:solidFill>
                <a:schemeClr val="tx1"/>
              </a:solidFill>
              <a:effectLst/>
              <a:latin typeface="Verdana" pitchFamily="-108" charset="0"/>
              <a:ea typeface="+mn-ea"/>
              <a:cs typeface="+mn-cs"/>
            </a:endParaRP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To Germans, the Treaty of Versailles represented a harsh, dictated peace, to be revised or repudiated as soon as possible.</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French politicians, on the other hand, believed that massive reparations from Germany were vital for economic recovery because they covered the expected costs of reconstruction in France, as well as repayment of war debts, and ensured France’s security by holding Germany down indefinitely.</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The British soon felt differently, recognizing that a healthy, prosperous Germany was essential to the British economy.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This analysis was articulated by English economist John Maynard Keynes (1883–1946), who eloquently denounced the Treaty of Versailles in his book </a:t>
            </a:r>
            <a:r>
              <a:rPr lang="en-US" sz="1000" i="1" dirty="0" smtClean="0">
                <a:effectLst/>
                <a:latin typeface="Times New Roman" panose="02020603050405020304" pitchFamily="18" charset="0"/>
                <a:ea typeface="Times New Roman" panose="02020603050405020304" pitchFamily="18" charset="0"/>
              </a:rPr>
              <a:t>The</a:t>
            </a:r>
            <a:r>
              <a:rPr lang="en-US" sz="1000" dirty="0" smtClean="0">
                <a:effectLst/>
                <a:latin typeface="Times New Roman" panose="02020603050405020304" pitchFamily="18" charset="0"/>
                <a:ea typeface="Times New Roman" panose="02020603050405020304" pitchFamily="18" charset="0"/>
              </a:rPr>
              <a:t> </a:t>
            </a:r>
            <a:r>
              <a:rPr lang="en-US" sz="1000" i="1" dirty="0" smtClean="0">
                <a:effectLst/>
                <a:latin typeface="Times New Roman" panose="02020603050405020304" pitchFamily="18" charset="0"/>
                <a:ea typeface="Times New Roman" panose="02020603050405020304" pitchFamily="18" charset="0"/>
              </a:rPr>
              <a:t>Economic Consequences of the Peace</a:t>
            </a:r>
            <a:r>
              <a:rPr lang="en-US" sz="1000" dirty="0" smtClean="0">
                <a:effectLst/>
                <a:latin typeface="Times New Roman" panose="02020603050405020304" pitchFamily="18" charset="0"/>
                <a:ea typeface="Times New Roman" panose="02020603050405020304" pitchFamily="18" charset="0"/>
              </a:rPr>
              <a:t> (1919), warning that astronomical reparations and harsh economic measures would impoverish Germany, encourage Bolshevism, and increase economic hardship in all countries.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As French and British leaders drifted in different directions, the Allied reparations commission announced in April 1921 that Germany had to pay the enormous sum of 132 billion gold marks ($33 billion) in annual installments of 2.5 billion gold marks.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Despite strong British protests, in early January 1923 armies of France and its ally Belgium began to occupy the Ruhr district, the heartland of industrial Germany, with the intention of using occupation to paralyze Germany and force it to accept the Treaty of Versailles.</a:t>
            </a:r>
            <a:r>
              <a:rPr lang="en-US" sz="1000" baseline="0" dirty="0" smtClean="0">
                <a:effectLst/>
                <a:latin typeface="Times New Roman" panose="02020603050405020304" pitchFamily="18" charset="0"/>
                <a:ea typeface="Times New Roman" panose="02020603050405020304" pitchFamily="18" charset="0"/>
              </a:rPr>
              <a:t> S</a:t>
            </a:r>
            <a:r>
              <a:rPr lang="en-US" sz="1000" dirty="0" smtClean="0">
                <a:effectLst/>
                <a:latin typeface="Times New Roman" panose="02020603050405020304" pitchFamily="18" charset="0"/>
                <a:ea typeface="Times New Roman" panose="02020603050405020304" pitchFamily="18" charset="0"/>
              </a:rPr>
              <a:t>trengthened by a wave of patriotism, the German government ordered the people of the Ruhr to stop working and passively resist the occupation; in response, the French sealed off the Ruhr and Rhineland from the rest of Germany and sent colonial troops from North and West Africa to control the territory.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3378907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Verdana" pitchFamily="-108" charset="0"/>
                <a:ea typeface="+mn-ea"/>
                <a:cs typeface="+mn-cs"/>
              </a:rPr>
              <a:t>IV. The Search for Peace and Political Stability</a:t>
            </a:r>
          </a:p>
          <a:p>
            <a:pPr marL="0" indent="0">
              <a:buNone/>
            </a:pPr>
            <a:r>
              <a:rPr lang="en-US" sz="800" b="1" baseline="0" dirty="0" smtClean="0">
                <a:latin typeface="Arial" panose="020B0604020202020204" pitchFamily="34" charset="0"/>
                <a:cs typeface="Arial" panose="020B0604020202020204" pitchFamily="34" charset="0"/>
              </a:rPr>
              <a:t> </a:t>
            </a:r>
            <a:r>
              <a:rPr lang="en-US" sz="800" b="1" dirty="0" smtClean="0">
                <a:latin typeface="Arial" panose="020B0604020202020204" pitchFamily="34" charset="0"/>
                <a:cs typeface="Arial" panose="020B0604020202020204" pitchFamily="34" charset="0"/>
              </a:rPr>
              <a:t>A. Germany and the Western Powers</a:t>
            </a:r>
            <a:endParaRPr lang="en-US" sz="1000" b="1" kern="1200" dirty="0" smtClean="0">
              <a:solidFill>
                <a:schemeClr val="tx1"/>
              </a:solidFill>
              <a:effectLst/>
              <a:latin typeface="Verdana" pitchFamily="-108" charset="0"/>
              <a:ea typeface="+mn-ea"/>
              <a:cs typeface="+mn-cs"/>
            </a:endParaRP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To support the striking workers and their employers, the German government began to print money to pay its bills, causing runaway inflation and soaring prices as German money rapidly lost all value.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Many Germans felt betrayed and blamed the Western governments, their own government, big business, Jews, workers, and Communists; right-wing nationalists, including Adolf Hitler and the newly established Nazi Party, eagerly capitalized on the widespread discontent.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In August 1923 Gustav Stresemann (1878–1929) assumed leadership of the German government and tried to compromise, calling off passive resistance in the Ruhr and agreeing in principle to pay reparations if the Allies would re-examine Germany’s ability to pay; Raymond </a:t>
            </a:r>
            <a:r>
              <a:rPr lang="en-US" sz="1000" dirty="0" err="1" smtClean="0">
                <a:effectLst/>
                <a:latin typeface="Times New Roman" panose="02020603050405020304" pitchFamily="18" charset="0"/>
                <a:ea typeface="Times New Roman" panose="02020603050405020304" pitchFamily="18" charset="0"/>
              </a:rPr>
              <a:t>Poincaré</a:t>
            </a:r>
            <a:r>
              <a:rPr lang="en-US" sz="1000" dirty="0" smtClean="0">
                <a:effectLst/>
                <a:latin typeface="Times New Roman" panose="02020603050405020304" pitchFamily="18" charset="0"/>
                <a:ea typeface="Times New Roman" panose="02020603050405020304" pitchFamily="18" charset="0"/>
              </a:rPr>
              <a:t> (1860–1934), the French prime minister, accepted.</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2217330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kern="1200" dirty="0" smtClean="0">
                <a:solidFill>
                  <a:schemeClr val="tx1"/>
                </a:solidFill>
                <a:effectLst/>
                <a:latin typeface="Verdana" pitchFamily="-108" charset="0"/>
                <a:ea typeface="+mn-ea"/>
                <a:cs typeface="+mn-cs"/>
              </a:rPr>
              <a:t>IV. The Search for Peace and Political Stability</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B. Hope in Foreign Affairs</a:t>
            </a:r>
            <a:endParaRPr lang="en-US" sz="1000" b="1" kern="1200" dirty="0" smtClean="0">
              <a:solidFill>
                <a:schemeClr val="tx1"/>
              </a:solidFill>
              <a:effectLst/>
              <a:latin typeface="Verdana" pitchFamily="-108" charset="0"/>
              <a:ea typeface="+mn-ea"/>
              <a:cs typeface="+mn-cs"/>
            </a:endParaRP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1924 an international committee of financial experts met to re-examine reparations, and the resulting Dawes Plan (1924) reduced Germany’s yearly reparations and linked them to the level of German economic output.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addition, Germany would receive private loans from the United States in order to pay reparations to France and Britain, thus enabling those countries to repay the large war debts they owed the United States.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economic accords were accompanied by a political settlement in 1925, as Germany and France solemnly pledged to accept their common border and Britain and Italy agreed to fight either France or Germany if one invaded the other.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Stresemann reluctantly agreed to settle boundary disputes with Poland and Czechoslovakia, although he did not agree to permanent borders to Germany’s east, which angered the Poles.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Other developments strengthened hopes for international peace: Germany joined the League of Nations in 1926, and in 1928 fifteen countries signed the Kellogg-Briand Pact, renouncing war as an instrument of international policy and fostering a cautious optimism.</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125144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1311638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1034765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kern="1200" dirty="0" smtClean="0">
                <a:solidFill>
                  <a:schemeClr val="tx1"/>
                </a:solidFill>
                <a:effectLst/>
                <a:latin typeface="Verdana" pitchFamily="-108" charset="0"/>
                <a:ea typeface="+mn-ea"/>
                <a:cs typeface="+mn-cs"/>
              </a:rPr>
              <a:t>IV. The Search for Peace and Political Stability</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1000" b="1" kern="1200" dirty="0" smtClean="0">
                <a:solidFill>
                  <a:schemeClr val="tx1"/>
                </a:solidFill>
                <a:effectLst/>
                <a:latin typeface="Verdana" pitchFamily="-108" charset="0"/>
                <a:ea typeface="+mn-ea"/>
                <a:cs typeface="+mn-cs"/>
              </a:rPr>
              <a:t>C. Hope in Democratic Government</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November 1923 an obscure politician named Adolf Hitler proclaimed a “national socialist revolution,” but Hitler’s plot to seize control was easily crushed and he was sentenced to prison.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the late 1920s, liberal democracy seemed to take root in Weimar Germany, as a new currency was established and the economy stabilized; elections were held regularly, and support for the republican democracy appeared to be growing among a majority of Germans. Moderate businessmen were convinced that economic prosperity demanded good relations with the Western Powers, and they supported parliamentary government at home.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However, the country was sharply divided politically, with the Nazi Party attracting support from fanatical anti-Semites, ultranationalists, and disgruntled ex-servicemen; nationalists and monarchists on the right and in the army; noisy and active Communist Party members on the left; and the </a:t>
            </a:r>
            <a:r>
              <a:rPr lang="en-US" sz="1000" dirty="0" err="1" smtClean="0">
                <a:effectLst/>
                <a:latin typeface="Times New Roman" panose="02020603050405020304" pitchFamily="18" charset="0"/>
                <a:ea typeface="Times New Roman" panose="02020603050405020304" pitchFamily="18" charset="0"/>
              </a:rPr>
              <a:t>nonrevolutionary</a:t>
            </a:r>
            <a:r>
              <a:rPr lang="en-US" sz="1000" dirty="0" smtClean="0">
                <a:effectLst/>
                <a:latin typeface="Times New Roman" panose="02020603050405020304" pitchFamily="18" charset="0"/>
                <a:ea typeface="Times New Roman" panose="02020603050405020304" pitchFamily="18" charset="0"/>
              </a:rPr>
              <a:t> Social Democrats supported by a majority of the working classes.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France’s rapid rebuilding of its war-torn northern region was an expensive undertaking that led to a large deficit and substantial inflation, causing a severe crisis as the franc fell to 10 percent of its prewar value. The newly recalled </a:t>
            </a:r>
            <a:r>
              <a:rPr lang="en-US" sz="1000" dirty="0" err="1" smtClean="0">
                <a:effectLst/>
                <a:latin typeface="Times New Roman" panose="02020603050405020304" pitchFamily="18" charset="0"/>
                <a:ea typeface="Times New Roman" panose="02020603050405020304" pitchFamily="18" charset="0"/>
              </a:rPr>
              <a:t>Poincaré</a:t>
            </a:r>
            <a:r>
              <a:rPr lang="en-US" sz="1000" dirty="0" smtClean="0">
                <a:effectLst/>
                <a:latin typeface="Times New Roman" panose="02020603050405020304" pitchFamily="18" charset="0"/>
                <a:ea typeface="Times New Roman" panose="02020603050405020304" pitchFamily="18" charset="0"/>
              </a:rPr>
              <a:t> government slashed spending and raised taxes, restoring confidence in the economy and stabilizing the franc.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970826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kern="1200" dirty="0" smtClean="0">
                <a:solidFill>
                  <a:schemeClr val="tx1"/>
                </a:solidFill>
                <a:effectLst/>
                <a:latin typeface="Verdana" pitchFamily="-108" charset="0"/>
                <a:ea typeface="+mn-ea"/>
                <a:cs typeface="+mn-cs"/>
              </a:rPr>
              <a:t>IV. The Search for Peace and Political Stability</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1000" b="1" kern="1200" dirty="0" smtClean="0">
                <a:solidFill>
                  <a:schemeClr val="tx1"/>
                </a:solidFill>
                <a:effectLst/>
                <a:latin typeface="Verdana" pitchFamily="-108" charset="0"/>
                <a:ea typeface="+mn-ea"/>
                <a:cs typeface="+mn-cs"/>
              </a:rPr>
              <a:t>C. Hope in Democratic Government</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Britain met the problem of high unemployment by providing unemployment benefits and supplementing those payments with subsidized housing, medical aid, and increased old-age pensions, which kept living standards from seriously declining and helped moderate social tensions.</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The </a:t>
            </a:r>
            <a:r>
              <a:rPr lang="en-US" sz="1000" dirty="0" err="1" smtClean="0">
                <a:effectLst/>
                <a:latin typeface="Times New Roman" panose="02020603050405020304" pitchFamily="18" charset="0"/>
                <a:ea typeface="Times New Roman" panose="02020603050405020304" pitchFamily="18" charset="0"/>
              </a:rPr>
              <a:t>Labour</a:t>
            </a:r>
            <a:r>
              <a:rPr lang="en-US" sz="1000" dirty="0" smtClean="0">
                <a:effectLst/>
                <a:latin typeface="Times New Roman" panose="02020603050405020304" pitchFamily="18" charset="0"/>
                <a:ea typeface="Times New Roman" panose="02020603050405020304" pitchFamily="18" charset="0"/>
              </a:rPr>
              <a:t> Party, committed to moderate revisionist socialism, replaced the Liberal Party as the main opposition to the Conservatives, a shift that reflected the decline of old liberal ideals of competitive capitalism, limited government control, and individual responsibility.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1922, after a bitter guerrilla war, Britain granted southern, Catholic Ireland full autonomy, thereby removing a key source of prewar friction. </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22048150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853153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The Great Depression, 1929–1939</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A. The Economic Crisis</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Though economic activity was already declining moderately in many countries by early 1929, the crash of the stock market in the United States in October of that year initiated a worldwide crisis.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Stripped of wealth and confidence, battered investors and their fellow citizens started buying fewer goods; prices fell, production slowed down, and unemployment rose, and soon the entire American economy was caught in a downward spiral.</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Once the panic broke, U.S. bankers began recalling the loans they had made to foreign businesses, making it difficult for business people to borrow money and causing panicky Europeans to withdraw their savings from banks. American bankers’ recall of loans also accelerated a collapse in world prices when businesses dumped industrial goods and agricultural commodities in a frantic attempt to get cash to pay their loans.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financial crisis led to a general crisis of production: between 1929 and 1933, world output of goods fell by an estimated 38 percent.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Each country tried to manage the crisis alone; for example, Britain and the United States both went off the gold standard to make their goods cheaper and more salable in the world market, but to little effect. Country after country followed the example of the United States and raised protective tariffs to their highest levels ever, further limiting international trade.</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176033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ts val="1400"/>
              </a:lnSpc>
              <a:spcBef>
                <a:spcPts val="0"/>
              </a:spcBef>
              <a:spcAft>
                <a:spcPts val="0"/>
              </a:spcAft>
              <a:tabLst>
                <a:tab pos="228600" algn="l"/>
              </a:tabLst>
            </a:pPr>
            <a:r>
              <a:rPr lang="en-US" sz="1000" b="1" dirty="0" smtClean="0">
                <a:effectLst/>
                <a:latin typeface="Times New Roman" panose="02020603050405020304" pitchFamily="18" charset="0"/>
                <a:ea typeface="Times New Roman" panose="02020603050405020304" pitchFamily="18" charset="0"/>
              </a:rPr>
              <a:t>I. 	Uncertainty in Modern Thought</a:t>
            </a:r>
          </a:p>
          <a:p>
            <a:pPr marL="400050" marR="0" indent="-400050">
              <a:lnSpc>
                <a:spcPts val="1400"/>
              </a:lnSpc>
              <a:spcBef>
                <a:spcPts val="0"/>
              </a:spcBef>
              <a:spcAft>
                <a:spcPts val="0"/>
              </a:spcAft>
              <a:tabLst>
                <a:tab pos="342900" algn="r"/>
                <a:tab pos="400050" algn="l"/>
              </a:tabLst>
            </a:pPr>
            <a:r>
              <a:rPr lang="en-US" sz="1000" b="1" dirty="0" smtClean="0">
                <a:effectLst/>
                <a:latin typeface="Times New Roman" panose="02020603050405020304" pitchFamily="18" charset="0"/>
                <a:ea typeface="Times New Roman" panose="02020603050405020304" pitchFamily="18" charset="0"/>
              </a:rPr>
              <a:t>	A. 	Modern Philosophy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As the nineteenth century ended, a small group of serious thinkers, most notably the German philosopher Friedrich Nietzsche (1844–1900), rejected the general faith in progress and the rational human mind.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He warned that Western society was entering a period of nihilism—the philosophical idea that human life is entirely without meaning, truth, or purpose—and that the West was in decline because false values had triumphed. </a:t>
            </a:r>
          </a:p>
          <a:p>
            <a:pPr marL="571500" marR="0" indent="-571500" algn="l" defTabSz="914400" rtl="0" eaLnBrk="1" fontAlgn="base" latinLnBrk="0" hangingPunct="1">
              <a:lnSpc>
                <a:spcPts val="1400"/>
              </a:lnSpc>
              <a:spcBef>
                <a:spcPts val="0"/>
              </a:spcBef>
              <a:spcAft>
                <a:spcPts val="0"/>
              </a:spcAft>
              <a:buClrTx/>
              <a:buSzTx/>
              <a:buFontTx/>
              <a:buNone/>
              <a:tabLst>
                <a:tab pos="514350" algn="r"/>
                <a:tab pos="571500" algn="l"/>
              </a:tabLst>
              <a:defRPr/>
            </a:pPr>
            <a:r>
              <a:rPr lang="en-US" sz="1000" dirty="0" smtClean="0">
                <a:effectLst/>
                <a:latin typeface="Times New Roman" panose="02020603050405020304" pitchFamily="18" charset="0"/>
                <a:ea typeface="Times New Roman" panose="02020603050405020304" pitchFamily="18" charset="0"/>
              </a:rPr>
              <a:t>	3. 	French philosophy professor Henri Bergson (1859–1941) argued that immediate experience and intuition were as important as rational and scientific thinking for understanding reality.</a:t>
            </a:r>
          </a:p>
          <a:p>
            <a:pPr marL="571500" marR="0" indent="-571500" algn="l" defTabSz="914400" rtl="0" eaLnBrk="1" fontAlgn="base" latinLnBrk="0" hangingPunct="1">
              <a:lnSpc>
                <a:spcPts val="1400"/>
              </a:lnSpc>
              <a:spcBef>
                <a:spcPts val="0"/>
              </a:spcBef>
              <a:spcAft>
                <a:spcPts val="0"/>
              </a:spcAft>
              <a:buClrTx/>
              <a:buSzTx/>
              <a:buFontTx/>
              <a:buNone/>
              <a:tabLst>
                <a:tab pos="514350" algn="r"/>
                <a:tab pos="571500" algn="l"/>
              </a:tabLst>
              <a:defRPr/>
            </a:pPr>
            <a:r>
              <a:rPr lang="en-US" sz="1000" dirty="0" smtClean="0">
                <a:effectLst/>
                <a:latin typeface="Times New Roman" panose="02020603050405020304" pitchFamily="18" charset="0"/>
                <a:ea typeface="Times New Roman" panose="02020603050405020304" pitchFamily="18" charset="0"/>
              </a:rPr>
              <a:t>	4. 	Austrian philosopher Ludwig Wittgenstein (1889–1951) argued in his </a:t>
            </a:r>
            <a:r>
              <a:rPr lang="en-US" sz="1000" dirty="0" err="1" smtClean="0">
                <a:effectLst/>
                <a:latin typeface="Times New Roman" panose="02020603050405020304" pitchFamily="18" charset="0"/>
                <a:ea typeface="Times New Roman" panose="02020603050405020304" pitchFamily="18" charset="0"/>
              </a:rPr>
              <a:t>Tractatus</a:t>
            </a:r>
            <a:r>
              <a:rPr lang="en-US" sz="1000" dirty="0" smtClean="0">
                <a:effectLst/>
                <a:latin typeface="Times New Roman" panose="02020603050405020304" pitchFamily="18" charset="0"/>
                <a:ea typeface="Times New Roman" panose="02020603050405020304" pitchFamily="18" charset="0"/>
              </a:rPr>
              <a:t> </a:t>
            </a:r>
            <a:r>
              <a:rPr lang="en-US" sz="1000" dirty="0" err="1" smtClean="0">
                <a:effectLst/>
                <a:latin typeface="Times New Roman" panose="02020603050405020304" pitchFamily="18" charset="0"/>
                <a:ea typeface="Times New Roman" panose="02020603050405020304" pitchFamily="18" charset="0"/>
              </a:rPr>
              <a:t>Logico-Philosophicus</a:t>
            </a:r>
            <a:r>
              <a:rPr lang="en-US" sz="1000" dirty="0" smtClean="0">
                <a:effectLst/>
                <a:latin typeface="Times New Roman" panose="02020603050405020304" pitchFamily="18" charset="0"/>
                <a:ea typeface="Times New Roman" panose="02020603050405020304" pitchFamily="18" charset="0"/>
              </a:rPr>
              <a:t> (1922) that the great philosophical issues of the ages—God, freedom, morality, and so on—are a waste of time, for neither scientific experiments nor mathematical logic could demonstrate their validity.</a:t>
            </a:r>
          </a:p>
          <a:p>
            <a:pPr marL="571500" marR="0" indent="-571500">
              <a:lnSpc>
                <a:spcPts val="1400"/>
              </a:lnSpc>
              <a:spcBef>
                <a:spcPts val="0"/>
              </a:spcBef>
              <a:spcAft>
                <a:spcPts val="0"/>
              </a:spcAft>
              <a:tabLst>
                <a:tab pos="514350" algn="r"/>
                <a:tab pos="571500" algn="l"/>
              </a:tabLst>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3644355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The Great Depression, 1929–1939</a:t>
            </a:r>
          </a:p>
          <a:p>
            <a:pPr marL="0" indent="0">
              <a:buNone/>
            </a:pPr>
            <a:endParaRPr lang="en-US" sz="800" b="1" dirty="0" smtClean="0">
              <a:latin typeface="Arial" panose="020B0604020202020204" pitchFamily="34" charset="0"/>
              <a:cs typeface="Arial" panose="020B0604020202020204" pitchFamily="34" charset="0"/>
            </a:endParaRPr>
          </a:p>
          <a:p>
            <a:pPr marL="0" indent="0">
              <a:buNone/>
            </a:pPr>
            <a:r>
              <a:rPr lang="en-US" sz="800" b="1" dirty="0" smtClean="0">
                <a:latin typeface="Arial" panose="020B0604020202020204" pitchFamily="34" charset="0"/>
                <a:cs typeface="Arial" panose="020B0604020202020204" pitchFamily="34" charset="0"/>
              </a:rPr>
              <a:t>B. Mass Unemployment</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lack of large-scale government spending contributed to the rise of mass unemployment: in Britain, unemployment averaged more than 18 percent between 1930 and 1935; in Germany, one in every three workers was jobless in 1932; and in the United States, unemployment soared to about 30 percent in 1933.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Mass unemployment caused a dramatic increase in poverty, although in most countries, unemployed workers generally received some kind of meager unemployment benefits or public aid that prevented starvation.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Homes and ways of life were disrupted in millions of personal tragedies; young people postponed marriages, birthrates fell sharply, and the incidence of suicide and mental illness increased.</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4054365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3338285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3354403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3919399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13621303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4151028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The Great Depression, 1929–1939</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C. The New Deal in the United States</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Franklin Delano Roosevelt (r. 1933–1945) won a landslide presidential victory in 1932 with grand but vague promises of a “New Deal for the forgotten man” and with the goal of reforming capitalism in order to preserve it.</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Although Roosevelt rejected socialism and government ownership of industry, he advocated forceful government intervention in the economy and instituted a broad range of government-supported social programs designed to stimulate the economy and provide jobs.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the United States, innovative federal programs promoted agricultural recovery, a top priority.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most ambitious attempt to control and plan the economy was the National Recovery Administration (NRA), which broke with the American tradition of free competition and thus was declared unconstitutional by the Supreme Court in 1935.</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federal government accepted the responsibility of employing as many people as financially possible, creating new agencies—such as the Works Progress Administration (WPA)—to undertake a vast range of projects that included constructing public buildings, bridges, and highways.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1935 the U.S. government also established a national social security system with old-age pensions and unemployment benefits.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National Labor Relations Act of 1935 declared collective bargaining to be the policy of the United States, and union membership more than doubled from 4 to 9 million between 1935 and 1940.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33461231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The Great Depression, 1929–1939</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D. The Scandinavian Response to the Depression</a:t>
            </a:r>
            <a:endParaRPr lang="en-US" sz="1000" b="1" kern="1200" dirty="0" smtClean="0">
              <a:solidFill>
                <a:schemeClr val="tx1"/>
              </a:solidFill>
              <a:effectLst/>
              <a:latin typeface="Verdana" pitchFamily="-108" charset="0"/>
              <a:ea typeface="+mn-ea"/>
              <a:cs typeface="+mn-cs"/>
            </a:endParaRP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Scandinavian countries under Social Democratic leadership responded most successfully to the challenge of the Great Depression.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the 1920s the Social Democrats in Sweden and Norway passed important social reform legislation that benefited both peasants and workers and developed a flexible and </a:t>
            </a:r>
            <a:r>
              <a:rPr lang="en-US" sz="1000" dirty="0" err="1" smtClean="0">
                <a:effectLst/>
                <a:latin typeface="Times New Roman" panose="02020603050405020304" pitchFamily="18" charset="0"/>
                <a:ea typeface="Times New Roman" panose="02020603050405020304" pitchFamily="18" charset="0"/>
              </a:rPr>
              <a:t>nonrevolutionary</a:t>
            </a:r>
            <a:r>
              <a:rPr lang="en-US" sz="1000" dirty="0" smtClean="0">
                <a:effectLst/>
                <a:latin typeface="Times New Roman" panose="02020603050405020304" pitchFamily="18" charset="0"/>
                <a:ea typeface="Times New Roman" panose="02020603050405020304" pitchFamily="18" charset="0"/>
              </a:rPr>
              <a:t> kind of socialism.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Scandinavian socialism grew out of a strong tradition of cooperative community action and pioneered the use of large-scale deficits to finance public works and thereby maintain production and employment.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Scandinavian socialism also increased social welfare benefits such as old-age pensions, unemployment insurance, subsidized allowances, and maternity allowances.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All this spending required a large bureaucracy and high taxes, first on the rich and then on practically everyone.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Yet both private and cooperative enterprise thrived, as did democracy.</a:t>
            </a:r>
            <a:endParaRPr lang="en-US" sz="10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461599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The Great Depression, 1929–1939</a:t>
            </a:r>
          </a:p>
          <a:p>
            <a:pPr marL="0" indent="0">
              <a:buNone/>
            </a:pPr>
            <a:r>
              <a:rPr lang="en-US" sz="800" b="1" baseline="0" dirty="0" smtClean="0">
                <a:latin typeface="Arial" panose="020B0604020202020204" pitchFamily="34" charset="0"/>
                <a:cs typeface="Arial" panose="020B0604020202020204" pitchFamily="34" charset="0"/>
              </a:rPr>
              <a:t> </a:t>
            </a:r>
            <a:r>
              <a:rPr lang="en-US" sz="800" b="1" dirty="0" smtClean="0">
                <a:latin typeface="Arial" panose="020B0604020202020204" pitchFamily="34" charset="0"/>
                <a:cs typeface="Arial" panose="020B0604020202020204" pitchFamily="34" charset="0"/>
              </a:rPr>
              <a:t>E. Recovery and Reform in Britain and France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Britain, MacDonald’s </a:t>
            </a:r>
            <a:r>
              <a:rPr lang="en-US" sz="1000" dirty="0" err="1" smtClean="0">
                <a:effectLst/>
                <a:latin typeface="Times New Roman" panose="02020603050405020304" pitchFamily="18" charset="0"/>
                <a:ea typeface="Times New Roman" panose="02020603050405020304" pitchFamily="18" charset="0"/>
              </a:rPr>
              <a:t>Labour</a:t>
            </a:r>
            <a:r>
              <a:rPr lang="en-US" sz="1000" dirty="0" smtClean="0">
                <a:effectLst/>
                <a:latin typeface="Times New Roman" panose="02020603050405020304" pitchFamily="18" charset="0"/>
                <a:ea typeface="Times New Roman" panose="02020603050405020304" pitchFamily="18" charset="0"/>
              </a:rPr>
              <a:t> government and then, after 1931, the Conservative-dominated coalition government followed orthodox economic theory in balancing the budget, tightly controlling spending, and doling out the bare minimum of welfare to unemployed workers. Britain concentrated increasingly on the national, rather than the international, market, and new industries, such as automobiles and electrical appliances, grew in response to British home demand, while low interest rates encouraged a housing boom.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French Fascist organizations agitated against parliamentary democracy and turned to Mussolini’s Italy and Hitler’s Germany for inspiration, while the French Communist Party and many workers opposed to the existing system looked to Stalin’s Russia for guidance.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Frightened by the growing strength of the Fascists at home and abroad, the Communists, the Socialists, and the Radicals formed an alliance—the Popular Front—for the national elections of May 1936 and won a clear victory that reflected the trend toward polarization.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66102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The Great Depression, 1929–1939</a:t>
            </a:r>
          </a:p>
          <a:p>
            <a:pPr marL="0" indent="0">
              <a:buNone/>
            </a:pPr>
            <a:r>
              <a:rPr lang="en-US" sz="800" b="1" baseline="0" dirty="0" smtClean="0">
                <a:latin typeface="Arial" panose="020B0604020202020204" pitchFamily="34" charset="0"/>
                <a:cs typeface="Arial" panose="020B0604020202020204" pitchFamily="34" charset="0"/>
              </a:rPr>
              <a:t> </a:t>
            </a:r>
            <a:r>
              <a:rPr lang="en-US" sz="800" b="1" dirty="0" smtClean="0">
                <a:latin typeface="Arial" panose="020B0604020202020204" pitchFamily="34" charset="0"/>
                <a:cs typeface="Arial" panose="020B0604020202020204" pitchFamily="34" charset="0"/>
              </a:rPr>
              <a:t>E. Recovery and Reform in Britain and France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To deal with the social and economic problems of the 1930s, the Popular Front government led by Léon Blum, a Socialist, encouraged the union movement and launched a far-reaching program of social reform, complete with paid vacations and a forty-hour workweek.</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These measures were quickly sabotaged by rapid inflation and accusations of revolution from Fascists and frightened conservatives, and when France entered a severe financial crisis, Blum was forced to announce a “breathing spell” in social reform.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Political dissension in France was encouraged by the Spanish Civil War (1936–1939), during which authoritarian Fascist rebels overthrew the democratically elected republican government.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Extremism grew, and France itself was within sight of civil war; Blum was forced to resign in June 1937, and the Popular Front quickly collapsed.</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153860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ts val="1400"/>
              </a:lnSpc>
              <a:spcBef>
                <a:spcPts val="0"/>
              </a:spcBef>
              <a:spcAft>
                <a:spcPts val="0"/>
              </a:spcAft>
              <a:tabLst>
                <a:tab pos="228600" algn="l"/>
              </a:tabLst>
            </a:pPr>
            <a:r>
              <a:rPr lang="en-US" sz="1000" b="1" dirty="0" smtClean="0">
                <a:effectLst/>
                <a:latin typeface="Times New Roman" panose="02020603050405020304" pitchFamily="18" charset="0"/>
                <a:ea typeface="Times New Roman" panose="02020603050405020304" pitchFamily="18" charset="0"/>
              </a:rPr>
              <a:t>I. 	Uncertainty in Modern Thought</a:t>
            </a:r>
          </a:p>
          <a:p>
            <a:pPr marL="400050" marR="0" indent="-400050">
              <a:lnSpc>
                <a:spcPts val="1400"/>
              </a:lnSpc>
              <a:spcBef>
                <a:spcPts val="0"/>
              </a:spcBef>
              <a:spcAft>
                <a:spcPts val="0"/>
              </a:spcAft>
              <a:tabLst>
                <a:tab pos="342900" algn="r"/>
                <a:tab pos="400050" algn="l"/>
              </a:tabLst>
            </a:pPr>
            <a:r>
              <a:rPr lang="en-US" sz="1000" b="1" dirty="0" smtClean="0">
                <a:effectLst/>
                <a:latin typeface="Times New Roman" panose="02020603050405020304" pitchFamily="18" charset="0"/>
                <a:ea typeface="Times New Roman" panose="02020603050405020304" pitchFamily="18" charset="0"/>
              </a:rPr>
              <a:t>	A. 	Modern Philosophy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Modern existentialism had many nineteenth-century forerunners, including Nietzsche, and gained recognition in the 1920s Germany where Martin Heidegger (1889–1976) and Karl Jaspers (1883–1969) found a sympathetic audience among disillusioned university students.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Most existential thinkers in the twentieth century were atheists and did not believe a supreme being had established humanity’s fundamental nature and given life its meaning.</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French existentialist Jean-Paul Sartre (1905–1980) asserted that “existence precedes essence,” by which he meant that there are no God-given, timeless truths outside or independent of individual existence.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Existentialists like Sartre and Simone de Beauvoir (1908–1986) recognized that human beings must act in the world and believed that individuals are forced to create their own meaning and define themselves through their actions.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1744454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ts val="1400"/>
              </a:lnSpc>
              <a:spcBef>
                <a:spcPts val="0"/>
              </a:spcBef>
              <a:spcAft>
                <a:spcPts val="0"/>
              </a:spcAft>
              <a:tabLst>
                <a:tab pos="228600" algn="l"/>
              </a:tabLst>
            </a:pPr>
            <a:r>
              <a:rPr lang="en-US" sz="1000" b="1" dirty="0" smtClean="0">
                <a:effectLst/>
                <a:latin typeface="Times New Roman" panose="02020603050405020304" pitchFamily="18" charset="0"/>
                <a:ea typeface="Times New Roman" panose="02020603050405020304" pitchFamily="18" charset="0"/>
              </a:rPr>
              <a:t>I. 	Uncertainty in Modern Thought</a:t>
            </a:r>
          </a:p>
          <a:p>
            <a:pPr marL="400050" marR="0" indent="-400050">
              <a:lnSpc>
                <a:spcPts val="1400"/>
              </a:lnSpc>
              <a:spcBef>
                <a:spcPts val="0"/>
              </a:spcBef>
              <a:spcAft>
                <a:spcPts val="0"/>
              </a:spcAft>
              <a:tabLst>
                <a:tab pos="342900" algn="r"/>
                <a:tab pos="400050" algn="l"/>
              </a:tabLst>
            </a:pPr>
            <a:r>
              <a:rPr lang="en-US" sz="1000" b="1" dirty="0" smtClean="0">
                <a:effectLst/>
                <a:latin typeface="Times New Roman" panose="02020603050405020304" pitchFamily="18" charset="0"/>
                <a:ea typeface="Times New Roman" panose="02020603050405020304" pitchFamily="18" charset="0"/>
              </a:rPr>
              <a:t>	B. 	The Revival of Christianity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decades after the First World War witnessed a tenacious revival of Christian thought.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On the defensive in intellectual circles since the Enlightenment, some theologians, especially Protestant ones, in the years before 1914 had felt the need to interpret Christian doctrine and the Bible so that they did not seem to contradict science, evolution, and common sense.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These thinkers saw Christ primarily as a great moral teacher and downplayed the mysterious, spiritual aspects of his divinity.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revival of Christian belief after World War I was fed by the rediscovery of the work of the nineteenth-century Danish theologian </a:t>
            </a:r>
            <a:r>
              <a:rPr lang="en-US" sz="1000" dirty="0" err="1" smtClean="0">
                <a:effectLst/>
                <a:latin typeface="Times New Roman" panose="02020603050405020304" pitchFamily="18" charset="0"/>
                <a:ea typeface="Times New Roman" panose="02020603050405020304" pitchFamily="18" charset="0"/>
              </a:rPr>
              <a:t>Søren</a:t>
            </a:r>
            <a:r>
              <a:rPr lang="en-US" sz="1000" dirty="0" smtClean="0">
                <a:effectLst/>
                <a:latin typeface="Times New Roman" panose="02020603050405020304" pitchFamily="18" charset="0"/>
                <a:ea typeface="Times New Roman" panose="02020603050405020304" pitchFamily="18" charset="0"/>
              </a:rPr>
              <a:t> Kierkegaard (1813–1855), who rejected the notion that Christianity was an empty practice.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his classic work </a:t>
            </a:r>
            <a:r>
              <a:rPr lang="en-US" sz="1000" i="1" dirty="0" smtClean="0">
                <a:effectLst/>
                <a:latin typeface="Times New Roman" panose="02020603050405020304" pitchFamily="18" charset="0"/>
                <a:ea typeface="Times New Roman" panose="02020603050405020304" pitchFamily="18" charset="0"/>
              </a:rPr>
              <a:t>Sickness unto Death</a:t>
            </a:r>
            <a:r>
              <a:rPr lang="en-US" sz="1000" dirty="0" smtClean="0">
                <a:effectLst/>
                <a:latin typeface="Times New Roman" panose="02020603050405020304" pitchFamily="18" charset="0"/>
                <a:ea typeface="Times New Roman" panose="02020603050405020304" pitchFamily="18" charset="0"/>
              </a:rPr>
              <a:t> (1849), Kierkegaard suggested that people must take a “leap of faith” and accept the existence of an objectively unknowable but nonetheless awesome and majestic God.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136016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ts val="1400"/>
              </a:lnSpc>
              <a:spcBef>
                <a:spcPts val="0"/>
              </a:spcBef>
              <a:spcAft>
                <a:spcPts val="0"/>
              </a:spcAft>
              <a:tabLst>
                <a:tab pos="228600" algn="l"/>
              </a:tabLst>
            </a:pPr>
            <a:r>
              <a:rPr lang="en-US" sz="1000" b="1" dirty="0" smtClean="0">
                <a:effectLst/>
                <a:latin typeface="Times New Roman" panose="02020603050405020304" pitchFamily="18" charset="0"/>
                <a:ea typeface="Times New Roman" panose="02020603050405020304" pitchFamily="18" charset="0"/>
              </a:rPr>
              <a:t>I. 	Uncertainty in Modern Thought</a:t>
            </a:r>
          </a:p>
          <a:p>
            <a:pPr marL="400050" marR="0" indent="-400050">
              <a:lnSpc>
                <a:spcPts val="1400"/>
              </a:lnSpc>
              <a:spcBef>
                <a:spcPts val="0"/>
              </a:spcBef>
              <a:spcAft>
                <a:spcPts val="0"/>
              </a:spcAft>
              <a:tabLst>
                <a:tab pos="342900" algn="r"/>
                <a:tab pos="400050" algn="l"/>
              </a:tabLst>
            </a:pPr>
            <a:r>
              <a:rPr lang="en-US" sz="1000" b="1" dirty="0" smtClean="0">
                <a:effectLst/>
                <a:latin typeface="Times New Roman" panose="02020603050405020304" pitchFamily="18" charset="0"/>
                <a:ea typeface="Times New Roman" panose="02020603050405020304" pitchFamily="18" charset="0"/>
              </a:rPr>
              <a:t>	B. 	The Revival of Christianity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the 1920s the Swiss Protestant theologian Karl Barth (1886–1968) argued that human beings are imperfect, sinful creatures whose reason and will are hopelessly flawed; religious truth is therefore made known to human beings only through God’s grace, not through reason.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French existentialist Gabriel Marcel (1889–1973) believed that Catholicism and religious belief provided the hope, humanity, honesty, and piety for which he and the rest of the postwar “broken world” hungered.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Along with his countryman Jacques Maritain (1882–1973), Marcel denounced anti-Semitism and supported closer ties with non-Catholics.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Illustrious intellectuals such as poets T. S. Eliot and W. H. Auden, novelists Evelyn Waugh and Aldous Huxley, historian Arnold Toynbee, writer C. S. Lewis, psychoanalyst Karl Stern, and physicist Max Planck were all either converted to a faith or attracted to religion for the first time.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3269325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ts val="1400"/>
              </a:lnSpc>
              <a:spcBef>
                <a:spcPts val="0"/>
              </a:spcBef>
              <a:spcAft>
                <a:spcPts val="0"/>
              </a:spcAft>
              <a:tabLst>
                <a:tab pos="228600" algn="l"/>
              </a:tabLst>
            </a:pPr>
            <a:r>
              <a:rPr lang="en-US" sz="1000" b="1" dirty="0" smtClean="0">
                <a:effectLst/>
                <a:latin typeface="Times New Roman" panose="02020603050405020304" pitchFamily="18" charset="0"/>
                <a:ea typeface="Times New Roman" panose="02020603050405020304" pitchFamily="18" charset="0"/>
              </a:rPr>
              <a:t>I. 	Uncertainty in Modern Thought</a:t>
            </a:r>
          </a:p>
          <a:p>
            <a:pPr marL="514350" indent="-514350">
              <a:buFont typeface="+mj-lt"/>
              <a:buAutoNum type="alphaUcPeriod" startAt="3"/>
            </a:pPr>
            <a:r>
              <a:rPr lang="en-US" sz="1000" b="1" dirty="0" smtClean="0"/>
              <a:t>The New Physics</a:t>
            </a: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1. 	An important first step toward the new physics was the discovery that atoms were actually composed of many far-smaller, fast-moving particles, such as electrons and protons.</a:t>
            </a: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2. 	Polish-born physicist Marie Curie (1867–1934) and her French husband, Pierre, discovered that radium constantly emits subatomic particles and thus does not have a constant atomic weight.</a:t>
            </a: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3. 	German physicist Max Planck (1858–1947) showed in 1900 that subatomic energy is emitted in uneven little spurts, which he called “quanta,” and not in a steady stream, calling into question the old distinction between matter and energy.</a:t>
            </a: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4. 	In 1905 the German-Jewish genius Albert Einstein (1879–1955) further undermined Newtonian physics with his theory of special relativity, which postulated that time and space are relative to the viewpoint of the observer and that only the speed of light is constant for all frames of reference.</a:t>
            </a: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5. 	Breakthrough followed breakthrough: in 1919 Ernest Rutherford (1871–1937) showed that the atom could be split, and by 1944 seven subatomic particles had been identified, the most important of which was the neutron.</a:t>
            </a:r>
          </a:p>
          <a:p>
            <a:pPr marL="571500" marR="0" indent="-571500">
              <a:lnSpc>
                <a:spcPts val="1400"/>
              </a:lnSpc>
              <a:spcBef>
                <a:spcPts val="0"/>
              </a:spcBef>
              <a:spcAft>
                <a:spcPts val="0"/>
              </a:spcAft>
              <a:tabLst>
                <a:tab pos="514350" algn="r"/>
                <a:tab pos="571500" algn="l"/>
              </a:tabLst>
            </a:pPr>
            <a:r>
              <a:rPr lang="en-US" sz="1200" dirty="0" smtClean="0">
                <a:effectLst/>
                <a:latin typeface="Times New Roman" panose="02020603050405020304" pitchFamily="18" charset="0"/>
                <a:ea typeface="Times New Roman" panose="02020603050405020304" pitchFamily="18" charset="0"/>
              </a:rPr>
              <a:t>	6.	 In 1927 German physicist Werner Heisenberg (1901–1976) formulated the “uncertainty principle,” which postulates that nature itself is ultimately unknowable and unpredictable; according to Heisenberg, everything was “relative.”</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789623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156122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26</a:t>
            </a:r>
            <a:endParaRPr lang="en-US" sz="4000" dirty="0" smtClean="0"/>
          </a:p>
          <a:p>
            <a:pPr>
              <a:lnSpc>
                <a:spcPct val="80000"/>
              </a:lnSpc>
            </a:pPr>
            <a:r>
              <a:rPr lang="en-US" sz="4000" dirty="0" smtClean="0"/>
              <a:t>The Age of Anxiety</a:t>
            </a:r>
          </a:p>
          <a:p>
            <a:r>
              <a:rPr lang="en-US" dirty="0" smtClean="0"/>
              <a:t>1880–1940</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a:t>
            </a:r>
            <a:r>
              <a:rPr lang="en-US" sz="3600" b="1" dirty="0">
                <a:latin typeface="+mn-lt"/>
              </a:rPr>
              <a:t>Uncertainty in Modern </a:t>
            </a:r>
            <a:r>
              <a:rPr lang="en-US" sz="3600" b="1" dirty="0" smtClean="0">
                <a:latin typeface="+mn-lt"/>
              </a:rPr>
              <a:t>Thought</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	Freudian Psychology</a:t>
            </a:r>
            <a:endParaRPr lang="en-US" sz="2600" b="1" dirty="0" smtClean="0"/>
          </a:p>
          <a:p>
            <a:pPr marL="0" indent="0">
              <a:buNone/>
            </a:pPr>
            <a:r>
              <a:rPr lang="en-US" sz="2600" dirty="0" smtClean="0"/>
              <a:t>1. Sigmund Freud</a:t>
            </a:r>
          </a:p>
          <a:p>
            <a:pPr marL="0" indent="0">
              <a:buNone/>
            </a:pPr>
            <a:r>
              <a:rPr lang="en-US" sz="2600" dirty="0" smtClean="0"/>
              <a:t>2</a:t>
            </a:r>
            <a:r>
              <a:rPr lang="en-US" sz="2600" dirty="0"/>
              <a:t>. </a:t>
            </a:r>
            <a:r>
              <a:rPr lang="en-US" sz="2600" dirty="0" smtClean="0"/>
              <a:t>Id, ego, and superego</a:t>
            </a:r>
            <a:endParaRPr lang="en-US" sz="2600" dirty="0"/>
          </a:p>
          <a:p>
            <a:pPr marL="0" indent="0">
              <a:buNone/>
            </a:pPr>
            <a:r>
              <a:rPr lang="en-US" sz="2600" dirty="0"/>
              <a:t>3</a:t>
            </a:r>
            <a:r>
              <a:rPr lang="en-US" sz="2600" dirty="0" smtClean="0"/>
              <a:t>. Civilization </a:t>
            </a:r>
            <a:r>
              <a:rPr lang="en-US" sz="2600" dirty="0"/>
              <a:t>and Its Discontents (1930</a:t>
            </a:r>
            <a:r>
              <a:rPr lang="en-US" sz="2600" dirty="0" smtClean="0"/>
              <a:t>)</a:t>
            </a:r>
            <a:endParaRPr lang="en-US" sz="2600" dirty="0"/>
          </a:p>
        </p:txBody>
      </p:sp>
    </p:spTree>
    <p:extLst>
      <p:ext uri="{BB962C8B-B14F-4D97-AF65-F5344CB8AC3E}">
        <p14:creationId xmlns:p14="http://schemas.microsoft.com/office/powerpoint/2010/main" val="204476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a:t>
            </a:r>
            <a:r>
              <a:rPr lang="en-US" sz="3600" b="1" dirty="0">
                <a:latin typeface="+mn-lt"/>
              </a:rPr>
              <a:t>. Modernism in Architecture, Art, Literature, and Music</a:t>
            </a:r>
          </a:p>
        </p:txBody>
      </p:sp>
      <p:sp>
        <p:nvSpPr>
          <p:cNvPr id="3" name="Content Placeholder 2"/>
          <p:cNvSpPr>
            <a:spLocks noGrp="1"/>
          </p:cNvSpPr>
          <p:nvPr>
            <p:ph idx="1"/>
          </p:nvPr>
        </p:nvSpPr>
        <p:spPr/>
        <p:txBody>
          <a:bodyPr/>
          <a:lstStyle/>
          <a:p>
            <a:pPr marL="514350" indent="-514350">
              <a:buAutoNum type="alphaUcPeriod"/>
            </a:pPr>
            <a:r>
              <a:rPr lang="en-US" sz="2600" b="1" dirty="0"/>
              <a:t>Architecture and </a:t>
            </a:r>
            <a:r>
              <a:rPr lang="en-US" sz="2600" b="1" dirty="0" smtClean="0"/>
              <a:t>Design</a:t>
            </a:r>
          </a:p>
          <a:p>
            <a:pPr marL="0" indent="0">
              <a:buNone/>
            </a:pPr>
            <a:r>
              <a:rPr lang="en-US" sz="2600" dirty="0"/>
              <a:t>1. </a:t>
            </a:r>
            <a:r>
              <a:rPr lang="en-US" sz="2600" dirty="0" smtClean="0"/>
              <a:t>Chicago </a:t>
            </a:r>
            <a:r>
              <a:rPr lang="en-US" sz="2600" dirty="0"/>
              <a:t>School of </a:t>
            </a:r>
            <a:r>
              <a:rPr lang="en-US" sz="2600" dirty="0" smtClean="0"/>
              <a:t>architects</a:t>
            </a:r>
            <a:endParaRPr lang="en-US" sz="2600" dirty="0"/>
          </a:p>
          <a:p>
            <a:pPr marL="0" indent="0">
              <a:buNone/>
            </a:pPr>
            <a:r>
              <a:rPr lang="en-US" sz="2600" dirty="0" smtClean="0"/>
              <a:t>2</a:t>
            </a:r>
            <a:r>
              <a:rPr lang="en-US" sz="2600" dirty="0"/>
              <a:t>. </a:t>
            </a:r>
            <a:r>
              <a:rPr lang="en-US" sz="2600" dirty="0" smtClean="0"/>
              <a:t>Frank </a:t>
            </a:r>
            <a:r>
              <a:rPr lang="en-US" sz="2600" dirty="0"/>
              <a:t>Lloyd Wright (1867–1959) </a:t>
            </a:r>
            <a:endParaRPr lang="en-US" sz="2600" dirty="0" smtClean="0"/>
          </a:p>
          <a:p>
            <a:pPr marL="0" indent="0">
              <a:buNone/>
            </a:pPr>
            <a:r>
              <a:rPr lang="en-US" sz="2600" dirty="0" smtClean="0"/>
              <a:t>3</a:t>
            </a:r>
            <a:r>
              <a:rPr lang="en-US" sz="2600" dirty="0"/>
              <a:t>. </a:t>
            </a:r>
            <a:r>
              <a:rPr lang="en-US" sz="2600" dirty="0" smtClean="0"/>
              <a:t>Le </a:t>
            </a:r>
            <a:r>
              <a:rPr lang="en-US" sz="2600" dirty="0"/>
              <a:t>Corbusier (1887–1965) </a:t>
            </a:r>
            <a:endParaRPr lang="en-US" sz="2600" dirty="0" smtClean="0"/>
          </a:p>
          <a:p>
            <a:pPr marL="0" indent="0">
              <a:buNone/>
            </a:pPr>
            <a:r>
              <a:rPr lang="en-US" sz="2600" dirty="0" smtClean="0"/>
              <a:t>4</a:t>
            </a:r>
            <a:r>
              <a:rPr lang="en-US" sz="2600" dirty="0"/>
              <a:t>. </a:t>
            </a:r>
            <a:r>
              <a:rPr lang="en-US" sz="2600" dirty="0" smtClean="0"/>
              <a:t>Walter </a:t>
            </a:r>
            <a:r>
              <a:rPr lang="en-US" sz="2600" dirty="0"/>
              <a:t>Gropius (1883–1969) </a:t>
            </a:r>
            <a:endParaRPr lang="en-US" sz="2600" dirty="0" smtClean="0"/>
          </a:p>
          <a:p>
            <a:pPr marL="0" indent="0">
              <a:buNone/>
            </a:pPr>
            <a:r>
              <a:rPr lang="en-US" sz="2600" dirty="0" smtClean="0"/>
              <a:t>5</a:t>
            </a:r>
            <a:r>
              <a:rPr lang="en-US" sz="2600" dirty="0"/>
              <a:t>. </a:t>
            </a:r>
            <a:r>
              <a:rPr lang="en-US" sz="2600" dirty="0" smtClean="0"/>
              <a:t>Bauhaus</a:t>
            </a:r>
            <a:endParaRPr lang="en-US" sz="2600" dirty="0"/>
          </a:p>
        </p:txBody>
      </p:sp>
    </p:spTree>
    <p:extLst>
      <p:ext uri="{BB962C8B-B14F-4D97-AF65-F5344CB8AC3E}">
        <p14:creationId xmlns:p14="http://schemas.microsoft.com/office/powerpoint/2010/main" val="928232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Freud's couch in his office in Vienna. "/>
          <p:cNvPicPr>
            <a:picLocks noChangeAspect="1"/>
          </p:cNvPicPr>
          <p:nvPr/>
        </p:nvPicPr>
        <p:blipFill>
          <a:blip r:embed="rId3"/>
          <a:stretch>
            <a:fillRect/>
          </a:stretch>
        </p:blipFill>
        <p:spPr>
          <a:xfrm>
            <a:off x="316991" y="185927"/>
            <a:ext cx="8510016" cy="648614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a:t>
            </a:r>
            <a:r>
              <a:rPr lang="en-US" sz="3600" b="1" dirty="0">
                <a:latin typeface="+mn-lt"/>
              </a:rPr>
              <a:t>. Modernism in Architecture, Art, Literature, and Music</a:t>
            </a: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New Artistic </a:t>
            </a:r>
            <a:r>
              <a:rPr lang="en-US" sz="2600" b="1" dirty="0" smtClean="0"/>
              <a:t>Movements</a:t>
            </a:r>
          </a:p>
          <a:p>
            <a:pPr marL="0" indent="0">
              <a:buNone/>
            </a:pPr>
            <a:r>
              <a:rPr lang="en-US" sz="2600" dirty="0" smtClean="0"/>
              <a:t>1. Commercial </a:t>
            </a:r>
            <a:r>
              <a:rPr lang="en-US" sz="2600" dirty="0"/>
              <a:t>art galleries and exhibition </a:t>
            </a:r>
            <a:r>
              <a:rPr lang="en-US" sz="2600" dirty="0" smtClean="0"/>
              <a:t>halls</a:t>
            </a:r>
          </a:p>
          <a:p>
            <a:pPr marL="0" indent="0">
              <a:buNone/>
            </a:pPr>
            <a:r>
              <a:rPr lang="en-US" sz="2600" dirty="0" smtClean="0"/>
              <a:t>2</a:t>
            </a:r>
            <a:r>
              <a:rPr lang="en-US" sz="2600" dirty="0"/>
              <a:t>. </a:t>
            </a:r>
            <a:r>
              <a:rPr lang="en-US" sz="2600" dirty="0" smtClean="0"/>
              <a:t>Impressionism</a:t>
            </a:r>
            <a:endParaRPr lang="en-US" sz="2600" dirty="0"/>
          </a:p>
          <a:p>
            <a:pPr marL="0" indent="0">
              <a:buNone/>
            </a:pPr>
            <a:r>
              <a:rPr lang="en-US" sz="2600" dirty="0" smtClean="0"/>
              <a:t>3</a:t>
            </a:r>
            <a:r>
              <a:rPr lang="en-US" sz="2600" dirty="0"/>
              <a:t>. </a:t>
            </a:r>
            <a:r>
              <a:rPr lang="en-US" sz="2600" dirty="0" smtClean="0"/>
              <a:t>Postimpressionists </a:t>
            </a:r>
            <a:r>
              <a:rPr lang="en-US" sz="2600" dirty="0"/>
              <a:t>and </a:t>
            </a:r>
            <a:r>
              <a:rPr lang="en-US" sz="2600" dirty="0" smtClean="0"/>
              <a:t>expressionists</a:t>
            </a:r>
          </a:p>
          <a:p>
            <a:pPr marL="0" indent="0">
              <a:buNone/>
            </a:pPr>
            <a:r>
              <a:rPr lang="en-US" sz="2600" dirty="0" smtClean="0"/>
              <a:t>4</a:t>
            </a:r>
            <a:r>
              <a:rPr lang="en-US" sz="2600" dirty="0"/>
              <a:t>. </a:t>
            </a:r>
            <a:r>
              <a:rPr lang="en-US" sz="2600" dirty="0" smtClean="0"/>
              <a:t>Cubism</a:t>
            </a:r>
          </a:p>
          <a:p>
            <a:pPr marL="0" indent="0">
              <a:buNone/>
            </a:pPr>
            <a:r>
              <a:rPr lang="en-US" sz="2600" dirty="0" smtClean="0"/>
              <a:t>5</a:t>
            </a:r>
            <a:r>
              <a:rPr lang="en-US" sz="2600" dirty="0"/>
              <a:t>. </a:t>
            </a:r>
            <a:r>
              <a:rPr lang="en-US" sz="2600" dirty="0" smtClean="0"/>
              <a:t>Futurism</a:t>
            </a:r>
          </a:p>
          <a:p>
            <a:pPr marL="0" indent="0">
              <a:buNone/>
            </a:pPr>
            <a:r>
              <a:rPr lang="en-US" sz="2600" dirty="0" smtClean="0"/>
              <a:t>6</a:t>
            </a:r>
            <a:r>
              <a:rPr lang="en-US" sz="2600" dirty="0"/>
              <a:t>. </a:t>
            </a:r>
            <a:r>
              <a:rPr lang="en-US" sz="2600" dirty="0" smtClean="0"/>
              <a:t>Dadaism</a:t>
            </a:r>
            <a:endParaRPr lang="en-US" sz="2600" dirty="0"/>
          </a:p>
          <a:p>
            <a:pPr marL="0" indent="0">
              <a:buNone/>
            </a:pPr>
            <a:r>
              <a:rPr lang="en-US" sz="2600" dirty="0" smtClean="0"/>
              <a:t>7</a:t>
            </a:r>
            <a:r>
              <a:rPr lang="en-US" sz="2600" dirty="0"/>
              <a:t>. </a:t>
            </a:r>
            <a:r>
              <a:rPr lang="en-US" sz="2600" dirty="0" smtClean="0"/>
              <a:t>Surrealism</a:t>
            </a:r>
            <a:endParaRPr lang="en-US" sz="2600" dirty="0"/>
          </a:p>
        </p:txBody>
      </p:sp>
    </p:spTree>
    <p:extLst>
      <p:ext uri="{BB962C8B-B14F-4D97-AF65-F5344CB8AC3E}">
        <p14:creationId xmlns:p14="http://schemas.microsoft.com/office/powerpoint/2010/main" val="557898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hoto of an avant-garde artist reciting a poem. "/>
          <p:cNvPicPr>
            <a:picLocks noChangeAspect="1"/>
          </p:cNvPicPr>
          <p:nvPr/>
        </p:nvPicPr>
        <p:blipFill>
          <a:blip r:embed="rId3"/>
          <a:stretch>
            <a:fillRect/>
          </a:stretch>
        </p:blipFill>
        <p:spPr>
          <a:xfrm>
            <a:off x="2438400" y="185928"/>
            <a:ext cx="4267200" cy="648614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Bauhaus School in Dessau, Germany. "/>
          <p:cNvPicPr>
            <a:picLocks noChangeAspect="1"/>
          </p:cNvPicPr>
          <p:nvPr/>
        </p:nvPicPr>
        <p:blipFill>
          <a:blip r:embed="rId3"/>
          <a:stretch>
            <a:fillRect/>
          </a:stretch>
        </p:blipFill>
        <p:spPr>
          <a:xfrm>
            <a:off x="304800" y="371855"/>
            <a:ext cx="8534400" cy="611428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teapot."/>
          <p:cNvPicPr>
            <a:picLocks noChangeAspect="1"/>
          </p:cNvPicPr>
          <p:nvPr/>
        </p:nvPicPr>
        <p:blipFill>
          <a:blip r:embed="rId3"/>
          <a:stretch>
            <a:fillRect/>
          </a:stretch>
        </p:blipFill>
        <p:spPr>
          <a:xfrm>
            <a:off x="664464" y="185927"/>
            <a:ext cx="7815072" cy="648614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steel and canvas Wassily chair. "/>
          <p:cNvPicPr>
            <a:picLocks noChangeAspect="1"/>
          </p:cNvPicPr>
          <p:nvPr/>
        </p:nvPicPr>
        <p:blipFill>
          <a:blip r:embed="rId3"/>
          <a:stretch>
            <a:fillRect/>
          </a:stretch>
        </p:blipFill>
        <p:spPr>
          <a:xfrm>
            <a:off x="1524000" y="192023"/>
            <a:ext cx="6096000" cy="647395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hoto of the office of the Bauhaus director. "/>
          <p:cNvPicPr>
            <a:picLocks noChangeAspect="1"/>
          </p:cNvPicPr>
          <p:nvPr/>
        </p:nvPicPr>
        <p:blipFill>
          <a:blip r:embed="rId3"/>
          <a:stretch>
            <a:fillRect/>
          </a:stretch>
        </p:blipFill>
        <p:spPr>
          <a:xfrm>
            <a:off x="2438400" y="112776"/>
            <a:ext cx="4267200" cy="663244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Surrealist art painting: Salvador Dali's Metamorphosis of Narcissus. "/>
          <p:cNvPicPr>
            <a:picLocks noChangeAspect="1"/>
          </p:cNvPicPr>
          <p:nvPr/>
        </p:nvPicPr>
        <p:blipFill>
          <a:blip r:embed="rId3"/>
          <a:stretch>
            <a:fillRect/>
          </a:stretch>
        </p:blipFill>
        <p:spPr>
          <a:xfrm>
            <a:off x="304800" y="329183"/>
            <a:ext cx="8534400" cy="619963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in the Age of Anxiety Dadaist George Grosz’s disturbing Inside and Outside portrays the rampant inequality wrought by the economic crises of the 1920s. Wealthy and bestial elites celebrate a luxurious New Year’s Eve “inside,” while “outside” a veteran with disabilities begs in vain from uncaring passersby."/>
          <p:cNvPicPr>
            <a:picLocks noChangeAspect="1"/>
          </p:cNvPicPr>
          <p:nvPr/>
        </p:nvPicPr>
        <p:blipFill>
          <a:blip r:embed="rId3"/>
          <a:stretch>
            <a:fillRect/>
          </a:stretch>
        </p:blipFill>
        <p:spPr>
          <a:xfrm>
            <a:off x="621791" y="185927"/>
            <a:ext cx="7900416"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a:t>
            </a:r>
            <a:r>
              <a:rPr lang="en-US" sz="3600" b="1" dirty="0">
                <a:latin typeface="+mn-lt"/>
              </a:rPr>
              <a:t>. Modernism in Architecture, Art, Literature, and Music</a:t>
            </a: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Twentieth-Century </a:t>
            </a:r>
            <a:r>
              <a:rPr lang="en-US" sz="2600" b="1" dirty="0" smtClean="0"/>
              <a:t>Literature</a:t>
            </a:r>
          </a:p>
          <a:p>
            <a:pPr marL="0" indent="0">
              <a:buNone/>
            </a:pPr>
            <a:r>
              <a:rPr lang="en-US" sz="2600" dirty="0" smtClean="0"/>
              <a:t>1. Pessimism </a:t>
            </a:r>
            <a:r>
              <a:rPr lang="en-US" sz="2600" dirty="0"/>
              <a:t>and </a:t>
            </a:r>
            <a:r>
              <a:rPr lang="en-US" sz="2600" dirty="0" smtClean="0"/>
              <a:t>alienation</a:t>
            </a:r>
          </a:p>
          <a:p>
            <a:pPr marL="0" indent="0">
              <a:buNone/>
            </a:pPr>
            <a:r>
              <a:rPr lang="en-US" sz="2600" dirty="0" smtClean="0"/>
              <a:t>2</a:t>
            </a:r>
            <a:r>
              <a:rPr lang="en-US" sz="2600" dirty="0"/>
              <a:t>. </a:t>
            </a:r>
            <a:r>
              <a:rPr lang="en-US" sz="2600" dirty="0" smtClean="0"/>
              <a:t>Marcel </a:t>
            </a:r>
            <a:r>
              <a:rPr lang="en-US" sz="2600" dirty="0"/>
              <a:t>Proust (1871–1922</a:t>
            </a:r>
            <a:r>
              <a:rPr lang="en-US" sz="2600" dirty="0" smtClean="0"/>
              <a:t>)</a:t>
            </a:r>
            <a:endParaRPr lang="en-US" sz="2600" dirty="0"/>
          </a:p>
          <a:p>
            <a:pPr marL="0" indent="0">
              <a:buNone/>
            </a:pPr>
            <a:r>
              <a:rPr lang="en-US" sz="2600" dirty="0" smtClean="0"/>
              <a:t>3</a:t>
            </a:r>
            <a:r>
              <a:rPr lang="en-US" sz="2600" dirty="0"/>
              <a:t>. </a:t>
            </a:r>
            <a:r>
              <a:rPr lang="en-US" sz="2600" dirty="0" smtClean="0"/>
              <a:t>Stream-of-consciousness technique</a:t>
            </a:r>
            <a:endParaRPr lang="en-US" sz="2600" dirty="0"/>
          </a:p>
          <a:p>
            <a:pPr marL="0" indent="0">
              <a:buNone/>
            </a:pPr>
            <a:r>
              <a:rPr lang="en-US" sz="2600" dirty="0" smtClean="0"/>
              <a:t>4</a:t>
            </a:r>
            <a:r>
              <a:rPr lang="en-US" sz="2600" dirty="0"/>
              <a:t>. </a:t>
            </a:r>
            <a:r>
              <a:rPr lang="en-US" sz="2600" dirty="0" smtClean="0"/>
              <a:t>The </a:t>
            </a:r>
            <a:r>
              <a:rPr lang="en-US" sz="2600" dirty="0"/>
              <a:t>Waste Land </a:t>
            </a:r>
            <a:r>
              <a:rPr lang="en-US" sz="2600" dirty="0" smtClean="0"/>
              <a:t>by </a:t>
            </a:r>
            <a:r>
              <a:rPr lang="en-US" sz="2600" dirty="0"/>
              <a:t>T. S. Eliot (1888–1965) </a:t>
            </a:r>
            <a:endParaRPr lang="en-US" sz="2600" dirty="0" smtClean="0"/>
          </a:p>
          <a:p>
            <a:pPr marL="0" indent="0">
              <a:buNone/>
            </a:pPr>
            <a:r>
              <a:rPr lang="en-US" sz="2600" dirty="0" smtClean="0"/>
              <a:t>5</a:t>
            </a:r>
            <a:r>
              <a:rPr lang="en-US" sz="2600" dirty="0"/>
              <a:t>. </a:t>
            </a:r>
            <a:r>
              <a:rPr lang="en-US" sz="2600" dirty="0" smtClean="0"/>
              <a:t>Franz </a:t>
            </a:r>
            <a:r>
              <a:rPr lang="en-US" sz="2600" dirty="0"/>
              <a:t>Kafka (1883–1924</a:t>
            </a:r>
            <a:r>
              <a:rPr lang="en-US" sz="2600" dirty="0" smtClean="0"/>
              <a:t>)</a:t>
            </a:r>
            <a:endParaRPr lang="en-US" sz="2600" dirty="0"/>
          </a:p>
        </p:txBody>
      </p:sp>
    </p:spTree>
    <p:extLst>
      <p:ext uri="{BB962C8B-B14F-4D97-AF65-F5344CB8AC3E}">
        <p14:creationId xmlns:p14="http://schemas.microsoft.com/office/powerpoint/2010/main" val="925420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a:t>
            </a:r>
            <a:r>
              <a:rPr lang="en-US" sz="3600" b="1" dirty="0">
                <a:latin typeface="+mn-lt"/>
              </a:rPr>
              <a:t>. Modernism in Architecture, Art, Literature, and Music</a:t>
            </a: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Modern </a:t>
            </a:r>
            <a:r>
              <a:rPr lang="en-US" sz="2600" b="1" dirty="0" smtClean="0"/>
              <a:t>Music</a:t>
            </a:r>
          </a:p>
          <a:p>
            <a:pPr marL="0" indent="0">
              <a:buNone/>
            </a:pPr>
            <a:r>
              <a:rPr lang="en-US" sz="2600" dirty="0"/>
              <a:t>1. </a:t>
            </a:r>
            <a:r>
              <a:rPr lang="en-US" sz="2600" dirty="0" smtClean="0"/>
              <a:t>Developments paralleled </a:t>
            </a:r>
            <a:r>
              <a:rPr lang="en-US" sz="2600" dirty="0"/>
              <a:t>those in painting and </a:t>
            </a:r>
            <a:r>
              <a:rPr lang="en-US" sz="2600" dirty="0" smtClean="0"/>
              <a:t>fiction</a:t>
            </a:r>
            <a:endParaRPr lang="en-US" sz="2600" dirty="0"/>
          </a:p>
          <a:p>
            <a:pPr marL="0" indent="0">
              <a:buNone/>
            </a:pPr>
            <a:r>
              <a:rPr lang="en-US" sz="2600" dirty="0" smtClean="0"/>
              <a:t>2</a:t>
            </a:r>
            <a:r>
              <a:rPr lang="en-US" sz="2600" dirty="0"/>
              <a:t>. </a:t>
            </a:r>
            <a:r>
              <a:rPr lang="en-US" sz="2600" dirty="0" smtClean="0"/>
              <a:t>The </a:t>
            </a:r>
            <a:r>
              <a:rPr lang="en-US" sz="2600" dirty="0"/>
              <a:t>Rite of Spring by Russian composer Igor Stravinsky (1882–1971) </a:t>
            </a:r>
            <a:endParaRPr lang="en-US" sz="2600" dirty="0" smtClean="0"/>
          </a:p>
          <a:p>
            <a:pPr marL="0" indent="0">
              <a:buNone/>
            </a:pPr>
            <a:r>
              <a:rPr lang="en-US" sz="2600" dirty="0" smtClean="0"/>
              <a:t>3</a:t>
            </a:r>
            <a:r>
              <a:rPr lang="en-US" sz="2600" dirty="0"/>
              <a:t>. </a:t>
            </a:r>
            <a:r>
              <a:rPr lang="en-US" sz="2600" dirty="0" err="1" smtClean="0"/>
              <a:t>Wozzeck</a:t>
            </a:r>
            <a:r>
              <a:rPr lang="en-US" sz="2600" dirty="0" smtClean="0"/>
              <a:t> </a:t>
            </a:r>
            <a:r>
              <a:rPr lang="en-US" sz="2600" dirty="0"/>
              <a:t>by Alban Berg (</a:t>
            </a:r>
            <a:r>
              <a:rPr lang="en-US" sz="2600" dirty="0" smtClean="0"/>
              <a:t>1885–1935)</a:t>
            </a:r>
          </a:p>
          <a:p>
            <a:pPr marL="0" indent="0">
              <a:buNone/>
            </a:pPr>
            <a:r>
              <a:rPr lang="en-US" sz="2600" dirty="0" smtClean="0"/>
              <a:t>4</a:t>
            </a:r>
            <a:r>
              <a:rPr lang="en-US" sz="2600" dirty="0"/>
              <a:t>. </a:t>
            </a:r>
            <a:r>
              <a:rPr lang="en-US" sz="2600" dirty="0" smtClean="0"/>
              <a:t>Arnold </a:t>
            </a:r>
            <a:r>
              <a:rPr lang="en-US" sz="2600" dirty="0" err="1"/>
              <a:t>Schönberg</a:t>
            </a:r>
            <a:r>
              <a:rPr lang="en-US" sz="2600" dirty="0"/>
              <a:t> (1874–1951</a:t>
            </a:r>
            <a:r>
              <a:rPr lang="en-US" sz="2600" dirty="0" smtClean="0"/>
              <a:t>)</a:t>
            </a:r>
            <a:endParaRPr lang="en-US" sz="2600" dirty="0"/>
          </a:p>
        </p:txBody>
      </p:sp>
    </p:spTree>
    <p:extLst>
      <p:ext uri="{BB962C8B-B14F-4D97-AF65-F5344CB8AC3E}">
        <p14:creationId xmlns:p14="http://schemas.microsoft.com/office/powerpoint/2010/main" val="1523793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modern opera's Russian dancers in costume. "/>
          <p:cNvPicPr>
            <a:picLocks noChangeAspect="1"/>
          </p:cNvPicPr>
          <p:nvPr/>
        </p:nvPicPr>
        <p:blipFill>
          <a:blip r:embed="rId3"/>
          <a:stretch>
            <a:fillRect/>
          </a:stretch>
        </p:blipFill>
        <p:spPr>
          <a:xfrm>
            <a:off x="304800" y="676655"/>
            <a:ext cx="8534400" cy="550468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An Emerging Consumer </a:t>
            </a:r>
            <a:r>
              <a:rPr lang="en-US" sz="3600" b="1" dirty="0" smtClean="0">
                <a:latin typeface="+mn-lt"/>
              </a:rPr>
              <a:t>Society</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a:t>Mass </a:t>
            </a:r>
            <a:r>
              <a:rPr lang="en-US" sz="2600" b="1" dirty="0" smtClean="0"/>
              <a:t>Culture</a:t>
            </a:r>
          </a:p>
          <a:p>
            <a:pPr marL="0" indent="0">
              <a:buNone/>
            </a:pPr>
            <a:r>
              <a:rPr lang="en-US" sz="2600" dirty="0"/>
              <a:t>1. </a:t>
            </a:r>
            <a:r>
              <a:rPr lang="en-US" sz="2600" dirty="0" smtClean="0"/>
              <a:t>Technological developments</a:t>
            </a:r>
            <a:endParaRPr lang="en-US" sz="2600" dirty="0"/>
          </a:p>
          <a:p>
            <a:pPr marL="0" indent="0">
              <a:buNone/>
            </a:pPr>
            <a:r>
              <a:rPr lang="en-US" sz="2600" dirty="0" smtClean="0"/>
              <a:t>2</a:t>
            </a:r>
            <a:r>
              <a:rPr lang="en-US" sz="2600" dirty="0"/>
              <a:t>. </a:t>
            </a:r>
            <a:r>
              <a:rPr lang="en-US" sz="2600" dirty="0" smtClean="0"/>
              <a:t>Housework </a:t>
            </a:r>
            <a:r>
              <a:rPr lang="en-US" sz="2600" dirty="0"/>
              <a:t>and private </a:t>
            </a:r>
            <a:r>
              <a:rPr lang="en-US" sz="2600" dirty="0" smtClean="0"/>
              <a:t>life</a:t>
            </a:r>
          </a:p>
          <a:p>
            <a:pPr marL="0" indent="0">
              <a:buNone/>
            </a:pPr>
            <a:r>
              <a:rPr lang="en-US" sz="2600" dirty="0" smtClean="0"/>
              <a:t>3</a:t>
            </a:r>
            <a:r>
              <a:rPr lang="en-US" sz="2600" dirty="0"/>
              <a:t>. </a:t>
            </a:r>
            <a:r>
              <a:rPr lang="en-US" sz="2600" dirty="0" smtClean="0"/>
              <a:t>Mass </a:t>
            </a:r>
            <a:r>
              <a:rPr lang="en-US" sz="2600" dirty="0"/>
              <a:t>production and marketing of automobiles </a:t>
            </a:r>
            <a:r>
              <a:rPr lang="en-US" sz="2600" dirty="0" smtClean="0"/>
              <a:t>4</a:t>
            </a:r>
            <a:r>
              <a:rPr lang="en-US" sz="2600" dirty="0"/>
              <a:t>. </a:t>
            </a:r>
            <a:r>
              <a:rPr lang="en-US" sz="2600" dirty="0" smtClean="0"/>
              <a:t>Commercialized </a:t>
            </a:r>
            <a:r>
              <a:rPr lang="en-US" sz="2600" dirty="0"/>
              <a:t>mass </a:t>
            </a:r>
            <a:r>
              <a:rPr lang="en-US" sz="2600" dirty="0" smtClean="0"/>
              <a:t>entertainment</a:t>
            </a:r>
          </a:p>
        </p:txBody>
      </p:sp>
    </p:spTree>
    <p:extLst>
      <p:ext uri="{BB962C8B-B14F-4D97-AF65-F5344CB8AC3E}">
        <p14:creationId xmlns:p14="http://schemas.microsoft.com/office/powerpoint/2010/main" val="4043107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An Emerging Consumer </a:t>
            </a:r>
            <a:r>
              <a:rPr lang="en-US" sz="3600" b="1" dirty="0" smtClean="0">
                <a:latin typeface="+mn-lt"/>
              </a:rPr>
              <a:t>Society</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a:t>Mass </a:t>
            </a:r>
            <a:r>
              <a:rPr lang="en-US" sz="2600" b="1" dirty="0" smtClean="0"/>
              <a:t>Culture</a:t>
            </a:r>
          </a:p>
          <a:p>
            <a:pPr marL="0" indent="0">
              <a:buNone/>
            </a:pPr>
            <a:r>
              <a:rPr lang="en-US" sz="2600" dirty="0" smtClean="0"/>
              <a:t>5</a:t>
            </a:r>
            <a:r>
              <a:rPr lang="en-US" sz="2600" dirty="0"/>
              <a:t>. </a:t>
            </a:r>
            <a:r>
              <a:rPr lang="en-US" sz="2600" dirty="0" smtClean="0"/>
              <a:t>Department </a:t>
            </a:r>
            <a:r>
              <a:rPr lang="en-US" sz="2600" dirty="0"/>
              <a:t>stores </a:t>
            </a:r>
            <a:endParaRPr lang="en-US" sz="2600" dirty="0" smtClean="0"/>
          </a:p>
          <a:p>
            <a:pPr marL="0" indent="0">
              <a:buNone/>
            </a:pPr>
            <a:r>
              <a:rPr lang="en-US" sz="2600" dirty="0" smtClean="0"/>
              <a:t>6</a:t>
            </a:r>
            <a:r>
              <a:rPr lang="en-US" sz="2600" dirty="0"/>
              <a:t>. </a:t>
            </a:r>
            <a:r>
              <a:rPr lang="en-US" sz="2600" dirty="0" smtClean="0"/>
              <a:t>The </a:t>
            </a:r>
            <a:r>
              <a:rPr lang="en-US" sz="2600" dirty="0"/>
              <a:t>“modern </a:t>
            </a:r>
            <a:r>
              <a:rPr lang="en-US" sz="2600" dirty="0" smtClean="0"/>
              <a:t>girl”</a:t>
            </a:r>
            <a:endParaRPr lang="en-US" sz="2600" dirty="0"/>
          </a:p>
          <a:p>
            <a:pPr marL="0" indent="0">
              <a:buNone/>
            </a:pPr>
            <a:r>
              <a:rPr lang="en-US" sz="2600" dirty="0" smtClean="0"/>
              <a:t>7</a:t>
            </a:r>
            <a:r>
              <a:rPr lang="en-US" sz="2600" dirty="0"/>
              <a:t>. </a:t>
            </a:r>
            <a:r>
              <a:rPr lang="en-US" sz="2600" dirty="0" smtClean="0"/>
              <a:t>Complaints </a:t>
            </a:r>
            <a:r>
              <a:rPr lang="en-US" sz="2600" dirty="0"/>
              <a:t>from cultural </a:t>
            </a:r>
            <a:r>
              <a:rPr lang="en-US" sz="2600" dirty="0" smtClean="0"/>
              <a:t>critics</a:t>
            </a:r>
            <a:endParaRPr lang="en-US" sz="2600" dirty="0"/>
          </a:p>
        </p:txBody>
      </p:sp>
    </p:spTree>
    <p:extLst>
      <p:ext uri="{BB962C8B-B14F-4D97-AF65-F5344CB8AC3E}">
        <p14:creationId xmlns:p14="http://schemas.microsoft.com/office/powerpoint/2010/main" val="4144372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young woman enjoying a drink at a café in Berlin in 1924."/>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Vogue advertisement of a stylish woman with a bottle of perfume.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An Emerging Consumer </a:t>
            </a:r>
            <a:r>
              <a:rPr lang="en-US" sz="3600" b="1" dirty="0" smtClean="0">
                <a:latin typeface="+mn-lt"/>
              </a:rPr>
              <a:t>Society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Appeal of </a:t>
            </a:r>
            <a:r>
              <a:rPr lang="en-US" sz="2600" b="1" dirty="0" smtClean="0"/>
              <a:t>Cinema</a:t>
            </a:r>
          </a:p>
          <a:p>
            <a:pPr marL="0" indent="0">
              <a:buNone/>
            </a:pPr>
            <a:r>
              <a:rPr lang="en-US" sz="2600" dirty="0"/>
              <a:t>1. </a:t>
            </a:r>
            <a:r>
              <a:rPr lang="en-US" sz="2600" dirty="0" smtClean="0"/>
              <a:t>“Movie factories”</a:t>
            </a:r>
            <a:endParaRPr lang="en-US" sz="2600" dirty="0"/>
          </a:p>
          <a:p>
            <a:pPr marL="0" indent="0">
              <a:buNone/>
            </a:pPr>
            <a:r>
              <a:rPr lang="en-US" sz="2600" dirty="0" smtClean="0"/>
              <a:t>2</a:t>
            </a:r>
            <a:r>
              <a:rPr lang="en-US" sz="2600" dirty="0"/>
              <a:t>. </a:t>
            </a:r>
            <a:r>
              <a:rPr lang="en-US" sz="2600" dirty="0" smtClean="0"/>
              <a:t>World </a:t>
            </a:r>
            <a:r>
              <a:rPr lang="en-US" sz="2600" dirty="0"/>
              <a:t>War I </a:t>
            </a:r>
            <a:r>
              <a:rPr lang="en-US" sz="2600" dirty="0" smtClean="0"/>
              <a:t>and the film industry</a:t>
            </a:r>
          </a:p>
          <a:p>
            <a:pPr marL="0" indent="0">
              <a:buNone/>
            </a:pPr>
            <a:r>
              <a:rPr lang="en-US" sz="2600" dirty="0" smtClean="0"/>
              <a:t>3</a:t>
            </a:r>
            <a:r>
              <a:rPr lang="en-US" sz="2600" dirty="0"/>
              <a:t>. </a:t>
            </a:r>
            <a:r>
              <a:rPr lang="en-US" sz="2600" dirty="0" smtClean="0"/>
              <a:t>Mass </a:t>
            </a:r>
            <a:r>
              <a:rPr lang="en-US" sz="2600" dirty="0"/>
              <a:t>medium </a:t>
            </a:r>
            <a:r>
              <a:rPr lang="en-US" sz="2600" dirty="0" smtClean="0"/>
              <a:t>on </a:t>
            </a:r>
            <a:r>
              <a:rPr lang="en-US" sz="2600" dirty="0"/>
              <a:t>an international </a:t>
            </a:r>
            <a:r>
              <a:rPr lang="en-US" sz="2600" dirty="0" smtClean="0"/>
              <a:t>scale</a:t>
            </a:r>
            <a:endParaRPr lang="en-US" sz="2600" dirty="0"/>
          </a:p>
          <a:p>
            <a:pPr marL="0" indent="0">
              <a:buNone/>
            </a:pPr>
            <a:r>
              <a:rPr lang="en-US" sz="2600" dirty="0" smtClean="0"/>
              <a:t>4</a:t>
            </a:r>
            <a:r>
              <a:rPr lang="en-US" sz="2600" dirty="0"/>
              <a:t>. </a:t>
            </a:r>
            <a:r>
              <a:rPr lang="en-US" sz="2600" dirty="0" smtClean="0"/>
              <a:t>Motion </a:t>
            </a:r>
            <a:r>
              <a:rPr lang="en-US" sz="2600" dirty="0"/>
              <a:t>pictures </a:t>
            </a:r>
            <a:r>
              <a:rPr lang="en-US" sz="2600" dirty="0" smtClean="0"/>
              <a:t>for the masses</a:t>
            </a:r>
            <a:endParaRPr lang="en-US" sz="2600" dirty="0"/>
          </a:p>
          <a:p>
            <a:pPr marL="0" indent="0">
              <a:buNone/>
            </a:pPr>
            <a:r>
              <a:rPr lang="en-US" sz="2600" dirty="0" smtClean="0"/>
              <a:t>5</a:t>
            </a:r>
            <a:r>
              <a:rPr lang="en-US" sz="2600" dirty="0"/>
              <a:t>. </a:t>
            </a:r>
            <a:r>
              <a:rPr lang="en-US" sz="2600" dirty="0" smtClean="0"/>
              <a:t>Lenin and Soviet </a:t>
            </a:r>
            <a:r>
              <a:rPr lang="en-US" sz="2600" dirty="0"/>
              <a:t>film </a:t>
            </a:r>
            <a:endParaRPr lang="en-US" sz="2600" dirty="0" smtClean="0"/>
          </a:p>
          <a:p>
            <a:pPr marL="0" indent="0">
              <a:buNone/>
            </a:pPr>
            <a:r>
              <a:rPr lang="en-US" sz="2600" dirty="0" smtClean="0"/>
              <a:t>6</a:t>
            </a:r>
            <a:r>
              <a:rPr lang="en-US" sz="2600" dirty="0"/>
              <a:t>. </a:t>
            </a:r>
            <a:r>
              <a:rPr lang="en-US" sz="2600" dirty="0" smtClean="0"/>
              <a:t>Sergei </a:t>
            </a:r>
            <a:r>
              <a:rPr lang="en-US" sz="2600" dirty="0"/>
              <a:t>Eisenstein (1898–1948) </a:t>
            </a:r>
            <a:endParaRPr lang="en-US" sz="2600" dirty="0" smtClean="0"/>
          </a:p>
          <a:p>
            <a:pPr marL="0" indent="0">
              <a:buNone/>
            </a:pPr>
            <a:r>
              <a:rPr lang="en-US" sz="2600" dirty="0" smtClean="0"/>
              <a:t>7</a:t>
            </a:r>
            <a:r>
              <a:rPr lang="en-US" sz="2600" dirty="0"/>
              <a:t>. </a:t>
            </a:r>
            <a:r>
              <a:rPr lang="en-US" sz="2600" dirty="0" smtClean="0"/>
              <a:t>Leni </a:t>
            </a:r>
            <a:r>
              <a:rPr lang="en-US" sz="2600" dirty="0"/>
              <a:t>Riefenstahl (1902–2003</a:t>
            </a:r>
            <a:r>
              <a:rPr lang="en-US" sz="2600" dirty="0" smtClean="0"/>
              <a:t>)</a:t>
            </a:r>
            <a:endParaRPr lang="en-US" sz="2600" dirty="0"/>
          </a:p>
        </p:txBody>
      </p:sp>
    </p:spTree>
    <p:extLst>
      <p:ext uri="{BB962C8B-B14F-4D97-AF65-F5344CB8AC3E}">
        <p14:creationId xmlns:p14="http://schemas.microsoft.com/office/powerpoint/2010/main" val="3662738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hoto of a magazine about radio. The front of the magazine has a drawing of a family happily sitting in front of a radio together. "/>
          <p:cNvPicPr>
            <a:picLocks noChangeAspect="1"/>
          </p:cNvPicPr>
          <p:nvPr/>
        </p:nvPicPr>
        <p:blipFill>
          <a:blip r:embed="rId3"/>
          <a:stretch>
            <a:fillRect/>
          </a:stretch>
        </p:blipFill>
        <p:spPr>
          <a:xfrm>
            <a:off x="2438400" y="192024"/>
            <a:ext cx="4267200" cy="647395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Romanian village family sitting outside their house around a large radio. "/>
          <p:cNvPicPr>
            <a:picLocks noChangeAspect="1"/>
          </p:cNvPicPr>
          <p:nvPr/>
        </p:nvPicPr>
        <p:blipFill>
          <a:blip r:embed="rId3"/>
          <a:stretch>
            <a:fillRect/>
          </a:stretch>
        </p:blipFill>
        <p:spPr>
          <a:xfrm>
            <a:off x="1844039" y="185927"/>
            <a:ext cx="5455920" cy="648614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rtrait of Friedrich Nietzsche.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An Emerging Consumer </a:t>
            </a:r>
            <a:r>
              <a:rPr lang="en-US" sz="3600" b="1" dirty="0" smtClean="0">
                <a:latin typeface="+mn-lt"/>
              </a:rPr>
              <a:t>Society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The Arrival of </a:t>
            </a:r>
            <a:r>
              <a:rPr lang="en-US" sz="2600" b="1" dirty="0" smtClean="0"/>
              <a:t>Radio</a:t>
            </a:r>
          </a:p>
          <a:p>
            <a:pPr marL="0" indent="0">
              <a:buNone/>
            </a:pPr>
            <a:r>
              <a:rPr lang="en-US" sz="2600" dirty="0"/>
              <a:t>1. </a:t>
            </a:r>
            <a:r>
              <a:rPr lang="en-US" sz="2600" dirty="0" err="1" smtClean="0"/>
              <a:t>Guglielmo</a:t>
            </a:r>
            <a:r>
              <a:rPr lang="en-US" sz="2600" dirty="0" smtClean="0"/>
              <a:t> </a:t>
            </a:r>
            <a:r>
              <a:rPr lang="en-US" sz="2600" dirty="0"/>
              <a:t>Marconi (1874–1937</a:t>
            </a:r>
            <a:r>
              <a:rPr lang="en-US" sz="2600" dirty="0" smtClean="0"/>
              <a:t>)</a:t>
            </a:r>
            <a:endParaRPr lang="en-US" sz="2600" dirty="0"/>
          </a:p>
          <a:p>
            <a:pPr marL="0" indent="0">
              <a:buNone/>
            </a:pPr>
            <a:r>
              <a:rPr lang="en-US" sz="2600" dirty="0" smtClean="0"/>
              <a:t>2</a:t>
            </a:r>
            <a:r>
              <a:rPr lang="en-US" sz="2600" dirty="0"/>
              <a:t>. </a:t>
            </a:r>
            <a:r>
              <a:rPr lang="en-US" sz="2600" dirty="0" smtClean="0"/>
              <a:t>National </a:t>
            </a:r>
            <a:r>
              <a:rPr lang="en-US" sz="2600" dirty="0"/>
              <a:t>broadcasting </a:t>
            </a:r>
            <a:r>
              <a:rPr lang="en-US" sz="2600" dirty="0" smtClean="0"/>
              <a:t>networks</a:t>
            </a:r>
          </a:p>
          <a:p>
            <a:pPr marL="0" indent="0">
              <a:buNone/>
            </a:pPr>
            <a:r>
              <a:rPr lang="en-US" sz="2600" dirty="0" smtClean="0"/>
              <a:t>3. British </a:t>
            </a:r>
            <a:r>
              <a:rPr lang="en-US" sz="2600" dirty="0"/>
              <a:t>Broadcasting Corporation (BBC</a:t>
            </a:r>
            <a:r>
              <a:rPr lang="en-US" sz="2600" dirty="0" smtClean="0"/>
              <a:t>)</a:t>
            </a:r>
          </a:p>
          <a:p>
            <a:pPr marL="0" indent="0">
              <a:buNone/>
            </a:pPr>
            <a:r>
              <a:rPr lang="en-US" sz="2600" dirty="0" smtClean="0"/>
              <a:t>4</a:t>
            </a:r>
            <a:r>
              <a:rPr lang="en-US" sz="2600" dirty="0"/>
              <a:t>. </a:t>
            </a:r>
            <a:r>
              <a:rPr lang="en-US" sz="2600" dirty="0" smtClean="0"/>
              <a:t>Political propaganda</a:t>
            </a:r>
          </a:p>
          <a:p>
            <a:pPr marL="0" indent="0">
              <a:buNone/>
            </a:pPr>
            <a:r>
              <a:rPr lang="en-US" sz="2600" dirty="0" smtClean="0"/>
              <a:t>5. “Fireside </a:t>
            </a:r>
            <a:r>
              <a:rPr lang="en-US" sz="2600" dirty="0"/>
              <a:t>chats</a:t>
            </a:r>
            <a:r>
              <a:rPr lang="en-US" sz="2600" dirty="0" smtClean="0"/>
              <a:t>”</a:t>
            </a:r>
            <a:endParaRPr lang="en-US" sz="2600" dirty="0"/>
          </a:p>
        </p:txBody>
      </p:sp>
    </p:spTree>
    <p:extLst>
      <p:ext uri="{BB962C8B-B14F-4D97-AF65-F5344CB8AC3E}">
        <p14:creationId xmlns:p14="http://schemas.microsoft.com/office/powerpoint/2010/main" val="1152766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a:t>
            </a:r>
            <a:r>
              <a:rPr lang="en-US" sz="3600" b="1" dirty="0">
                <a:latin typeface="+mn-lt"/>
              </a:rPr>
              <a:t>. The Search for Peace and Political </a:t>
            </a:r>
            <a:r>
              <a:rPr lang="en-US" sz="3600" b="1" dirty="0" smtClean="0">
                <a:latin typeface="+mn-lt"/>
              </a:rPr>
              <a:t>Stability</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a:t>Germany and the Western </a:t>
            </a:r>
            <a:r>
              <a:rPr lang="en-US" sz="2600" b="1" dirty="0" smtClean="0"/>
              <a:t>Powers</a:t>
            </a:r>
          </a:p>
          <a:p>
            <a:pPr marL="0" indent="0">
              <a:buNone/>
            </a:pPr>
            <a:r>
              <a:rPr lang="en-US" sz="2600" dirty="0" smtClean="0"/>
              <a:t>1. International view of the </a:t>
            </a:r>
            <a:r>
              <a:rPr lang="en-US" sz="2600" dirty="0"/>
              <a:t>Treaty of Versailles </a:t>
            </a:r>
            <a:endParaRPr lang="en-US" sz="2600" dirty="0" smtClean="0"/>
          </a:p>
          <a:p>
            <a:pPr marL="0" indent="0">
              <a:buNone/>
            </a:pPr>
            <a:r>
              <a:rPr lang="en-US" sz="2600" dirty="0" smtClean="0"/>
              <a:t>2</a:t>
            </a:r>
            <a:r>
              <a:rPr lang="en-US" sz="2600" dirty="0"/>
              <a:t>. </a:t>
            </a:r>
            <a:r>
              <a:rPr lang="en-US" sz="2600" dirty="0" smtClean="0"/>
              <a:t>John </a:t>
            </a:r>
            <a:r>
              <a:rPr lang="en-US" sz="2600" dirty="0"/>
              <a:t>Maynard Keynes (</a:t>
            </a:r>
            <a:r>
              <a:rPr lang="en-US" sz="2600" dirty="0" smtClean="0"/>
              <a:t>1883–1946)</a:t>
            </a:r>
          </a:p>
          <a:p>
            <a:pPr marL="0" indent="0">
              <a:buNone/>
            </a:pPr>
            <a:r>
              <a:rPr lang="en-US" sz="2600" dirty="0" smtClean="0"/>
              <a:t>3</a:t>
            </a:r>
            <a:r>
              <a:rPr lang="en-US" sz="2600" dirty="0"/>
              <a:t>. </a:t>
            </a:r>
            <a:r>
              <a:rPr lang="en-US" sz="2600" dirty="0" smtClean="0"/>
              <a:t>Germany to </a:t>
            </a:r>
            <a:r>
              <a:rPr lang="en-US" sz="2600" dirty="0"/>
              <a:t>pay </a:t>
            </a:r>
            <a:r>
              <a:rPr lang="en-US" sz="2600" dirty="0" smtClean="0"/>
              <a:t>132 </a:t>
            </a:r>
            <a:r>
              <a:rPr lang="en-US" sz="2600" dirty="0"/>
              <a:t>billion gold marks </a:t>
            </a:r>
            <a:endParaRPr lang="en-US" sz="2600" dirty="0" smtClean="0"/>
          </a:p>
          <a:p>
            <a:pPr marL="0" indent="0">
              <a:buNone/>
            </a:pPr>
            <a:r>
              <a:rPr lang="en-US" sz="2600" dirty="0" smtClean="0"/>
              <a:t>4</a:t>
            </a:r>
            <a:r>
              <a:rPr lang="en-US" sz="2600" dirty="0"/>
              <a:t>. </a:t>
            </a:r>
            <a:r>
              <a:rPr lang="en-US" sz="2600" dirty="0" smtClean="0"/>
              <a:t>France and Belgium occupy </a:t>
            </a:r>
            <a:r>
              <a:rPr lang="en-US" sz="2600" dirty="0"/>
              <a:t>the Ruhr </a:t>
            </a:r>
            <a:r>
              <a:rPr lang="en-US" sz="2600" dirty="0" smtClean="0"/>
              <a:t>district</a:t>
            </a:r>
          </a:p>
        </p:txBody>
      </p:sp>
    </p:spTree>
    <p:extLst>
      <p:ext uri="{BB962C8B-B14F-4D97-AF65-F5344CB8AC3E}">
        <p14:creationId xmlns:p14="http://schemas.microsoft.com/office/powerpoint/2010/main" val="3581069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a:t>
            </a:r>
            <a:r>
              <a:rPr lang="en-US" sz="3600" b="1" dirty="0">
                <a:latin typeface="+mn-lt"/>
              </a:rPr>
              <a:t>. The Search for Peace and Political </a:t>
            </a:r>
            <a:r>
              <a:rPr lang="en-US" sz="3600" b="1" dirty="0" smtClean="0">
                <a:latin typeface="+mn-lt"/>
              </a:rPr>
              <a:t>Stability</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a:t>Germany and the Western </a:t>
            </a:r>
            <a:r>
              <a:rPr lang="en-US" sz="2600" b="1" dirty="0" smtClean="0"/>
              <a:t>Powers</a:t>
            </a:r>
          </a:p>
          <a:p>
            <a:pPr marL="0" indent="0">
              <a:buNone/>
            </a:pPr>
            <a:r>
              <a:rPr lang="en-US" sz="2600" dirty="0" smtClean="0"/>
              <a:t>5</a:t>
            </a:r>
            <a:r>
              <a:rPr lang="en-US" sz="2600" dirty="0"/>
              <a:t>. </a:t>
            </a:r>
            <a:r>
              <a:rPr lang="en-US" sz="2600" dirty="0" smtClean="0"/>
              <a:t>Germany prints money, causing inflation</a:t>
            </a:r>
          </a:p>
          <a:p>
            <a:pPr marL="0" indent="0">
              <a:buNone/>
            </a:pPr>
            <a:r>
              <a:rPr lang="en-US" sz="2600" dirty="0" smtClean="0"/>
              <a:t>6</a:t>
            </a:r>
            <a:r>
              <a:rPr lang="en-US" sz="2600" dirty="0"/>
              <a:t>. </a:t>
            </a:r>
            <a:r>
              <a:rPr lang="en-US" sz="2600" dirty="0" smtClean="0"/>
              <a:t>Nazi Party capitalized </a:t>
            </a:r>
            <a:r>
              <a:rPr lang="en-US" sz="2600" dirty="0"/>
              <a:t>on </a:t>
            </a:r>
            <a:r>
              <a:rPr lang="en-US" sz="2600" dirty="0" smtClean="0"/>
              <a:t>discontent</a:t>
            </a:r>
            <a:endParaRPr lang="en-US" sz="2600" dirty="0"/>
          </a:p>
          <a:p>
            <a:pPr marL="0" indent="0">
              <a:buNone/>
            </a:pPr>
            <a:r>
              <a:rPr lang="en-US" sz="2600" dirty="0" smtClean="0"/>
              <a:t>7</a:t>
            </a:r>
            <a:r>
              <a:rPr lang="en-US" sz="2600" dirty="0"/>
              <a:t>. </a:t>
            </a:r>
            <a:r>
              <a:rPr lang="en-US" sz="2600" dirty="0" smtClean="0"/>
              <a:t>Gustav </a:t>
            </a:r>
            <a:r>
              <a:rPr lang="en-US" sz="2600" dirty="0"/>
              <a:t>Stresemann (</a:t>
            </a:r>
            <a:r>
              <a:rPr lang="en-US" sz="2600" dirty="0" smtClean="0"/>
              <a:t>1878–1929)</a:t>
            </a:r>
            <a:endParaRPr lang="en-US" sz="2600" dirty="0"/>
          </a:p>
        </p:txBody>
      </p:sp>
    </p:spTree>
    <p:extLst>
      <p:ext uri="{BB962C8B-B14F-4D97-AF65-F5344CB8AC3E}">
        <p14:creationId xmlns:p14="http://schemas.microsoft.com/office/powerpoint/2010/main" val="744841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a:t>
            </a:r>
            <a:r>
              <a:rPr lang="en-US" sz="3600" b="1" dirty="0">
                <a:latin typeface="+mn-lt"/>
              </a:rPr>
              <a:t>. The Search for Peace and Political </a:t>
            </a:r>
            <a:r>
              <a:rPr lang="en-US" sz="3600" b="1" dirty="0" smtClean="0">
                <a:latin typeface="+mn-lt"/>
              </a:rPr>
              <a:t>Stability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Hope in Foreign </a:t>
            </a:r>
            <a:r>
              <a:rPr lang="en-US" sz="2600" b="1" dirty="0" smtClean="0"/>
              <a:t>Affairs</a:t>
            </a:r>
          </a:p>
          <a:p>
            <a:pPr marL="0" indent="0">
              <a:buNone/>
            </a:pPr>
            <a:r>
              <a:rPr lang="en-US" sz="2600" dirty="0" smtClean="0"/>
              <a:t>1</a:t>
            </a:r>
            <a:r>
              <a:rPr lang="en-US" sz="2600" dirty="0"/>
              <a:t>. </a:t>
            </a:r>
            <a:r>
              <a:rPr lang="en-US" sz="2600" dirty="0" smtClean="0"/>
              <a:t>Dawes Plan</a:t>
            </a:r>
            <a:endParaRPr lang="en-US" sz="2600" dirty="0"/>
          </a:p>
          <a:p>
            <a:pPr marL="0" indent="0">
              <a:buNone/>
            </a:pPr>
            <a:r>
              <a:rPr lang="en-US" sz="2600" dirty="0" smtClean="0"/>
              <a:t>2</a:t>
            </a:r>
            <a:r>
              <a:rPr lang="en-US" sz="2600" dirty="0"/>
              <a:t>. </a:t>
            </a:r>
            <a:r>
              <a:rPr lang="en-US" sz="2600" dirty="0" smtClean="0"/>
              <a:t>Private </a:t>
            </a:r>
            <a:r>
              <a:rPr lang="en-US" sz="2600" dirty="0"/>
              <a:t>loans from the United </a:t>
            </a:r>
            <a:r>
              <a:rPr lang="en-US" sz="2600" dirty="0" smtClean="0"/>
              <a:t>States</a:t>
            </a:r>
            <a:endParaRPr lang="en-US" sz="2600" dirty="0"/>
          </a:p>
          <a:p>
            <a:pPr marL="0" indent="0">
              <a:buNone/>
            </a:pPr>
            <a:r>
              <a:rPr lang="en-US" sz="2600" dirty="0" smtClean="0"/>
              <a:t>3</a:t>
            </a:r>
            <a:r>
              <a:rPr lang="en-US" sz="2600" dirty="0"/>
              <a:t>. </a:t>
            </a:r>
            <a:r>
              <a:rPr lang="en-US" sz="2600" dirty="0" smtClean="0"/>
              <a:t>Political settlement</a:t>
            </a:r>
            <a:endParaRPr lang="en-US" sz="2600" dirty="0"/>
          </a:p>
          <a:p>
            <a:pPr marL="0" indent="0">
              <a:buNone/>
            </a:pPr>
            <a:r>
              <a:rPr lang="en-US" sz="2600" dirty="0" smtClean="0"/>
              <a:t>4</a:t>
            </a:r>
            <a:r>
              <a:rPr lang="en-US" sz="2600" dirty="0"/>
              <a:t>. </a:t>
            </a:r>
            <a:r>
              <a:rPr lang="en-US" sz="2600" dirty="0" smtClean="0"/>
              <a:t>Settled </a:t>
            </a:r>
            <a:r>
              <a:rPr lang="en-US" sz="2600" dirty="0"/>
              <a:t>boundary </a:t>
            </a:r>
            <a:r>
              <a:rPr lang="en-US" sz="2600" dirty="0" smtClean="0"/>
              <a:t>disputes</a:t>
            </a:r>
            <a:endParaRPr lang="en-US" sz="2600" dirty="0"/>
          </a:p>
          <a:p>
            <a:pPr marL="0" indent="0">
              <a:buNone/>
            </a:pPr>
            <a:r>
              <a:rPr lang="en-US" sz="2600" dirty="0" smtClean="0"/>
              <a:t>5</a:t>
            </a:r>
            <a:r>
              <a:rPr lang="en-US" sz="2600" dirty="0"/>
              <a:t>. </a:t>
            </a:r>
            <a:r>
              <a:rPr lang="en-US" sz="2600" dirty="0" smtClean="0"/>
              <a:t>League </a:t>
            </a:r>
            <a:r>
              <a:rPr lang="en-US" sz="2600" dirty="0"/>
              <a:t>of Nations </a:t>
            </a:r>
            <a:r>
              <a:rPr lang="en-US" sz="2600" dirty="0" smtClean="0"/>
              <a:t>and the </a:t>
            </a:r>
            <a:r>
              <a:rPr lang="en-US" sz="2600" dirty="0"/>
              <a:t>Kellogg-Briand </a:t>
            </a:r>
            <a:r>
              <a:rPr lang="en-US" sz="2600" dirty="0" smtClean="0"/>
              <a:t>Pact</a:t>
            </a:r>
            <a:endParaRPr lang="en-US" sz="2600" dirty="0"/>
          </a:p>
        </p:txBody>
      </p:sp>
    </p:spTree>
    <p:extLst>
      <p:ext uri="{BB962C8B-B14F-4D97-AF65-F5344CB8AC3E}">
        <p14:creationId xmlns:p14="http://schemas.microsoft.com/office/powerpoint/2010/main" val="4245466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French occupation of the Ruhr from 1923 to 1925. &#10;The map shows the Ruhr as occupied by the French from 1923 to 1925. The Saar was occupied under the Treaty of Versailles from 1920 to 1935 while the Rhineland is demilitarized under the Treaty of Versailles from 1920 to 1935. &#10;"/>
          <p:cNvPicPr>
            <a:picLocks noChangeAspect="1"/>
          </p:cNvPicPr>
          <p:nvPr/>
        </p:nvPicPr>
        <p:blipFill>
          <a:blip r:embed="rId3"/>
          <a:stretch>
            <a:fillRect/>
          </a:stretch>
        </p:blipFill>
        <p:spPr>
          <a:xfrm>
            <a:off x="2054351" y="265176"/>
            <a:ext cx="5035296" cy="632764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drawing of racist propaganda.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a:t>
            </a:r>
            <a:r>
              <a:rPr lang="en-US" sz="3600" b="1" dirty="0">
                <a:latin typeface="+mn-lt"/>
              </a:rPr>
              <a:t>. The Search for Peace and Political </a:t>
            </a:r>
            <a:r>
              <a:rPr lang="en-US" sz="3600" b="1" dirty="0" smtClean="0">
                <a:latin typeface="+mn-lt"/>
              </a:rPr>
              <a:t>Stability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Hope in Democratic </a:t>
            </a:r>
            <a:r>
              <a:rPr lang="en-US" sz="2600" b="1" dirty="0" smtClean="0"/>
              <a:t>Government</a:t>
            </a:r>
          </a:p>
          <a:p>
            <a:pPr marL="0" indent="0">
              <a:buNone/>
            </a:pPr>
            <a:r>
              <a:rPr lang="en-US" sz="2600" dirty="0"/>
              <a:t>1. </a:t>
            </a:r>
            <a:r>
              <a:rPr lang="en-US" sz="2600" dirty="0" smtClean="0"/>
              <a:t>Hitler’s “</a:t>
            </a:r>
            <a:r>
              <a:rPr lang="en-US" sz="2600" dirty="0"/>
              <a:t>national socialist </a:t>
            </a:r>
            <a:r>
              <a:rPr lang="en-US" sz="2600" dirty="0" smtClean="0"/>
              <a:t>revolution” led to prison sentence</a:t>
            </a:r>
            <a:endParaRPr lang="en-US" sz="2600" dirty="0"/>
          </a:p>
          <a:p>
            <a:pPr marL="0" indent="0">
              <a:buNone/>
            </a:pPr>
            <a:r>
              <a:rPr lang="en-US" sz="2600" dirty="0" smtClean="0"/>
              <a:t>2</a:t>
            </a:r>
            <a:r>
              <a:rPr lang="en-US" sz="2600" dirty="0"/>
              <a:t>. </a:t>
            </a:r>
            <a:r>
              <a:rPr lang="en-US" sz="2600" dirty="0" smtClean="0"/>
              <a:t>Liberal </a:t>
            </a:r>
            <a:r>
              <a:rPr lang="en-US" sz="2600" dirty="0"/>
              <a:t>democracy </a:t>
            </a:r>
            <a:r>
              <a:rPr lang="en-US" sz="2600" dirty="0" smtClean="0"/>
              <a:t>in </a:t>
            </a:r>
            <a:r>
              <a:rPr lang="en-US" sz="2600" dirty="0"/>
              <a:t>Weimar </a:t>
            </a:r>
            <a:r>
              <a:rPr lang="en-US" sz="2600" dirty="0" smtClean="0"/>
              <a:t>Germany</a:t>
            </a:r>
          </a:p>
          <a:p>
            <a:pPr marL="0" indent="0">
              <a:buNone/>
            </a:pPr>
            <a:r>
              <a:rPr lang="en-US" sz="2600" dirty="0" smtClean="0"/>
              <a:t>3</a:t>
            </a:r>
            <a:r>
              <a:rPr lang="en-US" sz="2600" dirty="0"/>
              <a:t>. </a:t>
            </a:r>
            <a:r>
              <a:rPr lang="en-US" sz="2600" dirty="0" smtClean="0"/>
              <a:t>Nazi Party still had support </a:t>
            </a:r>
          </a:p>
          <a:p>
            <a:pPr marL="0" indent="0">
              <a:buNone/>
            </a:pPr>
            <a:r>
              <a:rPr lang="en-US" sz="2600" dirty="0" smtClean="0"/>
              <a:t>4</a:t>
            </a:r>
            <a:r>
              <a:rPr lang="en-US" sz="2600" dirty="0"/>
              <a:t>. </a:t>
            </a:r>
            <a:r>
              <a:rPr lang="en-US" sz="2600" dirty="0" smtClean="0"/>
              <a:t>Post-war France </a:t>
            </a:r>
          </a:p>
        </p:txBody>
      </p:sp>
    </p:spTree>
    <p:extLst>
      <p:ext uri="{BB962C8B-B14F-4D97-AF65-F5344CB8AC3E}">
        <p14:creationId xmlns:p14="http://schemas.microsoft.com/office/powerpoint/2010/main" val="563000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a:t>
            </a:r>
            <a:r>
              <a:rPr lang="en-US" sz="3600" b="1" dirty="0">
                <a:latin typeface="+mn-lt"/>
              </a:rPr>
              <a:t>. The Search for Peace and Political </a:t>
            </a:r>
            <a:r>
              <a:rPr lang="en-US" sz="3600" b="1" dirty="0" smtClean="0">
                <a:latin typeface="+mn-lt"/>
              </a:rPr>
              <a:t>Stability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Hope in Democratic </a:t>
            </a:r>
            <a:r>
              <a:rPr lang="en-US" sz="2600" b="1" dirty="0" smtClean="0"/>
              <a:t>Government</a:t>
            </a:r>
          </a:p>
          <a:p>
            <a:pPr marL="0" indent="0">
              <a:buNone/>
            </a:pPr>
            <a:r>
              <a:rPr lang="en-US" sz="2600" dirty="0" smtClean="0"/>
              <a:t>5</a:t>
            </a:r>
            <a:r>
              <a:rPr lang="en-US" sz="2600" dirty="0"/>
              <a:t>. </a:t>
            </a:r>
            <a:r>
              <a:rPr lang="en-US" sz="2600" dirty="0" smtClean="0"/>
              <a:t>Post-war Britain </a:t>
            </a:r>
          </a:p>
          <a:p>
            <a:pPr marL="0" indent="0">
              <a:buNone/>
            </a:pPr>
            <a:r>
              <a:rPr lang="en-US" sz="2600" dirty="0" smtClean="0"/>
              <a:t>6</a:t>
            </a:r>
            <a:r>
              <a:rPr lang="en-US" sz="2600" dirty="0"/>
              <a:t>. </a:t>
            </a:r>
            <a:r>
              <a:rPr lang="en-US" sz="2600" dirty="0" smtClean="0"/>
              <a:t>Ireland gets autonomy</a:t>
            </a:r>
            <a:endParaRPr lang="en-US" sz="2600" dirty="0"/>
          </a:p>
        </p:txBody>
      </p:sp>
    </p:spTree>
    <p:extLst>
      <p:ext uri="{BB962C8B-B14F-4D97-AF65-F5344CB8AC3E}">
        <p14:creationId xmlns:p14="http://schemas.microsoft.com/office/powerpoint/2010/main" val="2095107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Foreign Minister Gustav Stresemann greeting the crowd after accepting the 1926 Nobel Peace Prize in Oslo, Norway."/>
          <p:cNvPicPr>
            <a:picLocks noChangeAspect="1"/>
          </p:cNvPicPr>
          <p:nvPr/>
        </p:nvPicPr>
        <p:blipFill>
          <a:blip r:embed="rId3"/>
          <a:stretch>
            <a:fillRect/>
          </a:stretch>
        </p:blipFill>
        <p:spPr>
          <a:xfrm>
            <a:off x="1691639" y="185927"/>
            <a:ext cx="5760720" cy="648614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V. 	The Great Depression, 1929–1939</a:t>
            </a:r>
          </a:p>
        </p:txBody>
      </p:sp>
      <p:sp>
        <p:nvSpPr>
          <p:cNvPr id="3" name="Content Placeholder 2"/>
          <p:cNvSpPr>
            <a:spLocks noGrp="1"/>
          </p:cNvSpPr>
          <p:nvPr>
            <p:ph idx="1"/>
          </p:nvPr>
        </p:nvSpPr>
        <p:spPr/>
        <p:txBody>
          <a:bodyPr/>
          <a:lstStyle/>
          <a:p>
            <a:pPr marL="514350" indent="-514350">
              <a:buAutoNum type="alphaUcPeriod"/>
            </a:pPr>
            <a:r>
              <a:rPr lang="en-US" sz="2600" b="1" dirty="0"/>
              <a:t>The Economic </a:t>
            </a:r>
            <a:r>
              <a:rPr lang="en-US" sz="2600" b="1" dirty="0" smtClean="0"/>
              <a:t>Crisis</a:t>
            </a:r>
          </a:p>
          <a:p>
            <a:pPr marL="0" indent="0">
              <a:buNone/>
            </a:pPr>
            <a:r>
              <a:rPr lang="en-US" sz="2600" dirty="0"/>
              <a:t>1. </a:t>
            </a:r>
            <a:r>
              <a:rPr lang="en-US" sz="2600" dirty="0" smtClean="0"/>
              <a:t>U.S. stock </a:t>
            </a:r>
            <a:r>
              <a:rPr lang="en-US" sz="2600" dirty="0"/>
              <a:t>market </a:t>
            </a:r>
            <a:r>
              <a:rPr lang="en-US" sz="2600" dirty="0" smtClean="0"/>
              <a:t>crash initiated </a:t>
            </a:r>
            <a:r>
              <a:rPr lang="en-US" sz="2600" dirty="0"/>
              <a:t>a worldwide </a:t>
            </a:r>
            <a:r>
              <a:rPr lang="en-US" sz="2600" dirty="0" smtClean="0"/>
              <a:t>crisis</a:t>
            </a:r>
            <a:endParaRPr lang="en-US" sz="2600" dirty="0"/>
          </a:p>
          <a:p>
            <a:pPr marL="0" indent="0">
              <a:buNone/>
            </a:pPr>
            <a:r>
              <a:rPr lang="en-US" sz="2600" dirty="0" smtClean="0"/>
              <a:t>2</a:t>
            </a:r>
            <a:r>
              <a:rPr lang="en-US" sz="2600" dirty="0"/>
              <a:t>. P</a:t>
            </a:r>
            <a:r>
              <a:rPr lang="en-US" sz="2600" dirty="0" smtClean="0"/>
              <a:t>rices </a:t>
            </a:r>
            <a:r>
              <a:rPr lang="en-US" sz="2600" dirty="0"/>
              <a:t>fell, production slowed down, </a:t>
            </a:r>
            <a:r>
              <a:rPr lang="en-US" sz="2600" dirty="0" smtClean="0"/>
              <a:t>unemployment rose</a:t>
            </a:r>
          </a:p>
          <a:p>
            <a:pPr marL="0" indent="0">
              <a:buNone/>
            </a:pPr>
            <a:r>
              <a:rPr lang="en-US" sz="2600" dirty="0" smtClean="0"/>
              <a:t>3</a:t>
            </a:r>
            <a:r>
              <a:rPr lang="en-US" sz="2600" dirty="0"/>
              <a:t>. </a:t>
            </a:r>
            <a:r>
              <a:rPr lang="en-US" sz="2600" dirty="0" smtClean="0"/>
              <a:t>U.S</a:t>
            </a:r>
            <a:r>
              <a:rPr lang="en-US" sz="2600" dirty="0"/>
              <a:t>. bankers </a:t>
            </a:r>
            <a:r>
              <a:rPr lang="en-US" sz="2600" dirty="0" smtClean="0"/>
              <a:t>recall foreign business loans</a:t>
            </a:r>
            <a:endParaRPr lang="en-US" sz="2600" dirty="0"/>
          </a:p>
          <a:p>
            <a:pPr marL="0" indent="0">
              <a:buNone/>
            </a:pPr>
            <a:r>
              <a:rPr lang="en-US" sz="2600" dirty="0" smtClean="0"/>
              <a:t>4</a:t>
            </a:r>
            <a:r>
              <a:rPr lang="en-US" sz="2600" dirty="0"/>
              <a:t>. </a:t>
            </a:r>
            <a:r>
              <a:rPr lang="en-US" sz="2600" dirty="0" smtClean="0"/>
              <a:t>Worldwide general </a:t>
            </a:r>
            <a:r>
              <a:rPr lang="en-US" sz="2600" dirty="0"/>
              <a:t>crisis of </a:t>
            </a:r>
            <a:r>
              <a:rPr lang="en-US" sz="2600" dirty="0" smtClean="0"/>
              <a:t>production</a:t>
            </a:r>
          </a:p>
          <a:p>
            <a:pPr marL="0" indent="0">
              <a:buNone/>
            </a:pPr>
            <a:r>
              <a:rPr lang="en-US" sz="2600" dirty="0" smtClean="0"/>
              <a:t>5</a:t>
            </a:r>
            <a:r>
              <a:rPr lang="en-US" sz="2600" dirty="0"/>
              <a:t>. </a:t>
            </a:r>
            <a:r>
              <a:rPr lang="en-US" sz="2600" dirty="0" smtClean="0"/>
              <a:t>Each </a:t>
            </a:r>
            <a:r>
              <a:rPr lang="en-US" sz="2600" dirty="0"/>
              <a:t>country tried to manage the crisis </a:t>
            </a:r>
            <a:r>
              <a:rPr lang="en-US" sz="2600" dirty="0" smtClean="0"/>
              <a:t>alone</a:t>
            </a:r>
            <a:endParaRPr lang="en-US" sz="2600" dirty="0"/>
          </a:p>
        </p:txBody>
      </p:sp>
    </p:spTree>
    <p:extLst>
      <p:ext uri="{BB962C8B-B14F-4D97-AF65-F5344CB8AC3E}">
        <p14:creationId xmlns:p14="http://schemas.microsoft.com/office/powerpoint/2010/main" val="353553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a:t>
            </a:r>
            <a:r>
              <a:rPr lang="en-US" sz="3600" b="1" dirty="0">
                <a:latin typeface="+mn-lt"/>
              </a:rPr>
              <a:t>Uncertainty in Modern </a:t>
            </a:r>
            <a:r>
              <a:rPr lang="en-US" sz="3600" b="1" dirty="0" smtClean="0">
                <a:latin typeface="+mn-lt"/>
              </a:rPr>
              <a:t>Thought</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a:t>Modern </a:t>
            </a:r>
            <a:r>
              <a:rPr lang="en-US" sz="2600" b="1" dirty="0" smtClean="0"/>
              <a:t>Philosophy</a:t>
            </a:r>
          </a:p>
          <a:p>
            <a:pPr marL="0" indent="0">
              <a:buNone/>
            </a:pPr>
            <a:r>
              <a:rPr lang="en-US" sz="2600" dirty="0" smtClean="0"/>
              <a:t>1. Friedrich </a:t>
            </a:r>
            <a:r>
              <a:rPr lang="en-US" sz="2600" dirty="0"/>
              <a:t>Nietzsche (</a:t>
            </a:r>
            <a:r>
              <a:rPr lang="en-US" sz="2600" dirty="0" smtClean="0"/>
              <a:t>1844–1900)</a:t>
            </a:r>
          </a:p>
          <a:p>
            <a:pPr marL="0" indent="0">
              <a:buNone/>
            </a:pPr>
            <a:r>
              <a:rPr lang="en-US" sz="2600" dirty="0"/>
              <a:t>2</a:t>
            </a:r>
            <a:r>
              <a:rPr lang="en-US" sz="2600" dirty="0" smtClean="0"/>
              <a:t>. Nihilism</a:t>
            </a:r>
          </a:p>
          <a:p>
            <a:pPr marL="0" indent="0">
              <a:buNone/>
            </a:pPr>
            <a:r>
              <a:rPr lang="en-US" sz="2600" dirty="0" smtClean="0"/>
              <a:t>3. </a:t>
            </a:r>
            <a:r>
              <a:rPr lang="en-US" sz="2600" dirty="0"/>
              <a:t>Henri Bergson (1859–1941</a:t>
            </a:r>
            <a:r>
              <a:rPr lang="en-US" sz="2600" dirty="0" smtClean="0"/>
              <a:t>)</a:t>
            </a:r>
          </a:p>
          <a:p>
            <a:pPr marL="0" indent="0">
              <a:buNone/>
            </a:pPr>
            <a:r>
              <a:rPr lang="en-US" sz="2600" dirty="0"/>
              <a:t>4</a:t>
            </a:r>
            <a:r>
              <a:rPr lang="en-US" sz="2600" dirty="0" smtClean="0"/>
              <a:t>. </a:t>
            </a:r>
            <a:r>
              <a:rPr lang="en-US" sz="2600" dirty="0"/>
              <a:t>Ludwig Wittgenstein</a:t>
            </a:r>
          </a:p>
          <a:p>
            <a:pPr marL="0" indent="0">
              <a:buNone/>
            </a:pPr>
            <a:endParaRPr lang="en-US" sz="2600" dirty="0"/>
          </a:p>
          <a:p>
            <a:pPr marL="0" indent="0">
              <a:buNone/>
            </a:pPr>
            <a:endParaRPr lang="en-US" sz="2600" dirty="0"/>
          </a:p>
          <a:p>
            <a:pPr marL="514350" indent="-514350">
              <a:buAutoNum type="arabicPeriod"/>
            </a:pPr>
            <a:endParaRPr lang="en-US" sz="2600" dirty="0" smtClean="0"/>
          </a:p>
        </p:txBody>
      </p:sp>
    </p:spTree>
    <p:extLst>
      <p:ext uri="{BB962C8B-B14F-4D97-AF65-F5344CB8AC3E}">
        <p14:creationId xmlns:p14="http://schemas.microsoft.com/office/powerpoint/2010/main" val="4224395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V. 	The Great Depression, 1929–1939</a:t>
            </a: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Mass </a:t>
            </a:r>
            <a:r>
              <a:rPr lang="en-US" sz="2600" b="1" dirty="0" smtClean="0"/>
              <a:t>Unemployment</a:t>
            </a:r>
          </a:p>
          <a:p>
            <a:pPr marL="0" indent="0">
              <a:buNone/>
            </a:pPr>
            <a:r>
              <a:rPr lang="en-US" sz="2600" dirty="0" smtClean="0"/>
              <a:t>1. Lack </a:t>
            </a:r>
            <a:r>
              <a:rPr lang="en-US" sz="2600" dirty="0"/>
              <a:t>of large-scale government spending </a:t>
            </a:r>
            <a:endParaRPr lang="en-US" sz="2600" dirty="0" smtClean="0"/>
          </a:p>
          <a:p>
            <a:pPr marL="0" indent="0">
              <a:buNone/>
            </a:pPr>
            <a:r>
              <a:rPr lang="en-US" sz="2600" dirty="0" smtClean="0"/>
              <a:t>2</a:t>
            </a:r>
            <a:r>
              <a:rPr lang="en-US" sz="2600" dirty="0"/>
              <a:t>. </a:t>
            </a:r>
            <a:r>
              <a:rPr lang="en-US" sz="2600" dirty="0" smtClean="0"/>
              <a:t>Dramatic </a:t>
            </a:r>
            <a:r>
              <a:rPr lang="en-US" sz="2600" dirty="0"/>
              <a:t>increase in </a:t>
            </a:r>
            <a:r>
              <a:rPr lang="en-US" sz="2600" dirty="0" smtClean="0"/>
              <a:t>poverty</a:t>
            </a:r>
          </a:p>
          <a:p>
            <a:pPr marL="0" indent="0">
              <a:buNone/>
            </a:pPr>
            <a:r>
              <a:rPr lang="en-US" sz="2600" dirty="0" smtClean="0"/>
              <a:t>3</a:t>
            </a:r>
            <a:r>
              <a:rPr lang="en-US" sz="2600" dirty="0"/>
              <a:t>. </a:t>
            </a:r>
            <a:r>
              <a:rPr lang="en-US" sz="2600" dirty="0" smtClean="0"/>
              <a:t>Homes </a:t>
            </a:r>
            <a:r>
              <a:rPr lang="en-US" sz="2600" dirty="0"/>
              <a:t>and ways of life were </a:t>
            </a:r>
            <a:r>
              <a:rPr lang="en-US" sz="2600" dirty="0" smtClean="0"/>
              <a:t>disrupted</a:t>
            </a:r>
            <a:endParaRPr lang="en-US" sz="2600" dirty="0"/>
          </a:p>
        </p:txBody>
      </p:sp>
    </p:spTree>
    <p:extLst>
      <p:ext uri="{BB962C8B-B14F-4D97-AF65-F5344CB8AC3E}">
        <p14:creationId xmlns:p14="http://schemas.microsoft.com/office/powerpoint/2010/main" val="3028156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aps are shown.&#10;The first is a map of the United States showing the portions of the population receiving unemployment relief in 1934. &#10;North and South Dakota, Oklahoma, and New Mexico were hardest hit, with 35-41% of the population receiving unemployment relief. The Dust Bowl in the west leads to several migration routes out of the area: from the Dust Bowl area to California, another to Illinois, another to Ohio, and another to Virginia. Major strikes took place in California, Minnesota, Iowa, Kansas, Illinois, Indiana, Michigan, Ohio, Kentucky, Georgia, New Jersey, and Massachusetts. &#10;The second is a map of the unemployed workers in Europe in 1932. &#10;Norway, Germany, Netherlands, and Austria had the highest unemployment rates, at 25-32%. Ireland, Britain, France, Switzerland, Poland, and Sweden followed with 15-24%. Major strikes and riots took place in the 1930s in Ireland, Britain, France, Belgium, Germany, Spain, Portugal, Poland, Yugoslavia, Romania, and Greece. &#10;&#10;"/>
          <p:cNvPicPr>
            <a:picLocks noChangeAspect="1"/>
          </p:cNvPicPr>
          <p:nvPr/>
        </p:nvPicPr>
        <p:blipFill>
          <a:blip r:embed="rId3"/>
          <a:stretch>
            <a:fillRect/>
          </a:stretch>
        </p:blipFill>
        <p:spPr>
          <a:xfrm>
            <a:off x="2022348" y="195072"/>
            <a:ext cx="5099304" cy="646785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ited States showing the portions of the population receiving unemployment relief in 1934. &#10;North and South Dakota, Oklahoma, and New Mexico were hardest hit, with 35-41% of the population receiving unemployment relief. The Dust Bowl in the west leads to several migration routes out of the area: from the Dust Bowl area to California, another to Illinois, another to Ohio, and another to Virginia. Major strikes took place in California, Minnesota, Iowa, Kansas, Illinois, Indiana, Michigan, Ohio, Kentucky, Georgia, New Jersey, and Massachusetts. "/>
          <p:cNvPicPr>
            <a:picLocks noChangeAspect="1"/>
          </p:cNvPicPr>
          <p:nvPr/>
        </p:nvPicPr>
        <p:blipFill>
          <a:blip r:embed="rId3"/>
          <a:stretch>
            <a:fillRect/>
          </a:stretch>
        </p:blipFill>
        <p:spPr>
          <a:xfrm>
            <a:off x="304800" y="338327"/>
            <a:ext cx="8534400" cy="618134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employed workers in Europe in 1932. &#10;Norway, Germany, Netherlands, and Austria had the highest unemployment rates, at 25-32%. Ireland, Britain, France, Switzerland, Poland, and Sweden followed with 15-24%. Major strikes and riots took place in the 1930s in Ireland, Britain, France, Belgium, Germany, Spain, Portugal, Poland, Yugoslavia, Romania, and Greece. "/>
          <p:cNvPicPr>
            <a:picLocks noChangeAspect="1"/>
          </p:cNvPicPr>
          <p:nvPr/>
        </p:nvPicPr>
        <p:blipFill>
          <a:blip r:embed="rId3"/>
          <a:stretch>
            <a:fillRect/>
          </a:stretch>
        </p:blipFill>
        <p:spPr>
          <a:xfrm>
            <a:off x="509015" y="265176"/>
            <a:ext cx="8125968" cy="632764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British unemployment in 1932. "/>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Great Depression in England. Homeless people sleep on the streets under newspapers. "/>
          <p:cNvPicPr>
            <a:picLocks noChangeAspect="1"/>
          </p:cNvPicPr>
          <p:nvPr/>
        </p:nvPicPr>
        <p:blipFill>
          <a:blip r:embed="rId3"/>
          <a:stretch>
            <a:fillRect/>
          </a:stretch>
        </p:blipFill>
        <p:spPr>
          <a:xfrm>
            <a:off x="304800" y="384048"/>
            <a:ext cx="8534400" cy="608990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V. 	The Great Depression, 1929–1939</a:t>
            </a: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The New Deal in the United </a:t>
            </a:r>
            <a:r>
              <a:rPr lang="en-US" sz="2600" b="1" dirty="0" smtClean="0"/>
              <a:t>States</a:t>
            </a:r>
          </a:p>
          <a:p>
            <a:pPr marL="0" indent="0">
              <a:buNone/>
            </a:pPr>
            <a:r>
              <a:rPr lang="en-US" sz="2600" dirty="0" smtClean="0"/>
              <a:t>1</a:t>
            </a:r>
            <a:r>
              <a:rPr lang="en-US" sz="2600" dirty="0"/>
              <a:t>. </a:t>
            </a:r>
            <a:r>
              <a:rPr lang="en-US" sz="2600" dirty="0" smtClean="0"/>
              <a:t>Franklin </a:t>
            </a:r>
            <a:r>
              <a:rPr lang="en-US" sz="2600" dirty="0"/>
              <a:t>Delano Roosevelt (r. 1933–1945</a:t>
            </a:r>
            <a:r>
              <a:rPr lang="en-US" sz="2600" dirty="0" smtClean="0"/>
              <a:t>)</a:t>
            </a:r>
            <a:endParaRPr lang="en-US" sz="2600" dirty="0"/>
          </a:p>
          <a:p>
            <a:pPr marL="0" indent="0">
              <a:buNone/>
            </a:pPr>
            <a:r>
              <a:rPr lang="en-US" sz="2600" dirty="0" smtClean="0"/>
              <a:t>2</a:t>
            </a:r>
            <a:r>
              <a:rPr lang="en-US" sz="2600" dirty="0"/>
              <a:t>. </a:t>
            </a:r>
            <a:r>
              <a:rPr lang="en-US" sz="2600" dirty="0" smtClean="0"/>
              <a:t>Federal </a:t>
            </a:r>
            <a:r>
              <a:rPr lang="en-US" sz="2600" dirty="0"/>
              <a:t>programs </a:t>
            </a:r>
            <a:r>
              <a:rPr lang="en-US" sz="2600" dirty="0" smtClean="0"/>
              <a:t>for agricultural recovery</a:t>
            </a:r>
          </a:p>
          <a:p>
            <a:pPr marL="0" indent="0">
              <a:buNone/>
            </a:pPr>
            <a:r>
              <a:rPr lang="en-US" sz="2600" dirty="0" smtClean="0"/>
              <a:t>3</a:t>
            </a:r>
            <a:r>
              <a:rPr lang="en-US" sz="2600" dirty="0"/>
              <a:t>. </a:t>
            </a:r>
            <a:r>
              <a:rPr lang="en-US" sz="2600" dirty="0" smtClean="0"/>
              <a:t>National </a:t>
            </a:r>
            <a:r>
              <a:rPr lang="en-US" sz="2600" dirty="0"/>
              <a:t>Recovery Administration (</a:t>
            </a:r>
            <a:r>
              <a:rPr lang="en-US" sz="2600" dirty="0" smtClean="0"/>
              <a:t>NRA)</a:t>
            </a:r>
          </a:p>
          <a:p>
            <a:pPr marL="0" indent="0">
              <a:buNone/>
            </a:pPr>
            <a:r>
              <a:rPr lang="en-US" sz="2600" dirty="0" smtClean="0"/>
              <a:t>4</a:t>
            </a:r>
            <a:r>
              <a:rPr lang="en-US" sz="2600" dirty="0"/>
              <a:t>. </a:t>
            </a:r>
            <a:r>
              <a:rPr lang="en-US" sz="2600" dirty="0" smtClean="0"/>
              <a:t>Works </a:t>
            </a:r>
            <a:r>
              <a:rPr lang="en-US" sz="2600" dirty="0"/>
              <a:t>Progress Administration (</a:t>
            </a:r>
            <a:r>
              <a:rPr lang="en-US" sz="2600" dirty="0" smtClean="0"/>
              <a:t>WPA)</a:t>
            </a:r>
          </a:p>
          <a:p>
            <a:pPr marL="0" indent="0">
              <a:buNone/>
            </a:pPr>
            <a:r>
              <a:rPr lang="en-US" sz="2600" dirty="0" smtClean="0"/>
              <a:t>5</a:t>
            </a:r>
            <a:r>
              <a:rPr lang="en-US" sz="2600" dirty="0"/>
              <a:t>. </a:t>
            </a:r>
            <a:r>
              <a:rPr lang="en-US" sz="2600" dirty="0" smtClean="0"/>
              <a:t>National </a:t>
            </a:r>
            <a:r>
              <a:rPr lang="en-US" sz="2600" dirty="0"/>
              <a:t>social security </a:t>
            </a:r>
            <a:r>
              <a:rPr lang="en-US" sz="2600" dirty="0" smtClean="0"/>
              <a:t>system</a:t>
            </a:r>
            <a:endParaRPr lang="en-US" sz="2600" dirty="0"/>
          </a:p>
          <a:p>
            <a:pPr marL="0" indent="0">
              <a:buNone/>
            </a:pPr>
            <a:r>
              <a:rPr lang="en-US" sz="2600" dirty="0" smtClean="0"/>
              <a:t>6</a:t>
            </a:r>
            <a:r>
              <a:rPr lang="en-US" sz="2600" dirty="0"/>
              <a:t>. </a:t>
            </a:r>
            <a:r>
              <a:rPr lang="en-US" sz="2600" dirty="0" smtClean="0"/>
              <a:t>The </a:t>
            </a:r>
            <a:r>
              <a:rPr lang="en-US" sz="2600" dirty="0"/>
              <a:t>National Labor Relations Act of </a:t>
            </a:r>
            <a:r>
              <a:rPr lang="en-US" sz="2600" dirty="0" smtClean="0"/>
              <a:t>1935</a:t>
            </a:r>
            <a:endParaRPr lang="en-US" sz="2600" dirty="0"/>
          </a:p>
        </p:txBody>
      </p:sp>
    </p:spTree>
    <p:extLst>
      <p:ext uri="{BB962C8B-B14F-4D97-AF65-F5344CB8AC3E}">
        <p14:creationId xmlns:p14="http://schemas.microsoft.com/office/powerpoint/2010/main" val="1438932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V. 	The Great Depression, 1929–1939</a:t>
            </a: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The Scandinavian Response to the </a:t>
            </a:r>
            <a:r>
              <a:rPr lang="en-US" sz="2600" b="1" dirty="0" smtClean="0"/>
              <a:t>Depression</a:t>
            </a:r>
          </a:p>
          <a:p>
            <a:pPr marL="0" indent="0">
              <a:buNone/>
            </a:pPr>
            <a:r>
              <a:rPr lang="en-US" sz="2600" dirty="0" smtClean="0"/>
              <a:t>1. Social </a:t>
            </a:r>
            <a:r>
              <a:rPr lang="en-US" sz="2600" dirty="0"/>
              <a:t>Democratic leadership </a:t>
            </a:r>
            <a:r>
              <a:rPr lang="en-US" sz="2600" dirty="0" smtClean="0"/>
              <a:t>was successful</a:t>
            </a:r>
            <a:endParaRPr lang="en-US" sz="2600" dirty="0"/>
          </a:p>
          <a:p>
            <a:pPr marL="0" indent="0">
              <a:buNone/>
            </a:pPr>
            <a:r>
              <a:rPr lang="en-US" sz="2600" dirty="0" smtClean="0"/>
              <a:t>2</a:t>
            </a:r>
            <a:r>
              <a:rPr lang="en-US" sz="2600" dirty="0"/>
              <a:t>. </a:t>
            </a:r>
            <a:r>
              <a:rPr lang="en-US" sz="2600" dirty="0" smtClean="0"/>
              <a:t>Social </a:t>
            </a:r>
            <a:r>
              <a:rPr lang="en-US" sz="2600" dirty="0"/>
              <a:t>reform legislation </a:t>
            </a:r>
            <a:r>
              <a:rPr lang="en-US" sz="2600" dirty="0" smtClean="0"/>
              <a:t>for peasants, workers </a:t>
            </a:r>
          </a:p>
          <a:p>
            <a:pPr marL="0" indent="0">
              <a:buNone/>
            </a:pPr>
            <a:r>
              <a:rPr lang="en-US" sz="2600" dirty="0" smtClean="0"/>
              <a:t>3</a:t>
            </a:r>
            <a:r>
              <a:rPr lang="en-US" sz="2600" dirty="0"/>
              <a:t>. </a:t>
            </a:r>
            <a:r>
              <a:rPr lang="en-US" sz="2600" dirty="0" smtClean="0"/>
              <a:t>Use </a:t>
            </a:r>
            <a:r>
              <a:rPr lang="en-US" sz="2600" dirty="0"/>
              <a:t>of large-scale deficits to finance public works </a:t>
            </a:r>
            <a:endParaRPr lang="en-US" sz="2600" dirty="0" smtClean="0"/>
          </a:p>
          <a:p>
            <a:pPr marL="0" indent="0">
              <a:buNone/>
            </a:pPr>
            <a:r>
              <a:rPr lang="en-US" sz="2600" dirty="0" smtClean="0"/>
              <a:t>4</a:t>
            </a:r>
            <a:r>
              <a:rPr lang="en-US" sz="2600" dirty="0"/>
              <a:t>. </a:t>
            </a:r>
            <a:r>
              <a:rPr lang="en-US" sz="2600" dirty="0" smtClean="0"/>
              <a:t>Social </a:t>
            </a:r>
            <a:r>
              <a:rPr lang="en-US" sz="2600" dirty="0"/>
              <a:t>welfare </a:t>
            </a:r>
            <a:r>
              <a:rPr lang="en-US" sz="2600" dirty="0" smtClean="0"/>
              <a:t>benefits</a:t>
            </a:r>
            <a:endParaRPr lang="en-US" sz="2600" dirty="0"/>
          </a:p>
          <a:p>
            <a:pPr marL="0" indent="0">
              <a:buNone/>
            </a:pPr>
            <a:r>
              <a:rPr lang="en-US" sz="2600" dirty="0" smtClean="0"/>
              <a:t>5</a:t>
            </a:r>
            <a:r>
              <a:rPr lang="en-US" sz="2600" dirty="0"/>
              <a:t>. </a:t>
            </a:r>
            <a:r>
              <a:rPr lang="en-US" sz="2600" dirty="0" smtClean="0"/>
              <a:t>Large </a:t>
            </a:r>
            <a:r>
              <a:rPr lang="en-US" sz="2600" dirty="0"/>
              <a:t>bureaucracy and high </a:t>
            </a:r>
            <a:r>
              <a:rPr lang="en-US" sz="2600" dirty="0" smtClean="0"/>
              <a:t>taxes</a:t>
            </a:r>
          </a:p>
          <a:p>
            <a:pPr marL="0" indent="0">
              <a:buNone/>
            </a:pPr>
            <a:r>
              <a:rPr lang="en-US" sz="2600" dirty="0" smtClean="0"/>
              <a:t>6</a:t>
            </a:r>
            <a:r>
              <a:rPr lang="en-US" sz="2600" dirty="0"/>
              <a:t>. </a:t>
            </a:r>
            <a:r>
              <a:rPr lang="en-US" sz="2600" dirty="0" smtClean="0"/>
              <a:t>Both </a:t>
            </a:r>
            <a:r>
              <a:rPr lang="en-US" sz="2600" dirty="0"/>
              <a:t>private and cooperative enterprise </a:t>
            </a:r>
            <a:r>
              <a:rPr lang="en-US" sz="2600" dirty="0" smtClean="0"/>
              <a:t>thrived</a:t>
            </a:r>
            <a:endParaRPr lang="en-US" sz="2600" dirty="0"/>
          </a:p>
        </p:txBody>
      </p:sp>
    </p:spTree>
    <p:extLst>
      <p:ext uri="{BB962C8B-B14F-4D97-AF65-F5344CB8AC3E}">
        <p14:creationId xmlns:p14="http://schemas.microsoft.com/office/powerpoint/2010/main" val="2764861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V. 	The Great Depression, 1929–1939</a:t>
            </a:r>
          </a:p>
        </p:txBody>
      </p:sp>
      <p:sp>
        <p:nvSpPr>
          <p:cNvPr id="3" name="Content Placeholder 2"/>
          <p:cNvSpPr>
            <a:spLocks noGrp="1"/>
          </p:cNvSpPr>
          <p:nvPr>
            <p:ph idx="1"/>
          </p:nvPr>
        </p:nvSpPr>
        <p:spPr/>
        <p:txBody>
          <a:bodyPr/>
          <a:lstStyle/>
          <a:p>
            <a:pPr marL="514350" indent="-514350">
              <a:buFont typeface="+mj-lt"/>
              <a:buAutoNum type="alphaUcPeriod" startAt="5"/>
            </a:pPr>
            <a:r>
              <a:rPr lang="en-US" sz="2600" b="1" dirty="0"/>
              <a:t>Recovery and Reform in Britain and </a:t>
            </a:r>
            <a:r>
              <a:rPr lang="en-US" sz="2600" b="1" dirty="0" smtClean="0"/>
              <a:t>France</a:t>
            </a:r>
          </a:p>
          <a:p>
            <a:pPr marL="0" indent="0">
              <a:buNone/>
            </a:pPr>
            <a:r>
              <a:rPr lang="en-US" sz="2600" dirty="0" smtClean="0"/>
              <a:t>1. Britain: orthodox </a:t>
            </a:r>
            <a:r>
              <a:rPr lang="en-US" sz="2600" dirty="0"/>
              <a:t>economic theory </a:t>
            </a:r>
            <a:r>
              <a:rPr lang="en-US" sz="2600" dirty="0" smtClean="0"/>
              <a:t>and concentration on national market</a:t>
            </a:r>
          </a:p>
          <a:p>
            <a:pPr marL="0" indent="0">
              <a:buNone/>
            </a:pPr>
            <a:r>
              <a:rPr lang="en-US" sz="2600" dirty="0" smtClean="0"/>
              <a:t>2</a:t>
            </a:r>
            <a:r>
              <a:rPr lang="en-US" sz="2600" dirty="0"/>
              <a:t>. </a:t>
            </a:r>
            <a:r>
              <a:rPr lang="en-US" sz="2600" dirty="0" smtClean="0"/>
              <a:t>French </a:t>
            </a:r>
            <a:r>
              <a:rPr lang="en-US" sz="2600" dirty="0"/>
              <a:t>Fascist organizations </a:t>
            </a:r>
            <a:r>
              <a:rPr lang="en-US" sz="2600" dirty="0" smtClean="0"/>
              <a:t>vs French </a:t>
            </a:r>
            <a:r>
              <a:rPr lang="en-US" sz="2600" dirty="0"/>
              <a:t>Communist Party </a:t>
            </a:r>
            <a:endParaRPr lang="en-US" sz="2600" dirty="0" smtClean="0"/>
          </a:p>
          <a:p>
            <a:pPr marL="0" indent="0">
              <a:buNone/>
            </a:pPr>
            <a:r>
              <a:rPr lang="en-US" sz="2600" dirty="0" smtClean="0"/>
              <a:t>3</a:t>
            </a:r>
            <a:r>
              <a:rPr lang="en-US" sz="2600" dirty="0"/>
              <a:t>. </a:t>
            </a:r>
            <a:r>
              <a:rPr lang="en-US" sz="2600" dirty="0" smtClean="0"/>
              <a:t>The Popular Front</a:t>
            </a:r>
          </a:p>
        </p:txBody>
      </p:sp>
    </p:spTree>
    <p:extLst>
      <p:ext uri="{BB962C8B-B14F-4D97-AF65-F5344CB8AC3E}">
        <p14:creationId xmlns:p14="http://schemas.microsoft.com/office/powerpoint/2010/main" val="646317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V. 	The Great Depression, 1929–1939</a:t>
            </a:r>
          </a:p>
        </p:txBody>
      </p:sp>
      <p:sp>
        <p:nvSpPr>
          <p:cNvPr id="3" name="Content Placeholder 2"/>
          <p:cNvSpPr>
            <a:spLocks noGrp="1"/>
          </p:cNvSpPr>
          <p:nvPr>
            <p:ph idx="1"/>
          </p:nvPr>
        </p:nvSpPr>
        <p:spPr/>
        <p:txBody>
          <a:bodyPr/>
          <a:lstStyle/>
          <a:p>
            <a:pPr marL="514350" indent="-514350">
              <a:buFont typeface="+mj-lt"/>
              <a:buAutoNum type="alphaUcPeriod" startAt="5"/>
            </a:pPr>
            <a:r>
              <a:rPr lang="en-US" sz="2600" b="1" dirty="0"/>
              <a:t>Recovery and Reform in Britain and </a:t>
            </a:r>
            <a:r>
              <a:rPr lang="en-US" sz="2600" b="1" dirty="0" smtClean="0"/>
              <a:t>France</a:t>
            </a:r>
          </a:p>
          <a:p>
            <a:pPr marL="0" indent="0">
              <a:buNone/>
            </a:pPr>
            <a:r>
              <a:rPr lang="en-US" sz="2600" dirty="0" smtClean="0"/>
              <a:t>4</a:t>
            </a:r>
            <a:r>
              <a:rPr lang="en-US" sz="2600" dirty="0"/>
              <a:t>. </a:t>
            </a:r>
            <a:r>
              <a:rPr lang="en-US" sz="2600" dirty="0" smtClean="0"/>
              <a:t>Union </a:t>
            </a:r>
            <a:r>
              <a:rPr lang="en-US" sz="2600" dirty="0"/>
              <a:t>movement and </a:t>
            </a:r>
            <a:r>
              <a:rPr lang="en-US" sz="2600" dirty="0" smtClean="0"/>
              <a:t>social reform</a:t>
            </a:r>
          </a:p>
          <a:p>
            <a:pPr marL="0" indent="0">
              <a:buNone/>
            </a:pPr>
            <a:r>
              <a:rPr lang="en-US" sz="2600" dirty="0" smtClean="0"/>
              <a:t>5</a:t>
            </a:r>
            <a:r>
              <a:rPr lang="en-US" sz="2600" dirty="0"/>
              <a:t>. </a:t>
            </a:r>
            <a:r>
              <a:rPr lang="en-US" sz="2600" dirty="0" smtClean="0"/>
              <a:t>Spanish </a:t>
            </a:r>
            <a:r>
              <a:rPr lang="en-US" sz="2600" dirty="0"/>
              <a:t>Civil War (</a:t>
            </a:r>
            <a:r>
              <a:rPr lang="en-US" sz="2600" dirty="0" smtClean="0"/>
              <a:t>1936–1939)</a:t>
            </a:r>
          </a:p>
          <a:p>
            <a:pPr marL="0" indent="0">
              <a:buNone/>
            </a:pPr>
            <a:r>
              <a:rPr lang="en-US" sz="2600" dirty="0" smtClean="0"/>
              <a:t>6</a:t>
            </a:r>
            <a:r>
              <a:rPr lang="en-US" sz="2600" dirty="0"/>
              <a:t>. </a:t>
            </a:r>
            <a:r>
              <a:rPr lang="en-US" sz="2600" dirty="0" smtClean="0"/>
              <a:t>Popular </a:t>
            </a:r>
            <a:r>
              <a:rPr lang="en-US" sz="2600" dirty="0"/>
              <a:t>Front </a:t>
            </a:r>
            <a:r>
              <a:rPr lang="en-US" sz="2600" dirty="0" smtClean="0"/>
              <a:t>collapsed</a:t>
            </a:r>
            <a:endParaRPr lang="en-US" sz="2600" dirty="0"/>
          </a:p>
        </p:txBody>
      </p:sp>
    </p:spTree>
    <p:extLst>
      <p:ext uri="{BB962C8B-B14F-4D97-AF65-F5344CB8AC3E}">
        <p14:creationId xmlns:p14="http://schemas.microsoft.com/office/powerpoint/2010/main" val="517478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a:t>
            </a:r>
            <a:r>
              <a:rPr lang="en-US" sz="3600" b="1" dirty="0">
                <a:latin typeface="+mn-lt"/>
              </a:rPr>
              <a:t>Uncertainty in Modern </a:t>
            </a:r>
            <a:r>
              <a:rPr lang="en-US" sz="3600" b="1" dirty="0" smtClean="0">
                <a:latin typeface="+mn-lt"/>
              </a:rPr>
              <a:t>Thought</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a:t>Modern </a:t>
            </a:r>
            <a:r>
              <a:rPr lang="en-US" sz="2600" b="1" dirty="0" smtClean="0"/>
              <a:t>Philosophy</a:t>
            </a:r>
          </a:p>
          <a:p>
            <a:pPr marL="0" indent="0">
              <a:buNone/>
            </a:pPr>
            <a:r>
              <a:rPr lang="en-US" sz="2600" dirty="0"/>
              <a:t>5</a:t>
            </a:r>
            <a:r>
              <a:rPr lang="en-US" sz="2600" dirty="0" smtClean="0"/>
              <a:t>. Martin </a:t>
            </a:r>
            <a:r>
              <a:rPr lang="en-US" sz="2600" dirty="0"/>
              <a:t>Heidegger (1889–1976) and Karl Jaspers (1883–1969) </a:t>
            </a:r>
          </a:p>
          <a:p>
            <a:pPr marL="0" indent="0">
              <a:buNone/>
            </a:pPr>
            <a:r>
              <a:rPr lang="en-US" sz="2600" dirty="0" smtClean="0"/>
              <a:t>6. Atheism </a:t>
            </a:r>
          </a:p>
          <a:p>
            <a:pPr marL="0" indent="0">
              <a:buNone/>
            </a:pPr>
            <a:r>
              <a:rPr lang="en-US" sz="2600" dirty="0" smtClean="0"/>
              <a:t>7. Jean-Paul </a:t>
            </a:r>
            <a:r>
              <a:rPr lang="en-US" sz="2600" dirty="0"/>
              <a:t>Sartre (1905–1980) </a:t>
            </a:r>
            <a:endParaRPr lang="en-US" sz="2600" dirty="0" smtClean="0"/>
          </a:p>
          <a:p>
            <a:pPr marL="0" indent="0">
              <a:buNone/>
            </a:pPr>
            <a:r>
              <a:rPr lang="en-US" sz="2600" dirty="0" smtClean="0"/>
              <a:t>8. Simone </a:t>
            </a:r>
            <a:r>
              <a:rPr lang="en-US" sz="2600" dirty="0"/>
              <a:t>de Beauvoir (1908–1986) </a:t>
            </a:r>
            <a:endParaRPr lang="en-US" sz="2600" dirty="0" smtClean="0"/>
          </a:p>
        </p:txBody>
      </p:sp>
    </p:spTree>
    <p:extLst>
      <p:ext uri="{BB962C8B-B14F-4D97-AF65-F5344CB8AC3E}">
        <p14:creationId xmlns:p14="http://schemas.microsoft.com/office/powerpoint/2010/main" val="3374380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Oslo breakfast. "/>
          <p:cNvPicPr>
            <a:picLocks noChangeAspect="1"/>
          </p:cNvPicPr>
          <p:nvPr/>
        </p:nvPicPr>
        <p:blipFill>
          <a:blip r:embed="rId2"/>
          <a:stretch>
            <a:fillRect/>
          </a:stretch>
        </p:blipFill>
        <p:spPr>
          <a:xfrm>
            <a:off x="304800" y="536448"/>
            <a:ext cx="8534400" cy="578510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a:t>
            </a:r>
            <a:r>
              <a:rPr lang="en-US" sz="3600" b="1" dirty="0">
                <a:latin typeface="+mn-lt"/>
              </a:rPr>
              <a:t>Uncertainty in Modern </a:t>
            </a:r>
            <a:r>
              <a:rPr lang="en-US" sz="3600" b="1" dirty="0" smtClean="0">
                <a:latin typeface="+mn-lt"/>
              </a:rPr>
              <a:t>Thought</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Revival of </a:t>
            </a:r>
            <a:r>
              <a:rPr lang="en-US" sz="2600" b="1" dirty="0" smtClean="0"/>
              <a:t>Christianity</a:t>
            </a:r>
          </a:p>
          <a:p>
            <a:pPr marL="0" indent="0">
              <a:buNone/>
            </a:pPr>
            <a:r>
              <a:rPr lang="en-US" sz="2600" dirty="0"/>
              <a:t>1. </a:t>
            </a:r>
            <a:r>
              <a:rPr lang="en-US" sz="2600" dirty="0" smtClean="0"/>
              <a:t>Revival </a:t>
            </a:r>
            <a:r>
              <a:rPr lang="en-US" sz="2600" dirty="0"/>
              <a:t>of Christian </a:t>
            </a:r>
            <a:r>
              <a:rPr lang="en-US" sz="2600" dirty="0" smtClean="0"/>
              <a:t>thought</a:t>
            </a:r>
            <a:endParaRPr lang="en-US" sz="2600" dirty="0"/>
          </a:p>
          <a:p>
            <a:pPr marL="0" indent="0">
              <a:buNone/>
            </a:pPr>
            <a:r>
              <a:rPr lang="en-US" sz="2600" dirty="0" smtClean="0"/>
              <a:t>2. Theologians </a:t>
            </a:r>
            <a:r>
              <a:rPr lang="en-US" sz="2600" dirty="0"/>
              <a:t>o</a:t>
            </a:r>
            <a:r>
              <a:rPr lang="en-US" sz="2600" dirty="0" smtClean="0"/>
              <a:t>n </a:t>
            </a:r>
            <a:r>
              <a:rPr lang="en-US" sz="2600" dirty="0"/>
              <a:t>the defensive </a:t>
            </a:r>
            <a:endParaRPr lang="en-US" sz="2600" dirty="0" smtClean="0"/>
          </a:p>
          <a:p>
            <a:pPr marL="0" indent="0">
              <a:buNone/>
            </a:pPr>
            <a:r>
              <a:rPr lang="en-US" sz="2600" dirty="0" smtClean="0"/>
              <a:t>3</a:t>
            </a:r>
            <a:r>
              <a:rPr lang="en-US" sz="2600" dirty="0"/>
              <a:t>. </a:t>
            </a:r>
            <a:r>
              <a:rPr lang="en-US" sz="2600" dirty="0" smtClean="0"/>
              <a:t>Great </a:t>
            </a:r>
            <a:r>
              <a:rPr lang="en-US" sz="2600" dirty="0"/>
              <a:t>moral teacher </a:t>
            </a:r>
            <a:endParaRPr lang="en-US" sz="2600" dirty="0" smtClean="0"/>
          </a:p>
          <a:p>
            <a:pPr marL="0" indent="0">
              <a:buNone/>
            </a:pPr>
            <a:r>
              <a:rPr lang="en-US" sz="2600" dirty="0" smtClean="0"/>
              <a:t>4</a:t>
            </a:r>
            <a:r>
              <a:rPr lang="en-US" sz="2600" dirty="0"/>
              <a:t>. </a:t>
            </a:r>
            <a:r>
              <a:rPr lang="en-US" sz="2600" dirty="0" err="1" smtClean="0"/>
              <a:t>Søren</a:t>
            </a:r>
            <a:r>
              <a:rPr lang="en-US" sz="2600" dirty="0" smtClean="0"/>
              <a:t> </a:t>
            </a:r>
            <a:r>
              <a:rPr lang="en-US" sz="2600" dirty="0"/>
              <a:t>Kierkegaard (1813–1855</a:t>
            </a:r>
            <a:r>
              <a:rPr lang="en-US" sz="2600" dirty="0" smtClean="0"/>
              <a:t>)</a:t>
            </a:r>
            <a:endParaRPr lang="en-US" sz="2600" dirty="0"/>
          </a:p>
          <a:p>
            <a:pPr marL="0" indent="0">
              <a:buNone/>
            </a:pPr>
            <a:r>
              <a:rPr lang="en-US" sz="2600" dirty="0" smtClean="0"/>
              <a:t>5. Sickness </a:t>
            </a:r>
            <a:r>
              <a:rPr lang="en-US" sz="2600" dirty="0"/>
              <a:t>unto Death (1849</a:t>
            </a:r>
            <a:r>
              <a:rPr lang="en-US" sz="2600" dirty="0" smtClean="0"/>
              <a:t>)</a:t>
            </a:r>
            <a:endParaRPr lang="en-US" sz="2600" dirty="0"/>
          </a:p>
        </p:txBody>
      </p:sp>
    </p:spTree>
    <p:extLst>
      <p:ext uri="{BB962C8B-B14F-4D97-AF65-F5344CB8AC3E}">
        <p14:creationId xmlns:p14="http://schemas.microsoft.com/office/powerpoint/2010/main" val="3084786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a:t>
            </a:r>
            <a:r>
              <a:rPr lang="en-US" sz="3600" b="1" dirty="0">
                <a:latin typeface="+mn-lt"/>
              </a:rPr>
              <a:t>Uncertainty in Modern </a:t>
            </a:r>
            <a:r>
              <a:rPr lang="en-US" sz="3600" b="1" dirty="0" smtClean="0">
                <a:latin typeface="+mn-lt"/>
              </a:rPr>
              <a:t>Thought</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Revival of </a:t>
            </a:r>
            <a:r>
              <a:rPr lang="en-US" sz="2600" b="1" dirty="0" smtClean="0"/>
              <a:t>Christianity</a:t>
            </a:r>
          </a:p>
          <a:p>
            <a:pPr marL="0" indent="0">
              <a:buNone/>
            </a:pPr>
            <a:r>
              <a:rPr lang="en-US" sz="2600" dirty="0"/>
              <a:t>6. </a:t>
            </a:r>
            <a:r>
              <a:rPr lang="en-US" sz="2600" dirty="0" smtClean="0"/>
              <a:t>Karl </a:t>
            </a:r>
            <a:r>
              <a:rPr lang="en-US" sz="2600" dirty="0"/>
              <a:t>Barth (1886–1968</a:t>
            </a:r>
            <a:r>
              <a:rPr lang="en-US" sz="2600" dirty="0" smtClean="0"/>
              <a:t>)</a:t>
            </a:r>
            <a:endParaRPr lang="en-US" sz="2600" dirty="0"/>
          </a:p>
          <a:p>
            <a:pPr marL="0" indent="0">
              <a:buNone/>
            </a:pPr>
            <a:r>
              <a:rPr lang="en-US" sz="2600" dirty="0" smtClean="0"/>
              <a:t>7</a:t>
            </a:r>
            <a:r>
              <a:rPr lang="en-US" sz="2600" dirty="0"/>
              <a:t>. </a:t>
            </a:r>
            <a:r>
              <a:rPr lang="en-US" sz="2600" dirty="0" smtClean="0"/>
              <a:t>Gabriel </a:t>
            </a:r>
            <a:r>
              <a:rPr lang="en-US" sz="2600" dirty="0"/>
              <a:t>Marcel (1889–1973</a:t>
            </a:r>
            <a:r>
              <a:rPr lang="en-US" sz="2600" dirty="0" smtClean="0"/>
              <a:t>)</a:t>
            </a:r>
            <a:endParaRPr lang="en-US" sz="2600" dirty="0"/>
          </a:p>
          <a:p>
            <a:pPr marL="0" indent="0">
              <a:buNone/>
            </a:pPr>
            <a:r>
              <a:rPr lang="en-US" sz="2600" dirty="0" smtClean="0"/>
              <a:t>8</a:t>
            </a:r>
            <a:r>
              <a:rPr lang="en-US" sz="2600" dirty="0"/>
              <a:t>. </a:t>
            </a:r>
            <a:r>
              <a:rPr lang="en-US" sz="2600" dirty="0" smtClean="0"/>
              <a:t>Jacques </a:t>
            </a:r>
            <a:r>
              <a:rPr lang="en-US" sz="2600" dirty="0"/>
              <a:t>Maritain (</a:t>
            </a:r>
            <a:r>
              <a:rPr lang="en-US" sz="2600" dirty="0" smtClean="0"/>
              <a:t>1882–1973)</a:t>
            </a:r>
          </a:p>
          <a:p>
            <a:pPr marL="0" indent="0">
              <a:buNone/>
            </a:pPr>
            <a:r>
              <a:rPr lang="en-US" sz="2600" dirty="0" smtClean="0"/>
              <a:t>9</a:t>
            </a:r>
            <a:r>
              <a:rPr lang="en-US" sz="2600" dirty="0"/>
              <a:t>. </a:t>
            </a:r>
            <a:r>
              <a:rPr lang="en-US" sz="2600" dirty="0" smtClean="0"/>
              <a:t>T</a:t>
            </a:r>
            <a:r>
              <a:rPr lang="en-US" sz="2600" dirty="0"/>
              <a:t>. S. </a:t>
            </a:r>
            <a:r>
              <a:rPr lang="en-US" sz="2600" dirty="0" smtClean="0"/>
              <a:t>Eliot, W</a:t>
            </a:r>
            <a:r>
              <a:rPr lang="en-US" sz="2600" dirty="0"/>
              <a:t>. H. Auden, </a:t>
            </a:r>
            <a:r>
              <a:rPr lang="en-US" sz="2600" dirty="0" smtClean="0"/>
              <a:t>Evelyn Waugh, Aldous </a:t>
            </a:r>
            <a:r>
              <a:rPr lang="en-US" sz="2600" dirty="0"/>
              <a:t>Huxley, </a:t>
            </a:r>
            <a:r>
              <a:rPr lang="en-US" sz="2600" dirty="0" smtClean="0"/>
              <a:t>Arnold </a:t>
            </a:r>
            <a:r>
              <a:rPr lang="en-US" sz="2600" dirty="0"/>
              <a:t>Toynbee, </a:t>
            </a:r>
            <a:r>
              <a:rPr lang="en-US" sz="2600" dirty="0" smtClean="0"/>
              <a:t>C</a:t>
            </a:r>
            <a:r>
              <a:rPr lang="en-US" sz="2600" dirty="0"/>
              <a:t>. S. Lewis, </a:t>
            </a:r>
            <a:r>
              <a:rPr lang="en-US" sz="2600" dirty="0" smtClean="0"/>
              <a:t>Karl </a:t>
            </a:r>
            <a:r>
              <a:rPr lang="en-US" sz="2600" dirty="0"/>
              <a:t>Stern, </a:t>
            </a:r>
            <a:r>
              <a:rPr lang="en-US" sz="2600" dirty="0" smtClean="0"/>
              <a:t>Max Planck</a:t>
            </a:r>
            <a:endParaRPr lang="en-US" sz="2600" dirty="0"/>
          </a:p>
        </p:txBody>
      </p:sp>
    </p:spTree>
    <p:extLst>
      <p:ext uri="{BB962C8B-B14F-4D97-AF65-F5344CB8AC3E}">
        <p14:creationId xmlns:p14="http://schemas.microsoft.com/office/powerpoint/2010/main" val="4029806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a:t>
            </a:r>
            <a:r>
              <a:rPr lang="en-US" sz="3600" b="1" dirty="0">
                <a:latin typeface="+mn-lt"/>
              </a:rPr>
              <a:t>Uncertainty in Modern </a:t>
            </a:r>
            <a:r>
              <a:rPr lang="en-US" sz="3600" b="1" dirty="0" smtClean="0">
                <a:latin typeface="+mn-lt"/>
              </a:rPr>
              <a:t>Thought</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smtClean="0"/>
              <a:t>The New Physics</a:t>
            </a:r>
          </a:p>
          <a:p>
            <a:pPr marL="0" indent="0">
              <a:buNone/>
            </a:pPr>
            <a:r>
              <a:rPr lang="en-US" sz="2600" dirty="0"/>
              <a:t>1. </a:t>
            </a:r>
            <a:r>
              <a:rPr lang="en-US" sz="2600" dirty="0" smtClean="0"/>
              <a:t>Discovery of electrons </a:t>
            </a:r>
            <a:r>
              <a:rPr lang="en-US" sz="2600" dirty="0"/>
              <a:t>and </a:t>
            </a:r>
            <a:r>
              <a:rPr lang="en-US" sz="2600" dirty="0" smtClean="0"/>
              <a:t>protons</a:t>
            </a:r>
            <a:endParaRPr lang="en-US" sz="2600" dirty="0"/>
          </a:p>
          <a:p>
            <a:pPr marL="0" indent="0">
              <a:buNone/>
            </a:pPr>
            <a:r>
              <a:rPr lang="en-US" sz="2600" dirty="0" smtClean="0"/>
              <a:t>2</a:t>
            </a:r>
            <a:r>
              <a:rPr lang="en-US" sz="2600" dirty="0"/>
              <a:t>. </a:t>
            </a:r>
            <a:r>
              <a:rPr lang="en-US" sz="2600" dirty="0" smtClean="0"/>
              <a:t>Marie </a:t>
            </a:r>
            <a:r>
              <a:rPr lang="en-US" sz="2600" dirty="0"/>
              <a:t>Curie (</a:t>
            </a:r>
            <a:r>
              <a:rPr lang="en-US" sz="2600" dirty="0" smtClean="0"/>
              <a:t>1867–1934)</a:t>
            </a:r>
          </a:p>
          <a:p>
            <a:pPr marL="0" indent="0">
              <a:buNone/>
            </a:pPr>
            <a:r>
              <a:rPr lang="en-US" sz="2600" dirty="0" smtClean="0"/>
              <a:t>3</a:t>
            </a:r>
            <a:r>
              <a:rPr lang="en-US" sz="2600" dirty="0"/>
              <a:t>. </a:t>
            </a:r>
            <a:r>
              <a:rPr lang="en-US" sz="2600" dirty="0" smtClean="0"/>
              <a:t>Max </a:t>
            </a:r>
            <a:r>
              <a:rPr lang="en-US" sz="2600" dirty="0"/>
              <a:t>Planck (1858–1947) </a:t>
            </a:r>
            <a:endParaRPr lang="en-US" sz="2600" dirty="0" smtClean="0"/>
          </a:p>
          <a:p>
            <a:pPr marL="0" indent="0">
              <a:buNone/>
            </a:pPr>
            <a:r>
              <a:rPr lang="en-US" sz="2600" dirty="0" smtClean="0"/>
              <a:t>4</a:t>
            </a:r>
            <a:r>
              <a:rPr lang="en-US" sz="2600" dirty="0"/>
              <a:t>. </a:t>
            </a:r>
            <a:r>
              <a:rPr lang="en-US" sz="2600" dirty="0" smtClean="0"/>
              <a:t>Albert </a:t>
            </a:r>
            <a:r>
              <a:rPr lang="en-US" sz="2600" dirty="0"/>
              <a:t>Einstein (1879–1955) </a:t>
            </a:r>
            <a:endParaRPr lang="en-US" sz="2600" dirty="0" smtClean="0"/>
          </a:p>
          <a:p>
            <a:pPr marL="0" indent="0">
              <a:buNone/>
            </a:pPr>
            <a:r>
              <a:rPr lang="en-US" sz="2600" dirty="0" smtClean="0"/>
              <a:t>5</a:t>
            </a:r>
            <a:r>
              <a:rPr lang="en-US" sz="2600" dirty="0"/>
              <a:t>. </a:t>
            </a:r>
            <a:r>
              <a:rPr lang="en-US" sz="2600" dirty="0" smtClean="0"/>
              <a:t>Ernest </a:t>
            </a:r>
            <a:r>
              <a:rPr lang="en-US" sz="2600" dirty="0"/>
              <a:t>Rutherford (1871–1937) </a:t>
            </a:r>
            <a:endParaRPr lang="en-US" sz="2600" dirty="0" smtClean="0"/>
          </a:p>
          <a:p>
            <a:pPr marL="0" indent="0">
              <a:buNone/>
            </a:pPr>
            <a:r>
              <a:rPr lang="en-US" sz="2600" dirty="0" smtClean="0"/>
              <a:t>6. Werner </a:t>
            </a:r>
            <a:r>
              <a:rPr lang="en-US" sz="2600" dirty="0"/>
              <a:t>Heisenberg (1901–1976</a:t>
            </a:r>
            <a:r>
              <a:rPr lang="en-US" sz="2600" dirty="0" smtClean="0"/>
              <a:t>)</a:t>
            </a:r>
            <a:endParaRPr lang="en-US" sz="2600" dirty="0"/>
          </a:p>
          <a:p>
            <a:pPr marL="0" indent="0">
              <a:buNone/>
            </a:pPr>
            <a:endParaRPr lang="en-US" sz="2600" b="1" dirty="0" smtClean="0"/>
          </a:p>
        </p:txBody>
      </p:sp>
    </p:spTree>
    <p:extLst>
      <p:ext uri="{BB962C8B-B14F-4D97-AF65-F5344CB8AC3E}">
        <p14:creationId xmlns:p14="http://schemas.microsoft.com/office/powerpoint/2010/main" val="1171202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artoon satire of the power of the atom. "/>
          <p:cNvPicPr>
            <a:picLocks noChangeAspect="1"/>
          </p:cNvPicPr>
          <p:nvPr/>
        </p:nvPicPr>
        <p:blipFill>
          <a:blip r:embed="rId3"/>
          <a:stretch>
            <a:fillRect/>
          </a:stretch>
        </p:blipFill>
        <p:spPr>
          <a:xfrm>
            <a:off x="2389632" y="192023"/>
            <a:ext cx="4364736" cy="647395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607</TotalTime>
  <Words>1418</Words>
  <Application>Microsoft Office PowerPoint</Application>
  <PresentationFormat>On-screen Show (4:3)</PresentationFormat>
  <Paragraphs>410</Paragraphs>
  <Slides>50</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ＭＳ Ｐゴシック</vt:lpstr>
      <vt:lpstr>Arial</vt:lpstr>
      <vt:lpstr>Times New Roman</vt:lpstr>
      <vt:lpstr>Verdana</vt:lpstr>
      <vt:lpstr>Blank Presentation</vt:lpstr>
      <vt:lpstr>A History of Western Society Twelfth Edition</vt:lpstr>
      <vt:lpstr>PowerPoint Presentation</vt:lpstr>
      <vt:lpstr>PowerPoint Presentation</vt:lpstr>
      <vt:lpstr>I. Uncertainty in Modern Thought</vt:lpstr>
      <vt:lpstr>I. Uncertainty in Modern Thought</vt:lpstr>
      <vt:lpstr>I. Uncertainty in Modern Thought</vt:lpstr>
      <vt:lpstr>I. Uncertainty in Modern Thought</vt:lpstr>
      <vt:lpstr>I. Uncertainty in Modern Thought</vt:lpstr>
      <vt:lpstr>PowerPoint Presentation</vt:lpstr>
      <vt:lpstr>I. Uncertainty in Modern Thought</vt:lpstr>
      <vt:lpstr>II. Modernism in Architecture, Art, Literature, and Music</vt:lpstr>
      <vt:lpstr>PowerPoint Presentation</vt:lpstr>
      <vt:lpstr>II. Modernism in Architecture, Art, Literature, and Music</vt:lpstr>
      <vt:lpstr>PowerPoint Presentation</vt:lpstr>
      <vt:lpstr>PowerPoint Presentation</vt:lpstr>
      <vt:lpstr>PowerPoint Presentation</vt:lpstr>
      <vt:lpstr>PowerPoint Presentation</vt:lpstr>
      <vt:lpstr>PowerPoint Presentation</vt:lpstr>
      <vt:lpstr>PowerPoint Presentation</vt:lpstr>
      <vt:lpstr>II. Modernism in Architecture, Art, Literature, and Music</vt:lpstr>
      <vt:lpstr>II. Modernism in Architecture, Art, Literature, and Music</vt:lpstr>
      <vt:lpstr>PowerPoint Presentation</vt:lpstr>
      <vt:lpstr>III. An Emerging Consumer Society</vt:lpstr>
      <vt:lpstr>III. An Emerging Consumer Society</vt:lpstr>
      <vt:lpstr>PowerPoint Presentation</vt:lpstr>
      <vt:lpstr>PowerPoint Presentation</vt:lpstr>
      <vt:lpstr>III. An Emerging Consumer Society</vt:lpstr>
      <vt:lpstr>PowerPoint Presentation</vt:lpstr>
      <vt:lpstr>PowerPoint Presentation</vt:lpstr>
      <vt:lpstr>III. An Emerging Consumer Society</vt:lpstr>
      <vt:lpstr>IV. The Search for Peace and Political Stability</vt:lpstr>
      <vt:lpstr>IV. The Search for Peace and Political Stability</vt:lpstr>
      <vt:lpstr>IV. The Search for Peace and Political Stability</vt:lpstr>
      <vt:lpstr>PowerPoint Presentation</vt:lpstr>
      <vt:lpstr>PowerPoint Presentation</vt:lpstr>
      <vt:lpstr>IV. The Search for Peace and Political Stability</vt:lpstr>
      <vt:lpstr>IV. The Search for Peace and Political Stability</vt:lpstr>
      <vt:lpstr>PowerPoint Presentation</vt:lpstr>
      <vt:lpstr>V.  The Great Depression, 1929–1939</vt:lpstr>
      <vt:lpstr>V.  The Great Depression, 1929–1939</vt:lpstr>
      <vt:lpstr>PowerPoint Presentation</vt:lpstr>
      <vt:lpstr>PowerPoint Presentation</vt:lpstr>
      <vt:lpstr>PowerPoint Presentation</vt:lpstr>
      <vt:lpstr>PowerPoint Presentation</vt:lpstr>
      <vt:lpstr>PowerPoint Presentation</vt:lpstr>
      <vt:lpstr>V.  The Great Depression, 1929–1939</vt:lpstr>
      <vt:lpstr>V.  The Great Depression, 1929–1939</vt:lpstr>
      <vt:lpstr>V.  The Great Depression, 1929–1939</vt:lpstr>
      <vt:lpstr>V.  The Great Depression, 1929–1939</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131</cp:revision>
  <dcterms:created xsi:type="dcterms:W3CDTF">2016-07-13T21:24:23Z</dcterms:created>
  <dcterms:modified xsi:type="dcterms:W3CDTF">2017-03-29T20:56:09Z</dcterms:modified>
  <cp:category/>
</cp:coreProperties>
</file>