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2"/>
  </p:notesMasterIdLst>
  <p:sldIdLst>
    <p:sldId id="259" r:id="rId2"/>
    <p:sldId id="260" r:id="rId3"/>
    <p:sldId id="289" r:id="rId4"/>
    <p:sldId id="290" r:id="rId5"/>
    <p:sldId id="291" r:id="rId6"/>
    <p:sldId id="279" r:id="rId7"/>
    <p:sldId id="292" r:id="rId8"/>
    <p:sldId id="293" r:id="rId9"/>
    <p:sldId id="294" r:id="rId10"/>
    <p:sldId id="280" r:id="rId11"/>
    <p:sldId id="295" r:id="rId12"/>
    <p:sldId id="296" r:id="rId13"/>
    <p:sldId id="261" r:id="rId14"/>
    <p:sldId id="287" r:id="rId15"/>
    <p:sldId id="297" r:id="rId16"/>
    <p:sldId id="281" r:id="rId17"/>
    <p:sldId id="282" r:id="rId18"/>
    <p:sldId id="298" r:id="rId19"/>
    <p:sldId id="262" r:id="rId20"/>
    <p:sldId id="263" r:id="rId21"/>
    <p:sldId id="299" r:id="rId22"/>
    <p:sldId id="264" r:id="rId23"/>
    <p:sldId id="265" r:id="rId24"/>
    <p:sldId id="266" r:id="rId25"/>
    <p:sldId id="286" r:id="rId26"/>
    <p:sldId id="300" r:id="rId27"/>
    <p:sldId id="301" r:id="rId28"/>
    <p:sldId id="285" r:id="rId29"/>
    <p:sldId id="302" r:id="rId30"/>
    <p:sldId id="267" r:id="rId31"/>
    <p:sldId id="284" r:id="rId32"/>
    <p:sldId id="303" r:id="rId33"/>
    <p:sldId id="304" r:id="rId34"/>
    <p:sldId id="305" r:id="rId35"/>
    <p:sldId id="306" r:id="rId36"/>
    <p:sldId id="307" r:id="rId37"/>
    <p:sldId id="268" r:id="rId38"/>
    <p:sldId id="308" r:id="rId39"/>
    <p:sldId id="269" r:id="rId40"/>
    <p:sldId id="309" r:id="rId41"/>
    <p:sldId id="310" r:id="rId42"/>
    <p:sldId id="270" r:id="rId43"/>
    <p:sldId id="271" r:id="rId44"/>
    <p:sldId id="311" r:id="rId45"/>
    <p:sldId id="312" r:id="rId46"/>
    <p:sldId id="313" r:id="rId47"/>
    <p:sldId id="314" r:id="rId48"/>
    <p:sldId id="315" r:id="rId49"/>
    <p:sldId id="316" r:id="rId50"/>
    <p:sldId id="317" r:id="rId51"/>
    <p:sldId id="318" r:id="rId52"/>
    <p:sldId id="272" r:id="rId53"/>
    <p:sldId id="319" r:id="rId54"/>
    <p:sldId id="320" r:id="rId55"/>
    <p:sldId id="273" r:id="rId56"/>
    <p:sldId id="321" r:id="rId57"/>
    <p:sldId id="322" r:id="rId58"/>
    <p:sldId id="323" r:id="rId59"/>
    <p:sldId id="324" r:id="rId60"/>
    <p:sldId id="274" r:id="rId61"/>
    <p:sldId id="325" r:id="rId62"/>
    <p:sldId id="326" r:id="rId63"/>
    <p:sldId id="327" r:id="rId64"/>
    <p:sldId id="328" r:id="rId65"/>
    <p:sldId id="283" r:id="rId66"/>
    <p:sldId id="329" r:id="rId67"/>
    <p:sldId id="330" r:id="rId68"/>
    <p:sldId id="331" r:id="rId69"/>
    <p:sldId id="332" r:id="rId70"/>
    <p:sldId id="333" r:id="rId71"/>
    <p:sldId id="334" r:id="rId72"/>
    <p:sldId id="275" r:id="rId73"/>
    <p:sldId id="277" r:id="rId74"/>
    <p:sldId id="288" r:id="rId75"/>
    <p:sldId id="335" r:id="rId76"/>
    <p:sldId id="336" r:id="rId77"/>
    <p:sldId id="278" r:id="rId78"/>
    <p:sldId id="337" r:id="rId79"/>
    <p:sldId id="338" r:id="rId80"/>
    <p:sldId id="276"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122" autoAdjust="0"/>
    <p:restoredTop sz="68455" autoAdjust="0"/>
  </p:normalViewPr>
  <p:slideViewPr>
    <p:cSldViewPr snapToGrid="0">
      <p:cViewPr varScale="1">
        <p:scale>
          <a:sx n="48" d="100"/>
          <a:sy n="48" d="100"/>
        </p:scale>
        <p:origin x="16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3338982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5362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2238258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Outbreak of War</a:t>
            </a:r>
          </a:p>
          <a:p>
            <a:r>
              <a:rPr lang="en-US" sz="1200" kern="1200" dirty="0" smtClean="0">
                <a:solidFill>
                  <a:schemeClr val="tx1"/>
                </a:solidFill>
                <a:effectLst/>
                <a:latin typeface="Verdana" pitchFamily="-108" charset="0"/>
                <a:ea typeface="+mn-ea"/>
                <a:cs typeface="+mn-cs"/>
              </a:rPr>
              <a:t>6. Encouraged by their success against the Ottomans, Balkan nationalists increased their demands for freedom from Austria-Hungary.</a:t>
            </a:r>
          </a:p>
          <a:p>
            <a:r>
              <a:rPr lang="en-US" sz="1200" kern="1200" dirty="0" smtClean="0">
                <a:solidFill>
                  <a:schemeClr val="tx1"/>
                </a:solidFill>
                <a:effectLst/>
                <a:latin typeface="Verdana" pitchFamily="-108" charset="0"/>
                <a:ea typeface="+mn-ea"/>
                <a:cs typeface="+mn-cs"/>
              </a:rPr>
              <a:t>7. Within this complex context, the leaders of Austria-Hungary concluded that Serbia was implicated in Archduke Ferdinand’s assassination and deserved severe punishment.</a:t>
            </a:r>
          </a:p>
          <a:p>
            <a:r>
              <a:rPr lang="en-US" sz="1200" kern="1200" dirty="0" smtClean="0">
                <a:solidFill>
                  <a:schemeClr val="tx1"/>
                </a:solidFill>
                <a:effectLst/>
                <a:latin typeface="Verdana" pitchFamily="-108" charset="0"/>
                <a:ea typeface="+mn-ea"/>
                <a:cs typeface="+mn-cs"/>
              </a:rPr>
              <a:t>8. On July 23 Austria-Hungary presented Serbia with an unconditional ultimatum; Serbia replied evasively, leading Austria to mobilize its armies and declare war on Serbia on July 28.</a:t>
            </a:r>
          </a:p>
          <a:p>
            <a:r>
              <a:rPr lang="en-US" sz="1200" kern="1200" dirty="0" smtClean="0">
                <a:solidFill>
                  <a:schemeClr val="tx1"/>
                </a:solidFill>
                <a:effectLst/>
                <a:latin typeface="Verdana" pitchFamily="-108" charset="0"/>
                <a:ea typeface="+mn-ea"/>
                <a:cs typeface="+mn-cs"/>
              </a:rPr>
              <a:t>9. Germany—knowing that war was likely between Austria and Russia because Russia would stand by its Serbian ally—pushed Austria-Hungary to confront Serbia and thus bore much responsibility for turning a little war into a world war.</a:t>
            </a:r>
          </a:p>
          <a:p>
            <a:r>
              <a:rPr lang="en-US" sz="1200" kern="1200" dirty="0" smtClean="0">
                <a:solidFill>
                  <a:schemeClr val="tx1"/>
                </a:solidFill>
                <a:effectLst/>
                <a:latin typeface="Verdana" pitchFamily="-108" charset="0"/>
                <a:ea typeface="+mn-ea"/>
                <a:cs typeface="+mn-cs"/>
              </a:rPr>
              <a:t>10. The German chancellor promised Austria-Hungary Germany’s unconditional support in case of war, thereby encouraging the pro-war faction in Vienna to take a hard line against the Serbs at a time when moderation might still have limited the crisis.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184748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Outbreak of War</a:t>
            </a:r>
          </a:p>
          <a:p>
            <a:r>
              <a:rPr lang="en-US" sz="1200" kern="1200" dirty="0" smtClean="0">
                <a:solidFill>
                  <a:schemeClr val="tx1"/>
                </a:solidFill>
                <a:effectLst/>
                <a:latin typeface="Verdana" pitchFamily="-108" charset="0"/>
                <a:ea typeface="+mn-ea"/>
                <a:cs typeface="+mn-cs"/>
              </a:rPr>
              <a:t>11. The diplomatic situation quickly spiraled out of control, as military plans and timetables began to dictate policy, and on July 29 Tsar Nicholas II of Russia ordered full mobilization, in effect declaring war on two fronts against Germany and Austria.</a:t>
            </a:r>
          </a:p>
          <a:p>
            <a:r>
              <a:rPr lang="en-US" sz="1200" kern="1200" dirty="0" smtClean="0">
                <a:solidFill>
                  <a:schemeClr val="tx1"/>
                </a:solidFill>
                <a:effectLst/>
                <a:latin typeface="Verdana" pitchFamily="-108" charset="0"/>
                <a:ea typeface="+mn-ea"/>
                <a:cs typeface="+mn-cs"/>
              </a:rPr>
              <a:t>12. The German general staff, also thinking in terms of a two-front war, rolled out their misguided </a:t>
            </a:r>
            <a:r>
              <a:rPr lang="en-US" sz="1200" kern="1200" dirty="0" err="1" smtClean="0">
                <a:solidFill>
                  <a:schemeClr val="tx1"/>
                </a:solidFill>
                <a:effectLst/>
                <a:latin typeface="Verdana" pitchFamily="-108" charset="0"/>
                <a:ea typeface="+mn-ea"/>
                <a:cs typeface="+mn-cs"/>
              </a:rPr>
              <a:t>Schlieffen</a:t>
            </a:r>
            <a:r>
              <a:rPr lang="en-US" sz="1200" kern="1200" dirty="0" smtClean="0">
                <a:solidFill>
                  <a:schemeClr val="tx1"/>
                </a:solidFill>
                <a:effectLst/>
                <a:latin typeface="Verdana" pitchFamily="-108" charset="0"/>
                <a:ea typeface="+mn-ea"/>
                <a:cs typeface="+mn-cs"/>
              </a:rPr>
              <a:t> Plan, which called for a quick victory over France after a lightning attack through neutral Belgium, before turning on Russia.</a:t>
            </a:r>
          </a:p>
          <a:p>
            <a:r>
              <a:rPr lang="en-US" sz="1200" kern="1200" dirty="0" smtClean="0">
                <a:solidFill>
                  <a:schemeClr val="tx1"/>
                </a:solidFill>
                <a:effectLst/>
                <a:latin typeface="Verdana" pitchFamily="-108" charset="0"/>
                <a:ea typeface="+mn-ea"/>
                <a:cs typeface="+mn-cs"/>
              </a:rPr>
              <a:t>13. German armies invaded Belgium on August 3, and Great Britain declared war on Germany the following day.</a:t>
            </a:r>
          </a:p>
          <a:p>
            <a:r>
              <a:rPr lang="en-US" sz="1200" kern="1200" dirty="0" smtClean="0">
                <a:solidFill>
                  <a:schemeClr val="tx1"/>
                </a:solidFill>
                <a:effectLst/>
                <a:latin typeface="Verdana" pitchFamily="-108" charset="0"/>
                <a:ea typeface="+mn-ea"/>
                <a:cs typeface="+mn-cs"/>
              </a:rPr>
              <a:t>14. Excited crowds shouting pro-war slogans pushed politicians and military leaders toward the increasingly inevitable confrontation, turning a limited Austrian-Serbian war into a European-wide conflict in a little over a month.</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376596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28511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42868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Waging Total War</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Stalemate</a:t>
            </a:r>
            <a:r>
              <a:rPr lang="en-US" sz="1000" b="1" baseline="0" dirty="0" smtClean="0">
                <a:latin typeface="Arial" panose="020B0604020202020204" pitchFamily="34" charset="0"/>
                <a:cs typeface="Arial" panose="020B0604020202020204" pitchFamily="34" charset="0"/>
              </a:rPr>
              <a:t> and Slaughter on the Western Front</a:t>
            </a:r>
          </a:p>
          <a:p>
            <a:r>
              <a:rPr lang="en-US" sz="1200" kern="1200" dirty="0" smtClean="0">
                <a:solidFill>
                  <a:schemeClr val="tx1"/>
                </a:solidFill>
                <a:effectLst/>
                <a:latin typeface="Verdana" pitchFamily="-108" charset="0"/>
                <a:ea typeface="+mn-ea"/>
                <a:cs typeface="+mn-cs"/>
              </a:rPr>
              <a:t>1. At the start of the war, many believed that the conflict would be short, but the belligerent armies bogged down on the western front in France and the eastern front in Russia in a new and extremely costly kind of war, termed </a:t>
            </a:r>
            <a:r>
              <a:rPr lang="en-US" sz="1200" i="1" kern="1200" dirty="0" smtClean="0">
                <a:solidFill>
                  <a:schemeClr val="tx1"/>
                </a:solidFill>
                <a:effectLst/>
                <a:latin typeface="Verdana" pitchFamily="-108" charset="0"/>
                <a:ea typeface="+mn-ea"/>
                <a:cs typeface="+mn-cs"/>
              </a:rPr>
              <a:t>total war</a:t>
            </a:r>
            <a:r>
              <a:rPr lang="en-US" sz="1200" kern="1200" dirty="0" smtClean="0">
                <a:solidFill>
                  <a:schemeClr val="tx1"/>
                </a:solidFill>
                <a:effectLst/>
                <a:latin typeface="Verdana" pitchFamily="-108" charset="0"/>
                <a:ea typeface="+mn-ea"/>
                <a:cs typeface="+mn-cs"/>
              </a:rPr>
              <a:t>.</a:t>
            </a:r>
          </a:p>
          <a:p>
            <a:r>
              <a:rPr lang="en-US" sz="1200" kern="1200" dirty="0" smtClean="0">
                <a:solidFill>
                  <a:schemeClr val="tx1"/>
                </a:solidFill>
                <a:effectLst/>
                <a:latin typeface="Verdana" pitchFamily="-108" charset="0"/>
                <a:ea typeface="+mn-ea"/>
                <a:cs typeface="+mn-cs"/>
              </a:rPr>
              <a:t>2. At the front, total war meant lengthy, deadly battles fought with all the weapons a highly industrialized society could produce; at home, national economies were geared toward the war effort.</a:t>
            </a:r>
          </a:p>
          <a:p>
            <a:r>
              <a:rPr lang="en-US" sz="1200" kern="1200" dirty="0" smtClean="0">
                <a:solidFill>
                  <a:schemeClr val="tx1"/>
                </a:solidFill>
                <a:effectLst/>
                <a:latin typeface="Verdana" pitchFamily="-108" charset="0"/>
                <a:ea typeface="+mn-ea"/>
                <a:cs typeface="+mn-cs"/>
              </a:rPr>
              <a:t>3. As the Belgian army defended its homeland against the German invasion and then joined British troops on the Franco-Belgian border, Russian armies attacked eastern Germany, forcing the Germans to transfer much-needed troops to the east and derailing their plans to quickly capture Paris.</a:t>
            </a:r>
          </a:p>
          <a:p>
            <a:r>
              <a:rPr lang="en-US" sz="1200" kern="1200" dirty="0" smtClean="0">
                <a:solidFill>
                  <a:schemeClr val="tx1"/>
                </a:solidFill>
                <a:effectLst/>
                <a:latin typeface="Verdana" pitchFamily="-108" charset="0"/>
                <a:ea typeface="+mn-ea"/>
                <a:cs typeface="+mn-cs"/>
              </a:rPr>
              <a:t>4. On September 6 the French attacked a gap in the German line at the Battle of the Marne and, after three days of fighting, repelled the German advance, saving France.</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1860653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735931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892415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Waging Total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Stalemate and Slaughter on the Western Front</a:t>
            </a:r>
          </a:p>
          <a:p>
            <a:r>
              <a:rPr lang="en-US" sz="1200" kern="1200" dirty="0" smtClean="0">
                <a:solidFill>
                  <a:schemeClr val="tx1"/>
                </a:solidFill>
                <a:effectLst/>
                <a:latin typeface="Verdana" pitchFamily="-108" charset="0"/>
                <a:ea typeface="+mn-ea"/>
                <a:cs typeface="+mn-cs"/>
              </a:rPr>
              <a:t>5. With the armies stalled, both sides dug in behind rows of trenches, mines, and barbed wire defenses to protect themselves from machine-gun fire; by November 1914 a line of four hundred miles of defensive trenches extended from Belgium through northern France to the Swiss border.</a:t>
            </a:r>
          </a:p>
          <a:p>
            <a:r>
              <a:rPr lang="en-US" sz="1200" kern="1200" dirty="0" smtClean="0">
                <a:solidFill>
                  <a:schemeClr val="tx1"/>
                </a:solidFill>
                <a:effectLst/>
                <a:latin typeface="Verdana" pitchFamily="-108" charset="0"/>
                <a:ea typeface="+mn-ea"/>
                <a:cs typeface="+mn-cs"/>
              </a:rPr>
              <a:t>6. The cost in lives of trench warfare was staggering, while the gains in territory were minuscule.</a:t>
            </a:r>
          </a:p>
          <a:p>
            <a:r>
              <a:rPr lang="en-US" sz="1200" kern="1200" dirty="0" smtClean="0">
                <a:solidFill>
                  <a:schemeClr val="tx1"/>
                </a:solidFill>
                <a:effectLst/>
                <a:latin typeface="Verdana" pitchFamily="-108" charset="0"/>
                <a:ea typeface="+mn-ea"/>
                <a:cs typeface="+mn-cs"/>
              </a:rPr>
              <a:t>7. Recently invented weapons such as machine guns, hand grenades, poison gas, long-range artillery, and the airplane made battle impersonal, traumatic, and extremely deadly. </a:t>
            </a:r>
          </a:p>
          <a:p>
            <a:r>
              <a:rPr lang="en-US" sz="1200" kern="1200" dirty="0" smtClean="0">
                <a:solidFill>
                  <a:schemeClr val="tx1"/>
                </a:solidFill>
                <a:effectLst/>
                <a:latin typeface="Verdana" pitchFamily="-108" charset="0"/>
                <a:ea typeface="+mn-ea"/>
                <a:cs typeface="+mn-cs"/>
              </a:rPr>
              <a:t>8. These products of an industrial age favored the defense, increased casualty rates, and revolutionized the practice of war.</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4038857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137078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71500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97927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Waging Total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Stalemate and Slaughter on the Western Front</a:t>
            </a:r>
          </a:p>
          <a:p>
            <a:r>
              <a:rPr lang="en-US" sz="1200" kern="1200" dirty="0" smtClean="0">
                <a:solidFill>
                  <a:schemeClr val="tx1"/>
                </a:solidFill>
                <a:effectLst/>
                <a:latin typeface="Verdana" pitchFamily="-108" charset="0"/>
                <a:ea typeface="+mn-ea"/>
                <a:cs typeface="+mn-cs"/>
              </a:rPr>
              <a:t>9. For four years the generals repeated the same mistakes, mounting massive offensives against highly fortified trenches that might overrun the enemy’s frontline but rarely captured any substantial territory.</a:t>
            </a:r>
          </a:p>
          <a:p>
            <a:r>
              <a:rPr lang="en-US" sz="1200" kern="1200" dirty="0" smtClean="0">
                <a:solidFill>
                  <a:schemeClr val="tx1"/>
                </a:solidFill>
                <a:effectLst/>
                <a:latin typeface="Verdana" pitchFamily="-108" charset="0"/>
                <a:ea typeface="+mn-ea"/>
                <a:cs typeface="+mn-cs"/>
              </a:rPr>
              <a:t>10. In 1916 the unsuccessful German campaign against Verdun cost some 700,000 lives on both sides and ended with the combatants in their original positions.</a:t>
            </a:r>
          </a:p>
          <a:p>
            <a:r>
              <a:rPr lang="en-US" sz="1200" kern="1200" dirty="0" smtClean="0">
                <a:solidFill>
                  <a:schemeClr val="tx1"/>
                </a:solidFill>
                <a:effectLst/>
                <a:latin typeface="Verdana" pitchFamily="-108" charset="0"/>
                <a:ea typeface="+mn-ea"/>
                <a:cs typeface="+mn-cs"/>
              </a:rPr>
              <a:t>11. The Battle of the Somme, a British offensive begun in June 1916, dragged on until November, by which time the British had pushed the Germans back all of seven miles and some 420,000 British, 200,000 French, and 600,000 Germans had been killed or wounded defending an insignificant piece of land.</a:t>
            </a:r>
          </a:p>
          <a:p>
            <a:r>
              <a:rPr lang="en-US" sz="1200" kern="1200" dirty="0" smtClean="0">
                <a:solidFill>
                  <a:schemeClr val="tx1"/>
                </a:solidFill>
                <a:effectLst/>
                <a:latin typeface="Verdana" pitchFamily="-108" charset="0"/>
                <a:ea typeface="+mn-ea"/>
                <a:cs typeface="+mn-cs"/>
              </a:rPr>
              <a:t>12. Exhausted soldiers found it difficult to comprehend or describe the bloody reality of their experiences at the front. </a:t>
            </a:r>
          </a:p>
          <a:p>
            <a:r>
              <a:rPr lang="en-US" sz="1200" kern="1200" dirty="0" smtClean="0">
                <a:solidFill>
                  <a:schemeClr val="tx1"/>
                </a:solidFill>
                <a:effectLst/>
                <a:latin typeface="Verdana" pitchFamily="-108" charset="0"/>
                <a:ea typeface="+mn-ea"/>
                <a:cs typeface="+mn-cs"/>
              </a:rPr>
              <a:t>13. The anonymous, almost unreal qualities of high-teach warfare appeared in art and literature, as artists and writers sought to portray the nightmarish quality of total war.</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3070992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514517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324703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69684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1447221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Waging Total War</a:t>
            </a:r>
          </a:p>
          <a:p>
            <a:endParaRPr lang="en-US" sz="1000" b="1" dirty="0" smtClean="0">
              <a:latin typeface="Arial" panose="020B0604020202020204" pitchFamily="34" charset="0"/>
              <a:cs typeface="Arial" panose="020B0604020202020204" pitchFamily="34" charset="0"/>
            </a:endParaRPr>
          </a:p>
          <a:p>
            <a:r>
              <a:rPr lang="en-US" sz="1000" b="1" dirty="0" smtClean="0">
                <a:latin typeface="Arial" panose="020B0604020202020204" pitchFamily="34" charset="0"/>
                <a:cs typeface="Arial" panose="020B0604020202020204" pitchFamily="34" charset="0"/>
              </a:rPr>
              <a:t>B. The Widening</a:t>
            </a:r>
            <a:r>
              <a:rPr lang="en-US" sz="1000" b="1" baseline="0" dirty="0" smtClean="0">
                <a:latin typeface="Arial" panose="020B0604020202020204" pitchFamily="34" charset="0"/>
                <a:cs typeface="Arial" panose="020B0604020202020204" pitchFamily="34" charset="0"/>
              </a:rPr>
              <a:t> War</a:t>
            </a:r>
          </a:p>
          <a:p>
            <a:r>
              <a:rPr lang="en-US" sz="1200" kern="1200" dirty="0" smtClean="0">
                <a:solidFill>
                  <a:schemeClr val="tx1"/>
                </a:solidFill>
                <a:effectLst/>
                <a:latin typeface="Verdana" pitchFamily="-108" charset="0"/>
                <a:ea typeface="+mn-ea"/>
                <a:cs typeface="+mn-cs"/>
              </a:rPr>
              <a:t>1. On the eastern front, the Germans repulsed the initial Russian attacks and won major victories at the Battles of </a:t>
            </a:r>
            <a:r>
              <a:rPr lang="en-US" sz="1200" kern="1200" dirty="0" err="1" smtClean="0">
                <a:solidFill>
                  <a:schemeClr val="tx1"/>
                </a:solidFill>
                <a:effectLst/>
                <a:latin typeface="Verdana" pitchFamily="-108" charset="0"/>
                <a:ea typeface="+mn-ea"/>
                <a:cs typeface="+mn-cs"/>
              </a:rPr>
              <a:t>Tannenberg</a:t>
            </a:r>
            <a:r>
              <a:rPr lang="en-US" sz="1200" kern="1200" dirty="0" smtClean="0">
                <a:solidFill>
                  <a:schemeClr val="tx1"/>
                </a:solidFill>
                <a:effectLst/>
                <a:latin typeface="Verdana" pitchFamily="-108" charset="0"/>
                <a:ea typeface="+mn-ea"/>
                <a:cs typeface="+mn-cs"/>
              </a:rPr>
              <a:t> and the </a:t>
            </a:r>
            <a:r>
              <a:rPr lang="en-US" sz="1200" kern="1200" dirty="0" err="1" smtClean="0">
                <a:solidFill>
                  <a:schemeClr val="tx1"/>
                </a:solidFill>
                <a:effectLst/>
                <a:latin typeface="Verdana" pitchFamily="-108" charset="0"/>
                <a:ea typeface="+mn-ea"/>
                <a:cs typeface="+mn-cs"/>
              </a:rPr>
              <a:t>Masurian</a:t>
            </a:r>
            <a:r>
              <a:rPr lang="en-US" sz="1200" kern="1200" dirty="0" smtClean="0">
                <a:solidFill>
                  <a:schemeClr val="tx1"/>
                </a:solidFill>
                <a:effectLst/>
                <a:latin typeface="Verdana" pitchFamily="-108" charset="0"/>
                <a:ea typeface="+mn-ea"/>
                <a:cs typeface="+mn-cs"/>
              </a:rPr>
              <a:t> Lakes in August and September 1914.</a:t>
            </a:r>
          </a:p>
          <a:p>
            <a:r>
              <a:rPr lang="en-US" sz="1200" kern="1200" dirty="0" smtClean="0">
                <a:solidFill>
                  <a:schemeClr val="tx1"/>
                </a:solidFill>
                <a:effectLst/>
                <a:latin typeface="Verdana" pitchFamily="-108" charset="0"/>
                <a:ea typeface="+mn-ea"/>
                <a:cs typeface="+mn-cs"/>
              </a:rPr>
              <a:t>2. By 1915 a staggering 2.5 million Russian soldiers had been killed, wounded, or captured, and German armies occupied huge swaths of the Russian empire; yet, Russia continued to fight, marking another failure of the </a:t>
            </a:r>
            <a:r>
              <a:rPr lang="en-US" sz="1200" kern="1200" dirty="0" err="1" smtClean="0">
                <a:solidFill>
                  <a:schemeClr val="tx1"/>
                </a:solidFill>
                <a:effectLst/>
                <a:latin typeface="Verdana" pitchFamily="-108" charset="0"/>
                <a:ea typeface="+mn-ea"/>
                <a:cs typeface="+mn-cs"/>
              </a:rPr>
              <a:t>Schlieffen</a:t>
            </a:r>
            <a:r>
              <a:rPr lang="en-US" sz="1200" kern="1200" dirty="0" smtClean="0">
                <a:solidFill>
                  <a:schemeClr val="tx1"/>
                </a:solidFill>
                <a:effectLst/>
                <a:latin typeface="Verdana" pitchFamily="-108" charset="0"/>
                <a:ea typeface="+mn-ea"/>
                <a:cs typeface="+mn-cs"/>
              </a:rPr>
              <a:t> Plan.</a:t>
            </a:r>
          </a:p>
          <a:p>
            <a:r>
              <a:rPr lang="en-US" sz="1200" kern="1200" dirty="0" smtClean="0">
                <a:solidFill>
                  <a:schemeClr val="tx1"/>
                </a:solidFill>
                <a:effectLst/>
                <a:latin typeface="Verdana" pitchFamily="-108" charset="0"/>
                <a:ea typeface="+mn-ea"/>
                <a:cs typeface="+mn-cs"/>
              </a:rPr>
              <a:t>3. The Germans installed a vast military bureaucracy of some 15,000 army administrators and professional specialists to govern the occupied territories in central Europe.</a:t>
            </a:r>
          </a:p>
          <a:p>
            <a:r>
              <a:rPr lang="en-US" sz="1200" kern="1200" dirty="0" smtClean="0">
                <a:solidFill>
                  <a:schemeClr val="tx1"/>
                </a:solidFill>
                <a:effectLst/>
                <a:latin typeface="Verdana" pitchFamily="-108" charset="0"/>
                <a:ea typeface="+mn-ea"/>
                <a:cs typeface="+mn-cs"/>
              </a:rPr>
              <a:t>4. About one-third of the civilian population was killed or became refugees under this brutal occupation, which was characterized by an anti-Slavic prejudice.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38225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Waging Total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Widening War</a:t>
            </a:r>
          </a:p>
          <a:p>
            <a:r>
              <a:rPr lang="en-US" sz="1200" kern="1200" dirty="0" smtClean="0">
                <a:solidFill>
                  <a:schemeClr val="tx1"/>
                </a:solidFill>
                <a:effectLst/>
                <a:latin typeface="Verdana" pitchFamily="-108" charset="0"/>
                <a:ea typeface="+mn-ea"/>
                <a:cs typeface="+mn-cs"/>
              </a:rPr>
              <a:t>5. Italy, a member of the Triple Alliance since 1882, had declared its neutrality in 1914, but in May 1915 it joined the Triple Entente in return for promises of Austrian territory.</a:t>
            </a:r>
          </a:p>
          <a:p>
            <a:r>
              <a:rPr lang="en-US" sz="1200" kern="1200" dirty="0" smtClean="0">
                <a:solidFill>
                  <a:schemeClr val="tx1"/>
                </a:solidFill>
                <a:effectLst/>
                <a:latin typeface="Verdana" pitchFamily="-108" charset="0"/>
                <a:ea typeface="+mn-ea"/>
                <a:cs typeface="+mn-cs"/>
              </a:rPr>
              <a:t>6. The entry of the Ottoman Turks on the side of the Central Powers (Austria and Germany) in October 1914 carried the war into the Middle East.</a:t>
            </a:r>
          </a:p>
          <a:p>
            <a:r>
              <a:rPr lang="en-US" sz="1200" kern="1200" dirty="0" smtClean="0">
                <a:solidFill>
                  <a:schemeClr val="tx1"/>
                </a:solidFill>
                <a:effectLst/>
                <a:latin typeface="Verdana" pitchFamily="-108" charset="0"/>
                <a:ea typeface="+mn-ea"/>
                <a:cs typeface="+mn-cs"/>
              </a:rPr>
              <a:t>7. In 1915, when some Armenians welcomed Russian armies as liberators, the Ottoman government ordered a mass deportation of its Armenian citizens; in this example of modern ethnic cleansing, about one million Armenians died from murder, starvation, and disease.</a:t>
            </a:r>
          </a:p>
          <a:p>
            <a:r>
              <a:rPr lang="en-US" sz="1200" kern="1200" dirty="0" smtClean="0">
                <a:solidFill>
                  <a:schemeClr val="tx1"/>
                </a:solidFill>
                <a:effectLst/>
                <a:latin typeface="Verdana" pitchFamily="-108" charset="0"/>
                <a:ea typeface="+mn-ea"/>
                <a:cs typeface="+mn-cs"/>
              </a:rPr>
              <a:t>8. In 1915, at the Battle of Gallipoli, British forces failed to take the Dardanelles and Constantinople from the Ottoman Turks.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2749051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142217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Waging Total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Widening War</a:t>
            </a:r>
          </a:p>
          <a:p>
            <a:r>
              <a:rPr lang="en-US" sz="1200" kern="1200" dirty="0" smtClean="0">
                <a:solidFill>
                  <a:schemeClr val="tx1"/>
                </a:solidFill>
                <a:effectLst/>
                <a:latin typeface="Verdana" pitchFamily="-108" charset="0"/>
                <a:ea typeface="+mn-ea"/>
                <a:cs typeface="+mn-cs"/>
              </a:rPr>
              <a:t>9. The British made vague commitments for an independent Arab kingdom to the Arab leader Hussein </a:t>
            </a:r>
            <a:r>
              <a:rPr lang="en-US" sz="1200" kern="1200" dirty="0" err="1" smtClean="0">
                <a:solidFill>
                  <a:schemeClr val="tx1"/>
                </a:solidFill>
                <a:effectLst/>
                <a:latin typeface="Verdana" pitchFamily="-108" charset="0"/>
                <a:ea typeface="+mn-ea"/>
                <a:cs typeface="+mn-cs"/>
              </a:rPr>
              <a:t>ibn</a:t>
            </a:r>
            <a:r>
              <a:rPr lang="en-US" sz="1200" kern="1200" dirty="0" smtClean="0">
                <a:solidFill>
                  <a:schemeClr val="tx1"/>
                </a:solidFill>
                <a:effectLst/>
                <a:latin typeface="Verdana" pitchFamily="-108" charset="0"/>
                <a:ea typeface="+mn-ea"/>
                <a:cs typeface="+mn-cs"/>
              </a:rPr>
              <a:t>-Ali (1856–1931) in return for his joining forces with the British and leading Arab soldiers in a successful guerrilla war against the Turks on the Arabian peninsula.</a:t>
            </a:r>
          </a:p>
          <a:p>
            <a:r>
              <a:rPr lang="en-US" sz="1200" kern="1200" dirty="0" smtClean="0">
                <a:solidFill>
                  <a:schemeClr val="tx1"/>
                </a:solidFill>
                <a:effectLst/>
                <a:latin typeface="Verdana" pitchFamily="-108" charset="0"/>
                <a:ea typeface="+mn-ea"/>
                <a:cs typeface="+mn-cs"/>
              </a:rPr>
              <a:t>10. With Arab help, British troops occupied the southern Iraqi city of Basra in 1914, captured Baghdad in 1917, and rolled into Syria in September 1918.</a:t>
            </a:r>
          </a:p>
          <a:p>
            <a:r>
              <a:rPr lang="en-US" sz="1200" kern="1200" dirty="0" smtClean="0">
                <a:solidFill>
                  <a:schemeClr val="tx1"/>
                </a:solidFill>
                <a:effectLst/>
                <a:latin typeface="Verdana" pitchFamily="-108" charset="0"/>
                <a:ea typeface="+mn-ea"/>
                <a:cs typeface="+mn-cs"/>
              </a:rPr>
              <a:t>11. The war spread to East Asia, where Japan, after declaring war on Germany in 1914, seized Germany’s colonies and expanded its influence in China. </a:t>
            </a:r>
          </a:p>
          <a:p>
            <a:r>
              <a:rPr lang="en-US" sz="1200" kern="1200" dirty="0" smtClean="0">
                <a:solidFill>
                  <a:schemeClr val="tx1"/>
                </a:solidFill>
                <a:effectLst/>
                <a:latin typeface="Verdana" pitchFamily="-108" charset="0"/>
                <a:ea typeface="+mn-ea"/>
                <a:cs typeface="+mn-cs"/>
              </a:rPr>
              <a:t>12. In Africa, Britain’s and France’s colonial subjects generally supported the Allied powers and helped local British and French commanders take over German colonies.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10370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Road to War</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Growing International Conflict</a:t>
            </a:r>
          </a:p>
          <a:p>
            <a:r>
              <a:rPr lang="en-US" sz="1200" kern="1200" dirty="0" smtClean="0">
                <a:solidFill>
                  <a:schemeClr val="tx1"/>
                </a:solidFill>
                <a:effectLst/>
                <a:latin typeface="Verdana" pitchFamily="-108" charset="0"/>
                <a:ea typeface="+mn-ea"/>
                <a:cs typeface="+mn-cs"/>
              </a:rPr>
              <a:t>1. The First World War began, in part, because European statesmen did not resolve diplomatic problems created by Germany’s rise to Great Power status.</a:t>
            </a:r>
          </a:p>
          <a:p>
            <a:r>
              <a:rPr lang="en-US" sz="1200" kern="1200" dirty="0" smtClean="0">
                <a:solidFill>
                  <a:schemeClr val="tx1"/>
                </a:solidFill>
                <a:effectLst/>
                <a:latin typeface="Verdana" pitchFamily="-108" charset="0"/>
                <a:ea typeface="+mn-ea"/>
                <a:cs typeface="+mn-cs"/>
              </a:rPr>
              <a:t>2. Bismarck declared after 1871 that Germany was a “satisfied” power that had no territorial ambitions and wanted only peace; his first concern was to keep an embittered France diplomatically isolated and without allies.</a:t>
            </a:r>
          </a:p>
          <a:p>
            <a:r>
              <a:rPr lang="en-US" sz="1200" kern="1200" dirty="0" smtClean="0">
                <a:solidFill>
                  <a:schemeClr val="tx1"/>
                </a:solidFill>
                <a:effectLst/>
                <a:latin typeface="Verdana" pitchFamily="-108" charset="0"/>
                <a:ea typeface="+mn-ea"/>
                <a:cs typeface="+mn-cs"/>
              </a:rPr>
              <a:t>3. Another concern of Bismarck’s was the threat to peace posed by the multinational empires of Austria-Hungary and Russia, particularly in southeastern Europe, where the waning strength of the Ottoman Empire was creating a power vacuum in the Balkans.</a:t>
            </a:r>
          </a:p>
          <a:p>
            <a:r>
              <a:rPr lang="en-US" sz="1200" kern="1200" dirty="0" smtClean="0">
                <a:solidFill>
                  <a:schemeClr val="tx1"/>
                </a:solidFill>
                <a:effectLst/>
                <a:latin typeface="Verdana" pitchFamily="-108" charset="0"/>
                <a:ea typeface="+mn-ea"/>
                <a:cs typeface="+mn-cs"/>
              </a:rPr>
              <a:t>4. Bismarck’s accomplishments in foreign policy were great, but his carefully planned alliance system began to unravel after the new German emperor William II dismissed him in 1890.</a:t>
            </a:r>
          </a:p>
          <a:p>
            <a:r>
              <a:rPr lang="en-US" sz="1200" kern="1200" dirty="0" smtClean="0">
                <a:solidFill>
                  <a:schemeClr val="tx1"/>
                </a:solidFill>
                <a:effectLst/>
                <a:latin typeface="Verdana" pitchFamily="-108" charset="0"/>
                <a:ea typeface="+mn-ea"/>
                <a:cs typeface="+mn-cs"/>
              </a:rPr>
              <a:t>5. Germany refused to renew a nonaggression pact with Russia, the centerpiece of Bismarck’s system, in spite of Russia’s willingness to do so, which prompted France to court Russia with offers of loans, arms, and support.</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1444400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649306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579299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Waging Total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Widening War</a:t>
            </a:r>
          </a:p>
          <a:p>
            <a:r>
              <a:rPr lang="en-US" sz="1200" kern="1200" dirty="0" smtClean="0">
                <a:solidFill>
                  <a:schemeClr val="tx1"/>
                </a:solidFill>
                <a:effectLst/>
                <a:latin typeface="Verdana" pitchFamily="-108" charset="0"/>
                <a:ea typeface="+mn-ea"/>
                <a:cs typeface="+mn-cs"/>
              </a:rPr>
              <a:t>13. More than a million Africans and Asians served in the various armies of the warring powers, and more than double that number served as porters to carry equipment.</a:t>
            </a:r>
          </a:p>
          <a:p>
            <a:r>
              <a:rPr lang="en-US" sz="1200" kern="1200" dirty="0" smtClean="0">
                <a:solidFill>
                  <a:schemeClr val="tx1"/>
                </a:solidFill>
                <a:effectLst/>
                <a:latin typeface="Verdana" pitchFamily="-108" charset="0"/>
                <a:ea typeface="+mn-ea"/>
                <a:cs typeface="+mn-cs"/>
              </a:rPr>
              <a:t>14. Large numbers of troops from the Commonwealth countries of Canada, Australia, and New Zealand fought with the British. </a:t>
            </a:r>
          </a:p>
          <a:p>
            <a:r>
              <a:rPr lang="en-US" sz="1200" kern="1200" dirty="0" smtClean="0">
                <a:solidFill>
                  <a:schemeClr val="tx1"/>
                </a:solidFill>
                <a:effectLst/>
                <a:latin typeface="Verdana" pitchFamily="-108" charset="0"/>
                <a:ea typeface="+mn-ea"/>
                <a:cs typeface="+mn-cs"/>
              </a:rPr>
              <a:t>15.</a:t>
            </a:r>
            <a:r>
              <a:rPr lang="en-US" sz="1200" i="1" kern="120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After a German submarine sank the British passenger liner </a:t>
            </a:r>
            <a:r>
              <a:rPr lang="en-US" sz="1200" i="1" kern="1200" dirty="0" smtClean="0">
                <a:solidFill>
                  <a:schemeClr val="tx1"/>
                </a:solidFill>
                <a:effectLst/>
                <a:latin typeface="Verdana" pitchFamily="-108" charset="0"/>
                <a:ea typeface="+mn-ea"/>
                <a:cs typeface="+mn-cs"/>
              </a:rPr>
              <a:t>Lusitania</a:t>
            </a:r>
            <a:r>
              <a:rPr lang="en-US" sz="1200" kern="1200" dirty="0" smtClean="0">
                <a:solidFill>
                  <a:schemeClr val="tx1"/>
                </a:solidFill>
                <a:effectLst/>
                <a:latin typeface="Verdana" pitchFamily="-108" charset="0"/>
                <a:ea typeface="+mn-ea"/>
                <a:cs typeface="+mn-cs"/>
              </a:rPr>
              <a:t> in May 1915, with 139 U.S. citizens among the more than 1,000 who died, President Woodrow Wilson protested vigorously.</a:t>
            </a:r>
          </a:p>
          <a:p>
            <a:r>
              <a:rPr lang="en-US" sz="1200" kern="1200" dirty="0" smtClean="0">
                <a:solidFill>
                  <a:schemeClr val="tx1"/>
                </a:solidFill>
                <a:effectLst/>
                <a:latin typeface="Verdana" pitchFamily="-108" charset="0"/>
                <a:ea typeface="+mn-ea"/>
                <a:cs typeface="+mn-cs"/>
              </a:rPr>
              <a:t>16. Germany halted its submarine warfare for almost two years to avoid war with the United States, but early in 1917 the German military command resumed it again, believing that it could starve Britain into submission before the United States could come to its rescue.</a:t>
            </a:r>
          </a:p>
          <a:p>
            <a:r>
              <a:rPr lang="en-US" sz="1200" kern="1200" dirty="0" smtClean="0">
                <a:solidFill>
                  <a:schemeClr val="tx1"/>
                </a:solidFill>
                <a:effectLst/>
                <a:latin typeface="Verdana" pitchFamily="-108" charset="0"/>
                <a:ea typeface="+mn-ea"/>
                <a:cs typeface="+mn-cs"/>
              </a:rPr>
              <a:t>17. The United States declared war on Germany in April 1917 and eventually tipped the balance in favor of the British, French, and their allies.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3467294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Home Front </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Mobilizing for Total War</a:t>
            </a:r>
          </a:p>
          <a:p>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In August 1914 many people greeted the outbreak of hostilities enthusiastically, with ordinary people in every country believing that their nation was right to defend itself from foreign aggression.</a:t>
            </a:r>
          </a:p>
          <a:p>
            <a:r>
              <a:rPr lang="en-US" sz="1200" kern="1200" dirty="0" smtClean="0">
                <a:solidFill>
                  <a:schemeClr val="tx1"/>
                </a:solidFill>
                <a:effectLst/>
                <a:latin typeface="Verdana" pitchFamily="-108" charset="0"/>
                <a:ea typeface="+mn-ea"/>
                <a:cs typeface="+mn-cs"/>
              </a:rPr>
              <a:t>2. Faced with a desperate need for men and weapons, and to keep the war machine moving, national leaders aggressively intervened in society and the economy.</a:t>
            </a:r>
          </a:p>
          <a:p>
            <a:r>
              <a:rPr lang="en-US" sz="1200" kern="1200" dirty="0" smtClean="0">
                <a:solidFill>
                  <a:schemeClr val="tx1"/>
                </a:solidFill>
                <a:effectLst/>
                <a:latin typeface="Verdana" pitchFamily="-108" charset="0"/>
                <a:ea typeface="+mn-ea"/>
                <a:cs typeface="+mn-cs"/>
              </a:rPr>
              <a:t>3. The state intruded even further into people’s lives, as each combatant state established new government ministries to mobilize soldiers and armaments, establish rationing programs, and provide care for war widows and wounded veterans.</a:t>
            </a:r>
          </a:p>
          <a:p>
            <a:r>
              <a:rPr lang="en-US" sz="1200" kern="1200" dirty="0" smtClean="0">
                <a:solidFill>
                  <a:schemeClr val="tx1"/>
                </a:solidFill>
                <a:effectLst/>
                <a:latin typeface="Verdana" pitchFamily="-108" charset="0"/>
                <a:ea typeface="+mn-ea"/>
                <a:cs typeface="+mn-cs"/>
              </a:rPr>
              <a:t>4. Censorship offices controlled news about the course of the war.</a:t>
            </a:r>
          </a:p>
          <a:p>
            <a:r>
              <a:rPr lang="en-US" sz="1200" kern="1200" dirty="0" smtClean="0">
                <a:solidFill>
                  <a:schemeClr val="tx1"/>
                </a:solidFill>
                <a:effectLst/>
                <a:latin typeface="Verdana" pitchFamily="-108" charset="0"/>
                <a:ea typeface="+mn-ea"/>
                <a:cs typeface="+mn-cs"/>
              </a:rPr>
              <a:t>5. Government planning boards temporarily abandoned free-market capitalism and set mandatory production goals and limits on wages and prices, managing highly productive industrial economies that yielded an effective war effort.</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419976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Mobilizing for Total War</a:t>
            </a:r>
          </a:p>
          <a:p>
            <a:r>
              <a:rPr lang="en-US" sz="1200" kern="1200" dirty="0" smtClean="0">
                <a:solidFill>
                  <a:schemeClr val="tx1"/>
                </a:solidFill>
                <a:effectLst/>
                <a:latin typeface="Verdana" pitchFamily="-108" charset="0"/>
                <a:ea typeface="+mn-ea"/>
                <a:cs typeface="+mn-cs"/>
              </a:rPr>
              <a:t>6. Germany went furthest in developing a planned economy to wage total war, beginning with its establishment of the War Raw Materials Board to ration and distribute raw materials.</a:t>
            </a:r>
          </a:p>
          <a:p>
            <a:r>
              <a:rPr lang="en-US" sz="1200" kern="1200" dirty="0" smtClean="0">
                <a:solidFill>
                  <a:schemeClr val="tx1"/>
                </a:solidFill>
                <a:effectLst/>
                <a:latin typeface="Verdana" pitchFamily="-108" charset="0"/>
                <a:ea typeface="+mn-ea"/>
                <a:cs typeface="+mn-cs"/>
              </a:rPr>
              <a:t>7. Under the direction of Jewish industrialist Walter </a:t>
            </a:r>
            <a:r>
              <a:rPr lang="en-US" sz="1200" kern="1200" dirty="0" err="1" smtClean="0">
                <a:solidFill>
                  <a:schemeClr val="tx1"/>
                </a:solidFill>
                <a:effectLst/>
                <a:latin typeface="Verdana" pitchFamily="-108" charset="0"/>
                <a:ea typeface="+mn-ea"/>
                <a:cs typeface="+mn-cs"/>
              </a:rPr>
              <a:t>Rathenau</a:t>
            </a:r>
            <a:r>
              <a:rPr lang="en-US" sz="1200" kern="1200" dirty="0" smtClean="0">
                <a:solidFill>
                  <a:schemeClr val="tx1"/>
                </a:solidFill>
                <a:effectLst/>
                <a:latin typeface="Verdana" pitchFamily="-108" charset="0"/>
                <a:ea typeface="+mn-ea"/>
                <a:cs typeface="+mn-cs"/>
              </a:rPr>
              <a:t>, the board also launched successful attempts to produce substitutes, such as synthetic rubber and nitrates for scarce war supplies.</a:t>
            </a:r>
          </a:p>
          <a:p>
            <a:r>
              <a:rPr lang="en-US" sz="1200" kern="1200" dirty="0" smtClean="0">
                <a:solidFill>
                  <a:schemeClr val="tx1"/>
                </a:solidFill>
                <a:effectLst/>
                <a:latin typeface="Verdana" pitchFamily="-108" charset="0"/>
                <a:ea typeface="+mn-ea"/>
                <a:cs typeface="+mn-cs"/>
              </a:rPr>
              <a:t>8. Germany, however, failed to tax the war profits of private firms heavily enough, which contributed to massive deficit financing, inflation, the growth of a black market, and the eventual re-emergence of class conflict.</a:t>
            </a:r>
          </a:p>
          <a:p>
            <a:r>
              <a:rPr lang="en-US" sz="1200" kern="1200" dirty="0" smtClean="0">
                <a:solidFill>
                  <a:schemeClr val="tx1"/>
                </a:solidFill>
                <a:effectLst/>
                <a:latin typeface="Verdana" pitchFamily="-108" charset="0"/>
                <a:ea typeface="+mn-ea"/>
                <a:cs typeface="+mn-cs"/>
              </a:rPr>
              <a:t>9. Following the terrible Battles of Verdun and the Somme in 1916, German military leaders forced the Reichstag to accept the Auxiliary Service Law, which required all males between seventeen and sixty to work only at jobs considered critical to the war effort.</a:t>
            </a:r>
          </a:p>
          <a:p>
            <a:r>
              <a:rPr lang="en-US" sz="1200" kern="1200" dirty="0" smtClean="0">
                <a:solidFill>
                  <a:schemeClr val="tx1"/>
                </a:solidFill>
                <a:effectLst/>
                <a:latin typeface="Verdana" pitchFamily="-108" charset="0"/>
                <a:ea typeface="+mn-ea"/>
                <a:cs typeface="+mn-cs"/>
              </a:rPr>
              <a:t>10. Women also worked in war factories, mines, and steel mills, where they labored, like men, at heavy and dangerous jobs.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3443137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Mobilizing for Total War</a:t>
            </a:r>
          </a:p>
          <a:p>
            <a:r>
              <a:rPr lang="en-US" sz="1200" kern="1200" dirty="0" smtClean="0">
                <a:solidFill>
                  <a:schemeClr val="tx1"/>
                </a:solidFill>
                <a:effectLst/>
                <a:latin typeface="Verdana" pitchFamily="-108" charset="0"/>
                <a:ea typeface="+mn-ea"/>
                <a:cs typeface="+mn-cs"/>
              </a:rPr>
              <a:t>11. While war production increased, people lived on little more than one thousand calories a day.</a:t>
            </a:r>
          </a:p>
          <a:p>
            <a:r>
              <a:rPr lang="en-US" sz="1200" kern="1200" dirty="0" smtClean="0">
                <a:solidFill>
                  <a:schemeClr val="tx1"/>
                </a:solidFill>
                <a:effectLst/>
                <a:latin typeface="Verdana" pitchFamily="-108" charset="0"/>
                <a:ea typeface="+mn-ea"/>
                <a:cs typeface="+mn-cs"/>
              </a:rPr>
              <a:t>12. After 1917, with the support of the newly formed ultraconservative Fatherland Party, Generals Paul von Hindenburg and Erich Ludendorff established a military dictatorship and called for the ultimate mobilization for total war; thus in Germany, total war led to the establishment of the first “totalitarian” society.</a:t>
            </a:r>
          </a:p>
          <a:p>
            <a:r>
              <a:rPr lang="en-US" sz="1200" kern="1200" dirty="0" smtClean="0">
                <a:solidFill>
                  <a:schemeClr val="tx1"/>
                </a:solidFill>
                <a:effectLst/>
                <a:latin typeface="Verdana" pitchFamily="-108" charset="0"/>
                <a:ea typeface="+mn-ea"/>
                <a:cs typeface="+mn-cs"/>
              </a:rPr>
              <a:t>13. Only Germany was directly ruled by a military government; however, leaders in all the belligerent nations took power from parliaments, suspended civil liberties, and ignored democratic procedures.</a:t>
            </a:r>
          </a:p>
          <a:p>
            <a:r>
              <a:rPr lang="en-US" sz="1200" kern="1200" dirty="0" smtClean="0">
                <a:solidFill>
                  <a:schemeClr val="tx1"/>
                </a:solidFill>
                <a:effectLst/>
                <a:latin typeface="Verdana" pitchFamily="-108" charset="0"/>
                <a:ea typeface="+mn-ea"/>
                <a:cs typeface="+mn-cs"/>
              </a:rPr>
              <a:t>14. For example, the British Ministry of Munitions organized private industry to produce for the war, allocated labor, set wage and price rates, and settled labor disputes; in the United States, the War Labor Board and the War Industries Board regulated industry, labor regulations, and agricultural production, while the Espionage and Sedition Acts weakened civil liberties.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117174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endParaRPr lang="en-US" dirty="0" smtClean="0"/>
          </a:p>
          <a:p>
            <a:r>
              <a:rPr lang="en-US" sz="1000" b="1" dirty="0" smtClean="0">
                <a:latin typeface="Arial" panose="020B0604020202020204" pitchFamily="34" charset="0"/>
                <a:cs typeface="Arial" panose="020B0604020202020204" pitchFamily="34" charset="0"/>
              </a:rPr>
              <a:t>B. The Social Impact</a:t>
            </a:r>
          </a:p>
          <a:p>
            <a:r>
              <a:rPr lang="en-US" sz="1200" kern="1200" dirty="0" smtClean="0">
                <a:solidFill>
                  <a:schemeClr val="tx1"/>
                </a:solidFill>
                <a:effectLst/>
                <a:latin typeface="Verdana" pitchFamily="-108" charset="0"/>
                <a:ea typeface="+mn-ea"/>
                <a:cs typeface="+mn-cs"/>
              </a:rPr>
              <a:t>1. National conscription sent millions of men to the front, exposing many to foreign lands for the first time in their lives.</a:t>
            </a:r>
          </a:p>
          <a:p>
            <a:r>
              <a:rPr lang="en-US" sz="1200" kern="1200" dirty="0" smtClean="0">
                <a:solidFill>
                  <a:schemeClr val="tx1"/>
                </a:solidFill>
                <a:effectLst/>
                <a:latin typeface="Verdana" pitchFamily="-108" charset="0"/>
                <a:ea typeface="+mn-ea"/>
                <a:cs typeface="+mn-cs"/>
              </a:rPr>
              <a:t>2. The tremendous need for workers to produce arms and ammunition meant greater power and prestige for labor unions whose leaders cooperated with governments on workplace rules, wages, and production schedules in return for participation in important decision and policy making.</a:t>
            </a:r>
          </a:p>
          <a:p>
            <a:r>
              <a:rPr lang="en-US" sz="1200" kern="1200" dirty="0" smtClean="0">
                <a:solidFill>
                  <a:schemeClr val="tx1"/>
                </a:solidFill>
                <a:effectLst/>
                <a:latin typeface="Verdana" pitchFamily="-108" charset="0"/>
                <a:ea typeface="+mn-ea"/>
                <a:cs typeface="+mn-cs"/>
              </a:rPr>
              <a:t>3. The role of women changed dramatically, as large numbers of women moved into skilled industrial jobs long considered men’s work and found work as bank tellers, mail carriers, police officers, firefighters, and farm laborers, as well as auxiliaries and nurses at the front.</a:t>
            </a:r>
          </a:p>
          <a:p>
            <a:r>
              <a:rPr lang="en-US" sz="1200" kern="1200" dirty="0" smtClean="0">
                <a:solidFill>
                  <a:schemeClr val="tx1"/>
                </a:solidFill>
                <a:effectLst/>
                <a:latin typeface="Verdana" pitchFamily="-108" charset="0"/>
                <a:ea typeface="+mn-ea"/>
                <a:cs typeface="+mn-cs"/>
              </a:rPr>
              <a:t>4. The war expanded the range of women’s activities and helped change attitudes about proper gender roles, although women’s employment gains were mostly temporary; millions of demobilized soldiers demanded their jobs back after the war, and governments forced women out of the workplace.</a:t>
            </a:r>
          </a:p>
          <a:p>
            <a:r>
              <a:rPr lang="en-US" sz="1200" kern="1200" dirty="0" smtClean="0">
                <a:solidFill>
                  <a:schemeClr val="tx1"/>
                </a:solidFill>
                <a:effectLst/>
                <a:latin typeface="Verdana" pitchFamily="-108" charset="0"/>
                <a:ea typeface="+mn-ea"/>
                <a:cs typeface="+mn-cs"/>
              </a:rPr>
              <a:t>5. The war loosened sexual morality, and some women bobbed their hair, shortened their skirts, and smoked in public.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338097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2450673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Social Impact</a:t>
            </a:r>
          </a:p>
          <a:p>
            <a:r>
              <a:rPr lang="en-US" sz="1200" kern="1200" dirty="0" smtClean="0">
                <a:solidFill>
                  <a:schemeClr val="tx1"/>
                </a:solidFill>
                <a:effectLst/>
                <a:latin typeface="Verdana" pitchFamily="-108" charset="0"/>
                <a:ea typeface="+mn-ea"/>
                <a:cs typeface="+mn-cs"/>
              </a:rPr>
              <a:t>6. As a result of women’s contributions to the war effort, the United States, Germany, Poland, and other countries granted women the right to vote immediately after the war.</a:t>
            </a:r>
          </a:p>
          <a:p>
            <a:r>
              <a:rPr lang="en-US" sz="1200" kern="1200" dirty="0" smtClean="0">
                <a:solidFill>
                  <a:schemeClr val="tx1"/>
                </a:solidFill>
                <a:effectLst/>
                <a:latin typeface="Verdana" pitchFamily="-108" charset="0"/>
                <a:ea typeface="+mn-ea"/>
                <a:cs typeface="+mn-cs"/>
              </a:rPr>
              <a:t>7. To some extent, war promoted greater social equality, blurring class distinctions and lessening the gap between rich and poor.</a:t>
            </a:r>
          </a:p>
          <a:p>
            <a:r>
              <a:rPr lang="en-US" sz="1200" kern="1200" dirty="0" smtClean="0">
                <a:solidFill>
                  <a:schemeClr val="tx1"/>
                </a:solidFill>
                <a:effectLst/>
                <a:latin typeface="Verdana" pitchFamily="-108" charset="0"/>
                <a:ea typeface="+mn-ea"/>
                <a:cs typeface="+mn-cs"/>
              </a:rPr>
              <a:t>8.In general, European society became more uniform and egalitarian, as reflected in full employment, rationing according to physical needs, and a sharing of hardships.</a:t>
            </a:r>
          </a:p>
          <a:p>
            <a:r>
              <a:rPr lang="en-US" sz="1200" kern="1200" dirty="0" smtClean="0">
                <a:solidFill>
                  <a:schemeClr val="tx1"/>
                </a:solidFill>
                <a:effectLst/>
                <a:latin typeface="Verdana" pitchFamily="-108" charset="0"/>
                <a:ea typeface="+mn-ea"/>
                <a:cs typeface="+mn-cs"/>
              </a:rPr>
              <a:t>9. Death savagely decimated young aristocratic officers who led battle charges, falling heavily on the mass of drafted peasants and unskilled workers while often sparing highly skilled workers and foremen needed to train newly recruited women and older unskilled men laboring in war plants at home.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4270723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25414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Growing International Conflict</a:t>
            </a:r>
          </a:p>
          <a:p>
            <a:r>
              <a:rPr lang="en-US" sz="1200" kern="1200" dirty="0" smtClean="0">
                <a:solidFill>
                  <a:schemeClr val="tx1"/>
                </a:solidFill>
                <a:effectLst/>
                <a:latin typeface="Verdana" pitchFamily="-108" charset="0"/>
                <a:ea typeface="+mn-ea"/>
                <a:cs typeface="+mn-cs"/>
              </a:rPr>
              <a:t>6. Two rival blocs emerged—the Triple Alliance of Austria, Germany, and Italy faced an increasingly hostile Dual Alliance of Russia and France—as the Germans began secret preparations for a war on two fronts.</a:t>
            </a:r>
          </a:p>
          <a:p>
            <a:r>
              <a:rPr lang="en-US" sz="1200" kern="1200" dirty="0" smtClean="0">
                <a:solidFill>
                  <a:schemeClr val="tx1"/>
                </a:solidFill>
                <a:effectLst/>
                <a:latin typeface="Verdana" pitchFamily="-108" charset="0"/>
                <a:ea typeface="+mn-ea"/>
                <a:cs typeface="+mn-cs"/>
              </a:rPr>
              <a:t>7. After 1891 Britain was the only uncommitted Great Power.</a:t>
            </a:r>
          </a:p>
          <a:p>
            <a:r>
              <a:rPr lang="en-US" sz="1200" kern="1200" dirty="0" smtClean="0">
                <a:solidFill>
                  <a:schemeClr val="tx1"/>
                </a:solidFill>
                <a:effectLst/>
                <a:latin typeface="Verdana" pitchFamily="-108" charset="0"/>
                <a:ea typeface="+mn-ea"/>
                <a:cs typeface="+mn-cs"/>
              </a:rPr>
              <a:t>8. The good relations that had prevailed between Prussia and Great Britain since the mid-eighteenth century gave way to a bitter Anglo-German rivalry stemming from commercial rivalry in world markets, Germany’s new status as a great industrial power, Germany’s ambitious pursuit of colonies, and Germany’s decision in 1900 to expand its battle fleet.</a:t>
            </a:r>
          </a:p>
          <a:p>
            <a:r>
              <a:rPr lang="en-US" sz="1200" kern="1200" dirty="0" smtClean="0">
                <a:solidFill>
                  <a:schemeClr val="tx1"/>
                </a:solidFill>
                <a:effectLst/>
                <a:latin typeface="Verdana" pitchFamily="-108" charset="0"/>
                <a:ea typeface="+mn-ea"/>
                <a:cs typeface="+mn-cs"/>
              </a:rPr>
              <a:t>9. In response to German expansion, Britain improved its often-strained relations with the United States, concluded an alliance with Japan in 1902, and allied with France in the Anglo-French Entente of 1904.</a:t>
            </a:r>
          </a:p>
          <a:p>
            <a:r>
              <a:rPr lang="en-US" sz="1200" kern="1200" dirty="0" smtClean="0">
                <a:solidFill>
                  <a:schemeClr val="tx1"/>
                </a:solidFill>
                <a:effectLst/>
                <a:latin typeface="Verdana" pitchFamily="-108" charset="0"/>
                <a:ea typeface="+mn-ea"/>
                <a:cs typeface="+mn-cs"/>
              </a:rPr>
              <a:t>10. In 1905 William II declared Morocco an independent, sovereign state in an aggressive, saber-rattling move, termed the First Moroccan Crisis, which challenged long-standing French colonial interests.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265262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endParaRPr lang="en-US" dirty="0" smtClean="0"/>
          </a:p>
          <a:p>
            <a:r>
              <a:rPr lang="en-US" sz="1000" b="1" dirty="0" smtClean="0">
                <a:latin typeface="Arial" panose="020B0604020202020204" pitchFamily="34" charset="0"/>
                <a:cs typeface="Arial" panose="020B0604020202020204" pitchFamily="34" charset="0"/>
              </a:rPr>
              <a:t>C. Growing Political Tensions</a:t>
            </a:r>
          </a:p>
          <a:p>
            <a:r>
              <a:rPr lang="en-US" sz="1200" kern="1200" dirty="0" smtClean="0">
                <a:solidFill>
                  <a:schemeClr val="tx1"/>
                </a:solidFill>
                <a:effectLst/>
                <a:latin typeface="Verdana" pitchFamily="-108" charset="0"/>
                <a:ea typeface="+mn-ea"/>
                <a:cs typeface="+mn-cs"/>
              </a:rPr>
              <a:t>1. During the first two years of war, belief in a just cause and patriotic nationalism united peoples behind their national leaders.</a:t>
            </a:r>
          </a:p>
          <a:p>
            <a:r>
              <a:rPr lang="en-US" sz="1200" kern="1200" dirty="0" smtClean="0">
                <a:solidFill>
                  <a:schemeClr val="tx1"/>
                </a:solidFill>
                <a:effectLst/>
                <a:latin typeface="Verdana" pitchFamily="-108" charset="0"/>
                <a:ea typeface="+mn-ea"/>
                <a:cs typeface="+mn-cs"/>
              </a:rPr>
              <a:t>2. Each government used rigorous censorship and crude propaganda—patriotic posters and slogans, slanted news, and biased editorials that inflamed national hatreds—to control public opinion, bolster popular support, and encourage soldiers to keep fighting.</a:t>
            </a:r>
          </a:p>
          <a:p>
            <a:r>
              <a:rPr lang="en-US" sz="1200" kern="1200" dirty="0" smtClean="0">
                <a:solidFill>
                  <a:schemeClr val="tx1"/>
                </a:solidFill>
                <a:effectLst/>
                <a:latin typeface="Verdana" pitchFamily="-108" charset="0"/>
                <a:ea typeface="+mn-ea"/>
                <a:cs typeface="+mn-cs"/>
              </a:rPr>
              <a:t>3. By the spring of 1916, however, people were beginning to crack under the strain of total war, and strikes and protest marches over war-related burdens and shortages erupted in every country. </a:t>
            </a:r>
          </a:p>
          <a:p>
            <a:r>
              <a:rPr lang="en-US" sz="1200" kern="1200" dirty="0" smtClean="0">
                <a:solidFill>
                  <a:schemeClr val="tx1"/>
                </a:solidFill>
                <a:effectLst/>
                <a:latin typeface="Verdana" pitchFamily="-108" charset="0"/>
                <a:ea typeface="+mn-ea"/>
                <a:cs typeface="+mn-cs"/>
              </a:rPr>
              <a:t>4. On May 1, 1916, several thousand demonstrators in Berlin heard the radical socialist leader Karl Liebknecht (1871–1919) attack the costs of the war effort.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763959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Growing Political Tensions</a:t>
            </a:r>
          </a:p>
          <a:p>
            <a:r>
              <a:rPr lang="en-US" sz="1200" kern="1200" dirty="0" smtClean="0">
                <a:solidFill>
                  <a:schemeClr val="tx1"/>
                </a:solidFill>
                <a:effectLst/>
                <a:latin typeface="Verdana" pitchFamily="-108" charset="0"/>
                <a:ea typeface="+mn-ea"/>
                <a:cs typeface="+mn-cs"/>
              </a:rPr>
              <a:t>5. Although Liebknecht was arrested and imprisoned, his daring action electrified Europe’s far left.</a:t>
            </a:r>
          </a:p>
          <a:p>
            <a:r>
              <a:rPr lang="en-US" sz="1200" kern="1200" dirty="0" smtClean="0">
                <a:solidFill>
                  <a:schemeClr val="tx1"/>
                </a:solidFill>
                <a:effectLst/>
                <a:latin typeface="Verdana" pitchFamily="-108" charset="0"/>
                <a:ea typeface="+mn-ea"/>
                <a:cs typeface="+mn-cs"/>
              </a:rPr>
              <a:t>6. In France, Georges Clemenceau (1841–1929) established a virtual dictatorship, arresting strikers and jailing journalists and politicians who dared to suggest a compromise peace with Germany.</a:t>
            </a:r>
          </a:p>
          <a:p>
            <a:r>
              <a:rPr lang="en-US" sz="1200" kern="1200" dirty="0" smtClean="0">
                <a:solidFill>
                  <a:schemeClr val="tx1"/>
                </a:solidFill>
                <a:effectLst/>
                <a:latin typeface="Verdana" pitchFamily="-108" charset="0"/>
                <a:ea typeface="+mn-ea"/>
                <a:cs typeface="+mn-cs"/>
              </a:rPr>
              <a:t>7. In April 1916 Irish republican nationalists in Dublin revolted against British rule in the great Easter Rising, but after a week of bitter fighting, British troops crushed the rebels and executed their leaders.</a:t>
            </a:r>
          </a:p>
          <a:p>
            <a:r>
              <a:rPr lang="en-US" sz="1200" kern="1200" dirty="0" smtClean="0">
                <a:solidFill>
                  <a:schemeClr val="tx1"/>
                </a:solidFill>
                <a:effectLst/>
                <a:latin typeface="Verdana" pitchFamily="-108" charset="0"/>
                <a:ea typeface="+mn-ea"/>
                <a:cs typeface="+mn-cs"/>
              </a:rPr>
              <a:t>8. On all sides, soldiers’ morale began to decline: numerous French units refused to fight after the disastrous French offensive of May 1917, Russian soldiers deserted in droves, the Italian army collapsed in despair after the Battle of </a:t>
            </a:r>
            <a:r>
              <a:rPr lang="en-US" sz="1200" kern="1200" dirty="0" err="1" smtClean="0">
                <a:solidFill>
                  <a:schemeClr val="tx1"/>
                </a:solidFill>
                <a:effectLst/>
                <a:latin typeface="Verdana" pitchFamily="-108" charset="0"/>
                <a:ea typeface="+mn-ea"/>
                <a:cs typeface="+mn-cs"/>
              </a:rPr>
              <a:t>Caporetto</a:t>
            </a:r>
            <a:r>
              <a:rPr lang="en-US" sz="1200" kern="1200" dirty="0" smtClean="0">
                <a:solidFill>
                  <a:schemeClr val="tx1"/>
                </a:solidFill>
                <a:effectLst/>
                <a:latin typeface="Verdana" pitchFamily="-108" charset="0"/>
                <a:ea typeface="+mn-ea"/>
                <a:cs typeface="+mn-cs"/>
              </a:rPr>
              <a:t> in 1917, and the British armies had been “bled dry” in massive battles in 1916 and 1917.</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471740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1514712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1369267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Growing Political Tensions</a:t>
            </a:r>
          </a:p>
          <a:p>
            <a:r>
              <a:rPr lang="en-US" sz="1200" kern="1200" dirty="0" smtClean="0">
                <a:solidFill>
                  <a:schemeClr val="tx1"/>
                </a:solidFill>
                <a:effectLst/>
                <a:latin typeface="Verdana" pitchFamily="-108" charset="0"/>
                <a:ea typeface="+mn-ea"/>
                <a:cs typeface="+mn-cs"/>
              </a:rPr>
              <a:t>9. France’s new general-in-chief, Henri-Philippe </a:t>
            </a:r>
            <a:r>
              <a:rPr lang="en-US" sz="1200" kern="1200" dirty="0" err="1" smtClean="0">
                <a:solidFill>
                  <a:schemeClr val="tx1"/>
                </a:solidFill>
                <a:effectLst/>
                <a:latin typeface="Verdana" pitchFamily="-108" charset="0"/>
                <a:ea typeface="+mn-ea"/>
                <a:cs typeface="+mn-cs"/>
              </a:rPr>
              <a:t>Pétain</a:t>
            </a:r>
            <a:r>
              <a:rPr lang="en-US" sz="1200" kern="1200" dirty="0" smtClean="0">
                <a:solidFill>
                  <a:schemeClr val="tx1"/>
                </a:solidFill>
                <a:effectLst/>
                <a:latin typeface="Verdana" pitchFamily="-108" charset="0"/>
                <a:ea typeface="+mn-ea"/>
                <a:cs typeface="+mn-cs"/>
              </a:rPr>
              <a:t>, was able to restore order within the French forces only through tough military justice and a tacit agreement that there would be no more grand offensives.</a:t>
            </a:r>
          </a:p>
          <a:p>
            <a:r>
              <a:rPr lang="en-US" sz="1200" kern="1200" dirty="0" smtClean="0">
                <a:solidFill>
                  <a:schemeClr val="tx1"/>
                </a:solidFill>
                <a:effectLst/>
                <a:latin typeface="Verdana" pitchFamily="-108" charset="0"/>
                <a:ea typeface="+mn-ea"/>
                <a:cs typeface="+mn-cs"/>
              </a:rPr>
              <a:t>10. The promised arrival of fresh troops from the United States stiffened the resolve of the allies.</a:t>
            </a:r>
          </a:p>
          <a:p>
            <a:r>
              <a:rPr lang="en-US" sz="1200" kern="1200" dirty="0" smtClean="0">
                <a:solidFill>
                  <a:schemeClr val="tx1"/>
                </a:solidFill>
                <a:effectLst/>
                <a:latin typeface="Verdana" pitchFamily="-108" charset="0"/>
                <a:ea typeface="+mn-ea"/>
                <a:cs typeface="+mn-cs"/>
              </a:rPr>
              <a:t>11. The strains were even worse for the Central Powers, where political dissatisfaction and conflicts among nationalities grew in spite of absolute censorship.</a:t>
            </a:r>
          </a:p>
          <a:p>
            <a:r>
              <a:rPr lang="en-US" sz="1200" kern="1200" dirty="0" smtClean="0">
                <a:solidFill>
                  <a:schemeClr val="tx1"/>
                </a:solidFill>
                <a:effectLst/>
                <a:latin typeface="Verdana" pitchFamily="-108" charset="0"/>
                <a:ea typeface="+mn-ea"/>
                <a:cs typeface="+mn-cs"/>
              </a:rPr>
              <a:t>12. In November 1916 the aging Austrian emperor Francis Joseph died, and with him a symbol of unity disappeared, as Czech and Yugoslav leaders demanded independent states for their peoples.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3977423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Home Front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Growing Political Tensions</a:t>
            </a:r>
          </a:p>
          <a:p>
            <a:r>
              <a:rPr lang="en-US" sz="1200" kern="1200" dirty="0" smtClean="0">
                <a:solidFill>
                  <a:schemeClr val="tx1"/>
                </a:solidFill>
                <a:effectLst/>
                <a:latin typeface="Verdana" pitchFamily="-108" charset="0"/>
                <a:ea typeface="+mn-ea"/>
                <a:cs typeface="+mn-cs"/>
              </a:rPr>
              <a:t>13. Germans on the home front likewise suffered immensely, as the British naval blockade greatly limited food imports, producing a scarcity of basic necessities that resulted in some 750,000 German civilians starving to death.</a:t>
            </a:r>
          </a:p>
          <a:p>
            <a:r>
              <a:rPr lang="en-US" sz="1200" kern="1200" dirty="0" smtClean="0">
                <a:solidFill>
                  <a:schemeClr val="tx1"/>
                </a:solidFill>
                <a:effectLst/>
                <a:latin typeface="Verdana" pitchFamily="-108" charset="0"/>
                <a:ea typeface="+mn-ea"/>
                <a:cs typeface="+mn-cs"/>
              </a:rPr>
              <a:t>14. The national political unity of the first year of the war collapsed as a growing minority of moderate socialists in the Reichstag called for a compromise “peace without annexations or reparations.” </a:t>
            </a:r>
          </a:p>
          <a:p>
            <a:r>
              <a:rPr lang="en-US" sz="1200" kern="1200" dirty="0" smtClean="0">
                <a:solidFill>
                  <a:schemeClr val="tx1"/>
                </a:solidFill>
                <a:effectLst/>
                <a:latin typeface="Verdana" pitchFamily="-108" charset="0"/>
                <a:ea typeface="+mn-ea"/>
                <a:cs typeface="+mn-cs"/>
              </a:rPr>
              <a:t>15. When the bread ration was further reduced in April 1917, more than 200,000 workers and women struck and demonstrated for a week in Berlin, returning to work only under the threat of prison and military discipline.  </a:t>
            </a:r>
          </a:p>
          <a:p>
            <a:r>
              <a:rPr lang="en-US" sz="1200" kern="1200" dirty="0" smtClean="0">
                <a:solidFill>
                  <a:schemeClr val="tx1"/>
                </a:solidFill>
                <a:effectLst/>
                <a:latin typeface="Verdana" pitchFamily="-108" charset="0"/>
                <a:ea typeface="+mn-ea"/>
                <a:cs typeface="+mn-cs"/>
              </a:rPr>
              <a:t>16. Thus Germany, like its ally Austria-Hungary (and its enemy France), was beginning to crack in 1917.</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1173135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a:t>
            </a:r>
            <a:r>
              <a:rPr lang="en-US" sz="1000" b="1" baseline="0" dirty="0" smtClean="0">
                <a:latin typeface="Arial" panose="020B0604020202020204" pitchFamily="34" charset="0"/>
                <a:cs typeface="Arial" panose="020B0604020202020204" pitchFamily="34" charset="0"/>
              </a:rPr>
              <a:t> The Russian Revolution</a:t>
            </a:r>
          </a:p>
          <a:p>
            <a:pPr marL="228600" indent="-228600">
              <a:buAutoNum type="alphaUcPeriod"/>
            </a:pPr>
            <a:r>
              <a:rPr lang="en-US" sz="1000" b="1" baseline="0" dirty="0" smtClean="0">
                <a:latin typeface="Arial" panose="020B0604020202020204" pitchFamily="34" charset="0"/>
                <a:cs typeface="Arial" panose="020B0604020202020204" pitchFamily="34" charset="0"/>
              </a:rPr>
              <a:t>The Fall of Imperial Russia</a:t>
            </a:r>
          </a:p>
          <a:p>
            <a:r>
              <a:rPr lang="en-US" sz="1050" kern="1200" dirty="0" smtClean="0">
                <a:solidFill>
                  <a:schemeClr val="tx1"/>
                </a:solidFill>
                <a:effectLst/>
                <a:latin typeface="Verdana" pitchFamily="-108" charset="0"/>
                <a:ea typeface="+mn-ea"/>
                <a:cs typeface="+mn-cs"/>
              </a:rPr>
              <a:t>1. Although Russia had embraced war with patriotic enthusiasm in 1914 and had stood united behind Tsar Nicholas II (r. 1894–1917) and the Duma that voted to support the war, enthusiasm waned as better-equipped German armies inflicted terrible losses.</a:t>
            </a:r>
          </a:p>
          <a:p>
            <a:r>
              <a:rPr lang="en-US" sz="1050" kern="1200" dirty="0" smtClean="0">
                <a:solidFill>
                  <a:schemeClr val="tx1"/>
                </a:solidFill>
                <a:effectLst/>
                <a:latin typeface="Verdana" pitchFamily="-108" charset="0"/>
                <a:ea typeface="+mn-ea"/>
                <a:cs typeface="+mn-cs"/>
              </a:rPr>
              <a:t>2. Russia’s battered peasant army nevertheless continued to fight, as Russia moved toward full mobilization and the government set up special committees to coordinate defense, industry, transportation, and agriculture; however, overall, Russia mobilized less effectively than the other combatants. </a:t>
            </a:r>
          </a:p>
          <a:p>
            <a:r>
              <a:rPr lang="en-US" sz="1050" kern="1200" dirty="0" smtClean="0">
                <a:solidFill>
                  <a:schemeClr val="tx1"/>
                </a:solidFill>
                <a:effectLst/>
                <a:latin typeface="Verdana" pitchFamily="-108" charset="0"/>
                <a:ea typeface="+mn-ea"/>
                <a:cs typeface="+mn-cs"/>
              </a:rPr>
              <a:t>3. At a time when the country needed strong leadership, Nicholas II, who distrusted the publicly elected Duma and resisted popular involvement in government, relied on the old bureaucracy, excluding the Duma, educated middle classes, and the masses.</a:t>
            </a:r>
          </a:p>
          <a:p>
            <a:r>
              <a:rPr lang="en-US" sz="1050" kern="1200" dirty="0" smtClean="0">
                <a:solidFill>
                  <a:schemeClr val="tx1"/>
                </a:solidFill>
                <a:effectLst/>
                <a:latin typeface="Verdana" pitchFamily="-108" charset="0"/>
                <a:ea typeface="+mn-ea"/>
                <a:cs typeface="+mn-cs"/>
              </a:rPr>
              <a:t>4. In September 1915 parties ranging from conservative to moderate socialist formed the Progressive bloc, which called for a completely new government responsible to the Duma instead of the tsar.</a:t>
            </a:r>
          </a:p>
          <a:p>
            <a:r>
              <a:rPr lang="en-US" sz="1050" kern="1200" dirty="0" smtClean="0">
                <a:solidFill>
                  <a:schemeClr val="tx1"/>
                </a:solidFill>
                <a:effectLst/>
                <a:latin typeface="Verdana" pitchFamily="-108" charset="0"/>
                <a:ea typeface="+mn-ea"/>
                <a:cs typeface="+mn-cs"/>
              </a:rPr>
              <a:t>5. In answer, Nicholas temporarily adjourned the Duma and subsequently traveled to the front in order to lead and rally Russia’s armies, leaving the government in the hands of his wife, Tsarina Alexandra.</a:t>
            </a:r>
          </a:p>
          <a:p>
            <a:r>
              <a:rPr lang="en-US" sz="1050" kern="1200" dirty="0" smtClean="0">
                <a:solidFill>
                  <a:schemeClr val="tx1"/>
                </a:solidFill>
                <a:effectLst/>
                <a:latin typeface="Verdana" pitchFamily="-108" charset="0"/>
                <a:ea typeface="+mn-ea"/>
                <a:cs typeface="+mn-cs"/>
              </a:rPr>
              <a:t>6. Alexandra arbitrarily dismissed loyal political advisers and turned to her court favorite, the disreputable and unpopular Rasputin, an uneducated Siberian preacher whose influence with the tsarina rested on his purported power to heal her son, Alexis, the heir to the throne.</a:t>
            </a:r>
          </a:p>
          <a:p>
            <a:pPr marL="0" indent="0">
              <a:buNone/>
            </a:pPr>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4011039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Fall of Imperial Russia</a:t>
            </a:r>
          </a:p>
          <a:p>
            <a:r>
              <a:rPr lang="en-US" sz="1200" kern="1200" dirty="0" smtClean="0">
                <a:solidFill>
                  <a:schemeClr val="tx1"/>
                </a:solidFill>
                <a:effectLst/>
                <a:latin typeface="Verdana" pitchFamily="-108" charset="0"/>
                <a:ea typeface="+mn-ea"/>
                <a:cs typeface="+mn-cs"/>
              </a:rPr>
              <a:t>7. Three members of the high aristocracy murdered Rasputin in December 1916, and the ensuing scandal further undermined support for the tsarist government.</a:t>
            </a:r>
          </a:p>
          <a:p>
            <a:r>
              <a:rPr lang="en-US" sz="1200" kern="1200" dirty="0" smtClean="0">
                <a:solidFill>
                  <a:schemeClr val="tx1"/>
                </a:solidFill>
                <a:effectLst/>
                <a:latin typeface="Verdana" pitchFamily="-108" charset="0"/>
                <a:ea typeface="+mn-ea"/>
                <a:cs typeface="+mn-cs"/>
              </a:rPr>
              <a:t>8. Heavy casualties, a lack of equipment, and concern for those at home led to opposition in the ranks and the desertion of tens of thousands of soldiers from the front. </a:t>
            </a:r>
          </a:p>
          <a:p>
            <a:r>
              <a:rPr lang="en-US" sz="1200" kern="1200" dirty="0" smtClean="0">
                <a:solidFill>
                  <a:schemeClr val="tx1"/>
                </a:solidFill>
                <a:effectLst/>
                <a:latin typeface="Verdana" pitchFamily="-108" charset="0"/>
                <a:ea typeface="+mn-ea"/>
                <a:cs typeface="+mn-cs"/>
              </a:rPr>
              <a:t>9. By early 1917 the cities were wracked by shortages of food and heating fuel, and the economy was breaking down.</a:t>
            </a:r>
          </a:p>
          <a:p>
            <a:r>
              <a:rPr lang="en-US" sz="1200" kern="1200" dirty="0" smtClean="0">
                <a:solidFill>
                  <a:schemeClr val="tx1"/>
                </a:solidFill>
                <a:effectLst/>
                <a:latin typeface="Verdana" pitchFamily="-108" charset="0"/>
                <a:ea typeface="+mn-ea"/>
                <a:cs typeface="+mn-cs"/>
              </a:rPr>
              <a:t>10. In March violent street demonstrations broke out in Petrograd and engulfed the city, but when the tsar ordered the army to open fire on the protesters, the soldiers refused and joined the revolutionary crowd. </a:t>
            </a:r>
          </a:p>
          <a:p>
            <a:r>
              <a:rPr lang="en-US" sz="1200" kern="1200" dirty="0" smtClean="0">
                <a:solidFill>
                  <a:schemeClr val="tx1"/>
                </a:solidFill>
                <a:effectLst/>
                <a:latin typeface="Verdana" pitchFamily="-108" charset="0"/>
                <a:ea typeface="+mn-ea"/>
                <a:cs typeface="+mn-cs"/>
              </a:rPr>
              <a:t>11. The Duma declared a provisional government on March 12, 1917, and Nicholas abdicated three days later.</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2851626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endParaRPr lang="en-US" dirty="0" smtClean="0"/>
          </a:p>
          <a:p>
            <a:r>
              <a:rPr lang="en-US" sz="1000" b="1" dirty="0" smtClean="0">
                <a:latin typeface="Arial" panose="020B0604020202020204" pitchFamily="34" charset="0"/>
                <a:cs typeface="Arial" panose="020B0604020202020204" pitchFamily="34" charset="0"/>
              </a:rPr>
              <a:t>B. The Provisional</a:t>
            </a:r>
            <a:r>
              <a:rPr lang="en-US" sz="1000" b="1" baseline="0" dirty="0" smtClean="0">
                <a:latin typeface="Arial" panose="020B0604020202020204" pitchFamily="34" charset="0"/>
                <a:cs typeface="Arial" panose="020B0604020202020204" pitchFamily="34" charset="0"/>
              </a:rPr>
              <a:t> Government</a:t>
            </a:r>
          </a:p>
          <a:p>
            <a:r>
              <a:rPr lang="en-US" sz="1200" kern="1200" dirty="0" smtClean="0">
                <a:solidFill>
                  <a:schemeClr val="tx1"/>
                </a:solidFill>
                <a:effectLst/>
                <a:latin typeface="Verdana" pitchFamily="-108" charset="0"/>
                <a:ea typeface="+mn-ea"/>
                <a:cs typeface="+mn-cs"/>
              </a:rPr>
              <a:t>1. The February Revolution that led to the establishment of the provisional government was the result of an unplanned uprising of hungry, angry people in the capital, but it was eagerly accepted throughout the country.</a:t>
            </a:r>
          </a:p>
          <a:p>
            <a:r>
              <a:rPr lang="en-US" sz="1200" kern="1200" dirty="0" smtClean="0">
                <a:solidFill>
                  <a:schemeClr val="tx1"/>
                </a:solidFill>
                <a:effectLst/>
                <a:latin typeface="Verdana" pitchFamily="-108" charset="0"/>
                <a:ea typeface="+mn-ea"/>
                <a:cs typeface="+mn-cs"/>
              </a:rPr>
              <a:t>2. After generations of autocracy, the provisional government established equality before the law; freedom of religion, speech, and assembly; and the right of unions to organize and strike.</a:t>
            </a:r>
          </a:p>
          <a:p>
            <a:r>
              <a:rPr lang="en-US" sz="1200" kern="1200" dirty="0" smtClean="0">
                <a:solidFill>
                  <a:schemeClr val="tx1"/>
                </a:solidFill>
                <a:effectLst/>
                <a:latin typeface="Verdana" pitchFamily="-108" charset="0"/>
                <a:ea typeface="+mn-ea"/>
                <a:cs typeface="+mn-cs"/>
              </a:rPr>
              <a:t>3. Yet both liberal and moderate socialist leaders rejected these broad political reforms, and a new government formed in May 1917 that included the fiery socialist Alexander Kerensky, who became prime minister in July.</a:t>
            </a:r>
          </a:p>
          <a:p>
            <a:r>
              <a:rPr lang="en-US" sz="1200" kern="1200" dirty="0" smtClean="0">
                <a:solidFill>
                  <a:schemeClr val="tx1"/>
                </a:solidFill>
                <a:effectLst/>
                <a:latin typeface="Verdana" pitchFamily="-108" charset="0"/>
                <a:ea typeface="+mn-ea"/>
                <a:cs typeface="+mn-cs"/>
              </a:rPr>
              <a:t>4. Kerensky refused to confiscate large landholdings and give them to peasants, fearing it would complete the disintegration of Russia’s peasant army and make it impossible for Russia to continue the war, which the patriotic Kerensky saw as a national duty.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3060824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Provisional Government</a:t>
            </a:r>
          </a:p>
          <a:p>
            <a:r>
              <a:rPr lang="en-US" sz="1200" kern="1200" dirty="0" smtClean="0">
                <a:solidFill>
                  <a:schemeClr val="tx1"/>
                </a:solidFill>
                <a:effectLst/>
                <a:latin typeface="Verdana" pitchFamily="-108" charset="0"/>
                <a:ea typeface="+mn-ea"/>
                <a:cs typeface="+mn-cs"/>
              </a:rPr>
              <a:t>5. The Petrograd Soviet (or council) of Workers’ and Soldiers’ Deputies, modeled on the revolutionary soviets of 1905, acted as a parallel government and issued its own radical orders, weakening the authority of the provisional government.</a:t>
            </a:r>
          </a:p>
          <a:p>
            <a:r>
              <a:rPr lang="en-US" sz="1200" kern="1200" dirty="0" smtClean="0">
                <a:solidFill>
                  <a:schemeClr val="tx1"/>
                </a:solidFill>
                <a:effectLst/>
                <a:latin typeface="Verdana" pitchFamily="-108" charset="0"/>
                <a:ea typeface="+mn-ea"/>
                <a:cs typeface="+mn-cs"/>
              </a:rPr>
              <a:t>6. The most famous edict of the Petrograd Soviet—Army Order No. 1, issued in May 1917, which stripped officers of their authority and placed power in the hands of elected committees of common soldiers—led to a collapse of army discipline.</a:t>
            </a:r>
          </a:p>
          <a:p>
            <a:r>
              <a:rPr lang="en-US" sz="1200" kern="1200" dirty="0" smtClean="0">
                <a:solidFill>
                  <a:schemeClr val="tx1"/>
                </a:solidFill>
                <a:effectLst/>
                <a:latin typeface="Verdana" pitchFamily="-108" charset="0"/>
                <a:ea typeface="+mn-ea"/>
                <a:cs typeface="+mn-cs"/>
              </a:rPr>
              <a:t>7. In July 1917 an offensive campaign against the Germans failed miserably; peasant soldiers began deserting in droves and returning to their villages to help their families get a share of the land, which peasants were seizing in a grassroots agrarian upheaval.</a:t>
            </a:r>
          </a:p>
          <a:p>
            <a:r>
              <a:rPr lang="en-US" sz="1200" kern="1200" dirty="0" smtClean="0">
                <a:solidFill>
                  <a:schemeClr val="tx1"/>
                </a:solidFill>
                <a:effectLst/>
                <a:latin typeface="Verdana" pitchFamily="-108" charset="0"/>
                <a:ea typeface="+mn-ea"/>
                <a:cs typeface="+mn-cs"/>
              </a:rPr>
              <a:t>8. Russia’s descent into anarchy in the summer of 1917 provided an unparalleled opportunity for the most radical and talented of Russia’s many revolutionary leaders, Vladimir </a:t>
            </a:r>
            <a:r>
              <a:rPr lang="en-US" sz="1200" kern="1200" dirty="0" err="1" smtClean="0">
                <a:solidFill>
                  <a:schemeClr val="tx1"/>
                </a:solidFill>
                <a:effectLst/>
                <a:latin typeface="Verdana" pitchFamily="-108" charset="0"/>
                <a:ea typeface="+mn-ea"/>
                <a:cs typeface="+mn-cs"/>
              </a:rPr>
              <a:t>Ilyich</a:t>
            </a:r>
            <a:r>
              <a:rPr lang="en-US" sz="1200" kern="1200" dirty="0" smtClean="0">
                <a:solidFill>
                  <a:schemeClr val="tx1"/>
                </a:solidFill>
                <a:effectLst/>
                <a:latin typeface="Verdana" pitchFamily="-108" charset="0"/>
                <a:ea typeface="+mn-ea"/>
                <a:cs typeface="+mn-cs"/>
              </a:rPr>
              <a:t> Lenin (1870–1924).</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350621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Growing International Conflict</a:t>
            </a:r>
          </a:p>
          <a:p>
            <a:r>
              <a:rPr lang="en-US" sz="1200" kern="1200" dirty="0" smtClean="0">
                <a:solidFill>
                  <a:schemeClr val="tx1"/>
                </a:solidFill>
                <a:effectLst/>
                <a:latin typeface="Verdana" pitchFamily="-108" charset="0"/>
                <a:ea typeface="+mn-ea"/>
                <a:cs typeface="+mn-cs"/>
              </a:rPr>
              <a:t>11.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Britain, France, Russia, and even the United States began to see Germany as a potential threat, and German leaders began to see plots to encircle Germany and block its development as a world power.</a:t>
            </a:r>
          </a:p>
          <a:p>
            <a:r>
              <a:rPr lang="en-US" sz="1200" kern="1200" dirty="0" smtClean="0">
                <a:solidFill>
                  <a:schemeClr val="tx1"/>
                </a:solidFill>
                <a:effectLst/>
                <a:latin typeface="Verdana" pitchFamily="-108" charset="0"/>
                <a:ea typeface="+mn-ea"/>
                <a:cs typeface="+mn-cs"/>
              </a:rPr>
              <a:t>12. Russia agreed to settle its quarrels with Great Britain over Persia and Central Asia and signed the Anglo-Russian Agreement, which laid the foundation for the Triple Entente, an alliance between Britain, Russia, and France prior to the First World War. </a:t>
            </a:r>
          </a:p>
          <a:p>
            <a:r>
              <a:rPr lang="en-US" sz="1200" kern="1200" dirty="0" smtClean="0">
                <a:solidFill>
                  <a:schemeClr val="tx1"/>
                </a:solidFill>
                <a:effectLst/>
                <a:latin typeface="Verdana" pitchFamily="-108" charset="0"/>
                <a:ea typeface="+mn-ea"/>
                <a:cs typeface="+mn-cs"/>
              </a:rPr>
              <a:t>13. Germany’s decision to add a large, enormously expensive fleet of big-gun battleships to its already expanding navy, which German patriots saw as the legitimate right of a great world power, also heightened tensions.</a:t>
            </a:r>
          </a:p>
          <a:p>
            <a:r>
              <a:rPr lang="en-US" sz="1200" kern="1200" dirty="0" smtClean="0">
                <a:solidFill>
                  <a:schemeClr val="tx1"/>
                </a:solidFill>
                <a:effectLst/>
                <a:latin typeface="Verdana" pitchFamily="-108" charset="0"/>
                <a:ea typeface="+mn-ea"/>
                <a:cs typeface="+mn-cs"/>
              </a:rPr>
              <a:t>14. Britain saw the German buildup as a military challenge that forced it to spend the “People’s Budget” on battleships rather than social welfare.</a:t>
            </a:r>
          </a:p>
          <a:p>
            <a:r>
              <a:rPr lang="en-US" sz="1200" kern="1200" dirty="0" smtClean="0">
                <a:solidFill>
                  <a:schemeClr val="tx1"/>
                </a:solidFill>
                <a:effectLst/>
                <a:latin typeface="Verdana" pitchFamily="-108" charset="0"/>
                <a:ea typeface="+mn-ea"/>
                <a:cs typeface="+mn-cs"/>
              </a:rPr>
              <a:t>15. The division of Europe’s leading nations into two hostile camps—the Triple Entente and the German-led Triple Alliance—confirmed the failure of all European leaders to incorporate Bismarck’s mighty empire permanently and peacefully into the international system.</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419478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r>
              <a:rPr lang="en-US" sz="1000" b="1" dirty="0" smtClean="0">
                <a:latin typeface="Arial" panose="020B0604020202020204" pitchFamily="34" charset="0"/>
                <a:cs typeface="Arial" panose="020B0604020202020204" pitchFamily="34" charset="0"/>
              </a:rPr>
              <a:t>C. Lenin and the Bolshevik Revolution</a:t>
            </a:r>
          </a:p>
          <a:p>
            <a:r>
              <a:rPr lang="en-US" sz="1100" kern="1200" dirty="0" smtClean="0">
                <a:solidFill>
                  <a:schemeClr val="tx1"/>
                </a:solidFill>
                <a:effectLst/>
                <a:latin typeface="Verdana" pitchFamily="-108" charset="0"/>
                <a:ea typeface="+mn-ea"/>
                <a:cs typeface="+mn-cs"/>
              </a:rPr>
              <a:t>1. As a law student, Lenin eagerly studied Marxist socialism and began updating Marx’s revolutionary philosophy to address existing conditions in Russia.</a:t>
            </a:r>
          </a:p>
          <a:p>
            <a:r>
              <a:rPr lang="en-US" sz="1100" kern="1200" dirty="0" smtClean="0">
                <a:solidFill>
                  <a:schemeClr val="tx1"/>
                </a:solidFill>
                <a:effectLst/>
                <a:latin typeface="Verdana" pitchFamily="-108" charset="0"/>
                <a:ea typeface="+mn-ea"/>
                <a:cs typeface="+mn-cs"/>
              </a:rPr>
              <a:t>2. Lenin denounced all theories of a peaceful evolution to socialism as a betrayal of Marx’s message of violent class conflict, and he argued that under certain conditions a Communist revolution was possible even in a predominantly agrarian country like Russia. </a:t>
            </a:r>
          </a:p>
          <a:p>
            <a:r>
              <a:rPr lang="en-US" sz="1100" kern="1200" dirty="0" smtClean="0">
                <a:solidFill>
                  <a:schemeClr val="tx1"/>
                </a:solidFill>
                <a:effectLst/>
                <a:latin typeface="Verdana" pitchFamily="-108" charset="0"/>
                <a:ea typeface="+mn-ea"/>
                <a:cs typeface="+mn-cs"/>
              </a:rPr>
              <a:t>3. Lenin believed that the possibility of revolution was determined by human leadership; he called for a highly disciplined workers’ party strictly controlled by a small, dedicated elite of intellectuals and professional revolutionaries who would not stop until they had brought about a revolution.</a:t>
            </a:r>
          </a:p>
          <a:p>
            <a:r>
              <a:rPr lang="en-US" sz="1100" kern="1200" dirty="0" smtClean="0">
                <a:solidFill>
                  <a:schemeClr val="tx1"/>
                </a:solidFill>
                <a:effectLst/>
                <a:latin typeface="Verdana" pitchFamily="-108" charset="0"/>
                <a:ea typeface="+mn-ea"/>
                <a:cs typeface="+mn-cs"/>
              </a:rPr>
              <a:t>4. Lenin’s version of Marxism had a major impact on events in Russia and ultimately changed the way future revolutionaries engaged in radical revolt around the world. </a:t>
            </a:r>
          </a:p>
          <a:p>
            <a:r>
              <a:rPr lang="en-US" sz="1100" kern="1200" dirty="0" smtClean="0">
                <a:solidFill>
                  <a:schemeClr val="tx1"/>
                </a:solidFill>
                <a:effectLst/>
                <a:latin typeface="Verdana" pitchFamily="-108" charset="0"/>
                <a:ea typeface="+mn-ea"/>
                <a:cs typeface="+mn-cs"/>
              </a:rPr>
              <a:t>5. Russian Marxists were not uniform in their beliefs, however, and in 1903 they broke into two rival factions: Lenin’s Bolsheviks, or “majority group,” and the opposing Mensheviks, or “minority group,” who wanted a more democratic, reformist party with mass membership.</a:t>
            </a:r>
          </a:p>
          <a:p>
            <a:r>
              <a:rPr lang="en-US" sz="1100" kern="1200" dirty="0" smtClean="0">
                <a:solidFill>
                  <a:schemeClr val="tx1"/>
                </a:solidFill>
                <a:effectLst/>
                <a:latin typeface="Verdana" pitchFamily="-108" charset="0"/>
                <a:ea typeface="+mn-ea"/>
                <a:cs typeface="+mn-cs"/>
              </a:rPr>
              <a:t>6. Observing events from Switzerland, where he lived in exile, Lenin viewed the war as a product of imperialist rivalries and an opportunity for socialist revolution.</a:t>
            </a:r>
            <a:endParaRPr lang="en-US" sz="1100" kern="1200" dirty="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2003154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Lenin and the Bolshevik Revolution</a:t>
            </a:r>
          </a:p>
          <a:p>
            <a:r>
              <a:rPr lang="en-US" sz="1200" kern="1200" dirty="0" smtClean="0">
                <a:solidFill>
                  <a:schemeClr val="tx1"/>
                </a:solidFill>
                <a:effectLst/>
                <a:latin typeface="Verdana" pitchFamily="-108" charset="0"/>
                <a:ea typeface="+mn-ea"/>
                <a:cs typeface="+mn-cs"/>
              </a:rPr>
              <a:t>7. After the February Revolution of 1917, the German government provided Lenin with safe passage across Germany and back into Russia in the hope that Lenin would undermine the sagging war effort of the provisional government.</a:t>
            </a:r>
          </a:p>
          <a:p>
            <a:r>
              <a:rPr lang="en-US" sz="1200" kern="1200" dirty="0" smtClean="0">
                <a:solidFill>
                  <a:schemeClr val="tx1"/>
                </a:solidFill>
                <a:effectLst/>
                <a:latin typeface="Verdana" pitchFamily="-108" charset="0"/>
                <a:ea typeface="+mn-ea"/>
                <a:cs typeface="+mn-cs"/>
              </a:rPr>
              <a:t>8. Upon his arrival in April, Lenin rejected all cooperation with what he called the “bourgeois” provisional government. </a:t>
            </a:r>
          </a:p>
          <a:p>
            <a:r>
              <a:rPr lang="en-US" sz="1200" kern="1200" dirty="0" smtClean="0">
                <a:solidFill>
                  <a:schemeClr val="tx1"/>
                </a:solidFill>
                <a:effectLst/>
                <a:latin typeface="Verdana" pitchFamily="-108" charset="0"/>
                <a:ea typeface="+mn-ea"/>
                <a:cs typeface="+mn-cs"/>
              </a:rPr>
              <a:t>9. Lenin’s radical slogans—“All power to the soviets,” “All land to the peasants,” “Stop the war now”—and his promises of “Peace, Land, and Bread” spoke to the expectations of suffering workers, peasants, and soldiers alike and earned the Bolsheviks substantial popular support.</a:t>
            </a:r>
          </a:p>
          <a:p>
            <a:r>
              <a:rPr lang="en-US" sz="1200" kern="1200" dirty="0" smtClean="0">
                <a:solidFill>
                  <a:schemeClr val="tx1"/>
                </a:solidFill>
                <a:effectLst/>
                <a:latin typeface="Verdana" pitchFamily="-108" charset="0"/>
                <a:ea typeface="+mn-ea"/>
                <a:cs typeface="+mn-cs"/>
              </a:rPr>
              <a:t>10. The Bolsheviks’ premature attempt to seize power in July collapsed, and Lenin once again went into hiding. </a:t>
            </a:r>
          </a:p>
          <a:p>
            <a:r>
              <a:rPr lang="en-US" sz="1200" kern="1200" dirty="0" smtClean="0">
                <a:solidFill>
                  <a:schemeClr val="tx1"/>
                </a:solidFill>
                <a:effectLst/>
                <a:latin typeface="Verdana" pitchFamily="-108" charset="0"/>
                <a:ea typeface="+mn-ea"/>
                <a:cs typeface="+mn-cs"/>
              </a:rPr>
              <a:t>11. In September the army’s commander in chief, General </a:t>
            </a:r>
            <a:r>
              <a:rPr lang="en-US" sz="1200" kern="1200" dirty="0" err="1" smtClean="0">
                <a:solidFill>
                  <a:schemeClr val="tx1"/>
                </a:solidFill>
                <a:effectLst/>
                <a:latin typeface="Verdana" pitchFamily="-108" charset="0"/>
                <a:ea typeface="+mn-ea"/>
                <a:cs typeface="+mn-cs"/>
              </a:rPr>
              <a:t>Lavr</a:t>
            </a:r>
            <a:r>
              <a:rPr lang="en-US" sz="1200" kern="1200" dirty="0" smtClean="0">
                <a:solidFill>
                  <a:schemeClr val="tx1"/>
                </a:solidFill>
                <a:effectLst/>
                <a:latin typeface="Verdana" pitchFamily="-108" charset="0"/>
                <a:ea typeface="+mn-ea"/>
                <a:cs typeface="+mn-cs"/>
              </a:rPr>
              <a:t> </a:t>
            </a:r>
            <a:r>
              <a:rPr lang="en-US" sz="1200" kern="1200" dirty="0" err="1" smtClean="0">
                <a:solidFill>
                  <a:schemeClr val="tx1"/>
                </a:solidFill>
                <a:effectLst/>
                <a:latin typeface="Verdana" pitchFamily="-108" charset="0"/>
                <a:ea typeface="+mn-ea"/>
                <a:cs typeface="+mn-cs"/>
              </a:rPr>
              <a:t>Kornilov</a:t>
            </a:r>
            <a:r>
              <a:rPr lang="en-US" sz="1200" kern="1200" dirty="0" smtClean="0">
                <a:solidFill>
                  <a:schemeClr val="tx1"/>
                </a:solidFill>
                <a:effectLst/>
                <a:latin typeface="Verdana" pitchFamily="-108" charset="0"/>
                <a:ea typeface="+mn-ea"/>
                <a:cs typeface="+mn-cs"/>
              </a:rPr>
              <a:t>, led a feeble coup against Kerensky’s provisional government.</a:t>
            </a:r>
          </a:p>
          <a:p>
            <a:r>
              <a:rPr lang="en-US" sz="1200" kern="1200" dirty="0" smtClean="0">
                <a:solidFill>
                  <a:schemeClr val="tx1"/>
                </a:solidFill>
                <a:effectLst/>
                <a:latin typeface="Verdana" pitchFamily="-108" charset="0"/>
                <a:ea typeface="+mn-ea"/>
                <a:cs typeface="+mn-cs"/>
              </a:rPr>
              <a:t>12. In the face of this counter-revolutionary threat, the Bolsheviks were re-armed, leading not only to the disintegration of </a:t>
            </a:r>
            <a:r>
              <a:rPr lang="en-US" sz="1200" kern="1200" dirty="0" err="1" smtClean="0">
                <a:solidFill>
                  <a:schemeClr val="tx1"/>
                </a:solidFill>
                <a:effectLst/>
                <a:latin typeface="Verdana" pitchFamily="-108" charset="0"/>
                <a:ea typeface="+mn-ea"/>
                <a:cs typeface="+mn-cs"/>
              </a:rPr>
              <a:t>Kornilov’s</a:t>
            </a:r>
            <a:r>
              <a:rPr lang="en-US" sz="1200" kern="1200" dirty="0" smtClean="0">
                <a:solidFill>
                  <a:schemeClr val="tx1"/>
                </a:solidFill>
                <a:effectLst/>
                <a:latin typeface="Verdana" pitchFamily="-108" charset="0"/>
                <a:ea typeface="+mn-ea"/>
                <a:cs typeface="+mn-cs"/>
              </a:rPr>
              <a:t> forces but also to Kerensky’s loss of credibility with the army, the only force that might have saved democratic government in Russia.</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1241068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2554181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r>
              <a:rPr lang="en-US" sz="1000" b="1" dirty="0" smtClean="0">
                <a:latin typeface="Arial" panose="020B0604020202020204" pitchFamily="34" charset="0"/>
                <a:cs typeface="Arial" panose="020B0604020202020204" pitchFamily="34" charset="0"/>
              </a:rPr>
              <a:t>D. Trotsky and the Seizure of Power</a:t>
            </a:r>
          </a:p>
          <a:p>
            <a:r>
              <a:rPr lang="en-US" sz="1200" kern="1200" dirty="0" smtClean="0">
                <a:solidFill>
                  <a:schemeClr val="tx1"/>
                </a:solidFill>
                <a:effectLst/>
                <a:latin typeface="Verdana" pitchFamily="-108" charset="0"/>
                <a:ea typeface="+mn-ea"/>
                <a:cs typeface="+mn-cs"/>
              </a:rPr>
              <a:t>1. Popular support for the Bolsheviks continued to increase throughout the summer, and in October they gained a fragile majority in the Petrograd Soviet.</a:t>
            </a:r>
          </a:p>
          <a:p>
            <a:r>
              <a:rPr lang="en-US" sz="1200" kern="1200" dirty="0" smtClean="0">
                <a:solidFill>
                  <a:schemeClr val="tx1"/>
                </a:solidFill>
                <a:effectLst/>
                <a:latin typeface="Verdana" pitchFamily="-108" charset="0"/>
                <a:ea typeface="+mn-ea"/>
                <a:cs typeface="+mn-cs"/>
              </a:rPr>
              <a:t>2. At that moment, Lenin’s fellow party member Leon Trotsky (1879–1940), a spellbinding revolutionary orator and radical Marxist, brilliantly executed the Bolshevik seizure of power.</a:t>
            </a:r>
          </a:p>
          <a:p>
            <a:r>
              <a:rPr lang="en-US" sz="1200" kern="1200" dirty="0" smtClean="0">
                <a:solidFill>
                  <a:schemeClr val="tx1"/>
                </a:solidFill>
                <a:effectLst/>
                <a:latin typeface="Verdana" pitchFamily="-108" charset="0"/>
                <a:ea typeface="+mn-ea"/>
                <a:cs typeface="+mn-cs"/>
              </a:rPr>
              <a:t>3. Claiming danger from German and counter-revolutionary plots, Trotsky convinced the Petrograd Soviet to form a special military-revolutionary committee in October and make him its leader, which placed military power in the capital in Bolshevik hands. </a:t>
            </a:r>
          </a:p>
          <a:p>
            <a:r>
              <a:rPr lang="en-US" sz="1200" kern="1200" dirty="0" smtClean="0">
                <a:solidFill>
                  <a:schemeClr val="tx1"/>
                </a:solidFill>
                <a:effectLst/>
                <a:latin typeface="Verdana" pitchFamily="-108" charset="0"/>
                <a:ea typeface="+mn-ea"/>
                <a:cs typeface="+mn-cs"/>
              </a:rPr>
              <a:t>4. On November 6 militants from Trotsky’s committee joined with Bolshevik soldiers to seize government buildings and arrest members of the provisional government; the Bolsheviks declared that all power had passed to the soviets and named Lenin head of the new government.</a:t>
            </a:r>
          </a:p>
          <a:p>
            <a:r>
              <a:rPr lang="en-US" sz="1200" kern="1200" dirty="0" smtClean="0">
                <a:solidFill>
                  <a:schemeClr val="tx1"/>
                </a:solidFill>
                <a:effectLst/>
                <a:latin typeface="Verdana" pitchFamily="-108" charset="0"/>
                <a:ea typeface="+mn-ea"/>
                <a:cs typeface="+mn-cs"/>
              </a:rPr>
              <a:t>5. Lenin and Trotsky succeeded in bringing the Bolsheviks to power because they recognized that power was there for the taking and used their determined superior leadership to appeal to ordinary Russians, who were exhausted by war, weary of tsarist autocracy, and eager for radical changes.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870332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endParaRPr lang="en-US" dirty="0" smtClean="0"/>
          </a:p>
          <a:p>
            <a:r>
              <a:rPr lang="en-US" sz="1000" b="1" dirty="0" smtClean="0">
                <a:latin typeface="Arial" panose="020B0604020202020204" pitchFamily="34" charset="0"/>
                <a:cs typeface="Arial" panose="020B0604020202020204" pitchFamily="34" charset="0"/>
              </a:rPr>
              <a:t>E. Dictatorship and Civil War</a:t>
            </a:r>
          </a:p>
          <a:p>
            <a:r>
              <a:rPr lang="en-US" sz="1200" kern="1200" dirty="0" smtClean="0">
                <a:solidFill>
                  <a:schemeClr val="tx1"/>
                </a:solidFill>
                <a:effectLst/>
                <a:latin typeface="Verdana" pitchFamily="-108" charset="0"/>
                <a:ea typeface="+mn-ea"/>
                <a:cs typeface="+mn-cs"/>
              </a:rPr>
              <a:t>1. The Bolsheviks’ truly monumental accomplishment was in conquering the chaos they had helped create and then beginning to build a Communist society.</a:t>
            </a:r>
          </a:p>
          <a:p>
            <a:r>
              <a:rPr lang="en-US" sz="1200" kern="1200" dirty="0" smtClean="0">
                <a:solidFill>
                  <a:schemeClr val="tx1"/>
                </a:solidFill>
                <a:effectLst/>
                <a:latin typeface="Verdana" pitchFamily="-108" charset="0"/>
                <a:ea typeface="+mn-ea"/>
                <a:cs typeface="+mn-cs"/>
              </a:rPr>
              <a:t>2. Lenin’s genius lay in profiting from developments over which the Bolsheviks had little control.</a:t>
            </a:r>
          </a:p>
          <a:p>
            <a:r>
              <a:rPr lang="en-US" sz="1200" kern="1200" dirty="0" smtClean="0">
                <a:solidFill>
                  <a:schemeClr val="tx1"/>
                </a:solidFill>
                <a:effectLst/>
                <a:latin typeface="Verdana" pitchFamily="-108" charset="0"/>
                <a:ea typeface="+mn-ea"/>
                <a:cs typeface="+mn-cs"/>
              </a:rPr>
              <a:t>3. Since summer, a peasant revolution had swept across Russia, as impoverished peasants seized for themselves the estates of the landlords and the church; thus when Lenin mandated land reform, he merely approved what peasants were already doing.</a:t>
            </a:r>
          </a:p>
          <a:p>
            <a:r>
              <a:rPr lang="en-US" sz="1200" kern="1200" dirty="0" smtClean="0">
                <a:solidFill>
                  <a:schemeClr val="tx1"/>
                </a:solidFill>
                <a:effectLst/>
                <a:latin typeface="Verdana" pitchFamily="-108" charset="0"/>
                <a:ea typeface="+mn-ea"/>
                <a:cs typeface="+mn-cs"/>
              </a:rPr>
              <a:t>4. Likewise, in November 1917 Lenin issued a decree ratifying urban workers’ establishment of their own local soviets and their demands for direct control of factories.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4279204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55</a:t>
            </a:fld>
            <a:endParaRPr lang="en-US"/>
          </a:p>
        </p:txBody>
      </p:sp>
    </p:spTree>
    <p:extLst>
      <p:ext uri="{BB962C8B-B14F-4D97-AF65-F5344CB8AC3E}">
        <p14:creationId xmlns:p14="http://schemas.microsoft.com/office/powerpoint/2010/main" val="2225742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Dictatorship and Civil War</a:t>
            </a:r>
          </a:p>
          <a:p>
            <a:r>
              <a:rPr lang="en-US" sz="1200" kern="1200" dirty="0" smtClean="0">
                <a:solidFill>
                  <a:schemeClr val="tx1"/>
                </a:solidFill>
                <a:effectLst/>
                <a:latin typeface="Verdana" pitchFamily="-108" charset="0"/>
                <a:ea typeface="+mn-ea"/>
                <a:cs typeface="+mn-cs"/>
              </a:rPr>
              <a:t>5. The Bolsheviks proclaimed their regime a “provisional workers’ and peasants’ government” and promised that a freely elected Constituent Assembly would draw up a new constitution, but the elections produced a stunning setback: the Bolsheviks won only 23 percent of the delegates.</a:t>
            </a:r>
          </a:p>
          <a:p>
            <a:r>
              <a:rPr lang="en-US" sz="1200" kern="1200" dirty="0" smtClean="0">
                <a:solidFill>
                  <a:schemeClr val="tx1"/>
                </a:solidFill>
                <a:effectLst/>
                <a:latin typeface="Verdana" pitchFamily="-108" charset="0"/>
                <a:ea typeface="+mn-ea"/>
                <a:cs typeface="+mn-cs"/>
              </a:rPr>
              <a:t>6. The Constituent Assembly, with a plurality of delegates from the Socialist Revolutionary Party, met for one day in January 1918 before Lenin disbanded it using Bolshevik soldiers and began to build a one-party state.</a:t>
            </a:r>
          </a:p>
          <a:p>
            <a:r>
              <a:rPr lang="en-US" sz="1200" kern="1200" dirty="0" smtClean="0">
                <a:solidFill>
                  <a:schemeClr val="tx1"/>
                </a:solidFill>
                <a:effectLst/>
                <a:latin typeface="Verdana" pitchFamily="-108" charset="0"/>
                <a:ea typeface="+mn-ea"/>
                <a:cs typeface="+mn-cs"/>
              </a:rPr>
              <a:t>7. Unlike many of his fellow Bolsheviks, Lenin acknowledged that Russia had effectively lost the war with Germany and that the only realistic goal was peace at any price.</a:t>
            </a:r>
          </a:p>
          <a:p>
            <a:r>
              <a:rPr lang="en-US" sz="1200" kern="1200" dirty="0" smtClean="0">
                <a:solidFill>
                  <a:schemeClr val="tx1"/>
                </a:solidFill>
                <a:effectLst/>
                <a:latin typeface="Verdana" pitchFamily="-108" charset="0"/>
                <a:ea typeface="+mn-ea"/>
                <a:cs typeface="+mn-cs"/>
              </a:rPr>
              <a:t>8. That price was very high: in the Treaty of Brest-Litovsk, signed with Germany in March 1918, the Soviet government gave up all its western territories, areas that were inhabited primarily by Poles, Finns, Lithuanians, and other non-Russians.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56</a:t>
            </a:fld>
            <a:endParaRPr lang="en-US"/>
          </a:p>
        </p:txBody>
      </p:sp>
    </p:spTree>
    <p:extLst>
      <p:ext uri="{BB962C8B-B14F-4D97-AF65-F5344CB8AC3E}">
        <p14:creationId xmlns:p14="http://schemas.microsoft.com/office/powerpoint/2010/main" val="3882325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Dictatorship and Civil War</a:t>
            </a:r>
          </a:p>
          <a:p>
            <a:r>
              <a:rPr lang="en-US" sz="1200" kern="1200" dirty="0" smtClean="0">
                <a:solidFill>
                  <a:schemeClr val="tx1"/>
                </a:solidFill>
                <a:effectLst/>
                <a:latin typeface="Verdana" pitchFamily="-108" charset="0"/>
                <a:ea typeface="+mn-ea"/>
                <a:cs typeface="+mn-cs"/>
              </a:rPr>
              <a:t>9. With peace, Lenin escaped the disaster of continued war and could pursue his goal of absolute political power for the Bolsheviks—now also called Communists—within Russia.</a:t>
            </a:r>
          </a:p>
          <a:p>
            <a:r>
              <a:rPr lang="en-US" sz="1200" kern="1200" dirty="0" smtClean="0">
                <a:solidFill>
                  <a:schemeClr val="tx1"/>
                </a:solidFill>
                <a:effectLst/>
                <a:latin typeface="Verdana" pitchFamily="-108" charset="0"/>
                <a:ea typeface="+mn-ea"/>
                <a:cs typeface="+mn-cs"/>
              </a:rPr>
              <a:t>10. The peace treaty and the abolition of the Constituent Assembly inspired armed opposition to the Bolshevik regime. </a:t>
            </a:r>
          </a:p>
          <a:p>
            <a:r>
              <a:rPr lang="en-US" sz="1200" kern="1200" dirty="0" smtClean="0">
                <a:solidFill>
                  <a:schemeClr val="tx1"/>
                </a:solidFill>
                <a:effectLst/>
                <a:latin typeface="Verdana" pitchFamily="-108" charset="0"/>
                <a:ea typeface="+mn-ea"/>
                <a:cs typeface="+mn-cs"/>
              </a:rPr>
              <a:t>11. The officers of the old army organized the so-called White opposition to the Bolsheviks in southern Russia, Ukraine, Siberia, and west of Petrograd.</a:t>
            </a:r>
          </a:p>
          <a:p>
            <a:r>
              <a:rPr lang="en-US" sz="1200" kern="1200" dirty="0" smtClean="0">
                <a:solidFill>
                  <a:schemeClr val="tx1"/>
                </a:solidFill>
                <a:effectLst/>
                <a:latin typeface="Verdana" pitchFamily="-108" charset="0"/>
                <a:ea typeface="+mn-ea"/>
                <a:cs typeface="+mn-cs"/>
              </a:rPr>
              <a:t>12. By the summer of 1918, Russia was in a full-fledged civil war; by the end of the year, White armies were on the attack, but the Red Army beat back the counter-revolutionary White armies, in part because the Bolsheviks had quickly developed a better army.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57</a:t>
            </a:fld>
            <a:endParaRPr lang="en-US"/>
          </a:p>
        </p:txBody>
      </p:sp>
    </p:spTree>
    <p:extLst>
      <p:ext uri="{BB962C8B-B14F-4D97-AF65-F5344CB8AC3E}">
        <p14:creationId xmlns:p14="http://schemas.microsoft.com/office/powerpoint/2010/main" val="3389426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Dictatorship and Civil War</a:t>
            </a:r>
          </a:p>
          <a:p>
            <a:r>
              <a:rPr lang="en-US" sz="1200" kern="1200" dirty="0" smtClean="0">
                <a:solidFill>
                  <a:schemeClr val="tx1"/>
                </a:solidFill>
                <a:effectLst/>
                <a:latin typeface="Verdana" pitchFamily="-108" charset="0"/>
                <a:ea typeface="+mn-ea"/>
                <a:cs typeface="+mn-cs"/>
              </a:rPr>
              <a:t>13. After becoming war commissar of the newly formed Red Army in March 1918, Trotsky re-established strict discipline and the draft, and he recruited former tsarist army officers, who were given unprecedented powers over their troops. </a:t>
            </a:r>
          </a:p>
          <a:p>
            <a:r>
              <a:rPr lang="en-US" sz="1200" kern="1200" dirty="0" smtClean="0">
                <a:solidFill>
                  <a:schemeClr val="tx1"/>
                </a:solidFill>
                <a:effectLst/>
                <a:latin typeface="Verdana" pitchFamily="-108" charset="0"/>
                <a:ea typeface="+mn-ea"/>
                <a:cs typeface="+mn-cs"/>
              </a:rPr>
              <a:t>14. The intervention of the Allies in support of the White armies—primarily to stop the spread of Communism—did not aid the Whites effectively and allowed the Bolsheviks to appeal to the patriotic nationalism of ethnic Russians, who objected to foreign involvement in Russian affairs.</a:t>
            </a:r>
          </a:p>
          <a:p>
            <a:r>
              <a:rPr lang="en-US" sz="1200" kern="1200" dirty="0" smtClean="0">
                <a:solidFill>
                  <a:schemeClr val="tx1"/>
                </a:solidFill>
                <a:effectLst/>
                <a:latin typeface="Verdana" pitchFamily="-108" charset="0"/>
                <a:ea typeface="+mn-ea"/>
                <a:cs typeface="+mn-cs"/>
              </a:rPr>
              <a:t>15. Strategically, the Bolsheviks controlled central Russia and the crucial cities of Moscow and Petrograd, while the Whites attacked from the fringes and lacked coordination. </a:t>
            </a:r>
          </a:p>
          <a:p>
            <a:r>
              <a:rPr lang="en-US" sz="1200" kern="1200" dirty="0" smtClean="0">
                <a:solidFill>
                  <a:schemeClr val="tx1"/>
                </a:solidFill>
                <a:effectLst/>
                <a:latin typeface="Verdana" pitchFamily="-108" charset="0"/>
                <a:ea typeface="+mn-ea"/>
                <a:cs typeface="+mn-cs"/>
              </a:rPr>
              <a:t>16. The Whites had a poorly defined political program and were never able to unite the Bolsheviks’ enemies, and while the Bolsheviks promised ethnic minorities substantial autonomy, the nationalist Whites sought to preserve the tsarist empire.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58</a:t>
            </a:fld>
            <a:endParaRPr lang="en-US"/>
          </a:p>
        </p:txBody>
      </p:sp>
    </p:spTree>
    <p:extLst>
      <p:ext uri="{BB962C8B-B14F-4D97-AF65-F5344CB8AC3E}">
        <p14:creationId xmlns:p14="http://schemas.microsoft.com/office/powerpoint/2010/main" val="1579136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Russian Revolution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Dictatorship and Civil War</a:t>
            </a:r>
          </a:p>
          <a:p>
            <a:r>
              <a:rPr lang="en-US" sz="1100" kern="1200" dirty="0" smtClean="0">
                <a:solidFill>
                  <a:schemeClr val="tx1"/>
                </a:solidFill>
                <a:effectLst/>
                <a:latin typeface="Verdana" pitchFamily="-108" charset="0"/>
                <a:ea typeface="+mn-ea"/>
                <a:cs typeface="+mn-cs"/>
              </a:rPr>
              <a:t>17. The Bolsheviks mobilized the home front by establishing a system of centralized controls called War Communism, which nationalized all banks and industries and outlawed private enterprise.</a:t>
            </a:r>
          </a:p>
          <a:p>
            <a:r>
              <a:rPr lang="en-US" sz="1100" kern="1200" dirty="0" smtClean="0">
                <a:solidFill>
                  <a:schemeClr val="tx1"/>
                </a:solidFill>
                <a:effectLst/>
                <a:latin typeface="Verdana" pitchFamily="-108" charset="0"/>
                <a:ea typeface="+mn-ea"/>
                <a:cs typeface="+mn-cs"/>
              </a:rPr>
              <a:t>18. Bolshevik commissars introduced rationing, seized grain from peasants to feed the cities, and maintained strict workplace discipline, measures that kept the Red Army supplied with men and material.</a:t>
            </a:r>
          </a:p>
          <a:p>
            <a:r>
              <a:rPr lang="en-US" sz="1100" kern="1200" dirty="0" smtClean="0">
                <a:solidFill>
                  <a:schemeClr val="tx1"/>
                </a:solidFill>
                <a:effectLst/>
                <a:latin typeface="Verdana" pitchFamily="-108" charset="0"/>
                <a:ea typeface="+mn-ea"/>
                <a:cs typeface="+mn-cs"/>
              </a:rPr>
              <a:t>19. A fearsome secret police known as the </a:t>
            </a:r>
            <a:r>
              <a:rPr lang="en-US" sz="1100" kern="1200" dirty="0" err="1" smtClean="0">
                <a:solidFill>
                  <a:schemeClr val="tx1"/>
                </a:solidFill>
                <a:effectLst/>
                <a:latin typeface="Verdana" pitchFamily="-108" charset="0"/>
                <a:ea typeface="+mn-ea"/>
                <a:cs typeface="+mn-cs"/>
              </a:rPr>
              <a:t>Cheka</a:t>
            </a:r>
            <a:r>
              <a:rPr lang="en-US" sz="1100" kern="1200" dirty="0" smtClean="0">
                <a:solidFill>
                  <a:schemeClr val="tx1"/>
                </a:solidFill>
                <a:effectLst/>
                <a:latin typeface="Verdana" pitchFamily="-108" charset="0"/>
                <a:ea typeface="+mn-ea"/>
                <a:cs typeface="+mn-cs"/>
              </a:rPr>
              <a:t> was dedicated to suppressing counter-revolutionaries of all types, including clergymen, aristocrats and wealthy Russian bourgeoisie, deserters from the Red Army, and political opponents of all kinds.</a:t>
            </a:r>
          </a:p>
          <a:p>
            <a:r>
              <a:rPr lang="en-US" sz="1100" kern="1200" dirty="0" smtClean="0">
                <a:solidFill>
                  <a:schemeClr val="tx1"/>
                </a:solidFill>
                <a:effectLst/>
                <a:latin typeface="Verdana" pitchFamily="-108" charset="0"/>
                <a:ea typeface="+mn-ea"/>
                <a:cs typeface="+mn-cs"/>
              </a:rPr>
              <a:t>20. The tsar and his family were callously executed in July 1918. </a:t>
            </a:r>
          </a:p>
          <a:p>
            <a:r>
              <a:rPr lang="en-US" sz="1100" kern="1200" dirty="0" smtClean="0">
                <a:solidFill>
                  <a:schemeClr val="tx1"/>
                </a:solidFill>
                <a:effectLst/>
                <a:latin typeface="Verdana" pitchFamily="-108" charset="0"/>
                <a:ea typeface="+mn-ea"/>
                <a:cs typeface="+mn-cs"/>
              </a:rPr>
              <a:t>21. By the spring of 1920, the White armies were almost completely defeated, and the Bolsheviks had retaken much of the territory ceded to Germany under the Treaty of Brest-Litovsk; they were stopped outside of Warsaw by Polish troops and their attempts to spread communism were halted.</a:t>
            </a:r>
          </a:p>
          <a:p>
            <a:r>
              <a:rPr lang="en-US" sz="1100" kern="1200" dirty="0" smtClean="0">
                <a:solidFill>
                  <a:schemeClr val="tx1"/>
                </a:solidFill>
                <a:effectLst/>
                <a:latin typeface="Verdana" pitchFamily="-108" charset="0"/>
                <a:ea typeface="+mn-ea"/>
                <a:cs typeface="+mn-cs"/>
              </a:rPr>
              <a:t>22. The Russian civil war ended in 1921, and the Bolsheviks had won an impressive victory.</a:t>
            </a:r>
          </a:p>
          <a:p>
            <a:endParaRPr lang="en-US" sz="110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59</a:t>
            </a:fld>
            <a:endParaRPr lang="en-US"/>
          </a:p>
        </p:txBody>
      </p:sp>
    </p:spTree>
    <p:extLst>
      <p:ext uri="{BB962C8B-B14F-4D97-AF65-F5344CB8AC3E}">
        <p14:creationId xmlns:p14="http://schemas.microsoft.com/office/powerpoint/2010/main" val="349259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450676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60</a:t>
            </a:fld>
            <a:endParaRPr lang="en-US"/>
          </a:p>
        </p:txBody>
      </p:sp>
    </p:spTree>
    <p:extLst>
      <p:ext uri="{BB962C8B-B14F-4D97-AF65-F5344CB8AC3E}">
        <p14:creationId xmlns:p14="http://schemas.microsoft.com/office/powerpoint/2010/main" val="3616705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Peace Settlement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End of the War</a:t>
            </a:r>
          </a:p>
          <a:p>
            <a:r>
              <a:rPr lang="en-US" sz="1200" kern="1200" dirty="0" smtClean="0">
                <a:solidFill>
                  <a:schemeClr val="tx1"/>
                </a:solidFill>
                <a:effectLst/>
                <a:latin typeface="Verdana" pitchFamily="-108" charset="0"/>
                <a:ea typeface="+mn-ea"/>
                <a:cs typeface="+mn-cs"/>
              </a:rPr>
              <a:t>1. In early 1918 the German leadership decided to make a last-ditch, all-out attack on France after the defeat of Russia released men and materials for the western front.</a:t>
            </a:r>
          </a:p>
          <a:p>
            <a:r>
              <a:rPr lang="en-US" sz="1200" kern="1200" dirty="0" smtClean="0">
                <a:solidFill>
                  <a:schemeClr val="tx1"/>
                </a:solidFill>
                <a:effectLst/>
                <a:latin typeface="Verdana" pitchFamily="-108" charset="0"/>
                <a:ea typeface="+mn-ea"/>
                <a:cs typeface="+mn-cs"/>
              </a:rPr>
              <a:t>2. Though the German armies came within thirty-five miles of Paris during the great Spring Offensive of 1918, General Ludendorff’s exhausted, overextended forces never broke through.</a:t>
            </a:r>
          </a:p>
          <a:p>
            <a:r>
              <a:rPr lang="en-US" sz="1200" kern="1200" dirty="0" smtClean="0">
                <a:solidFill>
                  <a:schemeClr val="tx1"/>
                </a:solidFill>
                <a:effectLst/>
                <a:latin typeface="Verdana" pitchFamily="-108" charset="0"/>
                <a:ea typeface="+mn-ea"/>
                <a:cs typeface="+mn-cs"/>
              </a:rPr>
              <a:t>3. The late but massive American intervention tipped the scales in favor of Allied victory following the second Battle of the Marne in July 1918.</a:t>
            </a:r>
          </a:p>
          <a:p>
            <a:r>
              <a:rPr lang="en-US" sz="1200" kern="1200" dirty="0" smtClean="0">
                <a:solidFill>
                  <a:schemeClr val="tx1"/>
                </a:solidFill>
                <a:effectLst/>
                <a:latin typeface="Verdana" pitchFamily="-108" charset="0"/>
                <a:ea typeface="+mn-ea"/>
                <a:cs typeface="+mn-cs"/>
              </a:rPr>
              <a:t>4. By September Hindenburg and Ludendorff realized that Germany had lost the war; not wanting to shoulder the blame, they insisted that moderate politicians should take responsibility for the defeat.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61</a:t>
            </a:fld>
            <a:endParaRPr lang="en-US"/>
          </a:p>
        </p:txBody>
      </p:sp>
    </p:spTree>
    <p:extLst>
      <p:ext uri="{BB962C8B-B14F-4D97-AF65-F5344CB8AC3E}">
        <p14:creationId xmlns:p14="http://schemas.microsoft.com/office/powerpoint/2010/main" val="27336926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End of the War</a:t>
            </a:r>
          </a:p>
          <a:p>
            <a:r>
              <a:rPr lang="en-US" sz="1200" kern="1200" dirty="0" smtClean="0">
                <a:solidFill>
                  <a:schemeClr val="tx1"/>
                </a:solidFill>
                <a:effectLst/>
                <a:latin typeface="Verdana" pitchFamily="-108" charset="0"/>
                <a:ea typeface="+mn-ea"/>
                <a:cs typeface="+mn-cs"/>
              </a:rPr>
              <a:t>5. On October 4 the German emperor formed a new, more liberal civilian government to sue for peace.</a:t>
            </a:r>
          </a:p>
          <a:p>
            <a:r>
              <a:rPr lang="en-US" sz="1200" kern="1200" dirty="0" smtClean="0">
                <a:solidFill>
                  <a:schemeClr val="tx1"/>
                </a:solidFill>
                <a:effectLst/>
                <a:latin typeface="Verdana" pitchFamily="-108" charset="0"/>
                <a:ea typeface="+mn-ea"/>
                <a:cs typeface="+mn-cs"/>
              </a:rPr>
              <a:t>6. As negotiations over an armistice dragged on, the frustrated German people rose up in revolt, and masses of workers demonstrated for peace in Berlin. </a:t>
            </a:r>
          </a:p>
          <a:p>
            <a:r>
              <a:rPr lang="en-US" sz="1200" kern="1200" dirty="0" smtClean="0">
                <a:solidFill>
                  <a:schemeClr val="tx1"/>
                </a:solidFill>
                <a:effectLst/>
                <a:latin typeface="Verdana" pitchFamily="-108" charset="0"/>
                <a:ea typeface="+mn-ea"/>
                <a:cs typeface="+mn-cs"/>
              </a:rPr>
              <a:t>7. With army discipline collapsing, Emperor William II abdicated and fled to Holland; socialist leaders in Berlin proclaimed a German republic on November 9 and agreed to tough Allied terms of surrender. </a:t>
            </a:r>
          </a:p>
          <a:p>
            <a:r>
              <a:rPr lang="en-US" sz="1200" kern="1200" dirty="0" smtClean="0">
                <a:solidFill>
                  <a:schemeClr val="tx1"/>
                </a:solidFill>
                <a:effectLst/>
                <a:latin typeface="Verdana" pitchFamily="-108" charset="0"/>
                <a:ea typeface="+mn-ea"/>
                <a:cs typeface="+mn-cs"/>
              </a:rPr>
              <a:t>8. The armistice went into effect on November 11, 1918—the war was over.</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62</a:t>
            </a:fld>
            <a:endParaRPr lang="en-US"/>
          </a:p>
        </p:txBody>
      </p:sp>
    </p:spTree>
    <p:extLst>
      <p:ext uri="{BB962C8B-B14F-4D97-AF65-F5344CB8AC3E}">
        <p14:creationId xmlns:p14="http://schemas.microsoft.com/office/powerpoint/2010/main" val="1882803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endParaRPr lang="en-US" dirty="0" smtClean="0"/>
          </a:p>
          <a:p>
            <a:r>
              <a:rPr lang="en-US" sz="1000" b="1" dirty="0" smtClean="0">
                <a:latin typeface="Arial" panose="020B0604020202020204" pitchFamily="34" charset="0"/>
                <a:cs typeface="Arial" panose="020B0604020202020204" pitchFamily="34" charset="0"/>
              </a:rPr>
              <a:t>B. Revolution in Austria-Hungary</a:t>
            </a:r>
            <a:r>
              <a:rPr lang="en-US" sz="1000" b="1" baseline="0" dirty="0" smtClean="0">
                <a:latin typeface="Arial" panose="020B0604020202020204" pitchFamily="34" charset="0"/>
                <a:cs typeface="Arial" panose="020B0604020202020204" pitchFamily="34" charset="0"/>
              </a:rPr>
              <a:t> and Germany</a:t>
            </a:r>
          </a:p>
          <a:p>
            <a:r>
              <a:rPr lang="en-US" sz="1200" kern="1200" dirty="0" smtClean="0">
                <a:solidFill>
                  <a:schemeClr val="tx1"/>
                </a:solidFill>
                <a:effectLst/>
                <a:latin typeface="Verdana" pitchFamily="-108" charset="0"/>
                <a:ea typeface="+mn-ea"/>
                <a:cs typeface="+mn-cs"/>
              </a:rPr>
              <a:t>1. Military defeat brought turmoil and revolution to Austria-Hungary and Germany, as it had to Russia.</a:t>
            </a:r>
          </a:p>
          <a:p>
            <a:r>
              <a:rPr lang="en-US" sz="1200" kern="1200" dirty="0" smtClean="0">
                <a:solidFill>
                  <a:schemeClr val="tx1"/>
                </a:solidFill>
                <a:effectLst/>
                <a:latin typeface="Verdana" pitchFamily="-108" charset="0"/>
                <a:ea typeface="+mn-ea"/>
                <a:cs typeface="+mn-cs"/>
              </a:rPr>
              <a:t>2. Having started the war to preserve an imperial state, the Austro-Hungarian Empire perished in the attempt—its territory was carved into the independent states of Austria, Hungary, and Czechoslovakia and a larger Romania.</a:t>
            </a:r>
          </a:p>
          <a:p>
            <a:r>
              <a:rPr lang="en-US" sz="1200" kern="1200" dirty="0" smtClean="0">
                <a:solidFill>
                  <a:schemeClr val="tx1"/>
                </a:solidFill>
                <a:effectLst/>
                <a:latin typeface="Verdana" pitchFamily="-108" charset="0"/>
                <a:ea typeface="+mn-ea"/>
                <a:cs typeface="+mn-cs"/>
              </a:rPr>
              <a:t>3. In late 1918 Germany experienced a genuine popular uprising that welled up from below, toppled the authoritarian monarchy, and created a liberal provisional republic.</a:t>
            </a:r>
          </a:p>
          <a:p>
            <a:r>
              <a:rPr lang="en-US" sz="1200" kern="1200" dirty="0" smtClean="0">
                <a:solidFill>
                  <a:schemeClr val="tx1"/>
                </a:solidFill>
                <a:effectLst/>
                <a:latin typeface="Verdana" pitchFamily="-108" charset="0"/>
                <a:ea typeface="+mn-ea"/>
                <a:cs typeface="+mn-cs"/>
              </a:rPr>
              <a:t>4. Moderates from the Social Democratic Party and their liberal allies held on to power and established the Weimar Republic—a democratic government that would lead Germany for the next fifteen years.</a:t>
            </a:r>
          </a:p>
          <a:p>
            <a:r>
              <a:rPr lang="en-US" sz="1200" kern="1200" dirty="0" smtClean="0">
                <a:solidFill>
                  <a:schemeClr val="tx1"/>
                </a:solidFill>
                <a:effectLst/>
                <a:latin typeface="Verdana" pitchFamily="-108" charset="0"/>
                <a:ea typeface="+mn-ea"/>
                <a:cs typeface="+mn-cs"/>
              </a:rPr>
              <a:t>5. The great majority of the Marxist politicians in the Social Democratic Party were moderates who wanted political democracy, civil liberties, and the gradual elimination of capitalism.</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63</a:t>
            </a:fld>
            <a:endParaRPr lang="en-US"/>
          </a:p>
        </p:txBody>
      </p:sp>
    </p:spTree>
    <p:extLst>
      <p:ext uri="{BB962C8B-B14F-4D97-AF65-F5344CB8AC3E}">
        <p14:creationId xmlns:p14="http://schemas.microsoft.com/office/powerpoint/2010/main" val="545490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Revolution in Austria-Hungary and Germany</a:t>
            </a:r>
          </a:p>
          <a:p>
            <a:r>
              <a:rPr lang="en-US" sz="1200" kern="1200" dirty="0" smtClean="0">
                <a:solidFill>
                  <a:schemeClr val="tx1"/>
                </a:solidFill>
                <a:effectLst/>
                <a:latin typeface="Verdana" pitchFamily="-108" charset="0"/>
                <a:ea typeface="+mn-ea"/>
                <a:cs typeface="+mn-cs"/>
              </a:rPr>
              <a:t>6. They were also German nationalists, appalled by the prospect of civil war and revolutionary terror; so they quickly came to terms with the army and big business, which helped prevent total collapse.</a:t>
            </a:r>
          </a:p>
          <a:p>
            <a:r>
              <a:rPr lang="en-US" sz="1200" kern="1200" dirty="0" smtClean="0">
                <a:solidFill>
                  <a:schemeClr val="tx1"/>
                </a:solidFill>
                <a:effectLst/>
                <a:latin typeface="Verdana" pitchFamily="-108" charset="0"/>
                <a:ea typeface="+mn-ea"/>
                <a:cs typeface="+mn-cs"/>
              </a:rPr>
              <a:t>7. Radical Communists led by Karl Liebknecht and Rosa Luxemburg tried to seize control of the government in the </a:t>
            </a:r>
            <a:r>
              <a:rPr lang="en-US" sz="1200" kern="1200" dirty="0" err="1" smtClean="0">
                <a:solidFill>
                  <a:schemeClr val="tx1"/>
                </a:solidFill>
                <a:effectLst/>
                <a:latin typeface="Verdana" pitchFamily="-108" charset="0"/>
                <a:ea typeface="+mn-ea"/>
                <a:cs typeface="+mn-cs"/>
              </a:rPr>
              <a:t>Spartacist</a:t>
            </a:r>
            <a:r>
              <a:rPr lang="en-US" sz="1200" kern="1200" dirty="0" smtClean="0">
                <a:solidFill>
                  <a:schemeClr val="tx1"/>
                </a:solidFill>
                <a:effectLst/>
                <a:latin typeface="Verdana" pitchFamily="-108" charset="0"/>
                <a:ea typeface="+mn-ea"/>
                <a:cs typeface="+mn-cs"/>
              </a:rPr>
              <a:t> Uprising in Berlin in January 1919, but the uprising was crushed by nationalist Free Corps militias, and Liebknecht and Luxemburg were brutally murdered.</a:t>
            </a:r>
          </a:p>
          <a:p>
            <a:r>
              <a:rPr lang="en-US" sz="1200" kern="1200" dirty="0" smtClean="0">
                <a:solidFill>
                  <a:schemeClr val="tx1"/>
                </a:solidFill>
                <a:effectLst/>
                <a:latin typeface="Verdana" pitchFamily="-108" charset="0"/>
                <a:ea typeface="+mn-ea"/>
                <a:cs typeface="+mn-cs"/>
              </a:rPr>
              <a:t>8. Nationwide strikes by leftist workers, a Soviet-style republic in Bavaria, and a short-lived, right-wing military takeover—the </a:t>
            </a:r>
            <a:r>
              <a:rPr lang="en-US" sz="1200" kern="1200" dirty="0" err="1" smtClean="0">
                <a:solidFill>
                  <a:schemeClr val="tx1"/>
                </a:solidFill>
                <a:effectLst/>
                <a:latin typeface="Verdana" pitchFamily="-108" charset="0"/>
                <a:ea typeface="+mn-ea"/>
                <a:cs typeface="+mn-cs"/>
              </a:rPr>
              <a:t>Kapp</a:t>
            </a:r>
            <a:r>
              <a:rPr lang="en-US" sz="1200" kern="1200" dirty="0" smtClean="0">
                <a:solidFill>
                  <a:schemeClr val="tx1"/>
                </a:solidFill>
                <a:effectLst/>
                <a:latin typeface="Verdana" pitchFamily="-108" charset="0"/>
                <a:ea typeface="+mn-ea"/>
                <a:cs typeface="+mn-cs"/>
              </a:rPr>
              <a:t> Putsch—were also repressed by the central government.</a:t>
            </a:r>
          </a:p>
          <a:p>
            <a:r>
              <a:rPr lang="en-US" sz="1200" kern="1200" dirty="0" smtClean="0">
                <a:solidFill>
                  <a:schemeClr val="tx1"/>
                </a:solidFill>
                <a:effectLst/>
                <a:latin typeface="Verdana" pitchFamily="-108" charset="0"/>
                <a:ea typeface="+mn-ea"/>
                <a:cs typeface="+mn-cs"/>
              </a:rPr>
              <a:t>9. By the summer of 1920, the situation had calmed down, but the new republican government faced deep discontent among Communist and radical socialists and among right-wing nationalists, including the new Nazi Party, who despised the new government from the start and spread the myth that the German army had not lost the war but that the nation had been “stabbed in the back.”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64</a:t>
            </a:fld>
            <a:endParaRPr lang="en-US"/>
          </a:p>
        </p:txBody>
      </p:sp>
    </p:spTree>
    <p:extLst>
      <p:ext uri="{BB962C8B-B14F-4D97-AF65-F5344CB8AC3E}">
        <p14:creationId xmlns:p14="http://schemas.microsoft.com/office/powerpoint/2010/main" val="2442905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65</a:t>
            </a:fld>
            <a:endParaRPr lang="en-US"/>
          </a:p>
        </p:txBody>
      </p:sp>
    </p:spTree>
    <p:extLst>
      <p:ext uri="{BB962C8B-B14F-4D97-AF65-F5344CB8AC3E}">
        <p14:creationId xmlns:p14="http://schemas.microsoft.com/office/powerpoint/2010/main" val="8079551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r>
              <a:rPr lang="en-US" sz="1000" b="1" dirty="0" smtClean="0">
                <a:latin typeface="Arial" panose="020B0604020202020204" pitchFamily="34" charset="0"/>
                <a:cs typeface="Arial" panose="020B0604020202020204" pitchFamily="34" charset="0"/>
              </a:rPr>
              <a:t>C. The Treaty of Versailles</a:t>
            </a:r>
          </a:p>
          <a:p>
            <a:r>
              <a:rPr lang="en-US" sz="1200" kern="1200" dirty="0" smtClean="0">
                <a:solidFill>
                  <a:schemeClr val="tx1"/>
                </a:solidFill>
                <a:effectLst/>
                <a:latin typeface="Verdana" pitchFamily="-108" charset="0"/>
                <a:ea typeface="+mn-ea"/>
                <a:cs typeface="+mn-cs"/>
              </a:rPr>
              <a:t>1. In January 1919 more than seventy delegates from twenty-seven nations met in Paris to hammer out a peace accord; the Treaty of Versailles laid out the terms of the postwar settlement.</a:t>
            </a:r>
          </a:p>
          <a:p>
            <a:r>
              <a:rPr lang="en-US" sz="1200" kern="1200" dirty="0" smtClean="0">
                <a:solidFill>
                  <a:schemeClr val="tx1"/>
                </a:solidFill>
                <a:effectLst/>
                <a:latin typeface="Verdana" pitchFamily="-108" charset="0"/>
                <a:ea typeface="+mn-ea"/>
                <a:cs typeface="+mn-cs"/>
              </a:rPr>
              <a:t>2. Expectations for the process were heightened greatly by U.S. president Woodrow Wilson’s January 1918 peace proposal, the Fourteen Points, which called for open diplomacy, a reduction in armaments, freedom of commerce and trade, and the establishment of a League of Nations.</a:t>
            </a:r>
          </a:p>
          <a:p>
            <a:r>
              <a:rPr lang="en-US" sz="1200" kern="1200" dirty="0" smtClean="0">
                <a:solidFill>
                  <a:schemeClr val="tx1"/>
                </a:solidFill>
                <a:effectLst/>
                <a:latin typeface="Verdana" pitchFamily="-108" charset="0"/>
                <a:ea typeface="+mn-ea"/>
                <a:cs typeface="+mn-cs"/>
              </a:rPr>
              <a:t>3. Wilson demanded that peace be based on national self-determination, meaning that peoples should be able to choose their own national governments through democratic majority-rule elections and live free from outside interference.</a:t>
            </a:r>
          </a:p>
          <a:p>
            <a:r>
              <a:rPr lang="en-US" sz="1200" kern="1200" dirty="0" smtClean="0">
                <a:solidFill>
                  <a:schemeClr val="tx1"/>
                </a:solidFill>
                <a:effectLst/>
                <a:latin typeface="Verdana" pitchFamily="-108" charset="0"/>
                <a:ea typeface="+mn-ea"/>
                <a:cs typeface="+mn-cs"/>
              </a:rPr>
              <a:t>4. Despite the general optimism inspired by these ideas, the “Big Three”—the United States, Great Britain, and France—began to quarrel almost immediately.</a:t>
            </a:r>
          </a:p>
          <a:p>
            <a:r>
              <a:rPr lang="en-US" sz="1200" kern="1200" dirty="0" smtClean="0">
                <a:solidFill>
                  <a:schemeClr val="tx1"/>
                </a:solidFill>
                <a:effectLst/>
                <a:latin typeface="Verdana" pitchFamily="-108" charset="0"/>
                <a:ea typeface="+mn-ea"/>
                <a:cs typeface="+mn-cs"/>
              </a:rPr>
              <a:t>5. President Wilson prevailed in his insistence that the issue of the League of Nations be addressed first, though Prime Ministers Lloyd George of Great Britain and Georges Clemenceau of France were unenthusiastic and were primarily concerned with punishing Germany.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66</a:t>
            </a:fld>
            <a:endParaRPr lang="en-US"/>
          </a:p>
        </p:txBody>
      </p:sp>
    </p:spTree>
    <p:extLst>
      <p:ext uri="{BB962C8B-B14F-4D97-AF65-F5344CB8AC3E}">
        <p14:creationId xmlns:p14="http://schemas.microsoft.com/office/powerpoint/2010/main" val="1812796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Treaty of Versailles</a:t>
            </a:r>
          </a:p>
          <a:p>
            <a:r>
              <a:rPr lang="en-US" sz="1200" kern="1200" dirty="0" smtClean="0">
                <a:solidFill>
                  <a:schemeClr val="tx1"/>
                </a:solidFill>
                <a:effectLst/>
                <a:latin typeface="Verdana" pitchFamily="-108" charset="0"/>
                <a:ea typeface="+mn-ea"/>
                <a:cs typeface="+mn-cs"/>
              </a:rPr>
              <a:t>6. Because the war in the west had been fought on French soil, Clemenceau sought the creation of a buffer state between France and Germany, the permanent demilitarization of Germany, and vast German reparations.</a:t>
            </a:r>
          </a:p>
          <a:p>
            <a:r>
              <a:rPr lang="en-US" sz="1200" kern="1200" dirty="0" smtClean="0">
                <a:solidFill>
                  <a:schemeClr val="tx1"/>
                </a:solidFill>
                <a:effectLst/>
                <a:latin typeface="Verdana" pitchFamily="-108" charset="0"/>
                <a:ea typeface="+mn-ea"/>
                <a:cs typeface="+mn-cs"/>
              </a:rPr>
              <a:t>7. Clemenceau received the support of Lloyd George but not that of Wilson, who saw France’s demands as vindictive and a violation of the principle of national self-determination. </a:t>
            </a:r>
          </a:p>
          <a:p>
            <a:r>
              <a:rPr lang="en-US" sz="1200" kern="1200" dirty="0" smtClean="0">
                <a:solidFill>
                  <a:schemeClr val="tx1"/>
                </a:solidFill>
                <a:effectLst/>
                <a:latin typeface="Verdana" pitchFamily="-108" charset="0"/>
                <a:ea typeface="+mn-ea"/>
                <a:cs typeface="+mn-cs"/>
              </a:rPr>
              <a:t>8. In the end, Clemenceau, convinced that France could not afford to face Germany alone in the future, agreed to a compromise, dropping his demand for a buffer state in return for French military occupation of the Rhineland for fifteen years and a formal defensive alliance with the United States and Great Britain.</a:t>
            </a:r>
          </a:p>
          <a:p>
            <a:r>
              <a:rPr lang="en-US" sz="1200" kern="1200" dirty="0" smtClean="0">
                <a:solidFill>
                  <a:schemeClr val="tx1"/>
                </a:solidFill>
                <a:effectLst/>
                <a:latin typeface="Verdana" pitchFamily="-108" charset="0"/>
                <a:ea typeface="+mn-ea"/>
                <a:cs typeface="+mn-cs"/>
              </a:rPr>
              <a:t>9. The various agreements signed at Versailles redrew the map of Europe, creating the independent nations of Poland, Czechoslovakia, Finland, the Baltic states, and Yugoslavia out of the Austro-Hungarian and Russian Empires.</a:t>
            </a:r>
          </a:p>
          <a:p>
            <a:r>
              <a:rPr lang="en-US" sz="1200" kern="1200" dirty="0" smtClean="0">
                <a:solidFill>
                  <a:schemeClr val="tx1"/>
                </a:solidFill>
                <a:effectLst/>
                <a:latin typeface="Verdana" pitchFamily="-108" charset="0"/>
                <a:ea typeface="+mn-ea"/>
                <a:cs typeface="+mn-cs"/>
              </a:rPr>
              <a:t>10. The Ottoman Empire also was split apart, with its territories placed under the control of the victors.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67</a:t>
            </a:fld>
            <a:endParaRPr lang="en-US"/>
          </a:p>
        </p:txBody>
      </p:sp>
    </p:spTree>
    <p:extLst>
      <p:ext uri="{BB962C8B-B14F-4D97-AF65-F5344CB8AC3E}">
        <p14:creationId xmlns:p14="http://schemas.microsoft.com/office/powerpoint/2010/main" val="29145539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Treaty of Versailles</a:t>
            </a:r>
          </a:p>
          <a:p>
            <a:r>
              <a:rPr lang="en-US" sz="1200" kern="1200" dirty="0" smtClean="0">
                <a:solidFill>
                  <a:schemeClr val="tx1"/>
                </a:solidFill>
                <a:effectLst/>
                <a:latin typeface="Verdana" pitchFamily="-108" charset="0"/>
                <a:ea typeface="+mn-ea"/>
                <a:cs typeface="+mn-cs"/>
              </a:rPr>
              <a:t>11. Germany’s African and Asian colonies were given to France, Britain, and Japan as League of Nations mandates or administered territories.</a:t>
            </a:r>
          </a:p>
          <a:p>
            <a:r>
              <a:rPr lang="en-US" sz="1200" kern="1200" dirty="0" smtClean="0">
                <a:solidFill>
                  <a:schemeClr val="tx1"/>
                </a:solidFill>
                <a:effectLst/>
                <a:latin typeface="Verdana" pitchFamily="-108" charset="0"/>
                <a:ea typeface="+mn-ea"/>
                <a:cs typeface="+mn-cs"/>
              </a:rPr>
              <a:t>12. The Treaty of Versailles returned Alsace-Lorraine to France, limited Germany’s army to 100,000 men, prohibited Germany from building military fortifications in the Rhineland, and required Germany to accept temporary French occupation of that region.</a:t>
            </a:r>
          </a:p>
          <a:p>
            <a:r>
              <a:rPr lang="en-US" sz="1200" kern="1200" dirty="0" smtClean="0">
                <a:solidFill>
                  <a:schemeClr val="tx1"/>
                </a:solidFill>
                <a:effectLst/>
                <a:latin typeface="Verdana" pitchFamily="-108" charset="0"/>
                <a:ea typeface="+mn-ea"/>
                <a:cs typeface="+mn-cs"/>
              </a:rPr>
              <a:t>13. In the treaty’s war guilt clause, the Allies declared that Germany (with Austria) was entirely responsible for the war and therefore had to pay reparations equal to all civilian damages caused by the fighting.</a:t>
            </a:r>
          </a:p>
          <a:p>
            <a:r>
              <a:rPr lang="en-US" sz="1200" kern="1200" dirty="0" smtClean="0">
                <a:solidFill>
                  <a:schemeClr val="tx1"/>
                </a:solidFill>
                <a:effectLst/>
                <a:latin typeface="Verdana" pitchFamily="-108" charset="0"/>
                <a:ea typeface="+mn-ea"/>
                <a:cs typeface="+mn-cs"/>
              </a:rPr>
              <a:t>14. For the Germans, reparations were a crippling financial burden, and the war guilt clause was a cutting insult to German national pride.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68</a:t>
            </a:fld>
            <a:endParaRPr lang="en-US"/>
          </a:p>
        </p:txBody>
      </p:sp>
    </p:spTree>
    <p:extLst>
      <p:ext uri="{BB962C8B-B14F-4D97-AF65-F5344CB8AC3E}">
        <p14:creationId xmlns:p14="http://schemas.microsoft.com/office/powerpoint/2010/main" val="2415870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Treaty of Versailles</a:t>
            </a:r>
          </a:p>
          <a:p>
            <a:r>
              <a:rPr lang="en-US" sz="1200" kern="1200" dirty="0" smtClean="0">
                <a:solidFill>
                  <a:schemeClr val="tx1"/>
                </a:solidFill>
                <a:effectLst/>
                <a:latin typeface="Verdana" pitchFamily="-108" charset="0"/>
                <a:ea typeface="+mn-ea"/>
                <a:cs typeface="+mn-cs"/>
              </a:rPr>
              <a:t>15. The new German government vigorously protested the treaty but to no avail, and on June 28, 1919, representatives of the German Social Democrats signed the treaty. </a:t>
            </a:r>
          </a:p>
          <a:p>
            <a:r>
              <a:rPr lang="en-US" sz="1200" kern="1200" dirty="0" smtClean="0">
                <a:solidFill>
                  <a:schemeClr val="tx1"/>
                </a:solidFill>
                <a:effectLst/>
                <a:latin typeface="Verdana" pitchFamily="-108" charset="0"/>
                <a:ea typeface="+mn-ea"/>
                <a:cs typeface="+mn-cs"/>
              </a:rPr>
              <a:t>16. The Versailles treaties were far from perfect, but within the context of war-shattered Europe, they were a beginning, offering the hope of peace and tranquility for war-weary peoples, especially in the wake of the Bolshevik Revolution and Lenin’s calls for worldwide upheaval.</a:t>
            </a:r>
          </a:p>
          <a:p>
            <a:r>
              <a:rPr lang="en-US" sz="1200" kern="1200" dirty="0" smtClean="0">
                <a:solidFill>
                  <a:schemeClr val="tx1"/>
                </a:solidFill>
                <a:effectLst/>
                <a:latin typeface="Verdana" pitchFamily="-108" charset="0"/>
                <a:ea typeface="+mn-ea"/>
                <a:cs typeface="+mn-cs"/>
              </a:rPr>
              <a:t>17. Yet the great hopes of early 1919 had been dashed by the end of the year: the U.S. Senate refused to ratify the treaty that would have allowed the entry of the U.S. into the League of Nations as well as the treaties forming a defensive alliance with France and Great Britain; the U.S. effectively turned its back on Europe and embraced an isolationist attitude.</a:t>
            </a:r>
          </a:p>
          <a:p>
            <a:r>
              <a:rPr lang="en-US" sz="1200" kern="1200" dirty="0" smtClean="0">
                <a:solidFill>
                  <a:schemeClr val="tx1"/>
                </a:solidFill>
                <a:effectLst/>
                <a:latin typeface="Verdana" pitchFamily="-108" charset="0"/>
                <a:ea typeface="+mn-ea"/>
                <a:cs typeface="+mn-cs"/>
              </a:rPr>
              <a:t>18. The principle of national self-determination was good in theory but flawed in practice: the borders of the new European states cut through a jumble of ethnic and religious groups that often despised each other, while in the colonies, desires for self-determination were simply ignored.</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69</a:t>
            </a:fld>
            <a:endParaRPr lang="en-US"/>
          </a:p>
        </p:txBody>
      </p:sp>
    </p:spTree>
    <p:extLst>
      <p:ext uri="{BB962C8B-B14F-4D97-AF65-F5344CB8AC3E}">
        <p14:creationId xmlns:p14="http://schemas.microsoft.com/office/powerpoint/2010/main" val="244841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endParaRPr lang="en-US" dirty="0" smtClean="0"/>
          </a:p>
          <a:p>
            <a:r>
              <a:rPr lang="en-US" sz="1000" b="1" dirty="0" smtClean="0">
                <a:latin typeface="Arial" panose="020B0604020202020204" pitchFamily="34" charset="0"/>
                <a:cs typeface="Arial" panose="020B0604020202020204" pitchFamily="34" charset="0"/>
              </a:rPr>
              <a:t>B. The Mood of 1914</a:t>
            </a:r>
          </a:p>
          <a:p>
            <a:r>
              <a:rPr lang="en-US" sz="1200" kern="1200" dirty="0" smtClean="0">
                <a:solidFill>
                  <a:schemeClr val="tx1"/>
                </a:solidFill>
                <a:effectLst/>
                <a:latin typeface="Verdana" pitchFamily="-108" charset="0"/>
                <a:ea typeface="+mn-ea"/>
                <a:cs typeface="+mn-cs"/>
              </a:rPr>
              <a:t>1. Germany was famous for its powerful and aggressive army, but military institutions played a prominent role in affairs of state and in the lives of ordinary people across Europe.</a:t>
            </a:r>
          </a:p>
          <a:p>
            <a:r>
              <a:rPr lang="en-US" sz="1200" kern="1200" dirty="0" smtClean="0">
                <a:solidFill>
                  <a:schemeClr val="tx1"/>
                </a:solidFill>
                <a:effectLst/>
                <a:latin typeface="Verdana" pitchFamily="-108" charset="0"/>
                <a:ea typeface="+mn-ea"/>
                <a:cs typeface="+mn-cs"/>
              </a:rPr>
              <a:t>2. All the great powers built up their armed forces and designed mobilization plans to rush men and weapons to the field of battle, and all except Britain had instituted universal conscription, which exposed hundreds of thousands of young men each year to military culture and discipline. </a:t>
            </a:r>
          </a:p>
          <a:p>
            <a:r>
              <a:rPr lang="en-US" sz="1200" kern="1200" dirty="0" smtClean="0">
                <a:solidFill>
                  <a:schemeClr val="tx1"/>
                </a:solidFill>
                <a:effectLst/>
                <a:latin typeface="Verdana" pitchFamily="-108" charset="0"/>
                <a:ea typeface="+mn-ea"/>
                <a:cs typeface="+mn-cs"/>
              </a:rPr>
              <a:t>3. The continent had not experienced a major conflict since the Franco-Prussian War (1870–1871), so Europeans vastly underestimated the destructive potential of modern weapons.</a:t>
            </a:r>
          </a:p>
          <a:p>
            <a:r>
              <a:rPr lang="en-US" sz="1200" kern="1200" dirty="0" smtClean="0">
                <a:solidFill>
                  <a:schemeClr val="tx1"/>
                </a:solidFill>
                <a:effectLst/>
                <a:latin typeface="Verdana" pitchFamily="-108" charset="0"/>
                <a:ea typeface="+mn-ea"/>
                <a:cs typeface="+mn-cs"/>
              </a:rPr>
              <a:t>4. Many believed that war was glorious, manly, and heroic and that any conflict would be over quickly; politicians and intellectuals portrayed war as a test of strength that would lead to national unity and renewal.</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22621584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endParaRPr lang="en-US" dirty="0" smtClean="0"/>
          </a:p>
          <a:p>
            <a:r>
              <a:rPr lang="en-US" sz="1000" b="1" dirty="0" smtClean="0">
                <a:latin typeface="Arial" panose="020B0604020202020204" pitchFamily="34" charset="0"/>
                <a:cs typeface="Arial" panose="020B0604020202020204" pitchFamily="34" charset="0"/>
              </a:rPr>
              <a:t>D. The Peace Settlement in the Middle East</a:t>
            </a:r>
          </a:p>
          <a:p>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Though Allied leaders at Versailles focused mainly on European questions, they also imposed a political settlement on the former Ottoman Empire that brought radical and controversial changes to the Middle East.</a:t>
            </a:r>
          </a:p>
          <a:p>
            <a:r>
              <a:rPr lang="en-US" sz="1200" kern="1200" dirty="0" smtClean="0">
                <a:solidFill>
                  <a:schemeClr val="tx1"/>
                </a:solidFill>
                <a:effectLst/>
                <a:latin typeface="Verdana" pitchFamily="-108" charset="0"/>
                <a:ea typeface="+mn-ea"/>
                <a:cs typeface="+mn-cs"/>
              </a:rPr>
              <a:t>2. The British government had encouraged the wartime Arab revolt against the Ottoman Turks and had vaguely endorsed an independent Arab kingdom, but after the war, Britain and France chose to honor secret wartime agreements to divide and rule the Ottoman lands. </a:t>
            </a:r>
          </a:p>
          <a:p>
            <a:r>
              <a:rPr lang="en-US" sz="1200" kern="1200" dirty="0" smtClean="0">
                <a:solidFill>
                  <a:schemeClr val="tx1"/>
                </a:solidFill>
                <a:effectLst/>
                <a:latin typeface="Verdana" pitchFamily="-108" charset="0"/>
                <a:ea typeface="+mn-ea"/>
                <a:cs typeface="+mn-cs"/>
              </a:rPr>
              <a:t>3. In secret accords such as the Sykes-Picot Agreement of 1916, Britain and France agreed that France would receive a mandate to govern modern-day Lebanon, Syria, and much of Turkey, and Britain would control Palestine, Transjordan, and Iraq. </a:t>
            </a:r>
          </a:p>
          <a:p>
            <a:r>
              <a:rPr lang="en-US" sz="1200" kern="1200" dirty="0" smtClean="0">
                <a:solidFill>
                  <a:schemeClr val="tx1"/>
                </a:solidFill>
                <a:effectLst/>
                <a:latin typeface="Verdana" pitchFamily="-108" charset="0"/>
                <a:ea typeface="+mn-ea"/>
                <a:cs typeface="+mn-cs"/>
              </a:rPr>
              <a:t>4. Though the official goal of the mandate system was to eventually grant these regions national independence, it quickly became clear that the Allies never intended to do so.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70</a:t>
            </a:fld>
            <a:endParaRPr lang="en-US"/>
          </a:p>
        </p:txBody>
      </p:sp>
    </p:spTree>
    <p:extLst>
      <p:ext uri="{BB962C8B-B14F-4D97-AF65-F5344CB8AC3E}">
        <p14:creationId xmlns:p14="http://schemas.microsoft.com/office/powerpoint/2010/main" val="2283598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The Peace Settlement in the Middle East</a:t>
            </a:r>
          </a:p>
          <a:p>
            <a:r>
              <a:rPr lang="en-US" sz="1200" kern="1200" dirty="0" smtClean="0">
                <a:solidFill>
                  <a:schemeClr val="tx1"/>
                </a:solidFill>
                <a:effectLst/>
                <a:latin typeface="Verdana" pitchFamily="-108" charset="0"/>
                <a:ea typeface="+mn-ea"/>
                <a:cs typeface="+mn-cs"/>
              </a:rPr>
              <a:t>5. British plans for the Ottoman lands of Palestine—set forth in the Balfour Declaration of November 1917—also angered Arab nationalists. </a:t>
            </a:r>
          </a:p>
          <a:p>
            <a:r>
              <a:rPr lang="en-US" sz="1200" kern="1200" dirty="0" smtClean="0">
                <a:solidFill>
                  <a:schemeClr val="tx1"/>
                </a:solidFill>
                <a:effectLst/>
                <a:latin typeface="Verdana" pitchFamily="-108" charset="0"/>
                <a:ea typeface="+mn-ea"/>
                <a:cs typeface="+mn-cs"/>
              </a:rPr>
              <a:t>6. The Balfour Declaration stated that Britain favored a “National Home for the Jewish People” in Palestine, but without discriminating against the civil and religious rights of the non-Jewish communities already living in the region.</a:t>
            </a:r>
          </a:p>
          <a:p>
            <a:r>
              <a:rPr lang="en-US" sz="1200" kern="1200" dirty="0" smtClean="0">
                <a:solidFill>
                  <a:schemeClr val="tx1"/>
                </a:solidFill>
                <a:effectLst/>
                <a:latin typeface="Verdana" pitchFamily="-108" charset="0"/>
                <a:ea typeface="+mn-ea"/>
                <a:cs typeface="+mn-cs"/>
              </a:rPr>
              <a:t>7. The declaration implied the establishment of a state founded on religious and ethnic exclusivity, which was out of keeping with both Islamic and Ottoman tradition, and one that would violate majority rule.</a:t>
            </a:r>
          </a:p>
          <a:p>
            <a:r>
              <a:rPr lang="en-US" sz="1200" kern="1200" dirty="0" smtClean="0">
                <a:solidFill>
                  <a:schemeClr val="tx1"/>
                </a:solidFill>
                <a:effectLst/>
                <a:latin typeface="Verdana" pitchFamily="-108" charset="0"/>
                <a:ea typeface="+mn-ea"/>
                <a:cs typeface="+mn-cs"/>
              </a:rPr>
              <a:t>8. Arab efforts at the Versailles Peace Conference to secure autonomy in the Middle East proved fruitless, so Arab nationalists came together in Damascus as the General Syrian Congress in 1919 and proclaimed Syria an independent kingdom; a similar congress declared Iraqi independence.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71</a:t>
            </a:fld>
            <a:endParaRPr lang="en-US"/>
          </a:p>
        </p:txBody>
      </p:sp>
    </p:spTree>
    <p:extLst>
      <p:ext uri="{BB962C8B-B14F-4D97-AF65-F5344CB8AC3E}">
        <p14:creationId xmlns:p14="http://schemas.microsoft.com/office/powerpoint/2010/main" val="3966183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72</a:t>
            </a:fld>
            <a:endParaRPr lang="en-US"/>
          </a:p>
        </p:txBody>
      </p:sp>
    </p:spTree>
    <p:extLst>
      <p:ext uri="{BB962C8B-B14F-4D97-AF65-F5344CB8AC3E}">
        <p14:creationId xmlns:p14="http://schemas.microsoft.com/office/powerpoint/2010/main" val="39910165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73</a:t>
            </a:fld>
            <a:endParaRPr lang="en-US"/>
          </a:p>
        </p:txBody>
      </p:sp>
    </p:spTree>
    <p:extLst>
      <p:ext uri="{BB962C8B-B14F-4D97-AF65-F5344CB8AC3E}">
        <p14:creationId xmlns:p14="http://schemas.microsoft.com/office/powerpoint/2010/main" val="1066210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74</a:t>
            </a:fld>
            <a:endParaRPr lang="en-US"/>
          </a:p>
        </p:txBody>
      </p:sp>
    </p:spTree>
    <p:extLst>
      <p:ext uri="{BB962C8B-B14F-4D97-AF65-F5344CB8AC3E}">
        <p14:creationId xmlns:p14="http://schemas.microsoft.com/office/powerpoint/2010/main" val="3933938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The Peace Settlement in the Middle East</a:t>
            </a:r>
          </a:p>
          <a:p>
            <a:r>
              <a:rPr lang="en-US" sz="1200" kern="1200" dirty="0" smtClean="0">
                <a:solidFill>
                  <a:schemeClr val="tx1"/>
                </a:solidFill>
                <a:effectLst/>
                <a:latin typeface="Verdana" pitchFamily="-108" charset="0"/>
                <a:ea typeface="+mn-ea"/>
                <a:cs typeface="+mn-cs"/>
              </a:rPr>
              <a:t>9. The Western reaction was swift: a French army stationed in Lebanon attacked Syria, taking Damascus in July 1920 and assuming control after the Arab government fled.</a:t>
            </a:r>
          </a:p>
          <a:p>
            <a:r>
              <a:rPr lang="en-US" sz="1200" kern="1200" dirty="0" smtClean="0">
                <a:solidFill>
                  <a:schemeClr val="tx1"/>
                </a:solidFill>
                <a:effectLst/>
                <a:latin typeface="Verdana" pitchFamily="-108" charset="0"/>
                <a:ea typeface="+mn-ea"/>
                <a:cs typeface="+mn-cs"/>
              </a:rPr>
              <a:t>10. Meanwhile, the British bloodily put down an uprising in Iraq and established control there.</a:t>
            </a:r>
          </a:p>
          <a:p>
            <a:r>
              <a:rPr lang="en-US" sz="1200" kern="1200" dirty="0" smtClean="0">
                <a:solidFill>
                  <a:schemeClr val="tx1"/>
                </a:solidFill>
                <a:effectLst/>
                <a:latin typeface="Verdana" pitchFamily="-108" charset="0"/>
                <a:ea typeface="+mn-ea"/>
                <a:cs typeface="+mn-cs"/>
              </a:rPr>
              <a:t>11. Western imperialism, in the form of the League of </a:t>
            </a:r>
            <a:r>
              <a:rPr lang="en-US" sz="1200" kern="1200" dirty="0" err="1" smtClean="0">
                <a:solidFill>
                  <a:schemeClr val="tx1"/>
                </a:solidFill>
                <a:effectLst/>
                <a:latin typeface="Verdana" pitchFamily="-108" charset="0"/>
                <a:ea typeface="+mn-ea"/>
                <a:cs typeface="+mn-cs"/>
              </a:rPr>
              <a:t>Nations’s</a:t>
            </a:r>
            <a:r>
              <a:rPr lang="en-US" sz="1200" kern="1200" dirty="0" smtClean="0">
                <a:solidFill>
                  <a:schemeClr val="tx1"/>
                </a:solidFill>
                <a:effectLst/>
                <a:latin typeface="Verdana" pitchFamily="-108" charset="0"/>
                <a:ea typeface="+mn-ea"/>
                <a:cs typeface="+mn-cs"/>
              </a:rPr>
              <a:t> mandate system, appeared to have replaced Ottoman rule in the Arab Middle East.</a:t>
            </a:r>
          </a:p>
          <a:p>
            <a:r>
              <a:rPr lang="en-US" sz="1200" kern="1200" dirty="0" smtClean="0">
                <a:solidFill>
                  <a:schemeClr val="tx1"/>
                </a:solidFill>
                <a:effectLst/>
                <a:latin typeface="Verdana" pitchFamily="-108" charset="0"/>
                <a:ea typeface="+mn-ea"/>
                <a:cs typeface="+mn-cs"/>
              </a:rPr>
              <a:t>12. After a treaty dismembered the Turkish heartland, Great Britain and France occupied parts of modern-day Turkey, and Italy and Greece also claimed shares.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75</a:t>
            </a:fld>
            <a:endParaRPr lang="en-US"/>
          </a:p>
        </p:txBody>
      </p:sp>
    </p:spTree>
    <p:extLst>
      <p:ext uri="{BB962C8B-B14F-4D97-AF65-F5344CB8AC3E}">
        <p14:creationId xmlns:p14="http://schemas.microsoft.com/office/powerpoint/2010/main" val="8275524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The Peace Settlement in the Middle East</a:t>
            </a:r>
          </a:p>
          <a:p>
            <a:r>
              <a:rPr lang="en-US" sz="1200" kern="1200" dirty="0" smtClean="0">
                <a:solidFill>
                  <a:schemeClr val="tx1"/>
                </a:solidFill>
                <a:effectLst/>
                <a:latin typeface="Verdana" pitchFamily="-108" charset="0"/>
                <a:ea typeface="+mn-ea"/>
                <a:cs typeface="+mn-cs"/>
              </a:rPr>
              <a:t>13. Greek nationalists aiming to build a modern Greek empire landed on the Turkish coast in British ships and advanced into Turkey’s interior, while French troops moved in from the south.</a:t>
            </a:r>
          </a:p>
          <a:p>
            <a:r>
              <a:rPr lang="en-US" sz="1200" kern="1200" dirty="0" smtClean="0">
                <a:solidFill>
                  <a:schemeClr val="tx1"/>
                </a:solidFill>
                <a:effectLst/>
                <a:latin typeface="Verdana" pitchFamily="-108" charset="0"/>
                <a:ea typeface="+mn-ea"/>
                <a:cs typeface="+mn-cs"/>
              </a:rPr>
              <a:t>14. Led by Mustafa Kemal (1881–1938), the Turks refused to acknowledge the Allied dismemberment of their country and gradually mounted a forceful resistance.</a:t>
            </a:r>
          </a:p>
          <a:p>
            <a:r>
              <a:rPr lang="en-US" sz="1200" kern="1200" dirty="0" smtClean="0">
                <a:solidFill>
                  <a:schemeClr val="tx1"/>
                </a:solidFill>
                <a:effectLst/>
                <a:latin typeface="Verdana" pitchFamily="-108" charset="0"/>
                <a:ea typeface="+mn-ea"/>
                <a:cs typeface="+mn-cs"/>
              </a:rPr>
              <a:t>15. The Greeks and their British allies sued for peace, and the resulting Treaty of Lausanne (1923) recognized the territorial integrity of Turkey.</a:t>
            </a:r>
          </a:p>
          <a:p>
            <a:r>
              <a:rPr lang="en-US" sz="1200" kern="1200" dirty="0" smtClean="0">
                <a:solidFill>
                  <a:schemeClr val="tx1"/>
                </a:solidFill>
                <a:effectLst/>
                <a:latin typeface="Verdana" pitchFamily="-108" charset="0"/>
                <a:ea typeface="+mn-ea"/>
                <a:cs typeface="+mn-cs"/>
              </a:rPr>
              <a:t>16. Kemal, a nationalist who believed that Turkey should modernize and secularize along Western lines, established a republic, was elected president, and created a one-party system to transform his country.</a:t>
            </a:r>
          </a:p>
          <a:p>
            <a:r>
              <a:rPr lang="en-US" sz="1200" kern="1200" dirty="0" smtClean="0">
                <a:solidFill>
                  <a:schemeClr val="tx1"/>
                </a:solidFill>
                <a:effectLst/>
                <a:latin typeface="Verdana" pitchFamily="-108" charset="0"/>
                <a:ea typeface="+mn-ea"/>
                <a:cs typeface="+mn-cs"/>
              </a:rPr>
              <a:t>17. Profoundly influenced by the example of western Europe, Kemal decreed a separation of church and state, promulgated law codes inspired by European models, established a secular public school system, and granted rights to women.</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76</a:t>
            </a:fld>
            <a:endParaRPr lang="en-US"/>
          </a:p>
        </p:txBody>
      </p:sp>
    </p:spTree>
    <p:extLst>
      <p:ext uri="{BB962C8B-B14F-4D97-AF65-F5344CB8AC3E}">
        <p14:creationId xmlns:p14="http://schemas.microsoft.com/office/powerpoint/2010/main" val="17964977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77</a:t>
            </a:fld>
            <a:endParaRPr lang="en-US"/>
          </a:p>
        </p:txBody>
      </p:sp>
    </p:spTree>
    <p:extLst>
      <p:ext uri="{BB962C8B-B14F-4D97-AF65-F5344CB8AC3E}">
        <p14:creationId xmlns:p14="http://schemas.microsoft.com/office/powerpoint/2010/main" val="2329221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endParaRPr lang="en-US" dirty="0" smtClean="0"/>
          </a:p>
          <a:p>
            <a:r>
              <a:rPr lang="en-US" sz="1000" b="1" dirty="0" smtClean="0">
                <a:latin typeface="Arial" panose="020B0604020202020204" pitchFamily="34" charset="0"/>
                <a:cs typeface="Arial" panose="020B0604020202020204" pitchFamily="34" charset="0"/>
              </a:rPr>
              <a:t>E. The Human</a:t>
            </a:r>
            <a:r>
              <a:rPr lang="en-US" sz="1000" b="1" baseline="0" dirty="0" smtClean="0">
                <a:latin typeface="Arial" panose="020B0604020202020204" pitchFamily="34" charset="0"/>
                <a:cs typeface="Arial" panose="020B0604020202020204" pitchFamily="34" charset="0"/>
              </a:rPr>
              <a:t> Costs of the War</a:t>
            </a:r>
          </a:p>
          <a:p>
            <a:r>
              <a:rPr lang="en-US" sz="1200" kern="1200" dirty="0" smtClean="0">
                <a:solidFill>
                  <a:schemeClr val="tx1"/>
                </a:solidFill>
                <a:effectLst/>
                <a:latin typeface="Verdana" pitchFamily="-108" charset="0"/>
                <a:ea typeface="+mn-ea"/>
                <a:cs typeface="+mn-cs"/>
              </a:rPr>
              <a:t>1. World War I broke empires, inspired revolutions, and changed national borders on a world scale, but it also had immense human costs.</a:t>
            </a:r>
          </a:p>
          <a:p>
            <a:r>
              <a:rPr lang="en-US" sz="1200" kern="1200" dirty="0" smtClean="0">
                <a:solidFill>
                  <a:schemeClr val="tx1"/>
                </a:solidFill>
                <a:effectLst/>
                <a:latin typeface="Verdana" pitchFamily="-108" charset="0"/>
                <a:ea typeface="+mn-ea"/>
                <a:cs typeface="+mn-cs"/>
              </a:rPr>
              <a:t>2. Although estimates vary, total deaths on the battlefield numbered about 8 million soldiers: Russia had the highest number of military casualties, followed by Germany, although France had the highest proportionate number of losses.</a:t>
            </a:r>
          </a:p>
          <a:p>
            <a:r>
              <a:rPr lang="en-US" sz="1200" kern="1200" dirty="0" smtClean="0">
                <a:solidFill>
                  <a:schemeClr val="tx1"/>
                </a:solidFill>
                <a:effectLst/>
                <a:latin typeface="Verdana" pitchFamily="-108" charset="0"/>
                <a:ea typeface="+mn-ea"/>
                <a:cs typeface="+mn-cs"/>
              </a:rPr>
              <a:t>3. Between 7 and 10 million civilians died because of the war and war-related hardships, and another 20 million people died in the worldwide influenza epidemic that followed the war in 1918.</a:t>
            </a:r>
          </a:p>
          <a:p>
            <a:r>
              <a:rPr lang="en-US" sz="1200" kern="1200" dirty="0" smtClean="0">
                <a:solidFill>
                  <a:schemeClr val="tx1"/>
                </a:solidFill>
                <a:effectLst/>
                <a:latin typeface="Verdana" pitchFamily="-108" charset="0"/>
                <a:ea typeface="+mn-ea"/>
                <a:cs typeface="+mn-cs"/>
              </a:rPr>
              <a:t>4. The vast number of violent deaths and the nature of trench warfare made proper burials difficult, if not impossible, and the chaos and danger of the battlefield limited accurate identification.</a:t>
            </a:r>
          </a:p>
          <a:p>
            <a:r>
              <a:rPr lang="en-US" sz="1200" kern="1200" dirty="0" smtClean="0">
                <a:solidFill>
                  <a:schemeClr val="tx1"/>
                </a:solidFill>
                <a:effectLst/>
                <a:latin typeface="Verdana" pitchFamily="-108" charset="0"/>
                <a:ea typeface="+mn-ea"/>
                <a:cs typeface="+mn-cs"/>
              </a:rPr>
              <a:t>5. Millions of ordinary people grieved, turning to family, friends, neighbors, and the church for comfort.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78</a:t>
            </a:fld>
            <a:endParaRPr lang="en-US"/>
          </a:p>
        </p:txBody>
      </p:sp>
    </p:spTree>
    <p:extLst>
      <p:ext uri="{BB962C8B-B14F-4D97-AF65-F5344CB8AC3E}">
        <p14:creationId xmlns:p14="http://schemas.microsoft.com/office/powerpoint/2010/main" val="37504017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Peace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The Human Costs of the War</a:t>
            </a:r>
          </a:p>
          <a:p>
            <a:r>
              <a:rPr lang="en-US" sz="1200" kern="1200" dirty="0" smtClean="0">
                <a:solidFill>
                  <a:schemeClr val="tx1"/>
                </a:solidFill>
                <a:effectLst/>
                <a:latin typeface="Verdana" pitchFamily="-108" charset="0"/>
                <a:ea typeface="+mn-ea"/>
                <a:cs typeface="+mn-cs"/>
              </a:rPr>
              <a:t>6. Towns and villages across Europe raised public memorials to honor the dead and held ceremonies on important anniversaries, and for the first time, each nation built a Tomb of the Unknown Soldier as a national mourning site.</a:t>
            </a:r>
          </a:p>
          <a:p>
            <a:r>
              <a:rPr lang="en-US" sz="1200" kern="1200" dirty="0" smtClean="0">
                <a:solidFill>
                  <a:schemeClr val="tx1"/>
                </a:solidFill>
                <a:effectLst/>
                <a:latin typeface="Verdana" pitchFamily="-108" charset="0"/>
                <a:ea typeface="+mn-ea"/>
                <a:cs typeface="+mn-cs"/>
              </a:rPr>
              <a:t>7. The victims of the First World War included millions of widows and orphans and huge numbers of disabled and emotionally scarred veterans, who were victimized even further when governments denied them benefits or failed to adequately fund pensions and job training programs.</a:t>
            </a:r>
          </a:p>
          <a:p>
            <a:r>
              <a:rPr lang="en-US" sz="1200" kern="1200" dirty="0" smtClean="0">
                <a:solidFill>
                  <a:schemeClr val="tx1"/>
                </a:solidFill>
                <a:effectLst/>
                <a:latin typeface="Verdana" pitchFamily="-108" charset="0"/>
                <a:ea typeface="+mn-ea"/>
                <a:cs typeface="+mn-cs"/>
              </a:rPr>
              <a:t>8. Veterans’ groups in Germany organized to lobby for state support, and fully one-third of the federal budget in the Weimar Republic was tied up in war-related pensions and benefits.</a:t>
            </a:r>
          </a:p>
          <a:p>
            <a:r>
              <a:rPr lang="en-US" sz="1200" kern="1200" dirty="0" smtClean="0">
                <a:solidFill>
                  <a:schemeClr val="tx1"/>
                </a:solidFill>
                <a:effectLst/>
                <a:latin typeface="Verdana" pitchFamily="-108" charset="0"/>
                <a:ea typeface="+mn-ea"/>
                <a:cs typeface="+mn-cs"/>
              </a:rPr>
              <a:t>9. With the onset of the Great Depression in 1929, benefits were cut, leaving bitter veterans vulnerable to Nazi propagandists who paid homage to the sacrifices of the war while calling for the overthrow of the government.</a:t>
            </a:r>
          </a:p>
          <a:p>
            <a:r>
              <a:rPr lang="en-US" sz="1200" kern="1200" dirty="0" smtClean="0">
                <a:solidFill>
                  <a:schemeClr val="tx1"/>
                </a:solidFill>
                <a:effectLst/>
                <a:latin typeface="Verdana" pitchFamily="-108" charset="0"/>
                <a:ea typeface="+mn-ea"/>
                <a:cs typeface="+mn-cs"/>
              </a:rPr>
              <a:t>10. Another steep price of the war was that newly formed radical right-wing parties such as the German Nazis and the Italian Fascists successfully manipulated popular feelings of loss and resentment to undermine fragile parliamentary governments.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79</a:t>
            </a:fld>
            <a:endParaRPr lang="en-US"/>
          </a:p>
        </p:txBody>
      </p:sp>
    </p:spTree>
    <p:extLst>
      <p:ext uri="{BB962C8B-B14F-4D97-AF65-F5344CB8AC3E}">
        <p14:creationId xmlns:p14="http://schemas.microsoft.com/office/powerpoint/2010/main" val="172088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The Mood of 1914</a:t>
            </a:r>
          </a:p>
          <a:p>
            <a:r>
              <a:rPr lang="en-US" sz="1200" kern="1200" dirty="0" smtClean="0">
                <a:solidFill>
                  <a:schemeClr val="tx1"/>
                </a:solidFill>
                <a:effectLst/>
                <a:latin typeface="Verdana" pitchFamily="-108" charset="0"/>
                <a:ea typeface="+mn-ea"/>
                <a:cs typeface="+mn-cs"/>
              </a:rPr>
              <a:t>5. Support for military values was linked closely to a growing sense of popular nationalism, and broad popular commitment to national interests above all else weakened groups that thought in terms of international communities and consequences.</a:t>
            </a:r>
          </a:p>
          <a:p>
            <a:r>
              <a:rPr lang="en-US" sz="1200" kern="1200" dirty="0" smtClean="0">
                <a:solidFill>
                  <a:schemeClr val="tx1"/>
                </a:solidFill>
                <a:effectLst/>
                <a:latin typeface="Verdana" pitchFamily="-108" charset="0"/>
                <a:ea typeface="+mn-ea"/>
                <a:cs typeface="+mn-cs"/>
              </a:rPr>
              <a:t>6. On the practical side of promoting militarism and nationalism, political leaders had long used foreign adventurism and diplomatic posturing to distract the people from domestic conflicts.</a:t>
            </a:r>
          </a:p>
          <a:p>
            <a:r>
              <a:rPr lang="en-US" sz="1200" kern="1200" dirty="0" smtClean="0">
                <a:solidFill>
                  <a:schemeClr val="tx1"/>
                </a:solidFill>
                <a:effectLst/>
                <a:latin typeface="Verdana" pitchFamily="-108" charset="0"/>
                <a:ea typeface="+mn-ea"/>
                <a:cs typeface="+mn-cs"/>
              </a:rPr>
              <a:t>7. Determined to hold onto power and frightened by the women’s suffrage movement, socialist parties, and revolution, ruling classes across Europe were willing to gamble on diplomatic brinkmanship and even war in order to postpone dealing with social and political conflicts. </a:t>
            </a:r>
          </a:p>
          <a:p>
            <a:r>
              <a:rPr lang="en-US" sz="1200" kern="1200" dirty="0" smtClean="0">
                <a:solidFill>
                  <a:schemeClr val="tx1"/>
                </a:solidFill>
                <a:effectLst/>
                <a:latin typeface="Verdana" pitchFamily="-108" charset="0"/>
                <a:ea typeface="+mn-ea"/>
                <a:cs typeface="+mn-cs"/>
              </a:rPr>
              <a:t>8. Patriotic nationalism did bring unity in the short run, but the wealthy governing classes underestimated the risk of war to themselves, forgetting that great wars and great social revolutions often go hand in hand.</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66560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Road to War</a:t>
            </a:r>
          </a:p>
          <a:p>
            <a:endParaRPr lang="en-US" dirty="0" smtClean="0"/>
          </a:p>
          <a:p>
            <a:r>
              <a:rPr lang="en-US" sz="1000" b="1" dirty="0" smtClean="0">
                <a:latin typeface="Arial" panose="020B0604020202020204" pitchFamily="34" charset="0"/>
                <a:cs typeface="Arial" panose="020B0604020202020204" pitchFamily="34" charset="0"/>
              </a:rPr>
              <a:t>C. The Outbreak of War</a:t>
            </a:r>
          </a:p>
          <a:p>
            <a:r>
              <a:rPr lang="en-US" sz="1200" kern="1200" dirty="0" smtClean="0">
                <a:solidFill>
                  <a:schemeClr val="tx1"/>
                </a:solidFill>
                <a:effectLst/>
                <a:latin typeface="Verdana" pitchFamily="-108" charset="0"/>
                <a:ea typeface="+mn-ea"/>
                <a:cs typeface="+mn-cs"/>
              </a:rPr>
              <a:t>1. On June 28, 1914, Archduke Francis Ferdinand, heir to the Austro-Hungarian throne, was assassinated in Sarajevo by </a:t>
            </a:r>
            <a:r>
              <a:rPr lang="en-US" sz="1200" kern="1200" dirty="0" err="1" smtClean="0">
                <a:solidFill>
                  <a:schemeClr val="tx1"/>
                </a:solidFill>
                <a:effectLst/>
                <a:latin typeface="Verdana" pitchFamily="-108" charset="0"/>
                <a:ea typeface="+mn-ea"/>
                <a:cs typeface="+mn-cs"/>
              </a:rPr>
              <a:t>Gavrilo</a:t>
            </a:r>
            <a:r>
              <a:rPr lang="en-US" sz="1200" kern="1200" dirty="0" smtClean="0">
                <a:solidFill>
                  <a:schemeClr val="tx1"/>
                </a:solidFill>
                <a:effectLst/>
                <a:latin typeface="Verdana" pitchFamily="-108" charset="0"/>
                <a:ea typeface="+mn-ea"/>
                <a:cs typeface="+mn-cs"/>
              </a:rPr>
              <a:t> </a:t>
            </a:r>
            <a:r>
              <a:rPr lang="en-US" sz="1200" kern="1200" dirty="0" err="1" smtClean="0">
                <a:solidFill>
                  <a:schemeClr val="tx1"/>
                </a:solidFill>
                <a:effectLst/>
                <a:latin typeface="Verdana" pitchFamily="-108" charset="0"/>
                <a:ea typeface="+mn-ea"/>
                <a:cs typeface="+mn-cs"/>
              </a:rPr>
              <a:t>Princip</a:t>
            </a:r>
            <a:r>
              <a:rPr lang="en-US" sz="1200" kern="1200" dirty="0" smtClean="0">
                <a:solidFill>
                  <a:schemeClr val="tx1"/>
                </a:solidFill>
                <a:effectLst/>
                <a:latin typeface="Verdana" pitchFamily="-108" charset="0"/>
                <a:ea typeface="+mn-ea"/>
                <a:cs typeface="+mn-cs"/>
              </a:rPr>
              <a:t>, a Serbian nationalist and fanatical member of the radical group the Black Hand.</a:t>
            </a:r>
          </a:p>
          <a:p>
            <a:r>
              <a:rPr lang="en-US" sz="1200" kern="1200" dirty="0" smtClean="0">
                <a:solidFill>
                  <a:schemeClr val="tx1"/>
                </a:solidFill>
                <a:effectLst/>
                <a:latin typeface="Verdana" pitchFamily="-108" charset="0"/>
                <a:ea typeface="+mn-ea"/>
                <a:cs typeface="+mn-cs"/>
              </a:rPr>
              <a:t>2. Between 1900 and 1914, the Western powers had forced the Ottoman rulers to give up their European territories, and the ethnic nationalism inspired by the changing state boundaries was destroying the Ottoman Empire and threatening Austria-Hungary.</a:t>
            </a:r>
          </a:p>
          <a:p>
            <a:r>
              <a:rPr lang="en-US" sz="1200" kern="1200" dirty="0" smtClean="0">
                <a:solidFill>
                  <a:schemeClr val="tx1"/>
                </a:solidFill>
                <a:effectLst/>
                <a:latin typeface="Verdana" pitchFamily="-108" charset="0"/>
                <a:ea typeface="+mn-ea"/>
                <a:cs typeface="+mn-cs"/>
              </a:rPr>
              <a:t>3. Independent Serbia in particular was eager to build a state that would include all ethnic Serbs and, thus, was openly hostile to Austria-Hungary and the Ottoman Empire because both states contained substantial Serbian minorities.</a:t>
            </a:r>
          </a:p>
          <a:p>
            <a:r>
              <a:rPr lang="en-US" sz="1200" kern="1200" dirty="0" smtClean="0">
                <a:solidFill>
                  <a:schemeClr val="tx1"/>
                </a:solidFill>
                <a:effectLst/>
                <a:latin typeface="Verdana" pitchFamily="-108" charset="0"/>
                <a:ea typeface="+mn-ea"/>
                <a:cs typeface="+mn-cs"/>
              </a:rPr>
              <a:t>4. The tensions in the Balkans soon erupted into the First Balkan War (1912), in which Serbia joined Greece and Bulgaria to attack the Ottoman Empire.</a:t>
            </a:r>
          </a:p>
          <a:p>
            <a:r>
              <a:rPr lang="en-US" sz="1200" kern="1200" dirty="0" smtClean="0">
                <a:solidFill>
                  <a:schemeClr val="tx1"/>
                </a:solidFill>
                <a:effectLst/>
                <a:latin typeface="Verdana" pitchFamily="-108" charset="0"/>
                <a:ea typeface="+mn-ea"/>
                <a:cs typeface="+mn-cs"/>
              </a:rPr>
              <a:t>5. In the Second Balkan War (1913), Bulgaria attacked its former allies until Austria intervened and forced Serbia to give up Albania.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239123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25</a:t>
            </a:r>
            <a:endParaRPr lang="en-US" sz="4000" dirty="0" smtClean="0"/>
          </a:p>
          <a:p>
            <a:pPr>
              <a:lnSpc>
                <a:spcPct val="80000"/>
              </a:lnSpc>
            </a:pPr>
            <a:r>
              <a:rPr lang="en-US" sz="4000" dirty="0" smtClean="0"/>
              <a:t>War and Revolution</a:t>
            </a:r>
          </a:p>
          <a:p>
            <a:r>
              <a:rPr lang="en-US" dirty="0" smtClean="0"/>
              <a:t>1914–1919</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maps are shown.&#10;The first is a map of the Balkans after the Congress of Berlin in 1878. &#10;The map shows the shrinking Ottoman Empire. It is still a large territory but has grown smaller by 1878. Bosnia Herzegovina has broken off from it and is occupied by Austria-Hungary in 1878. Other changes include several new independent states that used to be a part of the Ottoman Empire. They include: Romania, Serbia, Bulgaria, Dobruja, and East Roumelia. Austria-Hungary remains a strong state to its north.&#10;The second map is a map of the Balkans on the eve of WWI. &#10;The map shows a changing landscape in Europe. The Ottoman Empire has gotten even smaller as Albania has become its own state and Greece has expanded its border to the north to include part of Macedonia and Roumelia. By this time, Greece has also claimed the island of Crete, once held by the Ottoman Empire. Serbia has moved its southern border into the northern half of Macedonia. Bosnia-Herzegovina is no longer its own state, but has become part of Austria-Hungary. Austria-Hungary is predominately German to the northwest and Hungarian to the southeast. A majority of Romanians also live in the most southeasterly corner of Austria-Hungary in Transylvania. Serbs and Croats make up the majority population in Bosnia-Herzegovina and Serbia.  &#10;"/>
          <p:cNvPicPr>
            <a:picLocks noChangeAspect="1"/>
          </p:cNvPicPr>
          <p:nvPr/>
        </p:nvPicPr>
        <p:blipFill>
          <a:blip r:embed="rId3"/>
          <a:stretch>
            <a:fillRect/>
          </a:stretch>
        </p:blipFill>
        <p:spPr>
          <a:xfrm>
            <a:off x="304800" y="289560"/>
            <a:ext cx="8534400" cy="62788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Outbreak of War</a:t>
            </a:r>
          </a:p>
          <a:p>
            <a:pPr marL="0" indent="0">
              <a:buNone/>
            </a:pPr>
            <a:r>
              <a:rPr lang="en-US" sz="2600" dirty="0"/>
              <a:t>6. </a:t>
            </a:r>
            <a:r>
              <a:rPr lang="en-US" sz="2600" dirty="0" smtClean="0"/>
              <a:t>Balkan </a:t>
            </a:r>
            <a:r>
              <a:rPr lang="en-US" sz="2600" dirty="0"/>
              <a:t>nationalists </a:t>
            </a:r>
            <a:r>
              <a:rPr lang="en-US" sz="2600" dirty="0" smtClean="0"/>
              <a:t>demand freedom</a:t>
            </a:r>
          </a:p>
          <a:p>
            <a:pPr marL="0" indent="0">
              <a:buNone/>
            </a:pPr>
            <a:r>
              <a:rPr lang="en-US" sz="2600" dirty="0" smtClean="0"/>
              <a:t>7</a:t>
            </a:r>
            <a:r>
              <a:rPr lang="en-US" sz="2600" dirty="0"/>
              <a:t>. </a:t>
            </a:r>
            <a:r>
              <a:rPr lang="en-US" sz="2600" dirty="0" smtClean="0"/>
              <a:t>Serbia </a:t>
            </a:r>
            <a:r>
              <a:rPr lang="en-US" sz="2600" dirty="0"/>
              <a:t>was implicated in Archduke Ferdinand’s assassination </a:t>
            </a:r>
            <a:endParaRPr lang="en-US" sz="2600" dirty="0" smtClean="0"/>
          </a:p>
          <a:p>
            <a:pPr marL="0" indent="0">
              <a:buNone/>
            </a:pPr>
            <a:r>
              <a:rPr lang="en-US" sz="2600" dirty="0" smtClean="0"/>
              <a:t>8</a:t>
            </a:r>
            <a:r>
              <a:rPr lang="en-US" sz="2600" dirty="0"/>
              <a:t>. </a:t>
            </a:r>
            <a:r>
              <a:rPr lang="en-US" sz="2600" dirty="0" smtClean="0"/>
              <a:t>Austria declared </a:t>
            </a:r>
            <a:r>
              <a:rPr lang="en-US" sz="2600" dirty="0"/>
              <a:t>war on Serbia </a:t>
            </a:r>
            <a:endParaRPr lang="en-US" sz="2600" dirty="0" smtClean="0"/>
          </a:p>
          <a:p>
            <a:pPr marL="0" indent="0">
              <a:buNone/>
            </a:pPr>
            <a:r>
              <a:rPr lang="en-US" sz="2600" dirty="0" smtClean="0"/>
              <a:t>9</a:t>
            </a:r>
            <a:r>
              <a:rPr lang="en-US" sz="2600" dirty="0"/>
              <a:t>. </a:t>
            </a:r>
            <a:r>
              <a:rPr lang="en-US" sz="2600" dirty="0" smtClean="0"/>
              <a:t>Germany pushed </a:t>
            </a:r>
            <a:r>
              <a:rPr lang="en-US" sz="2600" dirty="0"/>
              <a:t>Austria-Hungary to confront Serbia </a:t>
            </a:r>
            <a:endParaRPr lang="en-US" sz="2600" dirty="0" smtClean="0"/>
          </a:p>
          <a:p>
            <a:pPr marL="0" indent="0">
              <a:buNone/>
            </a:pPr>
            <a:r>
              <a:rPr lang="en-US" sz="2600" dirty="0" smtClean="0"/>
              <a:t>10</a:t>
            </a:r>
            <a:r>
              <a:rPr lang="en-US" sz="2600" dirty="0"/>
              <a:t>. </a:t>
            </a:r>
            <a:r>
              <a:rPr lang="en-US" sz="2600" dirty="0" smtClean="0"/>
              <a:t>German </a:t>
            </a:r>
            <a:r>
              <a:rPr lang="en-US" sz="2600" dirty="0"/>
              <a:t>chancellor </a:t>
            </a:r>
            <a:r>
              <a:rPr lang="en-US" sz="2600" dirty="0" smtClean="0"/>
              <a:t>encouraged </a:t>
            </a:r>
            <a:r>
              <a:rPr lang="en-US" sz="2600" dirty="0"/>
              <a:t>the pro-war </a:t>
            </a:r>
            <a:r>
              <a:rPr lang="en-US" sz="2600" dirty="0" smtClean="0"/>
              <a:t>faction</a:t>
            </a:r>
            <a:endParaRPr lang="en-US" sz="2600" dirty="0"/>
          </a:p>
        </p:txBody>
      </p:sp>
    </p:spTree>
    <p:extLst>
      <p:ext uri="{BB962C8B-B14F-4D97-AF65-F5344CB8AC3E}">
        <p14:creationId xmlns:p14="http://schemas.microsoft.com/office/powerpoint/2010/main" val="137158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Outbreak of War</a:t>
            </a:r>
          </a:p>
          <a:p>
            <a:pPr marL="0" indent="0">
              <a:buNone/>
            </a:pPr>
            <a:r>
              <a:rPr lang="en-US" sz="2600" dirty="0"/>
              <a:t>11. </a:t>
            </a:r>
            <a:r>
              <a:rPr lang="en-US" sz="2600" dirty="0" smtClean="0"/>
              <a:t>Tsar </a:t>
            </a:r>
            <a:r>
              <a:rPr lang="en-US" sz="2600" dirty="0"/>
              <a:t>Nicholas II </a:t>
            </a:r>
            <a:r>
              <a:rPr lang="en-US" sz="2600" dirty="0" smtClean="0"/>
              <a:t>ordered </a:t>
            </a:r>
            <a:r>
              <a:rPr lang="en-US" sz="2600" dirty="0"/>
              <a:t>full </a:t>
            </a:r>
            <a:r>
              <a:rPr lang="en-US" sz="2600" dirty="0" smtClean="0"/>
              <a:t>mobilization</a:t>
            </a:r>
          </a:p>
          <a:p>
            <a:pPr marL="0" indent="0">
              <a:buNone/>
            </a:pPr>
            <a:r>
              <a:rPr lang="en-US" sz="2600" dirty="0" smtClean="0"/>
              <a:t>12</a:t>
            </a:r>
            <a:r>
              <a:rPr lang="en-US" sz="2600" dirty="0"/>
              <a:t>. </a:t>
            </a:r>
            <a:r>
              <a:rPr lang="en-US" sz="2600" dirty="0" smtClean="0"/>
              <a:t>Schlieffen Plan</a:t>
            </a:r>
          </a:p>
          <a:p>
            <a:pPr marL="0" indent="0">
              <a:buNone/>
            </a:pPr>
            <a:r>
              <a:rPr lang="en-US" sz="2600" dirty="0" smtClean="0"/>
              <a:t>13</a:t>
            </a:r>
            <a:r>
              <a:rPr lang="en-US" sz="2600" dirty="0"/>
              <a:t>. </a:t>
            </a:r>
            <a:r>
              <a:rPr lang="en-US" sz="2600" dirty="0" smtClean="0"/>
              <a:t>Great </a:t>
            </a:r>
            <a:r>
              <a:rPr lang="en-US" sz="2600" dirty="0"/>
              <a:t>Britain declared war on Germany </a:t>
            </a:r>
            <a:endParaRPr lang="en-US" sz="2600" dirty="0" smtClean="0"/>
          </a:p>
          <a:p>
            <a:pPr marL="0" indent="0">
              <a:buNone/>
            </a:pPr>
            <a:r>
              <a:rPr lang="en-US" sz="2600" dirty="0" smtClean="0"/>
              <a:t>14</a:t>
            </a:r>
            <a:r>
              <a:rPr lang="en-US" sz="2600" dirty="0"/>
              <a:t>. </a:t>
            </a:r>
            <a:r>
              <a:rPr lang="en-US" sz="2600" dirty="0" smtClean="0"/>
              <a:t>Austrian-Serbian </a:t>
            </a:r>
            <a:r>
              <a:rPr lang="en-US" sz="2600" dirty="0"/>
              <a:t>war </a:t>
            </a:r>
            <a:r>
              <a:rPr lang="en-US" sz="2600" dirty="0" smtClean="0"/>
              <a:t>turns into a </a:t>
            </a:r>
            <a:r>
              <a:rPr lang="en-US" sz="2600" dirty="0"/>
              <a:t>European-wide conflict in a little over a </a:t>
            </a:r>
            <a:r>
              <a:rPr lang="en-US" sz="2600" dirty="0" smtClean="0"/>
              <a:t>month</a:t>
            </a:r>
            <a:endParaRPr lang="en-US" sz="2600" dirty="0"/>
          </a:p>
        </p:txBody>
      </p:sp>
    </p:spTree>
    <p:extLst>
      <p:ext uri="{BB962C8B-B14F-4D97-AF65-F5344CB8AC3E}">
        <p14:creationId xmlns:p14="http://schemas.microsoft.com/office/powerpoint/2010/main" val="3610834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German emperor Wilhelm II inspecting his troops as they are lined up in front of the royal palace. "/>
          <p:cNvPicPr>
            <a:picLocks noChangeAspect="1"/>
          </p:cNvPicPr>
          <p:nvPr/>
        </p:nvPicPr>
        <p:blipFill>
          <a:blip r:embed="rId3"/>
          <a:stretch>
            <a:fillRect/>
          </a:stretch>
        </p:blipFill>
        <p:spPr>
          <a:xfrm>
            <a:off x="304800" y="902207"/>
            <a:ext cx="8534400" cy="505358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Schlieffen plan. &#10;Arrows demonstrate five planned German offensives. Each starts in Germany, crosses through Belgium, and curves around into France near the Seine and Marne rivers. "/>
          <p:cNvPicPr>
            <a:picLocks noChangeAspect="1"/>
          </p:cNvPicPr>
          <p:nvPr/>
        </p:nvPicPr>
        <p:blipFill>
          <a:blip r:embed="rId3"/>
          <a:stretch>
            <a:fillRect/>
          </a:stretch>
        </p:blipFill>
        <p:spPr>
          <a:xfrm>
            <a:off x="2145792" y="265176"/>
            <a:ext cx="4852416" cy="632764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Waging Total War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Stalemate and Slaughter on the Western Front</a:t>
            </a:r>
          </a:p>
          <a:p>
            <a:pPr marL="0" indent="0">
              <a:buNone/>
            </a:pPr>
            <a:r>
              <a:rPr lang="en-US" sz="2600" dirty="0" smtClean="0"/>
              <a:t>1. Many </a:t>
            </a:r>
            <a:r>
              <a:rPr lang="en-US" sz="2600" dirty="0"/>
              <a:t>believed that the conflict would be </a:t>
            </a:r>
            <a:r>
              <a:rPr lang="en-US" sz="2600" dirty="0" smtClean="0"/>
              <a:t>short</a:t>
            </a:r>
          </a:p>
          <a:p>
            <a:pPr marL="0" indent="0">
              <a:buNone/>
            </a:pPr>
            <a:r>
              <a:rPr lang="en-US" sz="2600" dirty="0" smtClean="0"/>
              <a:t>2</a:t>
            </a:r>
            <a:r>
              <a:rPr lang="en-US" sz="2600" dirty="0"/>
              <a:t>. </a:t>
            </a:r>
            <a:r>
              <a:rPr lang="en-US" sz="2600" dirty="0" smtClean="0"/>
              <a:t>Total war </a:t>
            </a:r>
            <a:endParaRPr lang="en-US" sz="2600" dirty="0"/>
          </a:p>
          <a:p>
            <a:pPr marL="0" indent="0">
              <a:buNone/>
            </a:pPr>
            <a:r>
              <a:rPr lang="en-US" sz="2600" dirty="0"/>
              <a:t>3. </a:t>
            </a:r>
            <a:r>
              <a:rPr lang="en-US" sz="2600" dirty="0" smtClean="0"/>
              <a:t>Russian </a:t>
            </a:r>
            <a:r>
              <a:rPr lang="en-US" sz="2600" dirty="0"/>
              <a:t>armies attacked eastern </a:t>
            </a:r>
            <a:r>
              <a:rPr lang="en-US" sz="2600" dirty="0" smtClean="0"/>
              <a:t>Germany</a:t>
            </a:r>
          </a:p>
          <a:p>
            <a:pPr marL="0" indent="0">
              <a:buNone/>
            </a:pPr>
            <a:r>
              <a:rPr lang="en-US" sz="2600" dirty="0" smtClean="0"/>
              <a:t>4</a:t>
            </a:r>
            <a:r>
              <a:rPr lang="en-US" sz="2600" dirty="0"/>
              <a:t>. </a:t>
            </a:r>
            <a:r>
              <a:rPr lang="en-US" sz="2600" dirty="0" smtClean="0"/>
              <a:t>Battle </a:t>
            </a:r>
            <a:r>
              <a:rPr lang="en-US" sz="2600" dirty="0"/>
              <a:t>of the </a:t>
            </a:r>
            <a:r>
              <a:rPr lang="en-US" sz="2600" dirty="0" smtClean="0"/>
              <a:t>Marne</a:t>
            </a:r>
            <a:endParaRPr lang="en-US" sz="2600" dirty="0"/>
          </a:p>
        </p:txBody>
      </p:sp>
    </p:spTree>
    <p:extLst>
      <p:ext uri="{BB962C8B-B14F-4D97-AF65-F5344CB8AC3E}">
        <p14:creationId xmlns:p14="http://schemas.microsoft.com/office/powerpoint/2010/main" val="88782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and the Middle East during WWI. &#10;The map shows the various alliances, neutral countries, major battles and major advances. The Triple Entente and its allies included Great Britain, Russia, France, Greece, and several North African countries. The Central Powers included Luxembourg, Germany, Austria-Hungary, the Ottoman Empire, Bulgaria, and Syria. Neutral territories included: Spain, Switzerland, Persia, the Netherlands, Denmark, Norway, and Sweden. Territories gained by Germany included Belgium, Romania, Serbia, the Kingdom of Poland, and east into Russia. The waters all around Great Britain were a German submarine war zone and home to one major battle, when the Lusitania was sunk. Other battles occurred in Jutland, Denmark; Caporetto, Austria-Hungary; Tannenberg, Poland; Masurian Lakes, Prussia;  Gallipoli, Ottoman Empire; and Al Kut (on the boarder between Persia and the Ottoman Empire). "/>
          <p:cNvPicPr>
            <a:picLocks noChangeAspect="1"/>
          </p:cNvPicPr>
          <p:nvPr/>
        </p:nvPicPr>
        <p:blipFill>
          <a:blip r:embed="rId3"/>
          <a:stretch>
            <a:fillRect/>
          </a:stretch>
        </p:blipFill>
        <p:spPr>
          <a:xfrm>
            <a:off x="710184" y="195072"/>
            <a:ext cx="7723632" cy="646785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nset map shows the western front during WWI. &#10;The map draws the western front running through Belgium with major battles along it at Somme, Verdun and St. Mihiel. By 1918, the Germans have pushed the line further west toward France, with battles at Ypres, Belleau Wood, Marne I, and Marne II. The Armistice line is drawn in 1918, splitting Belgium in two buffer zones between Germany and France. "/>
          <p:cNvPicPr>
            <a:picLocks noChangeAspect="1"/>
          </p:cNvPicPr>
          <p:nvPr/>
        </p:nvPicPr>
        <p:blipFill>
          <a:blip r:embed="rId3"/>
          <a:stretch>
            <a:fillRect/>
          </a:stretch>
        </p:blipFill>
        <p:spPr>
          <a:xfrm>
            <a:off x="1682495" y="265176"/>
            <a:ext cx="5779008" cy="632764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Stalemate and Slaughter on the Western Front</a:t>
            </a:r>
          </a:p>
          <a:p>
            <a:pPr marL="0" indent="0">
              <a:buNone/>
            </a:pPr>
            <a:r>
              <a:rPr lang="en-US" sz="2600" dirty="0" smtClean="0"/>
              <a:t>5. Armies stalled</a:t>
            </a:r>
          </a:p>
          <a:p>
            <a:pPr marL="0" indent="0">
              <a:buNone/>
            </a:pPr>
            <a:r>
              <a:rPr lang="en-US" sz="2600" dirty="0" smtClean="0"/>
              <a:t>6</a:t>
            </a:r>
            <a:r>
              <a:rPr lang="en-US" sz="2600" dirty="0"/>
              <a:t>. </a:t>
            </a:r>
            <a:r>
              <a:rPr lang="en-US" sz="2600" dirty="0" smtClean="0"/>
              <a:t>Cost of trench warfare</a:t>
            </a:r>
            <a:endParaRPr lang="en-US" sz="2600" dirty="0"/>
          </a:p>
          <a:p>
            <a:pPr marL="0" indent="0">
              <a:buNone/>
            </a:pPr>
            <a:r>
              <a:rPr lang="en-US" sz="2600" dirty="0"/>
              <a:t>7. Recently invented weapons </a:t>
            </a:r>
            <a:r>
              <a:rPr lang="en-US" sz="2600" dirty="0" smtClean="0"/>
              <a:t> </a:t>
            </a:r>
          </a:p>
          <a:p>
            <a:pPr marL="0" indent="0">
              <a:buNone/>
            </a:pPr>
            <a:r>
              <a:rPr lang="en-US" sz="2600" dirty="0" smtClean="0"/>
              <a:t>8</a:t>
            </a:r>
            <a:r>
              <a:rPr lang="en-US" sz="2600" dirty="0"/>
              <a:t>. </a:t>
            </a:r>
            <a:r>
              <a:rPr lang="en-US" sz="2600" dirty="0" smtClean="0"/>
              <a:t>Industrial </a:t>
            </a:r>
            <a:r>
              <a:rPr lang="en-US" sz="2600" dirty="0"/>
              <a:t>age </a:t>
            </a:r>
            <a:r>
              <a:rPr lang="en-US" sz="2600" dirty="0" smtClean="0"/>
              <a:t>revolutionized </a:t>
            </a:r>
            <a:r>
              <a:rPr lang="en-US" sz="2600" dirty="0"/>
              <a:t>the practice of </a:t>
            </a:r>
            <a:r>
              <a:rPr lang="en-US" sz="2600" dirty="0" smtClean="0"/>
              <a:t>war</a:t>
            </a:r>
            <a:endParaRPr lang="en-US" sz="2600" dirty="0"/>
          </a:p>
        </p:txBody>
      </p:sp>
    </p:spTree>
    <p:extLst>
      <p:ext uri="{BB962C8B-B14F-4D97-AF65-F5344CB8AC3E}">
        <p14:creationId xmlns:p14="http://schemas.microsoft.com/office/powerpoint/2010/main" val="572800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erman postcard showing three soldiers sitting in a warfare trench while they write letters home.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World War I This painting by British artist Paul Nash portrays a supply road on the western front. Nash’s somber palette, tiny figures, and Cubist- influenced landscape capture the devastation and anonymous violence of total war."/>
          <p:cNvPicPr>
            <a:picLocks noChangeAspect="1"/>
          </p:cNvPicPr>
          <p:nvPr/>
        </p:nvPicPr>
        <p:blipFill>
          <a:blip r:embed="rId3"/>
          <a:stretch>
            <a:fillRect/>
          </a:stretch>
        </p:blipFill>
        <p:spPr>
          <a:xfrm>
            <a:off x="640079" y="185927"/>
            <a:ext cx="7863840"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ritish postcard with a romanticized perspective of a woman waiting at home while a soldier serves.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Stalemate and Slaughter on the Western Front</a:t>
            </a:r>
          </a:p>
          <a:p>
            <a:pPr marL="0" indent="0">
              <a:buNone/>
            </a:pPr>
            <a:r>
              <a:rPr lang="en-US" sz="2600" dirty="0"/>
              <a:t>9. </a:t>
            </a:r>
            <a:r>
              <a:rPr lang="en-US" sz="2600" dirty="0" smtClean="0"/>
              <a:t>Four years of mistakes</a:t>
            </a:r>
            <a:endParaRPr lang="en-US" sz="2600" dirty="0"/>
          </a:p>
          <a:p>
            <a:pPr marL="0" indent="0">
              <a:buNone/>
            </a:pPr>
            <a:r>
              <a:rPr lang="en-US" sz="2600" dirty="0"/>
              <a:t>10. </a:t>
            </a:r>
            <a:r>
              <a:rPr lang="en-US" sz="2600" dirty="0" smtClean="0"/>
              <a:t>German </a:t>
            </a:r>
            <a:r>
              <a:rPr lang="en-US" sz="2600" dirty="0"/>
              <a:t>campaign against Verdun cost some 700,000 lives on both </a:t>
            </a:r>
            <a:r>
              <a:rPr lang="en-US" sz="2600" dirty="0" smtClean="0"/>
              <a:t>sides</a:t>
            </a:r>
            <a:endParaRPr lang="en-US" sz="2600" dirty="0"/>
          </a:p>
          <a:p>
            <a:pPr marL="0" indent="0">
              <a:buNone/>
            </a:pPr>
            <a:r>
              <a:rPr lang="en-US" sz="2600" dirty="0"/>
              <a:t>11. </a:t>
            </a:r>
            <a:r>
              <a:rPr lang="en-US" sz="2600" dirty="0" smtClean="0"/>
              <a:t>Battle </a:t>
            </a:r>
            <a:r>
              <a:rPr lang="en-US" sz="2600" dirty="0"/>
              <a:t>of the </a:t>
            </a:r>
            <a:r>
              <a:rPr lang="en-US" sz="2600" dirty="0" smtClean="0"/>
              <a:t>Somme</a:t>
            </a:r>
          </a:p>
          <a:p>
            <a:pPr marL="0" indent="0">
              <a:buNone/>
            </a:pPr>
            <a:r>
              <a:rPr lang="en-US" sz="2600" dirty="0" smtClean="0"/>
              <a:t>12</a:t>
            </a:r>
            <a:r>
              <a:rPr lang="en-US" sz="2600" dirty="0"/>
              <a:t>. Exhausted soldiers </a:t>
            </a:r>
          </a:p>
          <a:p>
            <a:pPr marL="0" indent="0">
              <a:buNone/>
            </a:pPr>
            <a:r>
              <a:rPr lang="en-US" sz="2600" dirty="0" smtClean="0"/>
              <a:t>13</a:t>
            </a:r>
            <a:r>
              <a:rPr lang="en-US" sz="2600" dirty="0"/>
              <a:t>. </a:t>
            </a:r>
            <a:r>
              <a:rPr lang="en-US" sz="2600" dirty="0" smtClean="0"/>
              <a:t>Art and literature</a:t>
            </a:r>
            <a:endParaRPr lang="en-US" sz="2600" dirty="0"/>
          </a:p>
        </p:txBody>
      </p:sp>
    </p:spTree>
    <p:extLst>
      <p:ext uri="{BB962C8B-B14F-4D97-AF65-F5344CB8AC3E}">
        <p14:creationId xmlns:p14="http://schemas.microsoft.com/office/powerpoint/2010/main" val="588243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wo men and a donkey with gas masks on."/>
          <p:cNvPicPr>
            <a:picLocks noChangeAspect="1"/>
          </p:cNvPicPr>
          <p:nvPr/>
        </p:nvPicPr>
        <p:blipFill>
          <a:blip r:embed="rId3"/>
          <a:stretch>
            <a:fillRect/>
          </a:stretch>
        </p:blipFill>
        <p:spPr>
          <a:xfrm>
            <a:off x="871728" y="185927"/>
            <a:ext cx="7400544" cy="648614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British soldiers going out of their trenches into the battlefield. "/>
          <p:cNvPicPr>
            <a:picLocks noChangeAspect="1"/>
          </p:cNvPicPr>
          <p:nvPr/>
        </p:nvPicPr>
        <p:blipFill>
          <a:blip r:embed="rId3"/>
          <a:stretch>
            <a:fillRect/>
          </a:stretch>
        </p:blipFill>
        <p:spPr>
          <a:xfrm>
            <a:off x="505967" y="185927"/>
            <a:ext cx="8132064" cy="648614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stcard of a French army defeating the German army. The French soldier is without a scratch while he holds the French flag over the bodies of two German soldiers.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Battle of Somme of 1916.&#10;The map shows the front lines along the French-Belgium border initially. It is progressively pushed back into German territory from July 1 to November 19th.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Widening War</a:t>
            </a:r>
          </a:p>
          <a:p>
            <a:pPr marL="0" indent="0">
              <a:buNone/>
            </a:pPr>
            <a:r>
              <a:rPr lang="en-US" sz="2600" dirty="0" smtClean="0"/>
              <a:t>1. Battles </a:t>
            </a:r>
            <a:r>
              <a:rPr lang="en-US" sz="2600" dirty="0"/>
              <a:t>of </a:t>
            </a:r>
            <a:r>
              <a:rPr lang="en-US" sz="2600" dirty="0" err="1"/>
              <a:t>Tannenberg</a:t>
            </a:r>
            <a:r>
              <a:rPr lang="en-US" sz="2600" dirty="0"/>
              <a:t> and the </a:t>
            </a:r>
            <a:r>
              <a:rPr lang="en-US" sz="2600" dirty="0" err="1"/>
              <a:t>Masurian</a:t>
            </a:r>
            <a:r>
              <a:rPr lang="en-US" sz="2600" dirty="0"/>
              <a:t> Lakes </a:t>
            </a:r>
            <a:r>
              <a:rPr lang="en-US" sz="2600" dirty="0" smtClean="0"/>
              <a:t>2</a:t>
            </a:r>
            <a:r>
              <a:rPr lang="en-US" sz="2600" dirty="0"/>
              <a:t>. </a:t>
            </a:r>
            <a:r>
              <a:rPr lang="en-US" sz="2600" dirty="0" smtClean="0"/>
              <a:t>2.5 </a:t>
            </a:r>
            <a:r>
              <a:rPr lang="en-US" sz="2600" dirty="0"/>
              <a:t>million Russian soldiers had been killed, wounded, or </a:t>
            </a:r>
            <a:r>
              <a:rPr lang="en-US" sz="2600" dirty="0" smtClean="0"/>
              <a:t>captured</a:t>
            </a:r>
          </a:p>
          <a:p>
            <a:pPr marL="0" indent="0">
              <a:buNone/>
            </a:pPr>
            <a:r>
              <a:rPr lang="en-US" sz="2600" dirty="0" smtClean="0"/>
              <a:t>3</a:t>
            </a:r>
            <a:r>
              <a:rPr lang="en-US" sz="2600" dirty="0"/>
              <a:t>. </a:t>
            </a:r>
            <a:r>
              <a:rPr lang="en-US" sz="2600" dirty="0" smtClean="0"/>
              <a:t>German military </a:t>
            </a:r>
            <a:r>
              <a:rPr lang="en-US" sz="2600" dirty="0"/>
              <a:t>bureaucracy </a:t>
            </a:r>
            <a:endParaRPr lang="en-US" sz="2600" dirty="0" smtClean="0"/>
          </a:p>
          <a:p>
            <a:pPr marL="0" indent="0">
              <a:buNone/>
            </a:pPr>
            <a:r>
              <a:rPr lang="en-US" sz="2600" dirty="0" smtClean="0"/>
              <a:t>4</a:t>
            </a:r>
            <a:r>
              <a:rPr lang="en-US" sz="2600" dirty="0"/>
              <a:t>. </a:t>
            </a:r>
            <a:r>
              <a:rPr lang="en-US" sz="2600" dirty="0" smtClean="0"/>
              <a:t>One-third </a:t>
            </a:r>
            <a:r>
              <a:rPr lang="en-US" sz="2600" dirty="0"/>
              <a:t>of the civilian population was killed or became </a:t>
            </a:r>
            <a:r>
              <a:rPr lang="en-US" sz="2600" dirty="0" smtClean="0"/>
              <a:t>refugees</a:t>
            </a:r>
            <a:endParaRPr lang="en-US" sz="2600" dirty="0"/>
          </a:p>
        </p:txBody>
      </p:sp>
    </p:spTree>
    <p:extLst>
      <p:ext uri="{BB962C8B-B14F-4D97-AF65-F5344CB8AC3E}">
        <p14:creationId xmlns:p14="http://schemas.microsoft.com/office/powerpoint/2010/main" val="177097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Widening War</a:t>
            </a:r>
          </a:p>
          <a:p>
            <a:pPr marL="0" indent="0">
              <a:buNone/>
            </a:pPr>
            <a:r>
              <a:rPr lang="en-US" sz="2600" dirty="0"/>
              <a:t>5. </a:t>
            </a:r>
            <a:r>
              <a:rPr lang="en-US" sz="2600" dirty="0" smtClean="0"/>
              <a:t>Italy joined </a:t>
            </a:r>
            <a:r>
              <a:rPr lang="en-US" sz="2600" dirty="0"/>
              <a:t>the Triple Entente </a:t>
            </a:r>
            <a:endParaRPr lang="en-US" sz="2600" dirty="0" smtClean="0"/>
          </a:p>
          <a:p>
            <a:pPr marL="0" indent="0">
              <a:buNone/>
            </a:pPr>
            <a:r>
              <a:rPr lang="en-US" sz="2600" dirty="0" smtClean="0"/>
              <a:t>6</a:t>
            </a:r>
            <a:r>
              <a:rPr lang="en-US" sz="2600" dirty="0"/>
              <a:t>. E</a:t>
            </a:r>
            <a:r>
              <a:rPr lang="en-US" sz="2600" dirty="0" smtClean="0"/>
              <a:t>ntry </a:t>
            </a:r>
            <a:r>
              <a:rPr lang="en-US" sz="2600" dirty="0"/>
              <a:t>of the Ottoman Turks </a:t>
            </a:r>
            <a:endParaRPr lang="en-US" sz="2600" dirty="0" smtClean="0"/>
          </a:p>
          <a:p>
            <a:pPr marL="0" indent="0">
              <a:buNone/>
            </a:pPr>
            <a:r>
              <a:rPr lang="en-US" sz="2600" dirty="0" smtClean="0"/>
              <a:t>7</a:t>
            </a:r>
            <a:r>
              <a:rPr lang="en-US" sz="2600" dirty="0"/>
              <a:t>. </a:t>
            </a:r>
            <a:r>
              <a:rPr lang="en-US" sz="2600" dirty="0" smtClean="0"/>
              <a:t>Armenians </a:t>
            </a:r>
            <a:r>
              <a:rPr lang="en-US" sz="2600" dirty="0"/>
              <a:t>welcomed Russian armies as </a:t>
            </a:r>
            <a:r>
              <a:rPr lang="en-US" sz="2600" dirty="0" smtClean="0"/>
              <a:t>liberators</a:t>
            </a:r>
            <a:endParaRPr lang="en-US" sz="2600" dirty="0"/>
          </a:p>
          <a:p>
            <a:pPr marL="0" indent="0">
              <a:buNone/>
            </a:pPr>
            <a:r>
              <a:rPr lang="en-US" sz="2600" dirty="0" smtClean="0"/>
              <a:t> 8</a:t>
            </a:r>
            <a:r>
              <a:rPr lang="en-US" sz="2600" dirty="0"/>
              <a:t>. </a:t>
            </a:r>
            <a:r>
              <a:rPr lang="en-US" sz="2600" dirty="0" smtClean="0"/>
              <a:t>Battle </a:t>
            </a:r>
            <a:r>
              <a:rPr lang="en-US" sz="2600" dirty="0"/>
              <a:t>of </a:t>
            </a:r>
            <a:r>
              <a:rPr lang="en-US" sz="2600" dirty="0" smtClean="0"/>
              <a:t>Gallipoli</a:t>
            </a:r>
            <a:endParaRPr lang="en-US" sz="2600" dirty="0"/>
          </a:p>
          <a:p>
            <a:pPr marL="0" indent="0">
              <a:buNone/>
            </a:pPr>
            <a:endParaRPr lang="en-US" sz="2600" dirty="0"/>
          </a:p>
        </p:txBody>
      </p:sp>
    </p:spTree>
    <p:extLst>
      <p:ext uri="{BB962C8B-B14F-4D97-AF65-F5344CB8AC3E}">
        <p14:creationId xmlns:p14="http://schemas.microsoft.com/office/powerpoint/2010/main" val="416572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Battle of Gallipoli. &#10;The map shows the British navy landing with five ships at Cape Helles on the Gallipoli Peninsula in the Ottoman Empire in April of 1915. Turkish minefields line the waters of the Dardanelles along Gallipoli's eastern coast. The map also shows British ships landing at Suvla Bay in August of 1915. In both landings, the Allies only gained a small territory surrounding their landing sites.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Widening War</a:t>
            </a:r>
          </a:p>
          <a:p>
            <a:pPr marL="0" indent="0">
              <a:buNone/>
            </a:pPr>
            <a:r>
              <a:rPr lang="en-US" sz="2600" dirty="0"/>
              <a:t>9. </a:t>
            </a:r>
            <a:r>
              <a:rPr lang="en-US" sz="2600" dirty="0" smtClean="0"/>
              <a:t>Hussein </a:t>
            </a:r>
            <a:r>
              <a:rPr lang="en-US" sz="2600" dirty="0"/>
              <a:t>ibn-Ali (1856–1931) </a:t>
            </a:r>
            <a:endParaRPr lang="en-US" sz="2600" dirty="0" smtClean="0"/>
          </a:p>
          <a:p>
            <a:pPr marL="0" indent="0">
              <a:buNone/>
            </a:pPr>
            <a:r>
              <a:rPr lang="en-US" sz="2600" dirty="0" smtClean="0"/>
              <a:t>10</a:t>
            </a:r>
            <a:r>
              <a:rPr lang="en-US" sz="2600" dirty="0"/>
              <a:t>. </a:t>
            </a:r>
            <a:r>
              <a:rPr lang="en-US" sz="2600" dirty="0" smtClean="0"/>
              <a:t>British </a:t>
            </a:r>
            <a:r>
              <a:rPr lang="en-US" sz="2600" dirty="0"/>
              <a:t>troops occupied </a:t>
            </a:r>
            <a:r>
              <a:rPr lang="en-US" sz="2600" dirty="0" smtClean="0"/>
              <a:t>southern </a:t>
            </a:r>
            <a:r>
              <a:rPr lang="en-US" sz="2600" dirty="0"/>
              <a:t>Iraqi city </a:t>
            </a:r>
            <a:endParaRPr lang="en-US" sz="2600" dirty="0" smtClean="0"/>
          </a:p>
          <a:p>
            <a:pPr marL="0" indent="0">
              <a:buNone/>
            </a:pPr>
            <a:r>
              <a:rPr lang="en-US" sz="2600" dirty="0" smtClean="0"/>
              <a:t>11</a:t>
            </a:r>
            <a:r>
              <a:rPr lang="en-US" sz="2600" dirty="0"/>
              <a:t>. W</a:t>
            </a:r>
            <a:r>
              <a:rPr lang="en-US" sz="2600" dirty="0" smtClean="0"/>
              <a:t>ar </a:t>
            </a:r>
            <a:r>
              <a:rPr lang="en-US" sz="2600" dirty="0"/>
              <a:t>spread to East </a:t>
            </a:r>
            <a:r>
              <a:rPr lang="en-US" sz="2600" dirty="0" smtClean="0"/>
              <a:t>Asia</a:t>
            </a:r>
          </a:p>
          <a:p>
            <a:pPr marL="0" indent="0">
              <a:buNone/>
            </a:pPr>
            <a:r>
              <a:rPr lang="en-US" sz="2600" dirty="0" smtClean="0"/>
              <a:t>12</a:t>
            </a:r>
            <a:r>
              <a:rPr lang="en-US" sz="2600" dirty="0"/>
              <a:t>. </a:t>
            </a:r>
            <a:r>
              <a:rPr lang="en-US" sz="2600" dirty="0" smtClean="0"/>
              <a:t>Colonial subjects in Africa generally </a:t>
            </a:r>
            <a:r>
              <a:rPr lang="en-US" sz="2600" dirty="0"/>
              <a:t>supported the Allied </a:t>
            </a:r>
            <a:r>
              <a:rPr lang="en-US" sz="2600" dirty="0" smtClean="0"/>
              <a:t>powers</a:t>
            </a:r>
            <a:endParaRPr lang="en-US" sz="2600" dirty="0"/>
          </a:p>
          <a:p>
            <a:pPr marL="0" indent="0">
              <a:buNone/>
            </a:pPr>
            <a:endParaRPr lang="en-US" sz="2600" dirty="0"/>
          </a:p>
        </p:txBody>
      </p:sp>
    </p:spTree>
    <p:extLst>
      <p:ext uri="{BB962C8B-B14F-4D97-AF65-F5344CB8AC3E}">
        <p14:creationId xmlns:p14="http://schemas.microsoft.com/office/powerpoint/2010/main" val="14299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Road to War</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Growing International Conflict</a:t>
            </a:r>
          </a:p>
          <a:p>
            <a:pPr marL="0" indent="0">
              <a:buNone/>
            </a:pPr>
            <a:r>
              <a:rPr lang="en-US" sz="2600" dirty="0"/>
              <a:t>1. </a:t>
            </a:r>
            <a:r>
              <a:rPr lang="en-US" sz="2600" dirty="0" smtClean="0"/>
              <a:t>Germany’s </a:t>
            </a:r>
            <a:r>
              <a:rPr lang="en-US" sz="2600" dirty="0"/>
              <a:t>rise to Great Power </a:t>
            </a:r>
            <a:r>
              <a:rPr lang="en-US" sz="2600" dirty="0" smtClean="0"/>
              <a:t>status</a:t>
            </a:r>
            <a:endParaRPr lang="en-US" sz="2600" dirty="0"/>
          </a:p>
          <a:p>
            <a:pPr marL="0" indent="0">
              <a:buNone/>
            </a:pPr>
            <a:r>
              <a:rPr lang="en-US" sz="2600" dirty="0"/>
              <a:t>2. Bismarck declared </a:t>
            </a:r>
            <a:r>
              <a:rPr lang="en-US" sz="2600" dirty="0" smtClean="0"/>
              <a:t>that </a:t>
            </a:r>
            <a:r>
              <a:rPr lang="en-US" sz="2600" dirty="0"/>
              <a:t>Germany was a “satisfied” </a:t>
            </a:r>
            <a:r>
              <a:rPr lang="en-US" sz="2600" dirty="0" smtClean="0"/>
              <a:t>power</a:t>
            </a:r>
            <a:endParaRPr lang="en-US" sz="2600" dirty="0"/>
          </a:p>
          <a:p>
            <a:pPr marL="0" indent="0">
              <a:buNone/>
            </a:pPr>
            <a:r>
              <a:rPr lang="en-US" sz="2600" dirty="0"/>
              <a:t>3. </a:t>
            </a:r>
            <a:r>
              <a:rPr lang="en-US" sz="2600" dirty="0" smtClean="0"/>
              <a:t>Bismarck’s concern of </a:t>
            </a:r>
            <a:r>
              <a:rPr lang="en-US" sz="2600" dirty="0"/>
              <a:t>the threat to </a:t>
            </a:r>
            <a:r>
              <a:rPr lang="en-US" sz="2600" dirty="0" smtClean="0"/>
              <a:t>posed </a:t>
            </a:r>
            <a:r>
              <a:rPr lang="en-US" sz="2600" dirty="0"/>
              <a:t>by the multinational empires of Austria-Hungary and </a:t>
            </a:r>
            <a:r>
              <a:rPr lang="en-US" sz="2600" dirty="0" smtClean="0"/>
              <a:t>Russia</a:t>
            </a:r>
          </a:p>
          <a:p>
            <a:pPr marL="0" indent="0">
              <a:buNone/>
            </a:pPr>
            <a:r>
              <a:rPr lang="en-US" sz="2600" dirty="0" smtClean="0"/>
              <a:t>4</a:t>
            </a:r>
            <a:r>
              <a:rPr lang="en-US" sz="2600" dirty="0"/>
              <a:t>. </a:t>
            </a:r>
            <a:r>
              <a:rPr lang="en-US" sz="2600" dirty="0" smtClean="0"/>
              <a:t>Foreign </a:t>
            </a:r>
            <a:r>
              <a:rPr lang="en-US" sz="2600" dirty="0"/>
              <a:t>policy </a:t>
            </a:r>
            <a:endParaRPr lang="en-US" sz="2600" dirty="0" smtClean="0"/>
          </a:p>
          <a:p>
            <a:pPr marL="0" indent="0">
              <a:buNone/>
            </a:pPr>
            <a:r>
              <a:rPr lang="en-US" sz="2600" dirty="0" smtClean="0"/>
              <a:t>5</a:t>
            </a:r>
            <a:r>
              <a:rPr lang="en-US" sz="2600" dirty="0"/>
              <a:t>. Germany refused to renew a nonaggression pact with </a:t>
            </a:r>
            <a:r>
              <a:rPr lang="en-US" sz="2600" dirty="0" smtClean="0"/>
              <a:t>Russia</a:t>
            </a:r>
            <a:endParaRPr lang="en-US" sz="2600" dirty="0"/>
          </a:p>
        </p:txBody>
      </p:sp>
    </p:spTree>
    <p:extLst>
      <p:ext uri="{BB962C8B-B14F-4D97-AF65-F5344CB8AC3E}">
        <p14:creationId xmlns:p14="http://schemas.microsoft.com/office/powerpoint/2010/main" val="386393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deportation of Ottoman Armenians. In the photo they walk in a long line along the street with Turkish guards beside them. "/>
          <p:cNvPicPr>
            <a:picLocks noChangeAspect="1"/>
          </p:cNvPicPr>
          <p:nvPr/>
        </p:nvPicPr>
        <p:blipFill>
          <a:blip r:embed="rId3"/>
          <a:stretch>
            <a:fillRect/>
          </a:stretch>
        </p:blipFill>
        <p:spPr>
          <a:xfrm>
            <a:off x="304800" y="502920"/>
            <a:ext cx="8534400" cy="585216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Armenian genocide from 1915-1918. &#10;The map shows the Armenian ethnic area encompassing part of the Ottoman Empire and part of Persia. Eventually in modern day, they were given a very small territory north of Iran between the Black Sea and the Caspian Sea. But prior to that, they experienced heavy death tolls during huge areas of massacre and deportation throughout the Ottoman Empire. &#10;"/>
          <p:cNvPicPr>
            <a:picLocks noChangeAspect="1"/>
          </p:cNvPicPr>
          <p:nvPr/>
        </p:nvPicPr>
        <p:blipFill>
          <a:blip r:embed="rId3"/>
          <a:stretch>
            <a:fillRect/>
          </a:stretch>
        </p:blipFill>
        <p:spPr>
          <a:xfrm>
            <a:off x="304800" y="658367"/>
            <a:ext cx="8534400" cy="554126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Waging Total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Widening War</a:t>
            </a:r>
          </a:p>
          <a:p>
            <a:pPr marL="0" indent="0">
              <a:buNone/>
            </a:pPr>
            <a:r>
              <a:rPr lang="en-US" sz="2600" dirty="0"/>
              <a:t>13. </a:t>
            </a:r>
            <a:r>
              <a:rPr lang="en-US" sz="2600" dirty="0" smtClean="0"/>
              <a:t>Africans </a:t>
            </a:r>
            <a:r>
              <a:rPr lang="en-US" sz="2600" dirty="0"/>
              <a:t>and Asians served in the </a:t>
            </a:r>
            <a:r>
              <a:rPr lang="en-US" sz="2600" dirty="0" smtClean="0"/>
              <a:t>armies</a:t>
            </a:r>
          </a:p>
          <a:p>
            <a:pPr marL="0" indent="0">
              <a:buNone/>
            </a:pPr>
            <a:r>
              <a:rPr lang="en-US" sz="2600" dirty="0" smtClean="0"/>
              <a:t>14</a:t>
            </a:r>
            <a:r>
              <a:rPr lang="en-US" sz="2600" dirty="0"/>
              <a:t>. </a:t>
            </a:r>
            <a:r>
              <a:rPr lang="en-US" sz="2600" dirty="0" smtClean="0"/>
              <a:t>Commonwealth </a:t>
            </a:r>
            <a:r>
              <a:rPr lang="en-US" sz="2600" dirty="0"/>
              <a:t>countries </a:t>
            </a:r>
            <a:r>
              <a:rPr lang="en-US" sz="2600" dirty="0" smtClean="0"/>
              <a:t>fought </a:t>
            </a:r>
            <a:r>
              <a:rPr lang="en-US" sz="2600" dirty="0"/>
              <a:t>with the </a:t>
            </a:r>
            <a:r>
              <a:rPr lang="en-US" sz="2600" dirty="0" smtClean="0"/>
              <a:t>British</a:t>
            </a:r>
            <a:endParaRPr lang="en-US" sz="2600" dirty="0"/>
          </a:p>
          <a:p>
            <a:pPr marL="0" indent="0">
              <a:buNone/>
            </a:pPr>
            <a:r>
              <a:rPr lang="en-US" sz="2600" dirty="0"/>
              <a:t>15. </a:t>
            </a:r>
            <a:r>
              <a:rPr lang="en-US" sz="2600" dirty="0" smtClean="0"/>
              <a:t>Lusitania </a:t>
            </a:r>
          </a:p>
          <a:p>
            <a:pPr marL="0" indent="0">
              <a:buNone/>
            </a:pPr>
            <a:r>
              <a:rPr lang="en-US" sz="2600" dirty="0" smtClean="0"/>
              <a:t>16</a:t>
            </a:r>
            <a:r>
              <a:rPr lang="en-US" sz="2600" dirty="0"/>
              <a:t>. Germany halted its submarine </a:t>
            </a:r>
            <a:r>
              <a:rPr lang="en-US" sz="2600" dirty="0" smtClean="0"/>
              <a:t>warfare</a:t>
            </a:r>
          </a:p>
          <a:p>
            <a:pPr marL="0" indent="0">
              <a:buNone/>
            </a:pPr>
            <a:r>
              <a:rPr lang="en-US" sz="2600" dirty="0" smtClean="0"/>
              <a:t>17</a:t>
            </a:r>
            <a:r>
              <a:rPr lang="en-US" sz="2600" dirty="0"/>
              <a:t>. The United States declared war on </a:t>
            </a:r>
            <a:r>
              <a:rPr lang="en-US" sz="2600" dirty="0" smtClean="0"/>
              <a:t>Germany</a:t>
            </a:r>
            <a:endParaRPr lang="en-US" sz="2600" dirty="0"/>
          </a:p>
        </p:txBody>
      </p:sp>
    </p:spTree>
    <p:extLst>
      <p:ext uri="{BB962C8B-B14F-4D97-AF65-F5344CB8AC3E}">
        <p14:creationId xmlns:p14="http://schemas.microsoft.com/office/powerpoint/2010/main" val="260944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Home Front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Mobilizing for Total War</a:t>
            </a:r>
          </a:p>
          <a:p>
            <a:pPr marL="0" indent="0">
              <a:buNone/>
            </a:pPr>
            <a:r>
              <a:rPr lang="en-US" sz="2600" dirty="0"/>
              <a:t>1. </a:t>
            </a:r>
            <a:r>
              <a:rPr lang="en-US" sz="2600" dirty="0" smtClean="0"/>
              <a:t>Positive popular opinion</a:t>
            </a:r>
            <a:endParaRPr lang="en-US" sz="2600" dirty="0"/>
          </a:p>
          <a:p>
            <a:pPr marL="0" indent="0">
              <a:buNone/>
            </a:pPr>
            <a:r>
              <a:rPr lang="en-US" sz="2600" dirty="0"/>
              <a:t>2. </a:t>
            </a:r>
            <a:r>
              <a:rPr lang="en-US" sz="2600" dirty="0" smtClean="0"/>
              <a:t>National leaders </a:t>
            </a:r>
            <a:r>
              <a:rPr lang="en-US" sz="2600" dirty="0"/>
              <a:t>aggressively intervened in society and the </a:t>
            </a:r>
            <a:r>
              <a:rPr lang="en-US" sz="2600" dirty="0" smtClean="0"/>
              <a:t>economy</a:t>
            </a:r>
            <a:endParaRPr lang="en-US" sz="2600" dirty="0"/>
          </a:p>
          <a:p>
            <a:pPr marL="0" indent="0">
              <a:buNone/>
            </a:pPr>
            <a:r>
              <a:rPr lang="en-US" sz="2600" dirty="0" smtClean="0"/>
              <a:t>3. Government </a:t>
            </a:r>
            <a:r>
              <a:rPr lang="en-US" sz="2600" dirty="0"/>
              <a:t>ministries </a:t>
            </a:r>
            <a:r>
              <a:rPr lang="en-US" sz="2600" dirty="0" smtClean="0"/>
              <a:t>further intervene in daily life</a:t>
            </a:r>
            <a:endParaRPr lang="en-US" sz="2600" dirty="0"/>
          </a:p>
          <a:p>
            <a:pPr marL="0" indent="0">
              <a:buNone/>
            </a:pPr>
            <a:r>
              <a:rPr lang="en-US" sz="2600" dirty="0"/>
              <a:t>4. Censorship </a:t>
            </a:r>
            <a:r>
              <a:rPr lang="en-US" sz="2600" dirty="0" smtClean="0"/>
              <a:t>offices</a:t>
            </a:r>
          </a:p>
          <a:p>
            <a:pPr marL="0" indent="0">
              <a:buNone/>
            </a:pPr>
            <a:r>
              <a:rPr lang="en-US" sz="2600" dirty="0" smtClean="0"/>
              <a:t>5</a:t>
            </a:r>
            <a:r>
              <a:rPr lang="en-US" sz="2600" dirty="0"/>
              <a:t>. Government planning </a:t>
            </a:r>
            <a:r>
              <a:rPr lang="en-US" sz="2600" dirty="0" smtClean="0"/>
              <a:t>boards</a:t>
            </a:r>
            <a:endParaRPr lang="en-US" sz="2600" dirty="0"/>
          </a:p>
        </p:txBody>
      </p:sp>
    </p:spTree>
    <p:extLst>
      <p:ext uri="{BB962C8B-B14F-4D97-AF65-F5344CB8AC3E}">
        <p14:creationId xmlns:p14="http://schemas.microsoft.com/office/powerpoint/2010/main" val="3198500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Mobilizing for Total </a:t>
            </a:r>
            <a:r>
              <a:rPr lang="en-US" sz="2600" b="1" dirty="0" smtClean="0">
                <a:solidFill>
                  <a:srgbClr val="000000"/>
                </a:solidFill>
              </a:rPr>
              <a:t>War</a:t>
            </a:r>
          </a:p>
          <a:p>
            <a:pPr marL="0" lvl="0" indent="0">
              <a:buNone/>
            </a:pPr>
            <a:r>
              <a:rPr lang="en-US" sz="2600" dirty="0">
                <a:solidFill>
                  <a:srgbClr val="000000"/>
                </a:solidFill>
              </a:rPr>
              <a:t>6. </a:t>
            </a:r>
            <a:r>
              <a:rPr lang="en-US" sz="2600" dirty="0" smtClean="0">
                <a:solidFill>
                  <a:srgbClr val="000000"/>
                </a:solidFill>
              </a:rPr>
              <a:t>War </a:t>
            </a:r>
            <a:r>
              <a:rPr lang="en-US" sz="2600" dirty="0">
                <a:solidFill>
                  <a:srgbClr val="000000"/>
                </a:solidFill>
              </a:rPr>
              <a:t>Raw Materials Board </a:t>
            </a:r>
            <a:endParaRPr lang="en-US" sz="2600" dirty="0" smtClean="0">
              <a:solidFill>
                <a:srgbClr val="000000"/>
              </a:solidFill>
            </a:endParaRPr>
          </a:p>
          <a:p>
            <a:pPr marL="0" lvl="0" indent="0">
              <a:buNone/>
            </a:pPr>
            <a:r>
              <a:rPr lang="en-US" sz="2600" dirty="0" smtClean="0">
                <a:solidFill>
                  <a:srgbClr val="000000"/>
                </a:solidFill>
              </a:rPr>
              <a:t>7</a:t>
            </a:r>
            <a:r>
              <a:rPr lang="en-US" sz="2600" dirty="0">
                <a:solidFill>
                  <a:srgbClr val="000000"/>
                </a:solidFill>
              </a:rPr>
              <a:t>. </a:t>
            </a:r>
            <a:r>
              <a:rPr lang="en-US" sz="2600" dirty="0" smtClean="0">
                <a:solidFill>
                  <a:srgbClr val="000000"/>
                </a:solidFill>
              </a:rPr>
              <a:t>Walter </a:t>
            </a:r>
            <a:r>
              <a:rPr lang="en-US" sz="2600" dirty="0" err="1" smtClean="0">
                <a:solidFill>
                  <a:srgbClr val="000000"/>
                </a:solidFill>
              </a:rPr>
              <a:t>Rathenau</a:t>
            </a:r>
            <a:endParaRPr lang="en-US" sz="2600" dirty="0" smtClean="0">
              <a:solidFill>
                <a:srgbClr val="000000"/>
              </a:solidFill>
            </a:endParaRPr>
          </a:p>
          <a:p>
            <a:pPr marL="0" lvl="0" indent="0">
              <a:buNone/>
            </a:pPr>
            <a:r>
              <a:rPr lang="en-US" sz="2600" dirty="0" smtClean="0">
                <a:solidFill>
                  <a:srgbClr val="000000"/>
                </a:solidFill>
              </a:rPr>
              <a:t>8</a:t>
            </a:r>
            <a:r>
              <a:rPr lang="en-US" sz="2600" dirty="0">
                <a:solidFill>
                  <a:srgbClr val="000000"/>
                </a:solidFill>
              </a:rPr>
              <a:t>. </a:t>
            </a:r>
            <a:r>
              <a:rPr lang="en-US" sz="2600" dirty="0" smtClean="0">
                <a:solidFill>
                  <a:srgbClr val="000000"/>
                </a:solidFill>
              </a:rPr>
              <a:t>Germany failed </a:t>
            </a:r>
            <a:r>
              <a:rPr lang="en-US" sz="2600" dirty="0">
                <a:solidFill>
                  <a:srgbClr val="000000"/>
                </a:solidFill>
              </a:rPr>
              <a:t>to tax the war profits of private firms heavily </a:t>
            </a:r>
            <a:r>
              <a:rPr lang="en-US" sz="2600" dirty="0" smtClean="0">
                <a:solidFill>
                  <a:srgbClr val="000000"/>
                </a:solidFill>
              </a:rPr>
              <a:t>enough</a:t>
            </a:r>
          </a:p>
          <a:p>
            <a:pPr marL="0" lvl="0" indent="0">
              <a:buNone/>
            </a:pPr>
            <a:r>
              <a:rPr lang="en-US" sz="2600" dirty="0" smtClean="0">
                <a:solidFill>
                  <a:srgbClr val="000000"/>
                </a:solidFill>
              </a:rPr>
              <a:t>9</a:t>
            </a:r>
            <a:r>
              <a:rPr lang="en-US" sz="2600" dirty="0">
                <a:solidFill>
                  <a:srgbClr val="000000"/>
                </a:solidFill>
              </a:rPr>
              <a:t>. </a:t>
            </a:r>
            <a:r>
              <a:rPr lang="en-US" sz="2600" dirty="0" smtClean="0">
                <a:solidFill>
                  <a:srgbClr val="000000"/>
                </a:solidFill>
              </a:rPr>
              <a:t>Battles </a:t>
            </a:r>
            <a:r>
              <a:rPr lang="en-US" sz="2600" dirty="0">
                <a:solidFill>
                  <a:srgbClr val="000000"/>
                </a:solidFill>
              </a:rPr>
              <a:t>of Verdun and the Somme </a:t>
            </a:r>
            <a:endParaRPr lang="en-US" sz="2600" dirty="0" smtClean="0">
              <a:solidFill>
                <a:srgbClr val="000000"/>
              </a:solidFill>
            </a:endParaRPr>
          </a:p>
          <a:p>
            <a:pPr marL="0" lvl="0" indent="0">
              <a:buNone/>
            </a:pPr>
            <a:r>
              <a:rPr lang="en-US" sz="2600" dirty="0" smtClean="0">
                <a:solidFill>
                  <a:srgbClr val="000000"/>
                </a:solidFill>
              </a:rPr>
              <a:t>10</a:t>
            </a:r>
            <a:r>
              <a:rPr lang="en-US" sz="2600" dirty="0">
                <a:solidFill>
                  <a:srgbClr val="000000"/>
                </a:solidFill>
              </a:rPr>
              <a:t>. Women </a:t>
            </a:r>
            <a:r>
              <a:rPr lang="en-US" sz="2600" dirty="0" smtClean="0">
                <a:solidFill>
                  <a:srgbClr val="000000"/>
                </a:solidFill>
              </a:rPr>
              <a:t>workers</a:t>
            </a:r>
            <a:endParaRPr lang="en-US" sz="2600" dirty="0">
              <a:solidFill>
                <a:srgbClr val="000000"/>
              </a:solidFill>
            </a:endParaRPr>
          </a:p>
        </p:txBody>
      </p:sp>
    </p:spTree>
    <p:extLst>
      <p:ext uri="{BB962C8B-B14F-4D97-AF65-F5344CB8AC3E}">
        <p14:creationId xmlns:p14="http://schemas.microsoft.com/office/powerpoint/2010/main" val="298356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Mobilizing for Total War</a:t>
            </a:r>
          </a:p>
          <a:p>
            <a:pPr marL="0" indent="0">
              <a:buNone/>
            </a:pPr>
            <a:r>
              <a:rPr lang="en-US" sz="2600" dirty="0"/>
              <a:t>11. </a:t>
            </a:r>
            <a:r>
              <a:rPr lang="en-US" sz="2600" dirty="0" smtClean="0"/>
              <a:t>War rations</a:t>
            </a:r>
            <a:endParaRPr lang="en-US" sz="2600" dirty="0"/>
          </a:p>
          <a:p>
            <a:pPr marL="0" indent="0">
              <a:buNone/>
            </a:pPr>
            <a:r>
              <a:rPr lang="en-US" sz="2600" dirty="0"/>
              <a:t>12. </a:t>
            </a:r>
            <a:r>
              <a:rPr lang="en-US" sz="2600" dirty="0" smtClean="0"/>
              <a:t>Fatherland Party</a:t>
            </a:r>
          </a:p>
          <a:p>
            <a:pPr marL="0" indent="0">
              <a:buNone/>
            </a:pPr>
            <a:r>
              <a:rPr lang="en-US" sz="2600" dirty="0" smtClean="0"/>
              <a:t>13</a:t>
            </a:r>
            <a:r>
              <a:rPr lang="en-US" sz="2600" dirty="0"/>
              <a:t>. </a:t>
            </a:r>
            <a:r>
              <a:rPr lang="en-US" sz="2600" dirty="0" smtClean="0"/>
              <a:t>Germany directly </a:t>
            </a:r>
            <a:r>
              <a:rPr lang="en-US" sz="2600" dirty="0"/>
              <a:t>ruled by a military </a:t>
            </a:r>
            <a:r>
              <a:rPr lang="en-US" sz="2600" dirty="0" smtClean="0"/>
              <a:t>government</a:t>
            </a:r>
          </a:p>
          <a:p>
            <a:pPr marL="0" indent="0">
              <a:buNone/>
            </a:pPr>
            <a:r>
              <a:rPr lang="en-US" sz="2600" dirty="0" smtClean="0"/>
              <a:t>14</a:t>
            </a:r>
            <a:r>
              <a:rPr lang="en-US" sz="2600" dirty="0"/>
              <a:t>. </a:t>
            </a:r>
            <a:r>
              <a:rPr lang="en-US" sz="2600" dirty="0" smtClean="0"/>
              <a:t>British </a:t>
            </a:r>
            <a:r>
              <a:rPr lang="en-US" sz="2600" dirty="0"/>
              <a:t>Ministry of </a:t>
            </a:r>
            <a:r>
              <a:rPr lang="en-US" sz="2600" dirty="0" smtClean="0"/>
              <a:t>Munitions, War </a:t>
            </a:r>
            <a:r>
              <a:rPr lang="en-US" sz="2600" dirty="0"/>
              <a:t>Labor </a:t>
            </a:r>
            <a:r>
              <a:rPr lang="en-US" sz="2600" dirty="0" smtClean="0"/>
              <a:t>Board, </a:t>
            </a:r>
            <a:r>
              <a:rPr lang="en-US" sz="2600" dirty="0"/>
              <a:t>and the War Industries </a:t>
            </a:r>
            <a:r>
              <a:rPr lang="en-US" sz="2600" dirty="0" smtClean="0"/>
              <a:t>Board</a:t>
            </a:r>
            <a:endParaRPr lang="en-US" sz="2600" dirty="0"/>
          </a:p>
        </p:txBody>
      </p:sp>
    </p:spTree>
    <p:extLst>
      <p:ext uri="{BB962C8B-B14F-4D97-AF65-F5344CB8AC3E}">
        <p14:creationId xmlns:p14="http://schemas.microsoft.com/office/powerpoint/2010/main" val="1983395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Social Impact</a:t>
            </a:r>
          </a:p>
          <a:p>
            <a:pPr marL="0" indent="0">
              <a:buNone/>
            </a:pPr>
            <a:r>
              <a:rPr lang="en-US" sz="2600" dirty="0" smtClean="0"/>
              <a:t>1. National </a:t>
            </a:r>
            <a:r>
              <a:rPr lang="en-US" sz="2600" dirty="0"/>
              <a:t>conscription </a:t>
            </a:r>
          </a:p>
          <a:p>
            <a:pPr marL="0" indent="0">
              <a:buNone/>
            </a:pPr>
            <a:r>
              <a:rPr lang="en-US" sz="2600" dirty="0" smtClean="0"/>
              <a:t>2</a:t>
            </a:r>
            <a:r>
              <a:rPr lang="en-US" sz="2600" dirty="0"/>
              <a:t>. </a:t>
            </a:r>
            <a:r>
              <a:rPr lang="en-US" sz="2600" dirty="0" smtClean="0"/>
              <a:t>Labor </a:t>
            </a:r>
            <a:r>
              <a:rPr lang="en-US" sz="2600" dirty="0"/>
              <a:t>unions </a:t>
            </a:r>
            <a:endParaRPr lang="en-US" sz="2600" dirty="0" smtClean="0"/>
          </a:p>
          <a:p>
            <a:pPr marL="0" indent="0">
              <a:buNone/>
            </a:pPr>
            <a:r>
              <a:rPr lang="en-US" sz="2600" dirty="0" smtClean="0"/>
              <a:t>3</a:t>
            </a:r>
            <a:r>
              <a:rPr lang="en-US" sz="2600" dirty="0"/>
              <a:t>. R</a:t>
            </a:r>
            <a:r>
              <a:rPr lang="en-US" sz="2600" dirty="0" smtClean="0"/>
              <a:t>ole </a:t>
            </a:r>
            <a:r>
              <a:rPr lang="en-US" sz="2600" dirty="0"/>
              <a:t>of women </a:t>
            </a:r>
            <a:endParaRPr lang="en-US" sz="2600" dirty="0" smtClean="0"/>
          </a:p>
          <a:p>
            <a:pPr marL="0" indent="0">
              <a:buNone/>
            </a:pPr>
            <a:r>
              <a:rPr lang="en-US" sz="2600" dirty="0" smtClean="0"/>
              <a:t>4</a:t>
            </a:r>
            <a:r>
              <a:rPr lang="en-US" sz="2600" dirty="0"/>
              <a:t>. </a:t>
            </a:r>
            <a:r>
              <a:rPr lang="en-US" sz="2600" dirty="0" smtClean="0"/>
              <a:t>Women’s </a:t>
            </a:r>
            <a:r>
              <a:rPr lang="en-US" sz="2600" dirty="0"/>
              <a:t>activities </a:t>
            </a:r>
            <a:endParaRPr lang="en-US" sz="2600" dirty="0" smtClean="0"/>
          </a:p>
          <a:p>
            <a:pPr marL="0" indent="0">
              <a:buNone/>
            </a:pPr>
            <a:r>
              <a:rPr lang="en-US" sz="2600" dirty="0" smtClean="0"/>
              <a:t>5</a:t>
            </a:r>
            <a:r>
              <a:rPr lang="en-US" sz="2600" dirty="0"/>
              <a:t>. S</a:t>
            </a:r>
            <a:r>
              <a:rPr lang="en-US" sz="2600" dirty="0" smtClean="0"/>
              <a:t>exual morality</a:t>
            </a:r>
            <a:endParaRPr lang="en-US" sz="2600" dirty="0"/>
          </a:p>
        </p:txBody>
      </p:sp>
    </p:spTree>
    <p:extLst>
      <p:ext uri="{BB962C8B-B14F-4D97-AF65-F5344CB8AC3E}">
        <p14:creationId xmlns:p14="http://schemas.microsoft.com/office/powerpoint/2010/main" val="1008419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Vera Brittain in a nurse's uniform. "/>
          <p:cNvPicPr>
            <a:picLocks noChangeAspect="1"/>
          </p:cNvPicPr>
          <p:nvPr/>
        </p:nvPicPr>
        <p:blipFill>
          <a:blip r:embed="rId3"/>
          <a:stretch>
            <a:fillRect/>
          </a:stretch>
        </p:blipFill>
        <p:spPr>
          <a:xfrm>
            <a:off x="2273807" y="185927"/>
            <a:ext cx="4596384" cy="6486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Social Impact</a:t>
            </a:r>
          </a:p>
          <a:p>
            <a:pPr marL="0" indent="0">
              <a:buNone/>
            </a:pPr>
            <a:r>
              <a:rPr lang="en-US" sz="2600" dirty="0"/>
              <a:t>6. </a:t>
            </a:r>
            <a:r>
              <a:rPr lang="en-US" sz="2600" dirty="0" smtClean="0"/>
              <a:t>Women’s </a:t>
            </a:r>
            <a:r>
              <a:rPr lang="en-US" sz="2600" dirty="0"/>
              <a:t>the right to </a:t>
            </a:r>
            <a:r>
              <a:rPr lang="en-US" sz="2600" dirty="0" smtClean="0"/>
              <a:t>vote</a:t>
            </a:r>
          </a:p>
          <a:p>
            <a:pPr marL="0" indent="0">
              <a:buNone/>
            </a:pPr>
            <a:r>
              <a:rPr lang="en-US" sz="2600" dirty="0" smtClean="0"/>
              <a:t>7</a:t>
            </a:r>
            <a:r>
              <a:rPr lang="en-US" sz="2600" dirty="0"/>
              <a:t>. </a:t>
            </a:r>
            <a:r>
              <a:rPr lang="en-US" sz="2600" dirty="0" smtClean="0"/>
              <a:t>Social equality</a:t>
            </a:r>
          </a:p>
          <a:p>
            <a:pPr marL="0" indent="0">
              <a:buNone/>
            </a:pPr>
            <a:r>
              <a:rPr lang="en-US" sz="2600" dirty="0" smtClean="0"/>
              <a:t>8.European </a:t>
            </a:r>
            <a:r>
              <a:rPr lang="en-US" sz="2600" dirty="0"/>
              <a:t>society became more uniform and egalitarian, </a:t>
            </a:r>
            <a:endParaRPr lang="en-US" sz="2600" dirty="0" smtClean="0"/>
          </a:p>
          <a:p>
            <a:pPr marL="0" indent="0">
              <a:buNone/>
            </a:pPr>
            <a:r>
              <a:rPr lang="en-US" sz="2600" dirty="0" smtClean="0"/>
              <a:t>9</a:t>
            </a:r>
            <a:r>
              <a:rPr lang="en-US" sz="2600" dirty="0"/>
              <a:t>. Death </a:t>
            </a:r>
            <a:r>
              <a:rPr lang="en-US" sz="2600" dirty="0" smtClean="0"/>
              <a:t>decimated </a:t>
            </a:r>
            <a:r>
              <a:rPr lang="en-US" sz="2600" dirty="0"/>
              <a:t>young aristocratic </a:t>
            </a:r>
            <a:r>
              <a:rPr lang="en-US" sz="2600" dirty="0" smtClean="0"/>
              <a:t>officers</a:t>
            </a:r>
            <a:endParaRPr lang="en-US" sz="2600" dirty="0"/>
          </a:p>
          <a:p>
            <a:pPr marL="0" indent="0">
              <a:buNone/>
            </a:pPr>
            <a:endParaRPr lang="en-US" sz="2600" dirty="0"/>
          </a:p>
        </p:txBody>
      </p:sp>
    </p:spTree>
    <p:extLst>
      <p:ext uri="{BB962C8B-B14F-4D97-AF65-F5344CB8AC3E}">
        <p14:creationId xmlns:p14="http://schemas.microsoft.com/office/powerpoint/2010/main" val="1813305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women workers building a truck in a London workshop in 1917. "/>
          <p:cNvPicPr>
            <a:picLocks noChangeAspect="1"/>
          </p:cNvPicPr>
          <p:nvPr/>
        </p:nvPicPr>
        <p:blipFill>
          <a:blip r:embed="rId3"/>
          <a:stretch>
            <a:fillRect/>
          </a:stretch>
        </p:blipFill>
        <p:spPr>
          <a:xfrm>
            <a:off x="304800" y="463295"/>
            <a:ext cx="8534400" cy="593140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Growing International Conflict</a:t>
            </a:r>
          </a:p>
          <a:p>
            <a:pPr marL="0" indent="0">
              <a:buNone/>
            </a:pPr>
            <a:r>
              <a:rPr lang="en-US" sz="2600" dirty="0"/>
              <a:t>6. Two rival blocs </a:t>
            </a:r>
          </a:p>
          <a:p>
            <a:pPr marL="0" indent="0">
              <a:buNone/>
            </a:pPr>
            <a:r>
              <a:rPr lang="en-US" sz="2600" dirty="0" smtClean="0"/>
              <a:t>7</a:t>
            </a:r>
            <a:r>
              <a:rPr lang="en-US" sz="2600" dirty="0"/>
              <a:t>. </a:t>
            </a:r>
            <a:r>
              <a:rPr lang="en-US" sz="2600" dirty="0" smtClean="0"/>
              <a:t>Britain </a:t>
            </a:r>
            <a:r>
              <a:rPr lang="en-US" sz="2600" dirty="0"/>
              <a:t>was the only uncommitted Great </a:t>
            </a:r>
            <a:r>
              <a:rPr lang="en-US" sz="2600" dirty="0" smtClean="0"/>
              <a:t>Power</a:t>
            </a:r>
            <a:endParaRPr lang="en-US" sz="2600" dirty="0"/>
          </a:p>
          <a:p>
            <a:pPr marL="0" indent="0">
              <a:buNone/>
            </a:pPr>
            <a:r>
              <a:rPr lang="en-US" sz="2600" dirty="0"/>
              <a:t>8. </a:t>
            </a:r>
            <a:r>
              <a:rPr lang="en-US" sz="2600" dirty="0" smtClean="0"/>
              <a:t>Prussia </a:t>
            </a:r>
            <a:r>
              <a:rPr lang="en-US" sz="2600" dirty="0"/>
              <a:t>and Great Britain </a:t>
            </a:r>
            <a:endParaRPr lang="en-US" sz="2600" dirty="0" smtClean="0"/>
          </a:p>
          <a:p>
            <a:pPr marL="0" indent="0">
              <a:buNone/>
            </a:pPr>
            <a:r>
              <a:rPr lang="en-US" sz="2600" dirty="0" smtClean="0"/>
              <a:t>9</a:t>
            </a:r>
            <a:r>
              <a:rPr lang="en-US" sz="2600" dirty="0"/>
              <a:t>. R</a:t>
            </a:r>
            <a:r>
              <a:rPr lang="en-US" sz="2600" dirty="0" smtClean="0"/>
              <a:t>esponse </a:t>
            </a:r>
            <a:r>
              <a:rPr lang="en-US" sz="2600" dirty="0"/>
              <a:t>to German </a:t>
            </a:r>
            <a:r>
              <a:rPr lang="en-US" sz="2600" dirty="0" smtClean="0"/>
              <a:t>expansion</a:t>
            </a:r>
          </a:p>
          <a:p>
            <a:pPr marL="0" indent="0">
              <a:buNone/>
            </a:pPr>
            <a:r>
              <a:rPr lang="en-US" sz="2600" dirty="0" smtClean="0"/>
              <a:t>10</a:t>
            </a:r>
            <a:r>
              <a:rPr lang="en-US" sz="2600" dirty="0"/>
              <a:t>. </a:t>
            </a:r>
            <a:r>
              <a:rPr lang="en-US" sz="2600" dirty="0" smtClean="0"/>
              <a:t>William </a:t>
            </a:r>
            <a:r>
              <a:rPr lang="en-US" sz="2600" dirty="0"/>
              <a:t>II declared Morocco an independent, sovereign </a:t>
            </a:r>
            <a:r>
              <a:rPr lang="en-US" sz="2600" dirty="0" smtClean="0"/>
              <a:t>state</a:t>
            </a:r>
            <a:endParaRPr lang="en-US" sz="2600" dirty="0"/>
          </a:p>
        </p:txBody>
      </p:sp>
    </p:spTree>
    <p:extLst>
      <p:ext uri="{BB962C8B-B14F-4D97-AF65-F5344CB8AC3E}">
        <p14:creationId xmlns:p14="http://schemas.microsoft.com/office/powerpoint/2010/main" val="362378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Growing Political Tensions</a:t>
            </a:r>
          </a:p>
          <a:p>
            <a:pPr marL="0" indent="0">
              <a:buNone/>
            </a:pPr>
            <a:r>
              <a:rPr lang="en-US" sz="2600" dirty="0" smtClean="0"/>
              <a:t>1. Patriotic </a:t>
            </a:r>
            <a:r>
              <a:rPr lang="en-US" sz="2600" dirty="0"/>
              <a:t>nationalism </a:t>
            </a:r>
            <a:endParaRPr lang="en-US" sz="2600" dirty="0" smtClean="0"/>
          </a:p>
          <a:p>
            <a:pPr marL="0" indent="0">
              <a:buNone/>
            </a:pPr>
            <a:r>
              <a:rPr lang="en-US" sz="2600" dirty="0" smtClean="0"/>
              <a:t>2</a:t>
            </a:r>
            <a:r>
              <a:rPr lang="en-US" sz="2600" dirty="0"/>
              <a:t>. </a:t>
            </a:r>
            <a:r>
              <a:rPr lang="en-US" sz="2600" dirty="0" smtClean="0"/>
              <a:t>Censorship </a:t>
            </a:r>
            <a:r>
              <a:rPr lang="en-US" sz="2600" dirty="0"/>
              <a:t>and </a:t>
            </a:r>
            <a:r>
              <a:rPr lang="en-US" sz="2600" dirty="0" smtClean="0"/>
              <a:t>propaganda</a:t>
            </a:r>
          </a:p>
          <a:p>
            <a:pPr marL="0" indent="0">
              <a:buNone/>
            </a:pPr>
            <a:r>
              <a:rPr lang="en-US" sz="2600" dirty="0" smtClean="0"/>
              <a:t>3</a:t>
            </a:r>
            <a:r>
              <a:rPr lang="en-US" sz="2600" dirty="0"/>
              <a:t>. </a:t>
            </a:r>
            <a:r>
              <a:rPr lang="en-US" sz="2600" dirty="0" smtClean="0"/>
              <a:t>Strikes </a:t>
            </a:r>
            <a:r>
              <a:rPr lang="en-US" sz="2600" dirty="0"/>
              <a:t>and protest marches </a:t>
            </a:r>
            <a:endParaRPr lang="en-US" sz="2600" dirty="0" smtClean="0"/>
          </a:p>
          <a:p>
            <a:pPr marL="0" indent="0">
              <a:buNone/>
            </a:pPr>
            <a:r>
              <a:rPr lang="en-US" sz="2600" dirty="0" smtClean="0"/>
              <a:t>4</a:t>
            </a:r>
            <a:r>
              <a:rPr lang="en-US" sz="2600" dirty="0"/>
              <a:t>. </a:t>
            </a:r>
            <a:r>
              <a:rPr lang="en-US" sz="2600" dirty="0" smtClean="0"/>
              <a:t>Karl </a:t>
            </a:r>
            <a:r>
              <a:rPr lang="en-US" sz="2600" dirty="0"/>
              <a:t>Liebknecht (1871–1919</a:t>
            </a:r>
            <a:r>
              <a:rPr lang="en-US" sz="2600" dirty="0" smtClean="0"/>
              <a:t>)</a:t>
            </a:r>
            <a:endParaRPr lang="en-US" sz="2600" dirty="0"/>
          </a:p>
        </p:txBody>
      </p:sp>
    </p:spTree>
    <p:extLst>
      <p:ext uri="{BB962C8B-B14F-4D97-AF65-F5344CB8AC3E}">
        <p14:creationId xmlns:p14="http://schemas.microsoft.com/office/powerpoint/2010/main" val="3291357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Growing Political Tensions</a:t>
            </a:r>
          </a:p>
          <a:p>
            <a:pPr marL="0" indent="0">
              <a:buNone/>
            </a:pPr>
            <a:r>
              <a:rPr lang="en-US" sz="2600" dirty="0"/>
              <a:t>5. </a:t>
            </a:r>
            <a:r>
              <a:rPr lang="en-US" sz="2600" dirty="0" smtClean="0"/>
              <a:t>Liebknecht </a:t>
            </a:r>
            <a:r>
              <a:rPr lang="en-US" sz="2600" dirty="0"/>
              <a:t>was arrested </a:t>
            </a:r>
            <a:endParaRPr lang="en-US" sz="2600" dirty="0" smtClean="0"/>
          </a:p>
          <a:p>
            <a:pPr marL="0" indent="0">
              <a:buNone/>
            </a:pPr>
            <a:r>
              <a:rPr lang="en-US" sz="2600" dirty="0" smtClean="0"/>
              <a:t>6</a:t>
            </a:r>
            <a:r>
              <a:rPr lang="en-US" sz="2600" dirty="0"/>
              <a:t>. </a:t>
            </a:r>
            <a:r>
              <a:rPr lang="en-US" sz="2600" dirty="0" smtClean="0"/>
              <a:t>Georges </a:t>
            </a:r>
            <a:r>
              <a:rPr lang="en-US" sz="2600" dirty="0"/>
              <a:t>Clemenceau (1841–1929) </a:t>
            </a:r>
            <a:endParaRPr lang="en-US" sz="2600" dirty="0" smtClean="0"/>
          </a:p>
          <a:p>
            <a:pPr marL="0" indent="0">
              <a:buNone/>
            </a:pPr>
            <a:r>
              <a:rPr lang="en-US" sz="2600" dirty="0" smtClean="0"/>
              <a:t>7</a:t>
            </a:r>
            <a:r>
              <a:rPr lang="en-US" sz="2600" dirty="0"/>
              <a:t>. </a:t>
            </a:r>
            <a:r>
              <a:rPr lang="en-US" sz="2600" dirty="0" smtClean="0"/>
              <a:t>Irish </a:t>
            </a:r>
            <a:r>
              <a:rPr lang="en-US" sz="2600" dirty="0"/>
              <a:t>republican nationalists in Dublin </a:t>
            </a:r>
            <a:endParaRPr lang="en-US" sz="2600" dirty="0" smtClean="0"/>
          </a:p>
          <a:p>
            <a:pPr marL="0" indent="0">
              <a:buNone/>
            </a:pPr>
            <a:r>
              <a:rPr lang="en-US" sz="2600" dirty="0" smtClean="0"/>
              <a:t>8</a:t>
            </a:r>
            <a:r>
              <a:rPr lang="en-US" sz="2600" dirty="0"/>
              <a:t>. </a:t>
            </a:r>
            <a:r>
              <a:rPr lang="en-US" sz="2600" dirty="0" smtClean="0"/>
              <a:t>Soldiers</a:t>
            </a:r>
            <a:r>
              <a:rPr lang="en-US" sz="2600" dirty="0"/>
              <a:t>’ morale began to </a:t>
            </a:r>
            <a:r>
              <a:rPr lang="en-US" sz="2600" dirty="0" smtClean="0"/>
              <a:t>decline</a:t>
            </a:r>
            <a:endParaRPr lang="en-US" sz="2600" dirty="0"/>
          </a:p>
        </p:txBody>
      </p:sp>
    </p:spTree>
    <p:extLst>
      <p:ext uri="{BB962C8B-B14F-4D97-AF65-F5344CB8AC3E}">
        <p14:creationId xmlns:p14="http://schemas.microsoft.com/office/powerpoint/2010/main" val="4181051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rench wartime propaganda poster with a battle-weary soldier declaring that &quot;They Shall Not Pass.&quot;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merican wartime recruitment poster with a soldier riding a torpedo like a cowboy on a bull.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Growing Political Tensions</a:t>
            </a:r>
          </a:p>
          <a:p>
            <a:pPr marL="0" indent="0">
              <a:buNone/>
            </a:pPr>
            <a:r>
              <a:rPr lang="en-US" sz="2600" dirty="0"/>
              <a:t>9. </a:t>
            </a:r>
            <a:r>
              <a:rPr lang="en-US" sz="2600" dirty="0" smtClean="0"/>
              <a:t>Henri-Philippe </a:t>
            </a:r>
            <a:r>
              <a:rPr lang="en-US" sz="2600" dirty="0" err="1" smtClean="0"/>
              <a:t>Pétain</a:t>
            </a:r>
            <a:endParaRPr lang="en-US" sz="2600" dirty="0" smtClean="0"/>
          </a:p>
          <a:p>
            <a:pPr marL="0" indent="0">
              <a:buNone/>
            </a:pPr>
            <a:r>
              <a:rPr lang="en-US" sz="2600" dirty="0" smtClean="0"/>
              <a:t>10</a:t>
            </a:r>
            <a:r>
              <a:rPr lang="en-US" sz="2600" dirty="0"/>
              <a:t>. </a:t>
            </a:r>
            <a:r>
              <a:rPr lang="en-US" sz="2600" dirty="0" smtClean="0"/>
              <a:t>United States troops stiffen resolve </a:t>
            </a:r>
            <a:r>
              <a:rPr lang="en-US" sz="2600" dirty="0"/>
              <a:t>of the </a:t>
            </a:r>
            <a:r>
              <a:rPr lang="en-US" sz="2600" dirty="0" smtClean="0"/>
              <a:t>allies</a:t>
            </a:r>
            <a:endParaRPr lang="en-US" sz="2600" dirty="0"/>
          </a:p>
          <a:p>
            <a:pPr marL="0" indent="0">
              <a:buNone/>
            </a:pPr>
            <a:r>
              <a:rPr lang="en-US" sz="2600" dirty="0"/>
              <a:t>11. </a:t>
            </a:r>
            <a:r>
              <a:rPr lang="en-US" sz="2600" dirty="0" smtClean="0"/>
              <a:t>Strains for </a:t>
            </a:r>
            <a:r>
              <a:rPr lang="en-US" sz="2600" dirty="0"/>
              <a:t>the Central </a:t>
            </a:r>
            <a:r>
              <a:rPr lang="en-US" sz="2600" dirty="0" smtClean="0"/>
              <a:t>Powers</a:t>
            </a:r>
          </a:p>
          <a:p>
            <a:pPr marL="0" indent="0">
              <a:buNone/>
            </a:pPr>
            <a:r>
              <a:rPr lang="en-US" sz="2600" dirty="0" smtClean="0"/>
              <a:t>12</a:t>
            </a:r>
            <a:r>
              <a:rPr lang="en-US" sz="2600" dirty="0"/>
              <a:t>. </a:t>
            </a:r>
            <a:r>
              <a:rPr lang="en-US" sz="2600" dirty="0" smtClean="0"/>
              <a:t>Austrian </a:t>
            </a:r>
            <a:r>
              <a:rPr lang="en-US" sz="2600" dirty="0"/>
              <a:t>emperor Francis Joseph </a:t>
            </a:r>
            <a:r>
              <a:rPr lang="en-US" sz="2600" dirty="0" smtClean="0"/>
              <a:t>died</a:t>
            </a:r>
            <a:endParaRPr lang="en-US" sz="2600" dirty="0"/>
          </a:p>
        </p:txBody>
      </p:sp>
    </p:spTree>
    <p:extLst>
      <p:ext uri="{BB962C8B-B14F-4D97-AF65-F5344CB8AC3E}">
        <p14:creationId xmlns:p14="http://schemas.microsoft.com/office/powerpoint/2010/main" val="4144255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Home Front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Growing Political Tensions</a:t>
            </a:r>
          </a:p>
          <a:p>
            <a:pPr marL="0" indent="0">
              <a:buNone/>
            </a:pPr>
            <a:r>
              <a:rPr lang="en-US" sz="2600" dirty="0"/>
              <a:t>13. </a:t>
            </a:r>
            <a:r>
              <a:rPr lang="en-US" sz="2600" dirty="0" smtClean="0"/>
              <a:t>British </a:t>
            </a:r>
            <a:r>
              <a:rPr lang="en-US" sz="2600" dirty="0"/>
              <a:t>naval </a:t>
            </a:r>
            <a:r>
              <a:rPr lang="en-US" sz="2600" dirty="0" smtClean="0"/>
              <a:t>blockade</a:t>
            </a:r>
          </a:p>
          <a:p>
            <a:pPr marL="0" indent="0">
              <a:buNone/>
            </a:pPr>
            <a:r>
              <a:rPr lang="en-US" sz="2600" dirty="0" smtClean="0"/>
              <a:t>14</a:t>
            </a:r>
            <a:r>
              <a:rPr lang="en-US" sz="2600" dirty="0"/>
              <a:t>. </a:t>
            </a:r>
            <a:r>
              <a:rPr lang="en-US" sz="2600" dirty="0" smtClean="0"/>
              <a:t>Growing minority of moderate socialists</a:t>
            </a:r>
          </a:p>
          <a:p>
            <a:pPr marL="0" indent="0">
              <a:buNone/>
            </a:pPr>
            <a:r>
              <a:rPr lang="en-US" sz="2600" dirty="0" smtClean="0"/>
              <a:t>15. Strike in Berlin</a:t>
            </a:r>
          </a:p>
          <a:p>
            <a:pPr marL="0" indent="0">
              <a:buNone/>
            </a:pPr>
            <a:r>
              <a:rPr lang="en-US" sz="2600" dirty="0" smtClean="0"/>
              <a:t>16</a:t>
            </a:r>
            <a:r>
              <a:rPr lang="en-US" sz="2600" dirty="0"/>
              <a:t>. </a:t>
            </a:r>
            <a:r>
              <a:rPr lang="en-US" sz="2600" dirty="0" smtClean="0"/>
              <a:t>Germany begins </a:t>
            </a:r>
            <a:r>
              <a:rPr lang="en-US" sz="2600" dirty="0"/>
              <a:t>to </a:t>
            </a:r>
            <a:r>
              <a:rPr lang="en-US" sz="2600" dirty="0" smtClean="0"/>
              <a:t>crack</a:t>
            </a:r>
            <a:endParaRPr lang="en-US" sz="2600" dirty="0"/>
          </a:p>
        </p:txBody>
      </p:sp>
    </p:spTree>
    <p:extLst>
      <p:ext uri="{BB962C8B-B14F-4D97-AF65-F5344CB8AC3E}">
        <p14:creationId xmlns:p14="http://schemas.microsoft.com/office/powerpoint/2010/main" val="883962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Russian Revolution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Fall of Imperial Russia</a:t>
            </a:r>
          </a:p>
          <a:p>
            <a:pPr marL="0" indent="0">
              <a:buNone/>
            </a:pPr>
            <a:r>
              <a:rPr lang="en-US" sz="2600" dirty="0"/>
              <a:t>1. </a:t>
            </a:r>
            <a:r>
              <a:rPr lang="en-US" sz="2600" dirty="0" smtClean="0"/>
              <a:t>Enthusiasm wanes in Russia</a:t>
            </a:r>
            <a:endParaRPr lang="en-US" sz="2600" dirty="0"/>
          </a:p>
          <a:p>
            <a:pPr marL="0" indent="0">
              <a:buNone/>
            </a:pPr>
            <a:r>
              <a:rPr lang="en-US" sz="2600" dirty="0"/>
              <a:t>2. </a:t>
            </a:r>
            <a:r>
              <a:rPr lang="en-US" sz="2600" dirty="0" smtClean="0"/>
              <a:t>Russia </a:t>
            </a:r>
            <a:r>
              <a:rPr lang="en-US" sz="2600" dirty="0"/>
              <a:t>mobilized less effectively than the other </a:t>
            </a:r>
            <a:r>
              <a:rPr lang="en-US" sz="2600" dirty="0" smtClean="0"/>
              <a:t>combatants</a:t>
            </a:r>
            <a:endParaRPr lang="en-US" sz="2600" dirty="0"/>
          </a:p>
          <a:p>
            <a:pPr marL="0" indent="0">
              <a:buNone/>
            </a:pPr>
            <a:r>
              <a:rPr lang="en-US" sz="2600" dirty="0"/>
              <a:t>3. </a:t>
            </a:r>
            <a:r>
              <a:rPr lang="en-US" sz="2600" dirty="0" smtClean="0"/>
              <a:t>Nicholas II resisted </a:t>
            </a:r>
            <a:r>
              <a:rPr lang="en-US" sz="2600" dirty="0"/>
              <a:t>popular involvement in </a:t>
            </a:r>
            <a:r>
              <a:rPr lang="en-US" sz="2600" dirty="0" smtClean="0"/>
              <a:t>government</a:t>
            </a:r>
          </a:p>
          <a:p>
            <a:pPr marL="0" indent="0">
              <a:buNone/>
            </a:pPr>
            <a:r>
              <a:rPr lang="en-US" sz="2600" dirty="0" smtClean="0"/>
              <a:t>4</a:t>
            </a:r>
            <a:r>
              <a:rPr lang="en-US" sz="2600" dirty="0"/>
              <a:t>. </a:t>
            </a:r>
            <a:r>
              <a:rPr lang="en-US" sz="2600" dirty="0" smtClean="0"/>
              <a:t>Progressive bloc</a:t>
            </a:r>
          </a:p>
          <a:p>
            <a:pPr marL="0" indent="0">
              <a:buNone/>
            </a:pPr>
            <a:r>
              <a:rPr lang="en-US" sz="2600" dirty="0" smtClean="0"/>
              <a:t>5</a:t>
            </a:r>
            <a:r>
              <a:rPr lang="en-US" sz="2600" dirty="0"/>
              <a:t>. </a:t>
            </a:r>
            <a:r>
              <a:rPr lang="en-US" sz="2600" dirty="0" smtClean="0"/>
              <a:t>Nicholas traveled </a:t>
            </a:r>
            <a:r>
              <a:rPr lang="en-US" sz="2600" dirty="0"/>
              <a:t>to </a:t>
            </a:r>
            <a:r>
              <a:rPr lang="en-US" sz="2600" dirty="0" smtClean="0"/>
              <a:t>front </a:t>
            </a:r>
            <a:r>
              <a:rPr lang="en-US" sz="2600" dirty="0"/>
              <a:t>in order to lead </a:t>
            </a:r>
            <a:r>
              <a:rPr lang="en-US" sz="2600" dirty="0" smtClean="0"/>
              <a:t>armies</a:t>
            </a:r>
          </a:p>
          <a:p>
            <a:pPr marL="0" indent="0">
              <a:buNone/>
            </a:pPr>
            <a:r>
              <a:rPr lang="en-US" sz="2600" dirty="0" smtClean="0"/>
              <a:t>6</a:t>
            </a:r>
            <a:r>
              <a:rPr lang="en-US" sz="2600" dirty="0"/>
              <a:t>. Alexandra </a:t>
            </a:r>
            <a:r>
              <a:rPr lang="en-US" sz="2600" dirty="0" smtClean="0"/>
              <a:t>and Rasputin</a:t>
            </a:r>
            <a:endParaRPr lang="en-US" sz="2600" dirty="0"/>
          </a:p>
        </p:txBody>
      </p:sp>
    </p:spTree>
    <p:extLst>
      <p:ext uri="{BB962C8B-B14F-4D97-AF65-F5344CB8AC3E}">
        <p14:creationId xmlns:p14="http://schemas.microsoft.com/office/powerpoint/2010/main" val="2531107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The Fall of Imperial Russia</a:t>
            </a:r>
          </a:p>
          <a:p>
            <a:pPr marL="0" indent="0">
              <a:buNone/>
            </a:pPr>
            <a:r>
              <a:rPr lang="en-US" sz="2600" dirty="0"/>
              <a:t>7. </a:t>
            </a:r>
            <a:r>
              <a:rPr lang="en-US" sz="2600" dirty="0" smtClean="0"/>
              <a:t>Murder of Rasputin</a:t>
            </a:r>
          </a:p>
          <a:p>
            <a:pPr marL="0" indent="0">
              <a:buNone/>
            </a:pPr>
            <a:r>
              <a:rPr lang="en-US" sz="2600" dirty="0" smtClean="0"/>
              <a:t>8. Desertion</a:t>
            </a:r>
            <a:endParaRPr lang="en-US" sz="2600" dirty="0"/>
          </a:p>
          <a:p>
            <a:pPr marL="0" indent="0">
              <a:buNone/>
            </a:pPr>
            <a:r>
              <a:rPr lang="en-US" sz="2600" dirty="0"/>
              <a:t>9. </a:t>
            </a:r>
            <a:r>
              <a:rPr lang="en-US" sz="2600" dirty="0" smtClean="0"/>
              <a:t>Food </a:t>
            </a:r>
            <a:r>
              <a:rPr lang="en-US" sz="2600" dirty="0"/>
              <a:t>and </a:t>
            </a:r>
            <a:r>
              <a:rPr lang="en-US" sz="2600" dirty="0" smtClean="0"/>
              <a:t>fuel shortages</a:t>
            </a:r>
          </a:p>
          <a:p>
            <a:pPr marL="0" indent="0">
              <a:buNone/>
            </a:pPr>
            <a:r>
              <a:rPr lang="en-US" sz="2600" dirty="0" smtClean="0"/>
              <a:t>10</a:t>
            </a:r>
            <a:r>
              <a:rPr lang="en-US" sz="2600" dirty="0"/>
              <a:t>. V</a:t>
            </a:r>
            <a:r>
              <a:rPr lang="en-US" sz="2600" dirty="0" smtClean="0"/>
              <a:t>iolent </a:t>
            </a:r>
            <a:r>
              <a:rPr lang="en-US" sz="2600" dirty="0"/>
              <a:t>street </a:t>
            </a:r>
            <a:r>
              <a:rPr lang="en-US" sz="2600" dirty="0" smtClean="0"/>
              <a:t>demonstrations </a:t>
            </a:r>
            <a:endParaRPr lang="en-US" sz="2600" dirty="0"/>
          </a:p>
          <a:p>
            <a:pPr marL="0" indent="0">
              <a:buNone/>
            </a:pPr>
            <a:r>
              <a:rPr lang="en-US" sz="2600" dirty="0"/>
              <a:t>11. </a:t>
            </a:r>
            <a:r>
              <a:rPr lang="en-US" sz="2600" dirty="0" smtClean="0"/>
              <a:t>Provisional government</a:t>
            </a:r>
            <a:endParaRPr lang="en-US" sz="2600" dirty="0"/>
          </a:p>
        </p:txBody>
      </p:sp>
    </p:spTree>
    <p:extLst>
      <p:ext uri="{BB962C8B-B14F-4D97-AF65-F5344CB8AC3E}">
        <p14:creationId xmlns:p14="http://schemas.microsoft.com/office/powerpoint/2010/main" val="180072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Provisional Government</a:t>
            </a:r>
          </a:p>
          <a:p>
            <a:pPr marL="0" indent="0">
              <a:buNone/>
            </a:pPr>
            <a:r>
              <a:rPr lang="en-US" sz="2600" dirty="0" smtClean="0"/>
              <a:t>1. February </a:t>
            </a:r>
            <a:r>
              <a:rPr lang="en-US" sz="2600" dirty="0"/>
              <a:t>Revolution </a:t>
            </a:r>
            <a:endParaRPr lang="en-US" sz="2600" dirty="0" smtClean="0"/>
          </a:p>
          <a:p>
            <a:pPr marL="0" indent="0">
              <a:buNone/>
            </a:pPr>
            <a:r>
              <a:rPr lang="en-US" sz="2600" dirty="0" smtClean="0"/>
              <a:t>2</a:t>
            </a:r>
            <a:r>
              <a:rPr lang="en-US" sz="2600" dirty="0"/>
              <a:t>. </a:t>
            </a:r>
            <a:r>
              <a:rPr lang="en-US" sz="2600" dirty="0" smtClean="0"/>
              <a:t>Provisional </a:t>
            </a:r>
            <a:r>
              <a:rPr lang="en-US" sz="2600" dirty="0"/>
              <a:t>government </a:t>
            </a:r>
            <a:r>
              <a:rPr lang="en-US" sz="2600" dirty="0" smtClean="0"/>
              <a:t>new laws</a:t>
            </a:r>
            <a:endParaRPr lang="en-US" sz="2600" dirty="0"/>
          </a:p>
          <a:p>
            <a:pPr marL="0" indent="0">
              <a:buNone/>
            </a:pPr>
            <a:r>
              <a:rPr lang="en-US" sz="2600" dirty="0"/>
              <a:t>3. </a:t>
            </a:r>
            <a:r>
              <a:rPr lang="en-US" sz="2600" dirty="0" smtClean="0"/>
              <a:t>Alexander Kerensky</a:t>
            </a:r>
          </a:p>
          <a:p>
            <a:pPr marL="0" indent="0">
              <a:buNone/>
            </a:pPr>
            <a:r>
              <a:rPr lang="en-US" sz="2600" dirty="0" smtClean="0"/>
              <a:t>4</a:t>
            </a:r>
            <a:r>
              <a:rPr lang="en-US" sz="2600" dirty="0"/>
              <a:t>. Kerensky refused to confiscate large landholdings and give them to </a:t>
            </a:r>
            <a:r>
              <a:rPr lang="en-US" sz="2600" dirty="0" smtClean="0"/>
              <a:t>peasants</a:t>
            </a:r>
            <a:endParaRPr lang="en-US" sz="2600" dirty="0"/>
          </a:p>
        </p:txBody>
      </p:sp>
    </p:spTree>
    <p:extLst>
      <p:ext uri="{BB962C8B-B14F-4D97-AF65-F5344CB8AC3E}">
        <p14:creationId xmlns:p14="http://schemas.microsoft.com/office/powerpoint/2010/main" val="626907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Provisional Government</a:t>
            </a:r>
          </a:p>
          <a:p>
            <a:pPr marL="0" indent="0">
              <a:buNone/>
            </a:pPr>
            <a:r>
              <a:rPr lang="en-US" sz="2600" dirty="0"/>
              <a:t>5. The Petrograd Soviet </a:t>
            </a:r>
            <a:r>
              <a:rPr lang="en-US" sz="2600" dirty="0" smtClean="0"/>
              <a:t>of </a:t>
            </a:r>
            <a:r>
              <a:rPr lang="en-US" sz="2600" dirty="0"/>
              <a:t>Workers’ and Soldiers’ </a:t>
            </a:r>
            <a:r>
              <a:rPr lang="en-US" sz="2600" dirty="0" smtClean="0"/>
              <a:t>Deputies </a:t>
            </a:r>
          </a:p>
          <a:p>
            <a:pPr marL="0" indent="0">
              <a:buNone/>
            </a:pPr>
            <a:r>
              <a:rPr lang="en-US" sz="2600" dirty="0" smtClean="0"/>
              <a:t>6. Army </a:t>
            </a:r>
            <a:r>
              <a:rPr lang="en-US" sz="2600" dirty="0"/>
              <a:t>Order No. </a:t>
            </a:r>
            <a:r>
              <a:rPr lang="en-US" sz="2600" dirty="0" smtClean="0"/>
              <a:t>1</a:t>
            </a:r>
          </a:p>
          <a:p>
            <a:pPr marL="0" indent="0">
              <a:buNone/>
            </a:pPr>
            <a:r>
              <a:rPr lang="en-US" sz="2600" dirty="0" smtClean="0"/>
              <a:t>7</a:t>
            </a:r>
            <a:r>
              <a:rPr lang="en-US" sz="2600" dirty="0"/>
              <a:t>. </a:t>
            </a:r>
            <a:r>
              <a:rPr lang="en-US" sz="2600" dirty="0" smtClean="0"/>
              <a:t>Failed offensive </a:t>
            </a:r>
            <a:r>
              <a:rPr lang="en-US" sz="2600" dirty="0"/>
              <a:t>campaign against the Germans </a:t>
            </a:r>
            <a:r>
              <a:rPr lang="en-US" sz="2600" dirty="0" smtClean="0"/>
              <a:t>8</a:t>
            </a:r>
            <a:r>
              <a:rPr lang="en-US" sz="2600" dirty="0"/>
              <a:t>. Russia’s descent into </a:t>
            </a:r>
            <a:r>
              <a:rPr lang="en-US" sz="2600" dirty="0" smtClean="0"/>
              <a:t>anarchy</a:t>
            </a:r>
            <a:endParaRPr lang="en-US" sz="2600" dirty="0"/>
          </a:p>
        </p:txBody>
      </p:sp>
    </p:spTree>
    <p:extLst>
      <p:ext uri="{BB962C8B-B14F-4D97-AF65-F5344CB8AC3E}">
        <p14:creationId xmlns:p14="http://schemas.microsoft.com/office/powerpoint/2010/main" val="257487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Growing International Conflict</a:t>
            </a:r>
          </a:p>
          <a:p>
            <a:pPr marL="0" indent="0">
              <a:buNone/>
            </a:pPr>
            <a:r>
              <a:rPr lang="en-US" sz="2600" dirty="0"/>
              <a:t>11. Britain, France, Russia, </a:t>
            </a:r>
            <a:r>
              <a:rPr lang="en-US" sz="2600" dirty="0" smtClean="0"/>
              <a:t>United </a:t>
            </a:r>
            <a:r>
              <a:rPr lang="en-US" sz="2600" dirty="0"/>
              <a:t>States began to see Germany as a potential </a:t>
            </a:r>
            <a:r>
              <a:rPr lang="en-US" sz="2600" dirty="0" smtClean="0"/>
              <a:t>threat</a:t>
            </a:r>
            <a:endParaRPr lang="en-US" sz="2600" dirty="0"/>
          </a:p>
          <a:p>
            <a:pPr marL="0" indent="0">
              <a:buNone/>
            </a:pPr>
            <a:r>
              <a:rPr lang="en-US" sz="2600" dirty="0"/>
              <a:t>12. </a:t>
            </a:r>
            <a:r>
              <a:rPr lang="en-US" sz="2600" dirty="0" smtClean="0"/>
              <a:t>Anglo-Russian Agreement</a:t>
            </a:r>
            <a:endParaRPr lang="en-US" sz="2600" dirty="0"/>
          </a:p>
          <a:p>
            <a:pPr marL="0" indent="0">
              <a:buNone/>
            </a:pPr>
            <a:r>
              <a:rPr lang="en-US" sz="2600" dirty="0"/>
              <a:t>13. </a:t>
            </a:r>
            <a:r>
              <a:rPr lang="en-US" sz="2600" dirty="0" smtClean="0"/>
              <a:t>Germany’s expanding navy</a:t>
            </a:r>
          </a:p>
          <a:p>
            <a:pPr marL="0" indent="0">
              <a:buNone/>
            </a:pPr>
            <a:r>
              <a:rPr lang="en-US" sz="2600" dirty="0" smtClean="0"/>
              <a:t>14</a:t>
            </a:r>
            <a:r>
              <a:rPr lang="en-US" sz="2600" dirty="0"/>
              <a:t>. Britain saw the German buildup as a military challenge </a:t>
            </a:r>
            <a:endParaRPr lang="en-US" sz="2600" dirty="0" smtClean="0"/>
          </a:p>
          <a:p>
            <a:pPr marL="0" indent="0">
              <a:buNone/>
            </a:pPr>
            <a:r>
              <a:rPr lang="en-US" sz="2600" dirty="0" smtClean="0"/>
              <a:t>15</a:t>
            </a:r>
            <a:r>
              <a:rPr lang="en-US" sz="2600" dirty="0"/>
              <a:t>. </a:t>
            </a:r>
            <a:r>
              <a:rPr lang="en-US" sz="2600" dirty="0" smtClean="0"/>
              <a:t>Failure to </a:t>
            </a:r>
            <a:r>
              <a:rPr lang="en-US" sz="2600" dirty="0"/>
              <a:t>incorporate Bismarck’s </a:t>
            </a:r>
            <a:r>
              <a:rPr lang="en-US" sz="2600" dirty="0" smtClean="0"/>
              <a:t>empire </a:t>
            </a:r>
            <a:r>
              <a:rPr lang="en-US" sz="2600" dirty="0"/>
              <a:t>permanently and peacefully into the international </a:t>
            </a:r>
            <a:r>
              <a:rPr lang="en-US" sz="2600" dirty="0" smtClean="0"/>
              <a:t>system</a:t>
            </a:r>
            <a:endParaRPr lang="en-US" sz="2600" dirty="0"/>
          </a:p>
          <a:p>
            <a:pPr marL="0" indent="0">
              <a:buNone/>
            </a:pPr>
            <a:endParaRPr lang="en-US" sz="2600" dirty="0"/>
          </a:p>
        </p:txBody>
      </p:sp>
    </p:spTree>
    <p:extLst>
      <p:ext uri="{BB962C8B-B14F-4D97-AF65-F5344CB8AC3E}">
        <p14:creationId xmlns:p14="http://schemas.microsoft.com/office/powerpoint/2010/main" val="1828597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Lenin and the Bolshevik Revolution</a:t>
            </a:r>
          </a:p>
          <a:p>
            <a:pPr marL="0" indent="0">
              <a:buNone/>
            </a:pPr>
            <a:r>
              <a:rPr lang="en-US" sz="2600" dirty="0" smtClean="0"/>
              <a:t>1. Lenin </a:t>
            </a:r>
            <a:r>
              <a:rPr lang="en-US" sz="2600" dirty="0"/>
              <a:t>eagerly studied Marxist </a:t>
            </a:r>
            <a:r>
              <a:rPr lang="en-US" sz="2600" dirty="0" smtClean="0"/>
              <a:t>socialism</a:t>
            </a:r>
          </a:p>
          <a:p>
            <a:pPr marL="0" indent="0">
              <a:buNone/>
            </a:pPr>
            <a:r>
              <a:rPr lang="en-US" sz="2600" dirty="0" smtClean="0"/>
              <a:t>2</a:t>
            </a:r>
            <a:r>
              <a:rPr lang="en-US" sz="2600" dirty="0"/>
              <a:t>. </a:t>
            </a:r>
            <a:r>
              <a:rPr lang="en-US" sz="2600" dirty="0" smtClean="0"/>
              <a:t>Argued </a:t>
            </a:r>
            <a:r>
              <a:rPr lang="en-US" sz="2600" dirty="0"/>
              <a:t>that </a:t>
            </a:r>
            <a:r>
              <a:rPr lang="en-US" sz="2600" dirty="0" smtClean="0"/>
              <a:t>Communist </a:t>
            </a:r>
            <a:r>
              <a:rPr lang="en-US" sz="2600" dirty="0"/>
              <a:t>revolution was possible </a:t>
            </a:r>
            <a:r>
              <a:rPr lang="en-US" sz="2600" dirty="0" smtClean="0"/>
              <a:t>3. Possibility </a:t>
            </a:r>
            <a:r>
              <a:rPr lang="en-US" sz="2600" dirty="0"/>
              <a:t>of revolution was determined by human </a:t>
            </a:r>
            <a:r>
              <a:rPr lang="en-US" sz="2600" dirty="0" smtClean="0"/>
              <a:t>leadership</a:t>
            </a:r>
          </a:p>
          <a:p>
            <a:pPr marL="0" indent="0">
              <a:buNone/>
            </a:pPr>
            <a:r>
              <a:rPr lang="en-US" sz="2600" dirty="0" smtClean="0"/>
              <a:t>4</a:t>
            </a:r>
            <a:r>
              <a:rPr lang="en-US" sz="2600" dirty="0"/>
              <a:t>. Lenin’s </a:t>
            </a:r>
            <a:r>
              <a:rPr lang="en-US" sz="2600" dirty="0" smtClean="0"/>
              <a:t>Marxism </a:t>
            </a:r>
            <a:r>
              <a:rPr lang="en-US" sz="2600" dirty="0"/>
              <a:t>had </a:t>
            </a:r>
            <a:r>
              <a:rPr lang="en-US" sz="2600" dirty="0" smtClean="0"/>
              <a:t>impact </a:t>
            </a:r>
            <a:r>
              <a:rPr lang="en-US" sz="2600" dirty="0"/>
              <a:t>on events in Russia </a:t>
            </a:r>
            <a:endParaRPr lang="en-US" sz="2600" dirty="0" smtClean="0"/>
          </a:p>
          <a:p>
            <a:pPr marL="0" indent="0">
              <a:buNone/>
            </a:pPr>
            <a:r>
              <a:rPr lang="en-US" sz="2600" dirty="0" smtClean="0"/>
              <a:t>5</a:t>
            </a:r>
            <a:r>
              <a:rPr lang="en-US" sz="2600" dirty="0"/>
              <a:t>. </a:t>
            </a:r>
            <a:r>
              <a:rPr lang="en-US" sz="2600" dirty="0" smtClean="0"/>
              <a:t>Lenin’s Bolsheviks vs Mensheviks</a:t>
            </a:r>
          </a:p>
          <a:p>
            <a:pPr marL="0" indent="0">
              <a:buNone/>
            </a:pPr>
            <a:r>
              <a:rPr lang="en-US" sz="2600" dirty="0" smtClean="0"/>
              <a:t>6</a:t>
            </a:r>
            <a:r>
              <a:rPr lang="en-US" sz="2600" dirty="0"/>
              <a:t>. W</a:t>
            </a:r>
            <a:r>
              <a:rPr lang="en-US" sz="2600" dirty="0" smtClean="0"/>
              <a:t>ar </a:t>
            </a:r>
            <a:r>
              <a:rPr lang="en-US" sz="2600" dirty="0"/>
              <a:t>as a product of imperialist rivalries and an opportunity for socialist </a:t>
            </a:r>
            <a:r>
              <a:rPr lang="en-US" sz="2600" dirty="0" smtClean="0"/>
              <a:t>revolution</a:t>
            </a:r>
            <a:endParaRPr lang="en-US" sz="2600" dirty="0"/>
          </a:p>
        </p:txBody>
      </p:sp>
    </p:spTree>
    <p:extLst>
      <p:ext uri="{BB962C8B-B14F-4D97-AF65-F5344CB8AC3E}">
        <p14:creationId xmlns:p14="http://schemas.microsoft.com/office/powerpoint/2010/main" val="2464228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Lenin and the Bolshevik Revolution</a:t>
            </a:r>
          </a:p>
          <a:p>
            <a:pPr marL="0" indent="0">
              <a:buNone/>
            </a:pPr>
            <a:r>
              <a:rPr lang="en-US" sz="2600" dirty="0"/>
              <a:t>7. </a:t>
            </a:r>
            <a:r>
              <a:rPr lang="en-US" sz="2600" dirty="0" smtClean="0"/>
              <a:t>February </a:t>
            </a:r>
            <a:r>
              <a:rPr lang="en-US" sz="2600" dirty="0"/>
              <a:t>Revolution of </a:t>
            </a:r>
            <a:r>
              <a:rPr lang="en-US" sz="2600" dirty="0" smtClean="0"/>
              <a:t>1917</a:t>
            </a:r>
          </a:p>
          <a:p>
            <a:pPr marL="0" indent="0">
              <a:buNone/>
            </a:pPr>
            <a:r>
              <a:rPr lang="en-US" sz="2600" dirty="0" smtClean="0"/>
              <a:t>8</a:t>
            </a:r>
            <a:r>
              <a:rPr lang="en-US" sz="2600" dirty="0"/>
              <a:t>. </a:t>
            </a:r>
            <a:r>
              <a:rPr lang="en-US" sz="2600" dirty="0" smtClean="0"/>
              <a:t>Lenin </a:t>
            </a:r>
            <a:r>
              <a:rPr lang="en-US" sz="2600" dirty="0"/>
              <a:t>rejected </a:t>
            </a:r>
            <a:r>
              <a:rPr lang="en-US" sz="2600" dirty="0" smtClean="0"/>
              <a:t>cooperation </a:t>
            </a:r>
            <a:r>
              <a:rPr lang="en-US" sz="2600" dirty="0"/>
              <a:t>with </a:t>
            </a:r>
            <a:r>
              <a:rPr lang="en-US" sz="2600" dirty="0" smtClean="0"/>
              <a:t>provisional government</a:t>
            </a:r>
            <a:endParaRPr lang="en-US" sz="2600" dirty="0"/>
          </a:p>
          <a:p>
            <a:pPr marL="0" indent="0">
              <a:buNone/>
            </a:pPr>
            <a:r>
              <a:rPr lang="en-US" sz="2600" dirty="0"/>
              <a:t>9. Lenin’s radical </a:t>
            </a:r>
            <a:r>
              <a:rPr lang="en-US" sz="2600" dirty="0" smtClean="0"/>
              <a:t>slogans</a:t>
            </a:r>
          </a:p>
          <a:p>
            <a:pPr marL="0" indent="0">
              <a:buNone/>
            </a:pPr>
            <a:r>
              <a:rPr lang="en-US" sz="2600" dirty="0" smtClean="0"/>
              <a:t>10</a:t>
            </a:r>
            <a:r>
              <a:rPr lang="en-US" sz="2600" dirty="0"/>
              <a:t>. </a:t>
            </a:r>
            <a:r>
              <a:rPr lang="en-US" sz="2600" dirty="0" smtClean="0"/>
              <a:t>Bolsheviks</a:t>
            </a:r>
            <a:r>
              <a:rPr lang="en-US" sz="2600" dirty="0"/>
              <a:t>’ </a:t>
            </a:r>
            <a:r>
              <a:rPr lang="en-US" sz="2600" dirty="0" smtClean="0"/>
              <a:t>attempt </a:t>
            </a:r>
            <a:r>
              <a:rPr lang="en-US" sz="2600" dirty="0"/>
              <a:t>to seize power </a:t>
            </a:r>
            <a:r>
              <a:rPr lang="en-US" sz="2600" dirty="0" smtClean="0"/>
              <a:t>collapsed</a:t>
            </a:r>
            <a:endParaRPr lang="en-US" sz="2600" dirty="0"/>
          </a:p>
          <a:p>
            <a:pPr marL="0" indent="0">
              <a:buNone/>
            </a:pPr>
            <a:r>
              <a:rPr lang="en-US" sz="2600" dirty="0"/>
              <a:t>11. </a:t>
            </a:r>
            <a:r>
              <a:rPr lang="en-US" sz="2600" dirty="0" smtClean="0"/>
              <a:t>General </a:t>
            </a:r>
            <a:r>
              <a:rPr lang="en-US" sz="2600" dirty="0" err="1"/>
              <a:t>Lavr</a:t>
            </a:r>
            <a:r>
              <a:rPr lang="en-US" sz="2600" dirty="0"/>
              <a:t> </a:t>
            </a:r>
            <a:r>
              <a:rPr lang="en-US" sz="2600" dirty="0" err="1" smtClean="0"/>
              <a:t>Kornilov</a:t>
            </a:r>
            <a:endParaRPr lang="en-US" sz="2600" dirty="0" smtClean="0"/>
          </a:p>
          <a:p>
            <a:pPr marL="0" indent="0">
              <a:buNone/>
            </a:pPr>
            <a:r>
              <a:rPr lang="en-US" sz="2600" dirty="0" smtClean="0"/>
              <a:t>12</a:t>
            </a:r>
            <a:r>
              <a:rPr lang="en-US" sz="2600" dirty="0"/>
              <a:t>. </a:t>
            </a:r>
            <a:r>
              <a:rPr lang="en-US" sz="2600" dirty="0" smtClean="0"/>
              <a:t>Bolsheviks </a:t>
            </a:r>
            <a:r>
              <a:rPr lang="en-US" sz="2600" dirty="0"/>
              <a:t>were </a:t>
            </a:r>
            <a:r>
              <a:rPr lang="en-US" sz="2600" dirty="0" smtClean="0"/>
              <a:t>re-armed</a:t>
            </a:r>
            <a:endParaRPr lang="en-US" sz="2600" dirty="0"/>
          </a:p>
        </p:txBody>
      </p:sp>
    </p:spTree>
    <p:extLst>
      <p:ext uri="{BB962C8B-B14F-4D97-AF65-F5344CB8AC3E}">
        <p14:creationId xmlns:p14="http://schemas.microsoft.com/office/powerpoint/2010/main" val="198468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Russian soldiers gathered in a massive group and carrying banners with Marxist slogans. "/>
          <p:cNvPicPr>
            <a:picLocks noChangeAspect="1"/>
          </p:cNvPicPr>
          <p:nvPr/>
        </p:nvPicPr>
        <p:blipFill>
          <a:blip r:embed="rId3"/>
          <a:stretch>
            <a:fillRect/>
          </a:stretch>
        </p:blipFill>
        <p:spPr>
          <a:xfrm>
            <a:off x="304800" y="249935"/>
            <a:ext cx="8534400" cy="635812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Trotsky and the Seizure of Power</a:t>
            </a:r>
          </a:p>
          <a:p>
            <a:pPr marL="0" indent="0">
              <a:buNone/>
            </a:pPr>
            <a:r>
              <a:rPr lang="en-US" sz="2600" dirty="0"/>
              <a:t>1. </a:t>
            </a:r>
            <a:r>
              <a:rPr lang="en-US" sz="2600" dirty="0" smtClean="0"/>
              <a:t>Bolsheviks gain majority </a:t>
            </a:r>
            <a:r>
              <a:rPr lang="en-US" sz="2600" dirty="0"/>
              <a:t>in the Petrograd </a:t>
            </a:r>
            <a:r>
              <a:rPr lang="en-US" sz="2600" dirty="0" smtClean="0"/>
              <a:t>Soviet</a:t>
            </a:r>
            <a:endParaRPr lang="en-US" sz="2600" dirty="0"/>
          </a:p>
          <a:p>
            <a:pPr marL="0" indent="0">
              <a:buNone/>
            </a:pPr>
            <a:r>
              <a:rPr lang="en-US" sz="2600" dirty="0"/>
              <a:t>2. </a:t>
            </a:r>
            <a:r>
              <a:rPr lang="en-US" sz="2600" dirty="0" smtClean="0"/>
              <a:t>Leon </a:t>
            </a:r>
            <a:r>
              <a:rPr lang="en-US" sz="2600" dirty="0"/>
              <a:t>Trotsky (</a:t>
            </a:r>
            <a:r>
              <a:rPr lang="en-US" sz="2600" dirty="0" smtClean="0"/>
              <a:t>1879–1940)</a:t>
            </a:r>
          </a:p>
          <a:p>
            <a:pPr marL="0" indent="0">
              <a:buNone/>
            </a:pPr>
            <a:r>
              <a:rPr lang="en-US" sz="2600" dirty="0" smtClean="0"/>
              <a:t>3</a:t>
            </a:r>
            <a:r>
              <a:rPr lang="en-US" sz="2600" dirty="0"/>
              <a:t>. </a:t>
            </a:r>
            <a:r>
              <a:rPr lang="en-US" sz="2600" dirty="0" smtClean="0"/>
              <a:t>Special </a:t>
            </a:r>
            <a:r>
              <a:rPr lang="en-US" sz="2600" dirty="0"/>
              <a:t>military-revolutionary committee </a:t>
            </a:r>
            <a:endParaRPr lang="en-US" sz="2600" dirty="0" smtClean="0"/>
          </a:p>
          <a:p>
            <a:pPr marL="0" indent="0">
              <a:buNone/>
            </a:pPr>
            <a:r>
              <a:rPr lang="en-US" sz="2600" dirty="0" smtClean="0"/>
              <a:t>4</a:t>
            </a:r>
            <a:r>
              <a:rPr lang="en-US" sz="2600" dirty="0"/>
              <a:t>. </a:t>
            </a:r>
            <a:r>
              <a:rPr lang="en-US" sz="2600" dirty="0" smtClean="0"/>
              <a:t>Lenin becomes head </a:t>
            </a:r>
            <a:r>
              <a:rPr lang="en-US" sz="2600" dirty="0"/>
              <a:t>of the new </a:t>
            </a:r>
            <a:r>
              <a:rPr lang="en-US" sz="2600" dirty="0" smtClean="0"/>
              <a:t>government</a:t>
            </a:r>
            <a:endParaRPr lang="en-US" sz="2600" dirty="0"/>
          </a:p>
          <a:p>
            <a:pPr marL="0" indent="0">
              <a:buNone/>
            </a:pPr>
            <a:r>
              <a:rPr lang="en-US" sz="2600" dirty="0"/>
              <a:t>5. </a:t>
            </a:r>
            <a:r>
              <a:rPr lang="en-US" sz="2600" dirty="0" smtClean="0"/>
              <a:t>Reasons for Lenin and Trotsky’s success</a:t>
            </a:r>
            <a:endParaRPr lang="en-US" sz="2600" dirty="0"/>
          </a:p>
        </p:txBody>
      </p:sp>
    </p:spTree>
    <p:extLst>
      <p:ext uri="{BB962C8B-B14F-4D97-AF65-F5344CB8AC3E}">
        <p14:creationId xmlns:p14="http://schemas.microsoft.com/office/powerpoint/2010/main" val="131688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Dictatorship and Civil War</a:t>
            </a:r>
          </a:p>
          <a:p>
            <a:pPr marL="0" indent="0">
              <a:buNone/>
            </a:pPr>
            <a:r>
              <a:rPr lang="en-US" sz="2600" dirty="0" smtClean="0"/>
              <a:t>1. Bolsheviks</a:t>
            </a:r>
            <a:r>
              <a:rPr lang="en-US" sz="2600" dirty="0"/>
              <a:t>’ </a:t>
            </a:r>
            <a:r>
              <a:rPr lang="en-US" sz="2600" dirty="0" smtClean="0"/>
              <a:t>monumental </a:t>
            </a:r>
            <a:r>
              <a:rPr lang="en-US" sz="2600" dirty="0"/>
              <a:t>accomplishment </a:t>
            </a:r>
            <a:endParaRPr lang="en-US" sz="2600" dirty="0" smtClean="0"/>
          </a:p>
          <a:p>
            <a:pPr marL="0" indent="0">
              <a:buNone/>
            </a:pPr>
            <a:r>
              <a:rPr lang="en-US" sz="2600" dirty="0" smtClean="0"/>
              <a:t>2</a:t>
            </a:r>
            <a:r>
              <a:rPr lang="en-US" sz="2600" dirty="0"/>
              <a:t>. </a:t>
            </a:r>
            <a:r>
              <a:rPr lang="en-US" sz="2600" dirty="0" smtClean="0"/>
              <a:t>Reasons for Lenin’s success</a:t>
            </a:r>
          </a:p>
          <a:p>
            <a:pPr marL="0" indent="0">
              <a:buNone/>
            </a:pPr>
            <a:r>
              <a:rPr lang="en-US" sz="2600" dirty="0" smtClean="0"/>
              <a:t>3</a:t>
            </a:r>
            <a:r>
              <a:rPr lang="en-US" sz="2600" dirty="0"/>
              <a:t>. P</a:t>
            </a:r>
            <a:r>
              <a:rPr lang="en-US" sz="2600" dirty="0" smtClean="0"/>
              <a:t>easant </a:t>
            </a:r>
            <a:r>
              <a:rPr lang="en-US" sz="2600" dirty="0"/>
              <a:t>revolution </a:t>
            </a:r>
          </a:p>
          <a:p>
            <a:pPr marL="0" indent="0">
              <a:buNone/>
            </a:pPr>
            <a:r>
              <a:rPr lang="en-US" sz="2600" dirty="0" smtClean="0"/>
              <a:t>4</a:t>
            </a:r>
            <a:r>
              <a:rPr lang="en-US" sz="2600" dirty="0"/>
              <a:t>. D</a:t>
            </a:r>
            <a:r>
              <a:rPr lang="en-US" sz="2600" dirty="0" smtClean="0"/>
              <a:t>ecree </a:t>
            </a:r>
            <a:r>
              <a:rPr lang="en-US" sz="2600" dirty="0"/>
              <a:t>ratifying urban workers’ establishment of their own local </a:t>
            </a:r>
            <a:r>
              <a:rPr lang="en-US" sz="2600" dirty="0" smtClean="0"/>
              <a:t>soviets</a:t>
            </a:r>
            <a:endParaRPr lang="en-US" sz="2600" dirty="0"/>
          </a:p>
        </p:txBody>
      </p:sp>
    </p:spTree>
    <p:extLst>
      <p:ext uri="{BB962C8B-B14F-4D97-AF65-F5344CB8AC3E}">
        <p14:creationId xmlns:p14="http://schemas.microsoft.com/office/powerpoint/2010/main" val="1398809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Lenin speaking to a huge crowd in Moscow's Red Square in 1917. "/>
          <p:cNvPicPr>
            <a:picLocks noChangeAspect="1"/>
          </p:cNvPicPr>
          <p:nvPr/>
        </p:nvPicPr>
        <p:blipFill>
          <a:blip r:embed="rId3"/>
          <a:stretch>
            <a:fillRect/>
          </a:stretch>
        </p:blipFill>
        <p:spPr>
          <a:xfrm>
            <a:off x="987552" y="185927"/>
            <a:ext cx="7168896" cy="6486144"/>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Dictatorship and Civil War</a:t>
            </a:r>
          </a:p>
          <a:p>
            <a:pPr marL="0" indent="0">
              <a:buNone/>
            </a:pPr>
            <a:r>
              <a:rPr lang="en-US" sz="2600" dirty="0" smtClean="0"/>
              <a:t>5. “Provisional </a:t>
            </a:r>
            <a:r>
              <a:rPr lang="en-US" sz="2600" dirty="0"/>
              <a:t>workers’ and peasants’ government” </a:t>
            </a:r>
            <a:r>
              <a:rPr lang="en-US" sz="2600" dirty="0" smtClean="0"/>
              <a:t>6</a:t>
            </a:r>
            <a:r>
              <a:rPr lang="en-US" sz="2600" dirty="0"/>
              <a:t>. The Constituent </a:t>
            </a:r>
            <a:r>
              <a:rPr lang="en-US" sz="2600" dirty="0" smtClean="0"/>
              <a:t>Assembly</a:t>
            </a:r>
          </a:p>
          <a:p>
            <a:pPr marL="0" indent="0">
              <a:buNone/>
            </a:pPr>
            <a:r>
              <a:rPr lang="en-US" sz="2600" dirty="0" smtClean="0"/>
              <a:t>7</a:t>
            </a:r>
            <a:r>
              <a:rPr lang="en-US" sz="2600" dirty="0"/>
              <a:t>. </a:t>
            </a:r>
            <a:r>
              <a:rPr lang="en-US" sz="2600" dirty="0" smtClean="0"/>
              <a:t>Lenin </a:t>
            </a:r>
            <a:r>
              <a:rPr lang="en-US" sz="2600" dirty="0"/>
              <a:t>acknowledged that Russia had effectively lost the war with Germany </a:t>
            </a:r>
          </a:p>
          <a:p>
            <a:pPr marL="0" indent="0">
              <a:buNone/>
            </a:pPr>
            <a:r>
              <a:rPr lang="en-US" sz="2600" dirty="0" smtClean="0"/>
              <a:t>8</a:t>
            </a:r>
            <a:r>
              <a:rPr lang="en-US" sz="2600" dirty="0"/>
              <a:t>. </a:t>
            </a:r>
            <a:r>
              <a:rPr lang="en-US" sz="2600" dirty="0" smtClean="0"/>
              <a:t>Treaty </a:t>
            </a:r>
            <a:r>
              <a:rPr lang="en-US" sz="2600" dirty="0"/>
              <a:t>of </a:t>
            </a:r>
            <a:r>
              <a:rPr lang="en-US" sz="2600" dirty="0" smtClean="0"/>
              <a:t>Brest-Litovsk</a:t>
            </a:r>
            <a:endParaRPr lang="en-US" sz="2600" dirty="0"/>
          </a:p>
          <a:p>
            <a:pPr marL="0" indent="0">
              <a:buNone/>
            </a:pPr>
            <a:endParaRPr lang="en-US" sz="2600" dirty="0"/>
          </a:p>
        </p:txBody>
      </p:sp>
    </p:spTree>
    <p:extLst>
      <p:ext uri="{BB962C8B-B14F-4D97-AF65-F5344CB8AC3E}">
        <p14:creationId xmlns:p14="http://schemas.microsoft.com/office/powerpoint/2010/main" val="1089104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Dictatorship and Civil War</a:t>
            </a:r>
          </a:p>
          <a:p>
            <a:pPr marL="0" indent="0">
              <a:buNone/>
            </a:pPr>
            <a:r>
              <a:rPr lang="en-US" sz="2600" dirty="0"/>
              <a:t>9. </a:t>
            </a:r>
            <a:r>
              <a:rPr lang="en-US" sz="2600" dirty="0" smtClean="0"/>
              <a:t>Lenin </a:t>
            </a:r>
            <a:r>
              <a:rPr lang="en-US" sz="2600" dirty="0"/>
              <a:t>escaped the </a:t>
            </a:r>
            <a:r>
              <a:rPr lang="en-US" sz="2600" dirty="0" smtClean="0"/>
              <a:t>continued </a:t>
            </a:r>
            <a:r>
              <a:rPr lang="en-US" sz="2600" dirty="0"/>
              <a:t>war </a:t>
            </a:r>
            <a:endParaRPr lang="en-US" sz="2600" dirty="0" smtClean="0"/>
          </a:p>
          <a:p>
            <a:pPr marL="0" indent="0">
              <a:buNone/>
            </a:pPr>
            <a:r>
              <a:rPr lang="en-US" sz="2600" dirty="0" smtClean="0"/>
              <a:t>10</a:t>
            </a:r>
            <a:r>
              <a:rPr lang="en-US" sz="2600" dirty="0"/>
              <a:t>. </a:t>
            </a:r>
            <a:r>
              <a:rPr lang="en-US" sz="2600" dirty="0" smtClean="0"/>
              <a:t>Armed </a:t>
            </a:r>
            <a:r>
              <a:rPr lang="en-US" sz="2600" dirty="0"/>
              <a:t>opposition to the Bolshevik </a:t>
            </a:r>
            <a:r>
              <a:rPr lang="en-US" sz="2600" dirty="0" smtClean="0"/>
              <a:t>regime </a:t>
            </a:r>
            <a:endParaRPr lang="en-US" sz="2600" dirty="0"/>
          </a:p>
          <a:p>
            <a:pPr marL="0" indent="0">
              <a:buNone/>
            </a:pPr>
            <a:r>
              <a:rPr lang="en-US" sz="2600" dirty="0"/>
              <a:t>11. </a:t>
            </a:r>
            <a:r>
              <a:rPr lang="en-US" sz="2600" dirty="0" smtClean="0"/>
              <a:t>White </a:t>
            </a:r>
            <a:r>
              <a:rPr lang="en-US" sz="2600" dirty="0"/>
              <a:t>opposition </a:t>
            </a:r>
            <a:endParaRPr lang="en-US" sz="2600" dirty="0" smtClean="0"/>
          </a:p>
          <a:p>
            <a:pPr marL="0" indent="0">
              <a:buNone/>
            </a:pPr>
            <a:r>
              <a:rPr lang="en-US" sz="2600" dirty="0" smtClean="0"/>
              <a:t>12</a:t>
            </a:r>
            <a:r>
              <a:rPr lang="en-US" sz="2600" dirty="0"/>
              <a:t>. </a:t>
            </a:r>
            <a:r>
              <a:rPr lang="en-US" sz="2600" dirty="0" smtClean="0"/>
              <a:t>Civil war</a:t>
            </a:r>
            <a:endParaRPr lang="en-US" sz="2600" dirty="0"/>
          </a:p>
        </p:txBody>
      </p:sp>
    </p:spTree>
    <p:extLst>
      <p:ext uri="{BB962C8B-B14F-4D97-AF65-F5344CB8AC3E}">
        <p14:creationId xmlns:p14="http://schemas.microsoft.com/office/powerpoint/2010/main" val="4261967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Dictatorship and Civil War</a:t>
            </a:r>
          </a:p>
          <a:p>
            <a:pPr marL="0" indent="0">
              <a:buNone/>
            </a:pPr>
            <a:r>
              <a:rPr lang="en-US" sz="2600" dirty="0"/>
              <a:t>13. </a:t>
            </a:r>
            <a:r>
              <a:rPr lang="en-US" sz="2600" dirty="0" smtClean="0"/>
              <a:t>Red </a:t>
            </a:r>
            <a:r>
              <a:rPr lang="en-US" sz="2600" dirty="0"/>
              <a:t>Army </a:t>
            </a:r>
            <a:endParaRPr lang="en-US" sz="2600" dirty="0" smtClean="0"/>
          </a:p>
          <a:p>
            <a:pPr marL="0" indent="0">
              <a:buNone/>
            </a:pPr>
            <a:r>
              <a:rPr lang="en-US" sz="2600" dirty="0" smtClean="0"/>
              <a:t>14</a:t>
            </a:r>
            <a:r>
              <a:rPr lang="en-US" sz="2600" dirty="0"/>
              <a:t>. </a:t>
            </a:r>
            <a:r>
              <a:rPr lang="en-US" sz="2600" dirty="0" smtClean="0"/>
              <a:t>Allies support the </a:t>
            </a:r>
            <a:r>
              <a:rPr lang="en-US" sz="2600" dirty="0"/>
              <a:t>White </a:t>
            </a:r>
            <a:r>
              <a:rPr lang="en-US" sz="2600" dirty="0" smtClean="0"/>
              <a:t>armies</a:t>
            </a:r>
          </a:p>
          <a:p>
            <a:pPr marL="0" indent="0">
              <a:buNone/>
            </a:pPr>
            <a:r>
              <a:rPr lang="en-US" sz="2600" dirty="0" smtClean="0"/>
              <a:t>15</a:t>
            </a:r>
            <a:r>
              <a:rPr lang="en-US" sz="2600" dirty="0"/>
              <a:t>. </a:t>
            </a:r>
            <a:r>
              <a:rPr lang="en-US" sz="2600" dirty="0" smtClean="0"/>
              <a:t>Bolsheviks </a:t>
            </a:r>
            <a:r>
              <a:rPr lang="en-US" sz="2600" dirty="0"/>
              <a:t>controlled central Russia </a:t>
            </a:r>
            <a:endParaRPr lang="en-US" sz="2600" dirty="0" smtClean="0"/>
          </a:p>
          <a:p>
            <a:pPr marL="0" indent="0">
              <a:buNone/>
            </a:pPr>
            <a:r>
              <a:rPr lang="en-US" sz="2600" dirty="0" smtClean="0"/>
              <a:t>16</a:t>
            </a:r>
            <a:r>
              <a:rPr lang="en-US" sz="2600" dirty="0"/>
              <a:t>. The Whites had a poorly defined political </a:t>
            </a:r>
            <a:r>
              <a:rPr lang="en-US" sz="2600" dirty="0" smtClean="0"/>
              <a:t>program</a:t>
            </a:r>
            <a:endParaRPr lang="en-US" sz="2600" dirty="0"/>
          </a:p>
        </p:txBody>
      </p:sp>
    </p:spTree>
    <p:extLst>
      <p:ext uri="{BB962C8B-B14F-4D97-AF65-F5344CB8AC3E}">
        <p14:creationId xmlns:p14="http://schemas.microsoft.com/office/powerpoint/2010/main" val="200257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Russian Revolution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Dictatorship and Civil War</a:t>
            </a:r>
          </a:p>
          <a:p>
            <a:pPr marL="0" indent="0">
              <a:buNone/>
            </a:pPr>
            <a:r>
              <a:rPr lang="en-US" sz="2600" dirty="0" smtClean="0"/>
              <a:t>17. War Communism</a:t>
            </a:r>
          </a:p>
          <a:p>
            <a:pPr marL="0" indent="0">
              <a:buNone/>
            </a:pPr>
            <a:r>
              <a:rPr lang="en-US" sz="2600" dirty="0" smtClean="0"/>
              <a:t>18</a:t>
            </a:r>
            <a:r>
              <a:rPr lang="en-US" sz="2600" dirty="0"/>
              <a:t>. </a:t>
            </a:r>
            <a:r>
              <a:rPr lang="en-US" sz="2600" dirty="0" smtClean="0"/>
              <a:t>Rationing</a:t>
            </a:r>
          </a:p>
          <a:p>
            <a:pPr marL="0" indent="0">
              <a:buNone/>
            </a:pPr>
            <a:r>
              <a:rPr lang="en-US" sz="2600" dirty="0" smtClean="0"/>
              <a:t>19</a:t>
            </a:r>
            <a:r>
              <a:rPr lang="en-US" sz="2600" dirty="0"/>
              <a:t>. </a:t>
            </a:r>
            <a:r>
              <a:rPr lang="en-US" sz="2600" dirty="0" smtClean="0"/>
              <a:t>The Cheka </a:t>
            </a:r>
          </a:p>
          <a:p>
            <a:pPr marL="0" indent="0">
              <a:buNone/>
            </a:pPr>
            <a:r>
              <a:rPr lang="en-US" sz="2600" dirty="0" smtClean="0"/>
              <a:t>20</a:t>
            </a:r>
            <a:r>
              <a:rPr lang="en-US" sz="2600" dirty="0"/>
              <a:t>. The tsar and his family were </a:t>
            </a:r>
            <a:r>
              <a:rPr lang="en-US" sz="2600" dirty="0" smtClean="0"/>
              <a:t>executed</a:t>
            </a:r>
            <a:endParaRPr lang="en-US" sz="2600" dirty="0"/>
          </a:p>
          <a:p>
            <a:pPr marL="0" indent="0">
              <a:buNone/>
            </a:pPr>
            <a:r>
              <a:rPr lang="en-US" sz="2600" dirty="0"/>
              <a:t>21. </a:t>
            </a:r>
            <a:r>
              <a:rPr lang="en-US" sz="2600" dirty="0" smtClean="0"/>
              <a:t>Attempts </a:t>
            </a:r>
            <a:r>
              <a:rPr lang="en-US" sz="2600" dirty="0"/>
              <a:t>to spread communism were </a:t>
            </a:r>
            <a:r>
              <a:rPr lang="en-US" sz="2600" dirty="0" smtClean="0"/>
              <a:t>halted by Polish troops</a:t>
            </a:r>
            <a:endParaRPr lang="en-US" sz="2600" dirty="0"/>
          </a:p>
          <a:p>
            <a:pPr marL="0" indent="0">
              <a:buNone/>
            </a:pPr>
            <a:r>
              <a:rPr lang="en-US" sz="2600" dirty="0"/>
              <a:t>22. </a:t>
            </a:r>
            <a:r>
              <a:rPr lang="en-US" sz="2600" dirty="0" smtClean="0"/>
              <a:t>End of civil war</a:t>
            </a:r>
            <a:endParaRPr lang="en-US" sz="2600" dirty="0"/>
          </a:p>
          <a:p>
            <a:pPr marL="0" indent="0">
              <a:buNone/>
            </a:pPr>
            <a:endParaRPr lang="en-US" sz="2600" dirty="0"/>
          </a:p>
          <a:p>
            <a:pPr marL="0" indent="0">
              <a:buNone/>
            </a:pPr>
            <a:endParaRPr lang="en-US" sz="2600" dirty="0"/>
          </a:p>
        </p:txBody>
      </p:sp>
    </p:spTree>
    <p:extLst>
      <p:ext uri="{BB962C8B-B14F-4D97-AF65-F5344CB8AC3E}">
        <p14:creationId xmlns:p14="http://schemas.microsoft.com/office/powerpoint/2010/main" val="292549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uropean alliances at the start of World War 1. &#10;The map shows Germany, Austria-Hungary, and Italy as an allied force right in the center of Western Europe. Britain, France, and Russia surrounded them as an alliance. "/>
          <p:cNvPicPr>
            <a:picLocks noChangeAspect="1"/>
          </p:cNvPicPr>
          <p:nvPr/>
        </p:nvPicPr>
        <p:blipFill>
          <a:blip r:embed="rId3"/>
          <a:stretch>
            <a:fillRect/>
          </a:stretch>
        </p:blipFill>
        <p:spPr>
          <a:xfrm>
            <a:off x="528828" y="195072"/>
            <a:ext cx="8086344" cy="646785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ro-Bolshevik propaganda poster showing a strong man with a bloody club warring with a five-headed, snake-like monster.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Peace Settlement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End of the War</a:t>
            </a:r>
          </a:p>
          <a:p>
            <a:pPr marL="0" indent="0">
              <a:buNone/>
            </a:pPr>
            <a:r>
              <a:rPr lang="en-US" sz="2600" dirty="0" smtClean="0"/>
              <a:t>1. German attack </a:t>
            </a:r>
            <a:r>
              <a:rPr lang="en-US" sz="2600" dirty="0"/>
              <a:t>on France </a:t>
            </a:r>
            <a:endParaRPr lang="en-US" sz="2600" dirty="0" smtClean="0"/>
          </a:p>
          <a:p>
            <a:pPr marL="0" indent="0">
              <a:buNone/>
            </a:pPr>
            <a:r>
              <a:rPr lang="en-US" sz="2600" dirty="0" smtClean="0"/>
              <a:t>2</a:t>
            </a:r>
            <a:r>
              <a:rPr lang="en-US" sz="2600" dirty="0"/>
              <a:t>. </a:t>
            </a:r>
            <a:r>
              <a:rPr lang="en-US" sz="2600" dirty="0" smtClean="0"/>
              <a:t>Spring </a:t>
            </a:r>
            <a:r>
              <a:rPr lang="en-US" sz="2600" dirty="0"/>
              <a:t>Offensive </a:t>
            </a:r>
            <a:endParaRPr lang="en-US" sz="2600" dirty="0" smtClean="0"/>
          </a:p>
          <a:p>
            <a:pPr marL="0" indent="0">
              <a:buNone/>
            </a:pPr>
            <a:r>
              <a:rPr lang="en-US" sz="2600" dirty="0" smtClean="0"/>
              <a:t>3</a:t>
            </a:r>
            <a:r>
              <a:rPr lang="en-US" sz="2600" dirty="0"/>
              <a:t>. </a:t>
            </a:r>
            <a:r>
              <a:rPr lang="en-US" sz="2600" dirty="0" smtClean="0"/>
              <a:t>American </a:t>
            </a:r>
            <a:r>
              <a:rPr lang="en-US" sz="2600" dirty="0"/>
              <a:t>intervention tipped the scales in favor of Allied victory </a:t>
            </a:r>
            <a:endParaRPr lang="en-US" sz="2600" dirty="0" smtClean="0"/>
          </a:p>
          <a:p>
            <a:pPr marL="0" indent="0">
              <a:buNone/>
            </a:pPr>
            <a:r>
              <a:rPr lang="en-US" sz="2600" dirty="0" smtClean="0"/>
              <a:t>4</a:t>
            </a:r>
            <a:r>
              <a:rPr lang="en-US" sz="2600" dirty="0"/>
              <a:t>. </a:t>
            </a:r>
            <a:r>
              <a:rPr lang="en-US" sz="2600" dirty="0" smtClean="0"/>
              <a:t>Germany lost </a:t>
            </a:r>
            <a:r>
              <a:rPr lang="en-US" sz="2600" dirty="0"/>
              <a:t>the </a:t>
            </a:r>
            <a:r>
              <a:rPr lang="en-US" sz="2600" dirty="0" smtClean="0"/>
              <a:t>war</a:t>
            </a:r>
            <a:endParaRPr lang="en-US" sz="2600" dirty="0"/>
          </a:p>
        </p:txBody>
      </p:sp>
    </p:spTree>
    <p:extLst>
      <p:ext uri="{BB962C8B-B14F-4D97-AF65-F5344CB8AC3E}">
        <p14:creationId xmlns:p14="http://schemas.microsoft.com/office/powerpoint/2010/main" val="11424479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The End of the War</a:t>
            </a:r>
          </a:p>
          <a:p>
            <a:pPr marL="0" indent="0">
              <a:buNone/>
            </a:pPr>
            <a:r>
              <a:rPr lang="en-US" sz="2600" dirty="0" smtClean="0"/>
              <a:t>5. New </a:t>
            </a:r>
            <a:r>
              <a:rPr lang="en-US" sz="2600" dirty="0"/>
              <a:t>liberal civilian government </a:t>
            </a:r>
            <a:r>
              <a:rPr lang="en-US" sz="2600" dirty="0" smtClean="0"/>
              <a:t>sues for peace</a:t>
            </a:r>
            <a:endParaRPr lang="en-US" sz="2600" dirty="0"/>
          </a:p>
          <a:p>
            <a:pPr marL="0" indent="0">
              <a:buNone/>
            </a:pPr>
            <a:r>
              <a:rPr lang="en-US" sz="2600" dirty="0"/>
              <a:t>6. </a:t>
            </a:r>
            <a:r>
              <a:rPr lang="en-US" sz="2600" dirty="0" smtClean="0"/>
              <a:t>German </a:t>
            </a:r>
            <a:r>
              <a:rPr lang="en-US" sz="2600" dirty="0"/>
              <a:t>people rose up in </a:t>
            </a:r>
            <a:r>
              <a:rPr lang="en-US" sz="2600" dirty="0" smtClean="0"/>
              <a:t>revolt</a:t>
            </a:r>
          </a:p>
          <a:p>
            <a:pPr marL="0" indent="0">
              <a:buNone/>
            </a:pPr>
            <a:r>
              <a:rPr lang="en-US" sz="2600" dirty="0" smtClean="0"/>
              <a:t>7</a:t>
            </a:r>
            <a:r>
              <a:rPr lang="en-US" sz="2600" dirty="0"/>
              <a:t>. </a:t>
            </a:r>
            <a:r>
              <a:rPr lang="en-US" sz="2600" dirty="0" smtClean="0"/>
              <a:t>Emperor </a:t>
            </a:r>
            <a:r>
              <a:rPr lang="en-US" sz="2600" dirty="0"/>
              <a:t>William II abdicated and fled </a:t>
            </a:r>
            <a:endParaRPr lang="en-US" sz="2600" dirty="0" smtClean="0"/>
          </a:p>
          <a:p>
            <a:pPr marL="0" indent="0">
              <a:buNone/>
            </a:pPr>
            <a:r>
              <a:rPr lang="en-US" sz="2600" dirty="0" smtClean="0"/>
              <a:t>8</a:t>
            </a:r>
            <a:r>
              <a:rPr lang="en-US" sz="2600" dirty="0"/>
              <a:t>. The </a:t>
            </a:r>
            <a:r>
              <a:rPr lang="en-US" sz="2600" dirty="0" smtClean="0"/>
              <a:t>armistice</a:t>
            </a:r>
            <a:endParaRPr lang="en-US" sz="2600" dirty="0"/>
          </a:p>
          <a:p>
            <a:pPr marL="0" indent="0">
              <a:buNone/>
            </a:pPr>
            <a:r>
              <a:rPr lang="en-US" sz="2600" dirty="0" smtClean="0"/>
              <a:t> </a:t>
            </a:r>
            <a:endParaRPr lang="en-US" sz="2600" dirty="0"/>
          </a:p>
        </p:txBody>
      </p:sp>
    </p:spTree>
    <p:extLst>
      <p:ext uri="{BB962C8B-B14F-4D97-AF65-F5344CB8AC3E}">
        <p14:creationId xmlns:p14="http://schemas.microsoft.com/office/powerpoint/2010/main" val="1881860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Revolution in Austria-Hungary and Germany</a:t>
            </a:r>
          </a:p>
          <a:p>
            <a:pPr marL="0" indent="0">
              <a:buNone/>
            </a:pPr>
            <a:r>
              <a:rPr lang="en-US" sz="2600" dirty="0" smtClean="0"/>
              <a:t>1. Revolution in </a:t>
            </a:r>
            <a:r>
              <a:rPr lang="en-US" sz="2600" dirty="0"/>
              <a:t>Austria-Hungary and </a:t>
            </a:r>
            <a:r>
              <a:rPr lang="en-US" sz="2600" dirty="0" smtClean="0"/>
              <a:t>Germany</a:t>
            </a:r>
          </a:p>
          <a:p>
            <a:pPr marL="0" indent="0">
              <a:buNone/>
            </a:pPr>
            <a:r>
              <a:rPr lang="en-US" sz="2600" dirty="0" smtClean="0"/>
              <a:t> 2</a:t>
            </a:r>
            <a:r>
              <a:rPr lang="en-US" sz="2600" dirty="0"/>
              <a:t>. </a:t>
            </a:r>
            <a:r>
              <a:rPr lang="en-US" sz="2600" dirty="0" smtClean="0"/>
              <a:t>Austro-Hungarian </a:t>
            </a:r>
            <a:r>
              <a:rPr lang="en-US" sz="2600" dirty="0"/>
              <a:t>Empire </a:t>
            </a:r>
            <a:r>
              <a:rPr lang="en-US" sz="2600" dirty="0" smtClean="0"/>
              <a:t>dismantled</a:t>
            </a:r>
            <a:endParaRPr lang="en-US" sz="2600" dirty="0"/>
          </a:p>
          <a:p>
            <a:pPr marL="0" indent="0">
              <a:buNone/>
            </a:pPr>
            <a:r>
              <a:rPr lang="en-US" sz="2600" dirty="0"/>
              <a:t>3. </a:t>
            </a:r>
            <a:r>
              <a:rPr lang="en-US" sz="2600" dirty="0" smtClean="0"/>
              <a:t>German popular </a:t>
            </a:r>
            <a:r>
              <a:rPr lang="en-US" sz="2600" dirty="0"/>
              <a:t>uprising </a:t>
            </a:r>
            <a:endParaRPr lang="en-US" sz="2600" dirty="0" smtClean="0"/>
          </a:p>
          <a:p>
            <a:pPr marL="0" indent="0">
              <a:buNone/>
            </a:pPr>
            <a:r>
              <a:rPr lang="en-US" sz="2600" dirty="0" smtClean="0"/>
              <a:t>4</a:t>
            </a:r>
            <a:r>
              <a:rPr lang="en-US" sz="2600" dirty="0"/>
              <a:t>. </a:t>
            </a:r>
            <a:r>
              <a:rPr lang="en-US" sz="2600" dirty="0" smtClean="0"/>
              <a:t>Social </a:t>
            </a:r>
            <a:r>
              <a:rPr lang="en-US" sz="2600" dirty="0"/>
              <a:t>Democratic Party </a:t>
            </a:r>
            <a:r>
              <a:rPr lang="en-US" sz="2600" dirty="0" smtClean="0"/>
              <a:t>established </a:t>
            </a:r>
            <a:r>
              <a:rPr lang="en-US" sz="2600" dirty="0"/>
              <a:t>the Weimar </a:t>
            </a:r>
            <a:r>
              <a:rPr lang="en-US" sz="2600" dirty="0" smtClean="0"/>
              <a:t>Republic</a:t>
            </a:r>
          </a:p>
          <a:p>
            <a:pPr marL="0" indent="0">
              <a:buNone/>
            </a:pPr>
            <a:r>
              <a:rPr lang="en-US" sz="2600" dirty="0" smtClean="0"/>
              <a:t>5</a:t>
            </a:r>
            <a:r>
              <a:rPr lang="en-US" sz="2600" dirty="0"/>
              <a:t>. </a:t>
            </a:r>
            <a:r>
              <a:rPr lang="en-US" sz="2600" dirty="0" smtClean="0"/>
              <a:t>Marxist </a:t>
            </a:r>
            <a:r>
              <a:rPr lang="en-US" sz="2600" dirty="0"/>
              <a:t>politicians in the Social Democratic Party were </a:t>
            </a:r>
            <a:r>
              <a:rPr lang="en-US" sz="2600" dirty="0" smtClean="0"/>
              <a:t>moderates</a:t>
            </a:r>
            <a:endParaRPr lang="en-US" sz="2600" dirty="0"/>
          </a:p>
        </p:txBody>
      </p:sp>
    </p:spTree>
    <p:extLst>
      <p:ext uri="{BB962C8B-B14F-4D97-AF65-F5344CB8AC3E}">
        <p14:creationId xmlns:p14="http://schemas.microsoft.com/office/powerpoint/2010/main" val="4216917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Revolution in Austria-Hungary and Germany</a:t>
            </a:r>
          </a:p>
          <a:p>
            <a:pPr marL="0" indent="0">
              <a:buNone/>
            </a:pPr>
            <a:r>
              <a:rPr lang="en-US" sz="2600" dirty="0" smtClean="0"/>
              <a:t>6. Appalled </a:t>
            </a:r>
            <a:r>
              <a:rPr lang="en-US" sz="2600" dirty="0"/>
              <a:t>by the prospect of civil </a:t>
            </a:r>
            <a:r>
              <a:rPr lang="en-US" sz="2600" dirty="0" smtClean="0"/>
              <a:t>war</a:t>
            </a:r>
          </a:p>
          <a:p>
            <a:pPr marL="0" indent="0">
              <a:buNone/>
            </a:pPr>
            <a:r>
              <a:rPr lang="en-US" sz="2600" dirty="0" smtClean="0"/>
              <a:t>7</a:t>
            </a:r>
            <a:r>
              <a:rPr lang="en-US" sz="2600" dirty="0"/>
              <a:t>. Radical Communists led by Karl Liebknecht and Rosa Luxemburg </a:t>
            </a:r>
            <a:endParaRPr lang="en-US" sz="2600" dirty="0" smtClean="0"/>
          </a:p>
          <a:p>
            <a:pPr marL="0" indent="0">
              <a:buNone/>
            </a:pPr>
            <a:r>
              <a:rPr lang="en-US" sz="2600" dirty="0" smtClean="0"/>
              <a:t>8</a:t>
            </a:r>
            <a:r>
              <a:rPr lang="en-US" sz="2600" dirty="0"/>
              <a:t>. </a:t>
            </a:r>
            <a:r>
              <a:rPr lang="en-US" sz="2600" dirty="0" smtClean="0"/>
              <a:t>Uprisings repressed by the central government</a:t>
            </a:r>
            <a:endParaRPr lang="en-US" sz="2600" dirty="0"/>
          </a:p>
          <a:p>
            <a:pPr marL="0" indent="0">
              <a:buNone/>
            </a:pPr>
            <a:r>
              <a:rPr lang="en-US" sz="2600" dirty="0"/>
              <a:t>9. </a:t>
            </a:r>
            <a:r>
              <a:rPr lang="en-US" sz="2600" dirty="0" smtClean="0"/>
              <a:t>New Nazi Party emerges</a:t>
            </a:r>
            <a:endParaRPr lang="en-US" sz="2600" dirty="0"/>
          </a:p>
          <a:p>
            <a:pPr marL="0" indent="0">
              <a:buNone/>
            </a:pPr>
            <a:endParaRPr lang="en-US" sz="2600" dirty="0"/>
          </a:p>
        </p:txBody>
      </p:sp>
    </p:spTree>
    <p:extLst>
      <p:ext uri="{BB962C8B-B14F-4D97-AF65-F5344CB8AC3E}">
        <p14:creationId xmlns:p14="http://schemas.microsoft.com/office/powerpoint/2010/main" val="50824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territorial changes after WWI. &#10;The map shows change in the area between Germany and Russia. Germany remains pretty much the same, with the exception of the Allied occupation zone along the Rhine River. The vast Austria-Hungary has been replaced by Austria, Hungary, and Czechoslovakia. Poland, Lithuania, Latvia, Estonia, and Finland are no longer part of Russia but are their own nations. Yugoslavia is one nation where Croatia and Serbia were once two nations (Serbia as part of the Ottoman Empire). Another significant change is that Russia is renamed the Soviet Union on this map. "/>
          <p:cNvPicPr>
            <a:picLocks noChangeAspect="1"/>
          </p:cNvPicPr>
          <p:nvPr/>
        </p:nvPicPr>
        <p:blipFill>
          <a:blip r:embed="rId3"/>
          <a:stretch>
            <a:fillRect/>
          </a:stretch>
        </p:blipFill>
        <p:spPr>
          <a:xfrm>
            <a:off x="1232916" y="195072"/>
            <a:ext cx="6678168" cy="646785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Treaty of Versailles</a:t>
            </a:r>
          </a:p>
          <a:p>
            <a:pPr marL="0" indent="0">
              <a:buNone/>
            </a:pPr>
            <a:r>
              <a:rPr lang="en-US" sz="2600" dirty="0" smtClean="0"/>
              <a:t>1. Treaty </a:t>
            </a:r>
            <a:r>
              <a:rPr lang="en-US" sz="2600" dirty="0"/>
              <a:t>of Versailles </a:t>
            </a:r>
            <a:endParaRPr lang="en-US" sz="2600" dirty="0" smtClean="0"/>
          </a:p>
          <a:p>
            <a:pPr marL="0" indent="0">
              <a:buNone/>
            </a:pPr>
            <a:r>
              <a:rPr lang="en-US" sz="2600" dirty="0" smtClean="0"/>
              <a:t>2</a:t>
            </a:r>
            <a:r>
              <a:rPr lang="en-US" sz="2600" dirty="0"/>
              <a:t>. </a:t>
            </a:r>
            <a:r>
              <a:rPr lang="en-US" sz="2600" dirty="0" smtClean="0"/>
              <a:t>Fourteen Points</a:t>
            </a:r>
          </a:p>
          <a:p>
            <a:pPr marL="0" indent="0">
              <a:buNone/>
            </a:pPr>
            <a:r>
              <a:rPr lang="en-US" sz="2600" dirty="0" smtClean="0"/>
              <a:t>3</a:t>
            </a:r>
            <a:r>
              <a:rPr lang="en-US" sz="2600" dirty="0"/>
              <a:t>. Wilson </a:t>
            </a:r>
            <a:r>
              <a:rPr lang="en-US" sz="2600" dirty="0" smtClean="0"/>
              <a:t>demand for national self-determination</a:t>
            </a:r>
          </a:p>
          <a:p>
            <a:pPr marL="0" indent="0">
              <a:buNone/>
            </a:pPr>
            <a:r>
              <a:rPr lang="en-US" sz="2600" dirty="0" smtClean="0"/>
              <a:t>4</a:t>
            </a:r>
            <a:r>
              <a:rPr lang="en-US" sz="2600" dirty="0"/>
              <a:t>. </a:t>
            </a:r>
            <a:r>
              <a:rPr lang="en-US" sz="2600" dirty="0" smtClean="0"/>
              <a:t>Quarrels among “Big Three”</a:t>
            </a:r>
          </a:p>
          <a:p>
            <a:pPr marL="0" indent="0">
              <a:buNone/>
            </a:pPr>
            <a:r>
              <a:rPr lang="en-US" sz="2600" dirty="0" smtClean="0"/>
              <a:t>5</a:t>
            </a:r>
            <a:r>
              <a:rPr lang="en-US" sz="2600" dirty="0"/>
              <a:t>. </a:t>
            </a:r>
            <a:r>
              <a:rPr lang="en-US" sz="2600" dirty="0" smtClean="0"/>
              <a:t>Disagreements among leaders</a:t>
            </a:r>
            <a:endParaRPr lang="en-US" sz="2600" dirty="0"/>
          </a:p>
        </p:txBody>
      </p:sp>
    </p:spTree>
    <p:extLst>
      <p:ext uri="{BB962C8B-B14F-4D97-AF65-F5344CB8AC3E}">
        <p14:creationId xmlns:p14="http://schemas.microsoft.com/office/powerpoint/2010/main" val="1660114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Treaty of Versailles</a:t>
            </a:r>
          </a:p>
          <a:p>
            <a:pPr marL="0" indent="0">
              <a:buNone/>
            </a:pPr>
            <a:r>
              <a:rPr lang="en-US" sz="2600" dirty="0"/>
              <a:t>6. </a:t>
            </a:r>
            <a:r>
              <a:rPr lang="en-US" sz="2600" dirty="0" smtClean="0"/>
              <a:t>Clemenceau </a:t>
            </a:r>
            <a:r>
              <a:rPr lang="en-US" sz="2600" dirty="0"/>
              <a:t>sought the creation of a buffer state </a:t>
            </a:r>
            <a:r>
              <a:rPr lang="en-US" sz="2600" dirty="0" smtClean="0"/>
              <a:t>7</a:t>
            </a:r>
            <a:r>
              <a:rPr lang="en-US" sz="2600" dirty="0"/>
              <a:t>. Clemenceau received the support of Lloyd George but not that of </a:t>
            </a:r>
            <a:r>
              <a:rPr lang="en-US" sz="2600" dirty="0" smtClean="0"/>
              <a:t>Wilson</a:t>
            </a:r>
          </a:p>
          <a:p>
            <a:pPr marL="0" indent="0">
              <a:buNone/>
            </a:pPr>
            <a:r>
              <a:rPr lang="en-US" sz="2600" dirty="0" smtClean="0"/>
              <a:t>8</a:t>
            </a:r>
            <a:r>
              <a:rPr lang="en-US" sz="2600" dirty="0"/>
              <a:t>. </a:t>
            </a:r>
            <a:r>
              <a:rPr lang="en-US" sz="2600" dirty="0" smtClean="0"/>
              <a:t>French </a:t>
            </a:r>
            <a:r>
              <a:rPr lang="en-US" sz="2600" dirty="0"/>
              <a:t>military occupation of the Rhineland </a:t>
            </a:r>
            <a:endParaRPr lang="en-US" sz="2600" dirty="0" smtClean="0"/>
          </a:p>
          <a:p>
            <a:pPr marL="0" indent="0">
              <a:buNone/>
            </a:pPr>
            <a:r>
              <a:rPr lang="en-US" sz="2600" dirty="0" smtClean="0"/>
              <a:t>9</a:t>
            </a:r>
            <a:r>
              <a:rPr lang="en-US" sz="2600" dirty="0"/>
              <a:t>. </a:t>
            </a:r>
            <a:r>
              <a:rPr lang="en-US" sz="2600" dirty="0" smtClean="0"/>
              <a:t>Map </a:t>
            </a:r>
            <a:r>
              <a:rPr lang="en-US" sz="2600" dirty="0"/>
              <a:t>of </a:t>
            </a:r>
            <a:r>
              <a:rPr lang="en-US" sz="2600" dirty="0" smtClean="0"/>
              <a:t>Europe redrawn</a:t>
            </a:r>
          </a:p>
          <a:p>
            <a:pPr marL="0" indent="0">
              <a:buNone/>
            </a:pPr>
            <a:r>
              <a:rPr lang="en-US" sz="2600" dirty="0" smtClean="0"/>
              <a:t>10</a:t>
            </a:r>
            <a:r>
              <a:rPr lang="en-US" sz="2600" dirty="0"/>
              <a:t>. The Ottoman Empire </a:t>
            </a:r>
            <a:r>
              <a:rPr lang="en-US" sz="2600" dirty="0" smtClean="0"/>
              <a:t>was </a:t>
            </a:r>
            <a:r>
              <a:rPr lang="en-US" sz="2600" dirty="0"/>
              <a:t>split </a:t>
            </a:r>
            <a:r>
              <a:rPr lang="en-US" sz="2600" dirty="0" smtClean="0"/>
              <a:t>apart</a:t>
            </a:r>
            <a:endParaRPr lang="en-US" sz="2600" dirty="0"/>
          </a:p>
        </p:txBody>
      </p:sp>
    </p:spTree>
    <p:extLst>
      <p:ext uri="{BB962C8B-B14F-4D97-AF65-F5344CB8AC3E}">
        <p14:creationId xmlns:p14="http://schemas.microsoft.com/office/powerpoint/2010/main" val="1181642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Treaty of Versailles</a:t>
            </a:r>
          </a:p>
          <a:p>
            <a:pPr marL="0" indent="0">
              <a:buNone/>
            </a:pPr>
            <a:r>
              <a:rPr lang="en-US" sz="2600" dirty="0"/>
              <a:t>11. Germany’s African and Asian colonies </a:t>
            </a:r>
            <a:endParaRPr lang="en-US" sz="2600" dirty="0" smtClean="0"/>
          </a:p>
          <a:p>
            <a:pPr marL="0" indent="0">
              <a:buNone/>
            </a:pPr>
            <a:r>
              <a:rPr lang="en-US" sz="2600" dirty="0" smtClean="0"/>
              <a:t>12</a:t>
            </a:r>
            <a:r>
              <a:rPr lang="en-US" sz="2600" dirty="0"/>
              <a:t>. </a:t>
            </a:r>
            <a:r>
              <a:rPr lang="en-US" sz="2600" dirty="0" smtClean="0"/>
              <a:t>Alsace-Lorraine returned </a:t>
            </a:r>
            <a:r>
              <a:rPr lang="en-US" sz="2600" dirty="0"/>
              <a:t>to </a:t>
            </a:r>
            <a:r>
              <a:rPr lang="en-US" sz="2600" dirty="0" smtClean="0"/>
              <a:t>France</a:t>
            </a:r>
          </a:p>
          <a:p>
            <a:pPr marL="0" indent="0">
              <a:buNone/>
            </a:pPr>
            <a:r>
              <a:rPr lang="en-US" sz="2600" dirty="0" smtClean="0"/>
              <a:t>13</a:t>
            </a:r>
            <a:r>
              <a:rPr lang="en-US" sz="2600" dirty="0"/>
              <a:t>. </a:t>
            </a:r>
            <a:r>
              <a:rPr lang="en-US" sz="2600" dirty="0" smtClean="0"/>
              <a:t>Germany </a:t>
            </a:r>
            <a:r>
              <a:rPr lang="en-US" sz="2600" dirty="0"/>
              <a:t>(with Austria) </a:t>
            </a:r>
            <a:r>
              <a:rPr lang="en-US" sz="2600" dirty="0" smtClean="0"/>
              <a:t>responsible </a:t>
            </a:r>
            <a:r>
              <a:rPr lang="en-US" sz="2600" dirty="0"/>
              <a:t>for the </a:t>
            </a:r>
            <a:r>
              <a:rPr lang="en-US" sz="2600" dirty="0" smtClean="0"/>
              <a:t>war</a:t>
            </a:r>
          </a:p>
          <a:p>
            <a:pPr marL="0" indent="0">
              <a:buNone/>
            </a:pPr>
            <a:r>
              <a:rPr lang="en-US" sz="2600" dirty="0" smtClean="0"/>
              <a:t>14</a:t>
            </a:r>
            <a:r>
              <a:rPr lang="en-US" sz="2600" dirty="0"/>
              <a:t>. R</a:t>
            </a:r>
            <a:r>
              <a:rPr lang="en-US" sz="2600" dirty="0" smtClean="0"/>
              <a:t>eparations </a:t>
            </a:r>
            <a:r>
              <a:rPr lang="en-US" sz="2600" dirty="0"/>
              <a:t>were a crippling financial </a:t>
            </a:r>
            <a:r>
              <a:rPr lang="en-US" sz="2600" dirty="0" smtClean="0"/>
              <a:t>burden</a:t>
            </a:r>
            <a:endParaRPr lang="en-US" sz="2600" dirty="0"/>
          </a:p>
        </p:txBody>
      </p:sp>
    </p:spTree>
    <p:extLst>
      <p:ext uri="{BB962C8B-B14F-4D97-AF65-F5344CB8AC3E}">
        <p14:creationId xmlns:p14="http://schemas.microsoft.com/office/powerpoint/2010/main" val="383302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Treaty of Versailles</a:t>
            </a:r>
          </a:p>
          <a:p>
            <a:pPr marL="0" indent="0">
              <a:buNone/>
            </a:pPr>
            <a:r>
              <a:rPr lang="en-US" sz="2600" dirty="0"/>
              <a:t>15. </a:t>
            </a:r>
            <a:r>
              <a:rPr lang="en-US" sz="2600" dirty="0" smtClean="0"/>
              <a:t>German </a:t>
            </a:r>
            <a:r>
              <a:rPr lang="en-US" sz="2600" dirty="0"/>
              <a:t>government </a:t>
            </a:r>
            <a:r>
              <a:rPr lang="en-US" sz="2600" dirty="0" smtClean="0"/>
              <a:t>protested </a:t>
            </a:r>
            <a:r>
              <a:rPr lang="en-US" sz="2600" dirty="0"/>
              <a:t>the treaty </a:t>
            </a:r>
            <a:endParaRPr lang="en-US" sz="2600" dirty="0" smtClean="0"/>
          </a:p>
          <a:p>
            <a:pPr marL="0" indent="0">
              <a:buNone/>
            </a:pPr>
            <a:r>
              <a:rPr lang="en-US" sz="2600" dirty="0" smtClean="0"/>
              <a:t>16</a:t>
            </a:r>
            <a:r>
              <a:rPr lang="en-US" sz="2600" dirty="0"/>
              <a:t>. The Versailles treaties </a:t>
            </a:r>
            <a:endParaRPr lang="en-US" sz="2600" dirty="0" smtClean="0"/>
          </a:p>
          <a:p>
            <a:pPr marL="0" indent="0">
              <a:buNone/>
            </a:pPr>
            <a:r>
              <a:rPr lang="en-US" sz="2600" dirty="0" smtClean="0"/>
              <a:t>17</a:t>
            </a:r>
            <a:r>
              <a:rPr lang="en-US" sz="2600" dirty="0"/>
              <a:t>. </a:t>
            </a:r>
            <a:r>
              <a:rPr lang="en-US" sz="2600" dirty="0" smtClean="0"/>
              <a:t>U.S</a:t>
            </a:r>
            <a:r>
              <a:rPr lang="en-US" sz="2600" dirty="0"/>
              <a:t>. </a:t>
            </a:r>
            <a:r>
              <a:rPr lang="en-US" sz="2600" dirty="0" smtClean="0"/>
              <a:t>and the </a:t>
            </a:r>
            <a:r>
              <a:rPr lang="en-US" sz="2600" dirty="0"/>
              <a:t>League of Nations </a:t>
            </a:r>
            <a:endParaRPr lang="en-US" sz="2600" dirty="0" smtClean="0"/>
          </a:p>
          <a:p>
            <a:pPr marL="0" indent="0">
              <a:buNone/>
            </a:pPr>
            <a:r>
              <a:rPr lang="en-US" sz="2600" dirty="0" smtClean="0"/>
              <a:t>18</a:t>
            </a:r>
            <a:r>
              <a:rPr lang="en-US" sz="2600" dirty="0"/>
              <a:t>. P</a:t>
            </a:r>
            <a:r>
              <a:rPr lang="en-US" sz="2600" dirty="0" smtClean="0"/>
              <a:t>rinciple </a:t>
            </a:r>
            <a:r>
              <a:rPr lang="en-US" sz="2600" dirty="0"/>
              <a:t>of national </a:t>
            </a:r>
            <a:r>
              <a:rPr lang="en-US" sz="2600" dirty="0" smtClean="0"/>
              <a:t>self-determination</a:t>
            </a:r>
            <a:endParaRPr lang="en-US" sz="2600" dirty="0"/>
          </a:p>
        </p:txBody>
      </p:sp>
    </p:spTree>
    <p:extLst>
      <p:ext uri="{BB962C8B-B14F-4D97-AF65-F5344CB8AC3E}">
        <p14:creationId xmlns:p14="http://schemas.microsoft.com/office/powerpoint/2010/main" val="194423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Mood of 1914</a:t>
            </a:r>
          </a:p>
          <a:p>
            <a:pPr marL="0" indent="0">
              <a:buNone/>
            </a:pPr>
            <a:r>
              <a:rPr lang="en-US" sz="2600" dirty="0" smtClean="0"/>
              <a:t>1. Germany </a:t>
            </a:r>
            <a:r>
              <a:rPr lang="en-US" sz="2600" dirty="0"/>
              <a:t>was famous for its powerful and aggressive </a:t>
            </a:r>
            <a:r>
              <a:rPr lang="en-US" sz="2600" dirty="0" smtClean="0"/>
              <a:t>army</a:t>
            </a:r>
          </a:p>
          <a:p>
            <a:pPr marL="0" indent="0">
              <a:buNone/>
            </a:pPr>
            <a:r>
              <a:rPr lang="en-US" sz="2600" dirty="0" smtClean="0"/>
              <a:t>2</a:t>
            </a:r>
            <a:r>
              <a:rPr lang="en-US" sz="2600" dirty="0"/>
              <a:t>. All the great powers built up their armed forces and designed mobilization plans </a:t>
            </a:r>
            <a:endParaRPr lang="en-US" sz="2600" dirty="0" smtClean="0"/>
          </a:p>
          <a:p>
            <a:pPr marL="0" indent="0">
              <a:buNone/>
            </a:pPr>
            <a:r>
              <a:rPr lang="en-US" sz="2600" dirty="0" smtClean="0"/>
              <a:t>3</a:t>
            </a:r>
            <a:r>
              <a:rPr lang="en-US" sz="2600" dirty="0"/>
              <a:t>. </a:t>
            </a:r>
            <a:r>
              <a:rPr lang="en-US" sz="2600" dirty="0" smtClean="0"/>
              <a:t>Europeans underestimated </a:t>
            </a:r>
            <a:r>
              <a:rPr lang="en-US" sz="2600" dirty="0"/>
              <a:t>the destructive potential of modern </a:t>
            </a:r>
            <a:r>
              <a:rPr lang="en-US" sz="2600" dirty="0" smtClean="0"/>
              <a:t>weapons</a:t>
            </a:r>
            <a:endParaRPr lang="en-US" sz="2600" dirty="0"/>
          </a:p>
          <a:p>
            <a:pPr marL="0" indent="0">
              <a:buNone/>
            </a:pPr>
            <a:r>
              <a:rPr lang="en-US" sz="2600" dirty="0"/>
              <a:t>4. Many believed that war was </a:t>
            </a:r>
            <a:r>
              <a:rPr lang="en-US" sz="2600" dirty="0" smtClean="0"/>
              <a:t>heroic and </a:t>
            </a:r>
            <a:r>
              <a:rPr lang="en-US" sz="2600" dirty="0"/>
              <a:t>that any conflict would be over </a:t>
            </a:r>
            <a:r>
              <a:rPr lang="en-US" sz="2600" dirty="0" smtClean="0"/>
              <a:t>quickly</a:t>
            </a:r>
            <a:endParaRPr lang="en-US" sz="2600" dirty="0"/>
          </a:p>
        </p:txBody>
      </p:sp>
    </p:spTree>
    <p:extLst>
      <p:ext uri="{BB962C8B-B14F-4D97-AF65-F5344CB8AC3E}">
        <p14:creationId xmlns:p14="http://schemas.microsoft.com/office/powerpoint/2010/main" val="6764058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Peace Settlement in the Middle East</a:t>
            </a:r>
          </a:p>
          <a:p>
            <a:pPr marL="0" indent="0">
              <a:buNone/>
            </a:pPr>
            <a:r>
              <a:rPr lang="en-US" sz="2600" dirty="0" smtClean="0"/>
              <a:t>1. Political </a:t>
            </a:r>
            <a:r>
              <a:rPr lang="en-US" sz="2600" dirty="0"/>
              <a:t>settlement on the former Ottoman Empire </a:t>
            </a:r>
            <a:endParaRPr lang="en-US" sz="2600" dirty="0" smtClean="0"/>
          </a:p>
          <a:p>
            <a:pPr marL="0" indent="0">
              <a:buNone/>
            </a:pPr>
            <a:r>
              <a:rPr lang="en-US" sz="2600" dirty="0" smtClean="0"/>
              <a:t>2</a:t>
            </a:r>
            <a:r>
              <a:rPr lang="en-US" sz="2600" dirty="0"/>
              <a:t>. </a:t>
            </a:r>
            <a:r>
              <a:rPr lang="en-US" sz="2600" dirty="0" smtClean="0"/>
              <a:t>Secret </a:t>
            </a:r>
            <a:r>
              <a:rPr lang="en-US" sz="2600" dirty="0"/>
              <a:t>wartime agreements to divide and rule the Ottoman </a:t>
            </a:r>
            <a:r>
              <a:rPr lang="en-US" sz="2600" dirty="0" smtClean="0"/>
              <a:t>lands</a:t>
            </a:r>
            <a:endParaRPr lang="en-US" sz="2600" dirty="0"/>
          </a:p>
          <a:p>
            <a:pPr marL="0" indent="0">
              <a:buNone/>
            </a:pPr>
            <a:r>
              <a:rPr lang="en-US" sz="2600" dirty="0"/>
              <a:t>3. </a:t>
            </a:r>
            <a:r>
              <a:rPr lang="en-US" sz="2600" dirty="0" smtClean="0"/>
              <a:t>Sykes-Picot </a:t>
            </a:r>
            <a:r>
              <a:rPr lang="en-US" sz="2600" dirty="0"/>
              <a:t>Agreement of </a:t>
            </a:r>
            <a:r>
              <a:rPr lang="en-US" sz="2600" dirty="0" smtClean="0"/>
              <a:t>1916</a:t>
            </a:r>
          </a:p>
          <a:p>
            <a:pPr marL="0" indent="0">
              <a:buNone/>
            </a:pPr>
            <a:r>
              <a:rPr lang="en-US" sz="2600" dirty="0" smtClean="0"/>
              <a:t>4</a:t>
            </a:r>
            <a:r>
              <a:rPr lang="en-US" sz="2600" dirty="0"/>
              <a:t>. </a:t>
            </a:r>
            <a:r>
              <a:rPr lang="en-US" sz="2600" dirty="0" smtClean="0"/>
              <a:t>Allies intentions </a:t>
            </a:r>
            <a:endParaRPr lang="en-US" sz="2600" dirty="0"/>
          </a:p>
          <a:p>
            <a:pPr marL="0" indent="0">
              <a:buNone/>
            </a:pPr>
            <a:endParaRPr lang="en-US" sz="2600" dirty="0"/>
          </a:p>
          <a:p>
            <a:pPr marL="0" indent="0">
              <a:buNone/>
            </a:pPr>
            <a:endParaRPr lang="en-US" sz="2600" dirty="0"/>
          </a:p>
        </p:txBody>
      </p:sp>
    </p:spTree>
    <p:extLst>
      <p:ext uri="{BB962C8B-B14F-4D97-AF65-F5344CB8AC3E}">
        <p14:creationId xmlns:p14="http://schemas.microsoft.com/office/powerpoint/2010/main" val="1653093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The Peace Settlement in the Middle East</a:t>
            </a:r>
          </a:p>
          <a:p>
            <a:pPr marL="0" indent="0">
              <a:buNone/>
            </a:pPr>
            <a:r>
              <a:rPr lang="en-US" sz="2600" dirty="0"/>
              <a:t>5. </a:t>
            </a:r>
            <a:r>
              <a:rPr lang="en-US" sz="2600" dirty="0" smtClean="0"/>
              <a:t>Balfour </a:t>
            </a:r>
            <a:r>
              <a:rPr lang="en-US" sz="2600" dirty="0"/>
              <a:t>Declaration </a:t>
            </a:r>
            <a:endParaRPr lang="en-US" sz="2600" dirty="0" smtClean="0"/>
          </a:p>
          <a:p>
            <a:pPr marL="0" indent="0">
              <a:buNone/>
            </a:pPr>
            <a:r>
              <a:rPr lang="en-US" sz="2600" dirty="0" smtClean="0"/>
              <a:t>6</a:t>
            </a:r>
            <a:r>
              <a:rPr lang="en-US" sz="2600" dirty="0"/>
              <a:t>. </a:t>
            </a:r>
            <a:r>
              <a:rPr lang="en-US" sz="2600" dirty="0" smtClean="0"/>
              <a:t>“</a:t>
            </a:r>
            <a:r>
              <a:rPr lang="en-US" sz="2600" dirty="0"/>
              <a:t>National Home for the Jewish People</a:t>
            </a:r>
            <a:r>
              <a:rPr lang="en-US" sz="2600" dirty="0" smtClean="0"/>
              <a:t>”</a:t>
            </a:r>
          </a:p>
          <a:p>
            <a:pPr marL="0" indent="0">
              <a:buNone/>
            </a:pPr>
            <a:r>
              <a:rPr lang="en-US" sz="2600" dirty="0" smtClean="0"/>
              <a:t>7</a:t>
            </a:r>
            <a:r>
              <a:rPr lang="en-US" sz="2600" dirty="0"/>
              <a:t>. </a:t>
            </a:r>
            <a:r>
              <a:rPr lang="en-US" sz="2600" dirty="0" smtClean="0"/>
              <a:t>Implications of the declaration </a:t>
            </a:r>
          </a:p>
          <a:p>
            <a:pPr marL="0" indent="0">
              <a:buNone/>
            </a:pPr>
            <a:r>
              <a:rPr lang="en-US" sz="2600" dirty="0" smtClean="0"/>
              <a:t>8</a:t>
            </a:r>
            <a:r>
              <a:rPr lang="en-US" sz="2600" dirty="0"/>
              <a:t>. </a:t>
            </a:r>
            <a:r>
              <a:rPr lang="en-US" sz="2600" dirty="0" smtClean="0"/>
              <a:t>General Syrian Congress</a:t>
            </a:r>
            <a:endParaRPr lang="en-US" sz="2600" dirty="0"/>
          </a:p>
        </p:txBody>
      </p:sp>
    </p:spTree>
    <p:extLst>
      <p:ext uri="{BB962C8B-B14F-4D97-AF65-F5344CB8AC3E}">
        <p14:creationId xmlns:p14="http://schemas.microsoft.com/office/powerpoint/2010/main" val="17645390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Ottoman camel corps preparing for action in the Sinai Peninsula. They are lined up outside their tents, ready to ride across the desert. "/>
          <p:cNvPicPr>
            <a:picLocks noChangeAspect="1"/>
          </p:cNvPicPr>
          <p:nvPr/>
        </p:nvPicPr>
        <p:blipFill>
          <a:blip r:embed="rId3"/>
          <a:stretch>
            <a:fillRect/>
          </a:stretch>
        </p:blipFill>
        <p:spPr>
          <a:xfrm>
            <a:off x="304800" y="426720"/>
            <a:ext cx="8534400" cy="600456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Entente proposals for the partition of the Ottoman Empire at the end of WWI. &#10;The map shows that the Entente proposed that Egypt and Iran come under British rule while Syria would fall under French rule. It also proposed that Libya and part of Turkey come under Italian rule while Armenia, Kurdistan, and Russian Iran come under Russian control. "/>
          <p:cNvPicPr>
            <a:picLocks noChangeAspect="1"/>
          </p:cNvPicPr>
          <p:nvPr/>
        </p:nvPicPr>
        <p:blipFill>
          <a:blip r:embed="rId3"/>
          <a:stretch>
            <a:fillRect/>
          </a:stretch>
        </p:blipFill>
        <p:spPr>
          <a:xfrm>
            <a:off x="1816607" y="265176"/>
            <a:ext cx="5510784" cy="632764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actual partition of the Ottoman Empire after WWI. &#10;In reality, Egypt and Libya became their own nations, as did Saudi Arabia, and Persia (Iran). Turkey was much bigger than the original suggestion, with none of the land going to Italy. The French did receive a mandate over Syria in 1920 while Iraq fell to the British mandate in 1920. "/>
          <p:cNvPicPr>
            <a:picLocks noChangeAspect="1"/>
          </p:cNvPicPr>
          <p:nvPr/>
        </p:nvPicPr>
        <p:blipFill>
          <a:blip r:embed="rId3"/>
          <a:stretch>
            <a:fillRect/>
          </a:stretch>
        </p:blipFill>
        <p:spPr>
          <a:xfrm>
            <a:off x="1816607" y="265176"/>
            <a:ext cx="5510784" cy="632764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The Peace Settlement in the Middle East</a:t>
            </a:r>
          </a:p>
          <a:p>
            <a:pPr marL="0" indent="0">
              <a:buNone/>
            </a:pPr>
            <a:r>
              <a:rPr lang="en-US" sz="2600" dirty="0"/>
              <a:t>9. </a:t>
            </a:r>
            <a:r>
              <a:rPr lang="en-US" sz="2600" dirty="0" smtClean="0"/>
              <a:t>French </a:t>
            </a:r>
            <a:r>
              <a:rPr lang="en-US" sz="2600" dirty="0"/>
              <a:t>army </a:t>
            </a:r>
            <a:r>
              <a:rPr lang="en-US" sz="2600" dirty="0" smtClean="0"/>
              <a:t>attacked Syria</a:t>
            </a:r>
          </a:p>
          <a:p>
            <a:pPr marL="0" indent="0">
              <a:buNone/>
            </a:pPr>
            <a:r>
              <a:rPr lang="en-US" sz="2600" dirty="0" smtClean="0"/>
              <a:t>10</a:t>
            </a:r>
            <a:r>
              <a:rPr lang="en-US" sz="2600" dirty="0"/>
              <a:t>. </a:t>
            </a:r>
            <a:r>
              <a:rPr lang="en-US" sz="2600" dirty="0" smtClean="0"/>
              <a:t>British put </a:t>
            </a:r>
            <a:r>
              <a:rPr lang="en-US" sz="2600" dirty="0"/>
              <a:t>down an uprising in Iraq </a:t>
            </a:r>
            <a:endParaRPr lang="en-US" sz="2600" dirty="0" smtClean="0"/>
          </a:p>
          <a:p>
            <a:pPr marL="0" indent="0">
              <a:buNone/>
            </a:pPr>
            <a:r>
              <a:rPr lang="en-US" sz="2600" dirty="0" smtClean="0"/>
              <a:t>11</a:t>
            </a:r>
            <a:r>
              <a:rPr lang="en-US" sz="2600" dirty="0"/>
              <a:t>. Western </a:t>
            </a:r>
            <a:r>
              <a:rPr lang="en-US" sz="2600" dirty="0" smtClean="0"/>
              <a:t>imperialism</a:t>
            </a:r>
          </a:p>
          <a:p>
            <a:pPr marL="0" indent="0">
              <a:buNone/>
            </a:pPr>
            <a:r>
              <a:rPr lang="en-US" sz="2600" dirty="0" smtClean="0"/>
              <a:t>12</a:t>
            </a:r>
            <a:r>
              <a:rPr lang="en-US" sz="2600" dirty="0"/>
              <a:t>. </a:t>
            </a:r>
            <a:r>
              <a:rPr lang="en-US" sz="2600" dirty="0" smtClean="0"/>
              <a:t>Occupation of Turkey</a:t>
            </a:r>
            <a:endParaRPr lang="en-US" sz="2600" dirty="0"/>
          </a:p>
        </p:txBody>
      </p:sp>
    </p:spTree>
    <p:extLst>
      <p:ext uri="{BB962C8B-B14F-4D97-AF65-F5344CB8AC3E}">
        <p14:creationId xmlns:p14="http://schemas.microsoft.com/office/powerpoint/2010/main" val="2995643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The Peace Settlement in the Middle East</a:t>
            </a:r>
          </a:p>
          <a:p>
            <a:pPr marL="0" indent="0">
              <a:buNone/>
            </a:pPr>
            <a:r>
              <a:rPr lang="en-US" sz="2600" dirty="0" smtClean="0"/>
              <a:t>13. Greek </a:t>
            </a:r>
            <a:r>
              <a:rPr lang="en-US" sz="2600" dirty="0"/>
              <a:t>nationalists </a:t>
            </a:r>
            <a:endParaRPr lang="en-US" sz="2600" dirty="0" smtClean="0"/>
          </a:p>
          <a:p>
            <a:pPr marL="0" indent="0">
              <a:buNone/>
            </a:pPr>
            <a:r>
              <a:rPr lang="en-US" sz="2600" dirty="0" smtClean="0"/>
              <a:t>14</a:t>
            </a:r>
            <a:r>
              <a:rPr lang="en-US" sz="2600" dirty="0"/>
              <a:t>. </a:t>
            </a:r>
            <a:r>
              <a:rPr lang="en-US" sz="2600" dirty="0" smtClean="0"/>
              <a:t>Mustafa </a:t>
            </a:r>
            <a:r>
              <a:rPr lang="en-US" sz="2600" dirty="0"/>
              <a:t>Kemal (</a:t>
            </a:r>
            <a:r>
              <a:rPr lang="en-US" sz="2600" dirty="0" smtClean="0"/>
              <a:t>1881–1938)</a:t>
            </a:r>
            <a:r>
              <a:rPr lang="en-US" sz="2600" dirty="0"/>
              <a:t> </a:t>
            </a:r>
          </a:p>
          <a:p>
            <a:pPr marL="0" indent="0">
              <a:buNone/>
            </a:pPr>
            <a:r>
              <a:rPr lang="en-US" sz="2600" dirty="0"/>
              <a:t>15. </a:t>
            </a:r>
            <a:r>
              <a:rPr lang="en-US" sz="2600" dirty="0" smtClean="0"/>
              <a:t>Treaty </a:t>
            </a:r>
            <a:r>
              <a:rPr lang="en-US" sz="2600" dirty="0"/>
              <a:t>of Lausanne </a:t>
            </a:r>
            <a:endParaRPr lang="en-US" sz="2600" dirty="0" smtClean="0"/>
          </a:p>
          <a:p>
            <a:pPr marL="0" indent="0">
              <a:buNone/>
            </a:pPr>
            <a:r>
              <a:rPr lang="en-US" sz="2600" dirty="0" smtClean="0"/>
              <a:t>16</a:t>
            </a:r>
            <a:r>
              <a:rPr lang="en-US" sz="2600" dirty="0"/>
              <a:t>. </a:t>
            </a:r>
            <a:r>
              <a:rPr lang="en-US" sz="2600" dirty="0" smtClean="0"/>
              <a:t>Kemal was </a:t>
            </a:r>
            <a:r>
              <a:rPr lang="en-US" sz="2600" dirty="0"/>
              <a:t>elected </a:t>
            </a:r>
            <a:r>
              <a:rPr lang="en-US" sz="2600" dirty="0" smtClean="0"/>
              <a:t>president and </a:t>
            </a:r>
            <a:r>
              <a:rPr lang="en-US" sz="2600" dirty="0"/>
              <a:t>created a one-party system </a:t>
            </a:r>
            <a:endParaRPr lang="en-US" sz="2600" dirty="0" smtClean="0"/>
          </a:p>
          <a:p>
            <a:pPr marL="0" indent="0">
              <a:buNone/>
            </a:pPr>
            <a:r>
              <a:rPr lang="en-US" sz="2600" dirty="0" smtClean="0"/>
              <a:t>17</a:t>
            </a:r>
            <a:r>
              <a:rPr lang="en-US" sz="2600" dirty="0"/>
              <a:t>. </a:t>
            </a:r>
            <a:r>
              <a:rPr lang="en-US" sz="2600" dirty="0" smtClean="0"/>
              <a:t>Kemal’s western influences</a:t>
            </a:r>
            <a:endParaRPr lang="en-US" sz="2600" dirty="0"/>
          </a:p>
        </p:txBody>
      </p:sp>
    </p:spTree>
    <p:extLst>
      <p:ext uri="{BB962C8B-B14F-4D97-AF65-F5344CB8AC3E}">
        <p14:creationId xmlns:p14="http://schemas.microsoft.com/office/powerpoint/2010/main" val="2183601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yramid shows the total number of men who were mobilized for the war at 59,777,500. Of those, there were more than 29,000,000 casualties with 8,280,250 of those men getting killed. &#10;The chart breaks down the numbers of wounded and killed per country. Russia had the highest number of casualties and lost 55% of its forces. Germany was close behind. The French Empire and Austria-Hungary had fewer casualties but lost a greater percentage of their forces (approx. 75%). Italy, Great Britain, Austria-Hungary, the French Empire, Germany, and Russia all had more than 1,000,000 casualties. Other countries with casualties (in order of number of casualties) included Turkey, the United States, Romania, Serbia, Bulgaria, Canada, Australia, India, New Zealand, Belgium, Greece, Portugal, South Africa, Montenegro, Japan, and some African countries. Germany, Russia, the French Empire, and Austria-Hungary each had more than 1,000,000 killed. Aside from Great Britain at 703,000 men killed, the other countries involved lost significantly fewer men. "/>
          <p:cNvPicPr>
            <a:picLocks noChangeAspect="1"/>
          </p:cNvPicPr>
          <p:nvPr/>
        </p:nvPicPr>
        <p:blipFill>
          <a:blip r:embed="rId3"/>
          <a:stretch>
            <a:fillRect/>
          </a:stretch>
        </p:blipFill>
        <p:spPr>
          <a:xfrm>
            <a:off x="1673351" y="265176"/>
            <a:ext cx="5797296" cy="632764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Human Costs of the War</a:t>
            </a:r>
          </a:p>
          <a:p>
            <a:pPr marL="0" indent="0">
              <a:buNone/>
            </a:pPr>
            <a:r>
              <a:rPr lang="en-US" sz="2600" dirty="0" smtClean="0"/>
              <a:t>1. Cost of World </a:t>
            </a:r>
            <a:r>
              <a:rPr lang="en-US" sz="2600" dirty="0"/>
              <a:t>War I </a:t>
            </a:r>
            <a:endParaRPr lang="en-US" sz="2600" dirty="0" smtClean="0"/>
          </a:p>
          <a:p>
            <a:pPr marL="0" indent="0">
              <a:buNone/>
            </a:pPr>
            <a:r>
              <a:rPr lang="en-US" sz="2600" dirty="0" smtClean="0"/>
              <a:t>2</a:t>
            </a:r>
            <a:r>
              <a:rPr lang="en-US" sz="2600" dirty="0"/>
              <a:t>. </a:t>
            </a:r>
            <a:r>
              <a:rPr lang="en-US" sz="2600" dirty="0" smtClean="0"/>
              <a:t>8 </a:t>
            </a:r>
            <a:r>
              <a:rPr lang="en-US" sz="2600" dirty="0"/>
              <a:t>million </a:t>
            </a:r>
            <a:r>
              <a:rPr lang="en-US" sz="2600" dirty="0" smtClean="0"/>
              <a:t>soldiers</a:t>
            </a:r>
          </a:p>
          <a:p>
            <a:pPr marL="0" indent="0">
              <a:buNone/>
            </a:pPr>
            <a:r>
              <a:rPr lang="en-US" sz="2600" dirty="0" smtClean="0"/>
              <a:t>3</a:t>
            </a:r>
            <a:r>
              <a:rPr lang="en-US" sz="2600" dirty="0"/>
              <a:t>. Between 7 and 10 million civilians died </a:t>
            </a:r>
            <a:endParaRPr lang="en-US" sz="2600" dirty="0" smtClean="0"/>
          </a:p>
          <a:p>
            <a:pPr marL="0" indent="0">
              <a:buNone/>
            </a:pPr>
            <a:r>
              <a:rPr lang="en-US" sz="2600" dirty="0" smtClean="0"/>
              <a:t>4</a:t>
            </a:r>
            <a:r>
              <a:rPr lang="en-US" sz="2600" dirty="0"/>
              <a:t>. </a:t>
            </a:r>
            <a:r>
              <a:rPr lang="en-US" sz="2600" dirty="0" smtClean="0"/>
              <a:t>Proper burials were difficult</a:t>
            </a:r>
          </a:p>
          <a:p>
            <a:pPr marL="0" indent="0">
              <a:buNone/>
            </a:pPr>
            <a:r>
              <a:rPr lang="en-US" sz="2600" dirty="0" smtClean="0"/>
              <a:t>5</a:t>
            </a:r>
            <a:r>
              <a:rPr lang="en-US" sz="2600" dirty="0"/>
              <a:t>. Millions of ordinary people </a:t>
            </a:r>
            <a:r>
              <a:rPr lang="en-US" sz="2600" dirty="0" smtClean="0"/>
              <a:t>grieved</a:t>
            </a:r>
            <a:endParaRPr lang="en-US" sz="2600" dirty="0"/>
          </a:p>
          <a:p>
            <a:pPr marL="0" indent="0">
              <a:buNone/>
            </a:pPr>
            <a:endParaRPr lang="en-US" sz="2600" dirty="0"/>
          </a:p>
        </p:txBody>
      </p:sp>
    </p:spTree>
    <p:extLst>
      <p:ext uri="{BB962C8B-B14F-4D97-AF65-F5344CB8AC3E}">
        <p14:creationId xmlns:p14="http://schemas.microsoft.com/office/powerpoint/2010/main" val="4016197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Peace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The Human Costs of the War</a:t>
            </a:r>
          </a:p>
          <a:p>
            <a:pPr marL="0" indent="0">
              <a:buNone/>
            </a:pPr>
            <a:r>
              <a:rPr lang="en-US" sz="2600" dirty="0"/>
              <a:t>6. </a:t>
            </a:r>
            <a:r>
              <a:rPr lang="en-US" sz="2600" dirty="0" smtClean="0"/>
              <a:t>Tomb </a:t>
            </a:r>
            <a:r>
              <a:rPr lang="en-US" sz="2600" dirty="0"/>
              <a:t>of the Unknown </a:t>
            </a:r>
            <a:r>
              <a:rPr lang="en-US" sz="2600" dirty="0" smtClean="0"/>
              <a:t>Soldier</a:t>
            </a:r>
          </a:p>
          <a:p>
            <a:pPr marL="0" indent="0">
              <a:buNone/>
            </a:pPr>
            <a:r>
              <a:rPr lang="en-US" sz="2600" dirty="0" smtClean="0"/>
              <a:t>7</a:t>
            </a:r>
            <a:r>
              <a:rPr lang="en-US" sz="2600" dirty="0"/>
              <a:t>. The victims of the First World War </a:t>
            </a:r>
            <a:endParaRPr lang="en-US" sz="2600" dirty="0" smtClean="0"/>
          </a:p>
          <a:p>
            <a:pPr marL="0" indent="0">
              <a:buNone/>
            </a:pPr>
            <a:r>
              <a:rPr lang="en-US" sz="2600" dirty="0" smtClean="0"/>
              <a:t>8</a:t>
            </a:r>
            <a:r>
              <a:rPr lang="en-US" sz="2600" dirty="0"/>
              <a:t>. Veterans’ groups </a:t>
            </a:r>
            <a:endParaRPr lang="en-US" sz="2600" dirty="0" smtClean="0"/>
          </a:p>
          <a:p>
            <a:pPr marL="0" indent="0">
              <a:buNone/>
            </a:pPr>
            <a:r>
              <a:rPr lang="en-US" sz="2600" dirty="0" smtClean="0"/>
              <a:t>9</a:t>
            </a:r>
            <a:r>
              <a:rPr lang="en-US" sz="2600" dirty="0"/>
              <a:t>. </a:t>
            </a:r>
            <a:r>
              <a:rPr lang="en-US" sz="2600" dirty="0" smtClean="0"/>
              <a:t>Great </a:t>
            </a:r>
            <a:r>
              <a:rPr lang="en-US" sz="2600" dirty="0"/>
              <a:t>Depression in </a:t>
            </a:r>
            <a:r>
              <a:rPr lang="en-US" sz="2600" dirty="0" smtClean="0"/>
              <a:t>1929</a:t>
            </a:r>
          </a:p>
          <a:p>
            <a:pPr marL="0" indent="0">
              <a:buNone/>
            </a:pPr>
            <a:r>
              <a:rPr lang="en-US" sz="2600" dirty="0" smtClean="0"/>
              <a:t>10</a:t>
            </a:r>
            <a:r>
              <a:rPr lang="en-US" sz="2600" dirty="0"/>
              <a:t>. N</a:t>
            </a:r>
            <a:r>
              <a:rPr lang="en-US" sz="2600" dirty="0" smtClean="0"/>
              <a:t>ewly </a:t>
            </a:r>
            <a:r>
              <a:rPr lang="en-US" sz="2600" dirty="0"/>
              <a:t>formed radical </a:t>
            </a:r>
            <a:r>
              <a:rPr lang="en-US" sz="2600"/>
              <a:t>right-wing </a:t>
            </a:r>
            <a:r>
              <a:rPr lang="en-US" sz="2600" smtClean="0"/>
              <a:t>parties like the </a:t>
            </a:r>
            <a:r>
              <a:rPr lang="en-US" sz="2600" dirty="0"/>
              <a:t>German Nazis and the Italian </a:t>
            </a:r>
            <a:r>
              <a:rPr lang="en-US" sz="2600" dirty="0" smtClean="0"/>
              <a:t>Fascists</a:t>
            </a:r>
            <a:endParaRPr lang="en-US" sz="2600" dirty="0"/>
          </a:p>
        </p:txBody>
      </p:sp>
    </p:spTree>
    <p:extLst>
      <p:ext uri="{BB962C8B-B14F-4D97-AF65-F5344CB8AC3E}">
        <p14:creationId xmlns:p14="http://schemas.microsoft.com/office/powerpoint/2010/main" val="68832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lvl="0" indent="-514350">
              <a:buFontTx/>
              <a:buAutoNum type="alphaUcPeriod" startAt="2"/>
            </a:pPr>
            <a:r>
              <a:rPr lang="en-US" sz="2600" b="1" dirty="0">
                <a:solidFill>
                  <a:srgbClr val="000000"/>
                </a:solidFill>
              </a:rPr>
              <a:t>The Mood of 1914</a:t>
            </a:r>
          </a:p>
          <a:p>
            <a:pPr marL="0" indent="0">
              <a:buNone/>
            </a:pPr>
            <a:r>
              <a:rPr lang="en-US" sz="2600" dirty="0"/>
              <a:t>5. P</a:t>
            </a:r>
            <a:r>
              <a:rPr lang="en-US" sz="2600" dirty="0" smtClean="0"/>
              <a:t>opular nationalism</a:t>
            </a:r>
          </a:p>
          <a:p>
            <a:pPr marL="0" indent="0">
              <a:buNone/>
            </a:pPr>
            <a:r>
              <a:rPr lang="en-US" sz="2600" dirty="0" smtClean="0"/>
              <a:t>6</a:t>
            </a:r>
            <a:r>
              <a:rPr lang="en-US" sz="2600" dirty="0"/>
              <a:t>. </a:t>
            </a:r>
            <a:r>
              <a:rPr lang="en-US" sz="2600" dirty="0" smtClean="0"/>
              <a:t>Promoting </a:t>
            </a:r>
            <a:r>
              <a:rPr lang="en-US" sz="2600" dirty="0"/>
              <a:t>militarism and </a:t>
            </a:r>
            <a:r>
              <a:rPr lang="en-US" sz="2600" dirty="0" smtClean="0"/>
              <a:t>nationalism</a:t>
            </a:r>
          </a:p>
          <a:p>
            <a:pPr marL="0" indent="0">
              <a:buNone/>
            </a:pPr>
            <a:r>
              <a:rPr lang="en-US" sz="2600" dirty="0" smtClean="0"/>
              <a:t>7</a:t>
            </a:r>
            <a:r>
              <a:rPr lang="en-US" sz="2600" dirty="0"/>
              <a:t>. </a:t>
            </a:r>
            <a:r>
              <a:rPr lang="en-US" sz="2600" dirty="0" smtClean="0"/>
              <a:t>Ruling classes postpone </a:t>
            </a:r>
            <a:r>
              <a:rPr lang="en-US" sz="2600" dirty="0"/>
              <a:t>dealing with social and political </a:t>
            </a:r>
            <a:r>
              <a:rPr lang="en-US" sz="2600" dirty="0" smtClean="0"/>
              <a:t>conflicts</a:t>
            </a:r>
          </a:p>
          <a:p>
            <a:pPr marL="0" indent="0">
              <a:buNone/>
            </a:pPr>
            <a:r>
              <a:rPr lang="en-US" sz="2600" dirty="0" smtClean="0"/>
              <a:t>8</a:t>
            </a:r>
            <a:r>
              <a:rPr lang="en-US" sz="2600" dirty="0"/>
              <a:t>. Patriotic nationalism did bring unity in the short </a:t>
            </a:r>
            <a:r>
              <a:rPr lang="en-US" sz="2600" dirty="0" smtClean="0"/>
              <a:t>run</a:t>
            </a:r>
            <a:endParaRPr lang="en-US" sz="2600" dirty="0"/>
          </a:p>
        </p:txBody>
      </p:sp>
    </p:spTree>
    <p:extLst>
      <p:ext uri="{BB962C8B-B14F-4D97-AF65-F5344CB8AC3E}">
        <p14:creationId xmlns:p14="http://schemas.microsoft.com/office/powerpoint/2010/main" val="2537397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erman veteran working in a woodshop with a prosthetic left arm. "/>
          <p:cNvPicPr>
            <a:picLocks noChangeAspect="1"/>
          </p:cNvPicPr>
          <p:nvPr/>
        </p:nvPicPr>
        <p:blipFill>
          <a:blip r:embed="rId2"/>
          <a:stretch>
            <a:fillRect/>
          </a:stretch>
        </p:blipFill>
        <p:spPr>
          <a:xfrm>
            <a:off x="2231135" y="185927"/>
            <a:ext cx="4681728" cy="648614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Road to War</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Outbreak of War</a:t>
            </a:r>
          </a:p>
          <a:p>
            <a:pPr marL="0" indent="0">
              <a:buNone/>
            </a:pPr>
            <a:r>
              <a:rPr lang="en-US" sz="2600" dirty="0" smtClean="0"/>
              <a:t>1. Assassination of Archduke </a:t>
            </a:r>
            <a:r>
              <a:rPr lang="en-US" sz="2600" dirty="0"/>
              <a:t>Francis </a:t>
            </a:r>
            <a:r>
              <a:rPr lang="en-US" sz="2600" dirty="0" smtClean="0"/>
              <a:t>Ferdinand</a:t>
            </a:r>
          </a:p>
          <a:p>
            <a:pPr marL="0" indent="0">
              <a:buNone/>
            </a:pPr>
            <a:r>
              <a:rPr lang="en-US" sz="2600" dirty="0" smtClean="0"/>
              <a:t>2</a:t>
            </a:r>
            <a:r>
              <a:rPr lang="en-US" sz="2600" dirty="0"/>
              <a:t>. </a:t>
            </a:r>
            <a:r>
              <a:rPr lang="en-US" sz="2600" dirty="0" smtClean="0"/>
              <a:t>Western </a:t>
            </a:r>
            <a:r>
              <a:rPr lang="en-US" sz="2600" dirty="0"/>
              <a:t>powers </a:t>
            </a:r>
            <a:r>
              <a:rPr lang="en-US" sz="2600" dirty="0" smtClean="0"/>
              <a:t>forced </a:t>
            </a:r>
            <a:r>
              <a:rPr lang="en-US" sz="2600" dirty="0"/>
              <a:t>the Ottoman rulers to give up their European </a:t>
            </a:r>
            <a:r>
              <a:rPr lang="en-US" sz="2600" dirty="0" smtClean="0"/>
              <a:t>territories</a:t>
            </a:r>
          </a:p>
          <a:p>
            <a:pPr marL="0" indent="0">
              <a:buNone/>
            </a:pPr>
            <a:r>
              <a:rPr lang="en-US" sz="2600" dirty="0" smtClean="0"/>
              <a:t>3</a:t>
            </a:r>
            <a:r>
              <a:rPr lang="en-US" sz="2600" dirty="0"/>
              <a:t>. Independent Serbia </a:t>
            </a:r>
            <a:endParaRPr lang="en-US" sz="2600" dirty="0" smtClean="0"/>
          </a:p>
          <a:p>
            <a:pPr marL="0" indent="0">
              <a:buNone/>
            </a:pPr>
            <a:r>
              <a:rPr lang="en-US" sz="2600" dirty="0" smtClean="0"/>
              <a:t>4</a:t>
            </a:r>
            <a:r>
              <a:rPr lang="en-US" sz="2600" dirty="0"/>
              <a:t>. </a:t>
            </a:r>
            <a:r>
              <a:rPr lang="en-US" sz="2600" dirty="0" smtClean="0"/>
              <a:t>First </a:t>
            </a:r>
            <a:r>
              <a:rPr lang="en-US" sz="2600" dirty="0"/>
              <a:t>Balkan War (</a:t>
            </a:r>
            <a:r>
              <a:rPr lang="en-US" sz="2600" dirty="0" smtClean="0"/>
              <a:t>1912)</a:t>
            </a:r>
          </a:p>
          <a:p>
            <a:pPr marL="0" indent="0">
              <a:buNone/>
            </a:pPr>
            <a:r>
              <a:rPr lang="en-US" sz="2600" dirty="0" smtClean="0"/>
              <a:t>5</a:t>
            </a:r>
            <a:r>
              <a:rPr lang="en-US" sz="2600" dirty="0"/>
              <a:t>. </a:t>
            </a:r>
            <a:r>
              <a:rPr lang="en-US" sz="2600" dirty="0" smtClean="0"/>
              <a:t>Second </a:t>
            </a:r>
            <a:r>
              <a:rPr lang="en-US" sz="2600" dirty="0"/>
              <a:t>Balkan War (1913</a:t>
            </a:r>
            <a:r>
              <a:rPr lang="en-US" sz="2600" dirty="0" smtClean="0"/>
              <a:t>)</a:t>
            </a:r>
            <a:endParaRPr lang="en-US" sz="2600" dirty="0"/>
          </a:p>
        </p:txBody>
      </p:sp>
    </p:spTree>
    <p:extLst>
      <p:ext uri="{BB962C8B-B14F-4D97-AF65-F5344CB8AC3E}">
        <p14:creationId xmlns:p14="http://schemas.microsoft.com/office/powerpoint/2010/main" val="399841000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582</TotalTime>
  <Words>10902</Words>
  <Application>Microsoft Office PowerPoint</Application>
  <PresentationFormat>On-screen Show (4:3)</PresentationFormat>
  <Paragraphs>778</Paragraphs>
  <Slides>80</Slides>
  <Notes>79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ＭＳ Ｐゴシック</vt:lpstr>
      <vt:lpstr>Arial</vt:lpstr>
      <vt:lpstr>Verdana</vt:lpstr>
      <vt:lpstr>Blank Presentation</vt:lpstr>
      <vt:lpstr>A History of Western Society Twelfth Edition</vt:lpstr>
      <vt:lpstr>PowerPoint Presentation</vt:lpstr>
      <vt:lpstr>I. The Road to War</vt:lpstr>
      <vt:lpstr>I. The Road to War</vt:lpstr>
      <vt:lpstr>I. The Road to War</vt:lpstr>
      <vt:lpstr>PowerPoint Presentation</vt:lpstr>
      <vt:lpstr>I. The Road to War</vt:lpstr>
      <vt:lpstr>I. The Road to War</vt:lpstr>
      <vt:lpstr>I. The Road to War</vt:lpstr>
      <vt:lpstr>PowerPoint Presentation</vt:lpstr>
      <vt:lpstr>I. The Road to War</vt:lpstr>
      <vt:lpstr>I. The Road to War</vt:lpstr>
      <vt:lpstr>PowerPoint Presentation</vt:lpstr>
      <vt:lpstr>PowerPoint Presentation</vt:lpstr>
      <vt:lpstr>II. Waging Total War</vt:lpstr>
      <vt:lpstr>PowerPoint Presentation</vt:lpstr>
      <vt:lpstr>PowerPoint Presentation</vt:lpstr>
      <vt:lpstr>II. Waging Total War</vt:lpstr>
      <vt:lpstr>PowerPoint Presentation</vt:lpstr>
      <vt:lpstr>PowerPoint Presentation</vt:lpstr>
      <vt:lpstr>II. Waging Total War</vt:lpstr>
      <vt:lpstr>PowerPoint Presentation</vt:lpstr>
      <vt:lpstr>PowerPoint Presentation</vt:lpstr>
      <vt:lpstr>PowerPoint Presentation</vt:lpstr>
      <vt:lpstr>PowerPoint Presentation</vt:lpstr>
      <vt:lpstr>II. Waging Total War</vt:lpstr>
      <vt:lpstr>II. Waging Total War</vt:lpstr>
      <vt:lpstr>PowerPoint Presentation</vt:lpstr>
      <vt:lpstr>II. Waging Total War</vt:lpstr>
      <vt:lpstr>PowerPoint Presentation</vt:lpstr>
      <vt:lpstr>PowerPoint Presentation</vt:lpstr>
      <vt:lpstr>II. Waging Total War</vt:lpstr>
      <vt:lpstr>III. The Home Front</vt:lpstr>
      <vt:lpstr>III. The Home Front</vt:lpstr>
      <vt:lpstr>III. The Home Front</vt:lpstr>
      <vt:lpstr>III. The Home Front</vt:lpstr>
      <vt:lpstr>PowerPoint Presentation</vt:lpstr>
      <vt:lpstr>III. The Home Front</vt:lpstr>
      <vt:lpstr>PowerPoint Presentation</vt:lpstr>
      <vt:lpstr>III. The Home Front</vt:lpstr>
      <vt:lpstr>III. The Home Front</vt:lpstr>
      <vt:lpstr>PowerPoint Presentation</vt:lpstr>
      <vt:lpstr>PowerPoint Presentation</vt:lpstr>
      <vt:lpstr>III. The Home Front</vt:lpstr>
      <vt:lpstr>III. The Home Front</vt:lpstr>
      <vt:lpstr>IV. The Russian Revolution</vt:lpstr>
      <vt:lpstr>IV. The Russian Revolution</vt:lpstr>
      <vt:lpstr>IV. The Russian Revolution</vt:lpstr>
      <vt:lpstr>IV. The Russian Revolution</vt:lpstr>
      <vt:lpstr>IV. The Russian Revolution</vt:lpstr>
      <vt:lpstr>IV. The Russian Revolution</vt:lpstr>
      <vt:lpstr>PowerPoint Presentation</vt:lpstr>
      <vt:lpstr>IV. The Russian Revolution</vt:lpstr>
      <vt:lpstr>IV. The Russian Revolution</vt:lpstr>
      <vt:lpstr>PowerPoint Presentation</vt:lpstr>
      <vt:lpstr>IV. The Russian Revolution</vt:lpstr>
      <vt:lpstr>IV. The Russian Revolution</vt:lpstr>
      <vt:lpstr>IV. The Russian Revolution</vt:lpstr>
      <vt:lpstr>IV. The Russian Revolution</vt:lpstr>
      <vt:lpstr>PowerPoint Presentation</vt:lpstr>
      <vt:lpstr>V. The Peace Settlement</vt:lpstr>
      <vt:lpstr>V. The Peace Settlement</vt:lpstr>
      <vt:lpstr>V. The Peace Settlement</vt:lpstr>
      <vt:lpstr>V. The Peace Settlement</vt:lpstr>
      <vt:lpstr>PowerPoint Presentation</vt:lpstr>
      <vt:lpstr>V. The Peace Settlement</vt:lpstr>
      <vt:lpstr>V. The Peace Settlement</vt:lpstr>
      <vt:lpstr>V. The Peace Settlement</vt:lpstr>
      <vt:lpstr>V. The Peace Settlement</vt:lpstr>
      <vt:lpstr>V. The Peace Settlement</vt:lpstr>
      <vt:lpstr>V. The Peace Settlement</vt:lpstr>
      <vt:lpstr>PowerPoint Presentation</vt:lpstr>
      <vt:lpstr>PowerPoint Presentation</vt:lpstr>
      <vt:lpstr>PowerPoint Presentation</vt:lpstr>
      <vt:lpstr>V. The Peace Settlement</vt:lpstr>
      <vt:lpstr>V. The Peace Settlement</vt:lpstr>
      <vt:lpstr>PowerPoint Presentation</vt:lpstr>
      <vt:lpstr>V. The Peace Settlement</vt:lpstr>
      <vt:lpstr>V. The Peace Settlement</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131</cp:revision>
  <dcterms:created xsi:type="dcterms:W3CDTF">2016-07-18T21:00:02Z</dcterms:created>
  <dcterms:modified xsi:type="dcterms:W3CDTF">2017-03-29T20:54:42Z</dcterms:modified>
  <cp:category/>
</cp:coreProperties>
</file>