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4"/>
  </p:notesMasterIdLst>
  <p:sldIdLst>
    <p:sldId id="259" r:id="rId2"/>
    <p:sldId id="260" r:id="rId3"/>
    <p:sldId id="285" r:id="rId4"/>
    <p:sldId id="277" r:id="rId5"/>
    <p:sldId id="287" r:id="rId6"/>
    <p:sldId id="329" r:id="rId7"/>
    <p:sldId id="336" r:id="rId8"/>
    <p:sldId id="291" r:id="rId9"/>
    <p:sldId id="330" r:id="rId10"/>
    <p:sldId id="261" r:id="rId11"/>
    <p:sldId id="293" r:id="rId12"/>
    <p:sldId id="294" r:id="rId13"/>
    <p:sldId id="331" r:id="rId14"/>
    <p:sldId id="337" r:id="rId15"/>
    <p:sldId id="298" r:id="rId16"/>
    <p:sldId id="278" r:id="rId17"/>
    <p:sldId id="279" r:id="rId18"/>
    <p:sldId id="300" r:id="rId19"/>
    <p:sldId id="262" r:id="rId20"/>
    <p:sldId id="263" r:id="rId21"/>
    <p:sldId id="264" r:id="rId22"/>
    <p:sldId id="265" r:id="rId23"/>
    <p:sldId id="302" r:id="rId24"/>
    <p:sldId id="266" r:id="rId25"/>
    <p:sldId id="304" r:id="rId26"/>
    <p:sldId id="267" r:id="rId27"/>
    <p:sldId id="305" r:id="rId28"/>
    <p:sldId id="332" r:id="rId29"/>
    <p:sldId id="338" r:id="rId30"/>
    <p:sldId id="268" r:id="rId31"/>
    <p:sldId id="309" r:id="rId32"/>
    <p:sldId id="269" r:id="rId33"/>
    <p:sldId id="270" r:id="rId34"/>
    <p:sldId id="339" r:id="rId35"/>
    <p:sldId id="310" r:id="rId36"/>
    <p:sldId id="312" r:id="rId37"/>
    <p:sldId id="271" r:id="rId38"/>
    <p:sldId id="314" r:id="rId39"/>
    <p:sldId id="272" r:id="rId40"/>
    <p:sldId id="315" r:id="rId41"/>
    <p:sldId id="273" r:id="rId42"/>
    <p:sldId id="274" r:id="rId43"/>
    <p:sldId id="318" r:id="rId44"/>
    <p:sldId id="320" r:id="rId45"/>
    <p:sldId id="333" r:id="rId46"/>
    <p:sldId id="340" r:id="rId47"/>
    <p:sldId id="324" r:id="rId48"/>
    <p:sldId id="334" r:id="rId49"/>
    <p:sldId id="275" r:id="rId50"/>
    <p:sldId id="328" r:id="rId51"/>
    <p:sldId id="335" r:id="rId52"/>
    <p:sldId id="276" r:id="rId5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pitchFamily="-108"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108"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108"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108"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108" charset="0"/>
        <a:ea typeface="+mn-ea"/>
        <a:cs typeface="+mn-cs"/>
      </a:defRPr>
    </a:lvl5pPr>
    <a:lvl6pPr marL="2286000" algn="l" defTabSz="457200" rtl="0" eaLnBrk="1" latinLnBrk="0" hangingPunct="1">
      <a:defRPr sz="2400" kern="1200">
        <a:solidFill>
          <a:schemeClr val="tx1"/>
        </a:solidFill>
        <a:latin typeface="Verdana" pitchFamily="-108" charset="0"/>
        <a:ea typeface="+mn-ea"/>
        <a:cs typeface="+mn-cs"/>
      </a:defRPr>
    </a:lvl6pPr>
    <a:lvl7pPr marL="2743200" algn="l" defTabSz="457200" rtl="0" eaLnBrk="1" latinLnBrk="0" hangingPunct="1">
      <a:defRPr sz="2400" kern="1200">
        <a:solidFill>
          <a:schemeClr val="tx1"/>
        </a:solidFill>
        <a:latin typeface="Verdana" pitchFamily="-108" charset="0"/>
        <a:ea typeface="+mn-ea"/>
        <a:cs typeface="+mn-cs"/>
      </a:defRPr>
    </a:lvl7pPr>
    <a:lvl8pPr marL="3200400" algn="l" defTabSz="457200" rtl="0" eaLnBrk="1" latinLnBrk="0" hangingPunct="1">
      <a:defRPr sz="2400" kern="1200">
        <a:solidFill>
          <a:schemeClr val="tx1"/>
        </a:solidFill>
        <a:latin typeface="Verdana" pitchFamily="-108" charset="0"/>
        <a:ea typeface="+mn-ea"/>
        <a:cs typeface="+mn-cs"/>
      </a:defRPr>
    </a:lvl8pPr>
    <a:lvl9pPr marL="3657600" algn="l" defTabSz="457200" rtl="0" eaLnBrk="1" latinLnBrk="0" hangingPunct="1">
      <a:defRPr sz="2400" kern="1200">
        <a:solidFill>
          <a:schemeClr val="tx1"/>
        </a:solidFill>
        <a:latin typeface="Verdana" pitchFamily="-10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4322"/>
    <a:srgbClr val="233B71"/>
    <a:srgbClr val="1B1717"/>
    <a:srgbClr val="BF5D1D"/>
    <a:srgbClr val="486641"/>
    <a:srgbClr val="292A6F"/>
    <a:srgbClr val="C3831E"/>
    <a:srgbClr val="E82434"/>
    <a:srgbClr val="FFFFFF"/>
    <a:srgbClr val="8435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652" autoAdjust="0"/>
    <p:restoredTop sz="55683" autoAdjust="0"/>
  </p:normalViewPr>
  <p:slideViewPr>
    <p:cSldViewPr snapToGrid="0">
      <p:cViewPr varScale="1">
        <p:scale>
          <a:sx n="39" d="100"/>
          <a:sy n="39" d="100"/>
        </p:scale>
        <p:origin x="1944"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53" d="100"/>
          <a:sy n="53" d="100"/>
        </p:scale>
        <p:origin x="2648"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34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34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34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039406-2230-E743-A235-4F4937F475B6}" type="slidenum">
              <a:rPr lang="en-US"/>
              <a:pPr/>
              <a:t>‹#›</a:t>
            </a:fld>
            <a:endParaRPr lang="en-US"/>
          </a:p>
        </p:txBody>
      </p:sp>
    </p:spTree>
    <p:extLst>
      <p:ext uri="{BB962C8B-B14F-4D97-AF65-F5344CB8AC3E}">
        <p14:creationId xmlns:p14="http://schemas.microsoft.com/office/powerpoint/2010/main" val="37189194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pitchFamily="-108" charset="0"/>
        <a:ea typeface="+mn-ea"/>
        <a:cs typeface="+mn-cs"/>
      </a:defRPr>
    </a:lvl1pPr>
    <a:lvl2pPr marL="4572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2pPr>
    <a:lvl3pPr marL="9144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3pPr>
    <a:lvl4pPr marL="13716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4pPr>
    <a:lvl5pPr marL="18288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1541E-A86D-0C4F-876A-55AD02A2D12F}" type="slidenum">
              <a:rPr lang="en-US"/>
              <a:pPr/>
              <a:t>1</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319469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Industrialization and the World Economy</a:t>
            </a:r>
          </a:p>
          <a:p>
            <a:endParaRPr lang="en-US" dirty="0" smtClean="0"/>
          </a:p>
          <a:p>
            <a:r>
              <a:rPr lang="en-US" sz="1000" b="1" dirty="0" smtClean="0">
                <a:latin typeface="Arial" panose="020B0604020202020204" pitchFamily="34" charset="0"/>
                <a:cs typeface="Arial" panose="020B0604020202020204" pitchFamily="34" charset="0"/>
              </a:rPr>
              <a:t>D. Japan and the United States</a:t>
            </a:r>
          </a:p>
          <a:p>
            <a:r>
              <a:rPr lang="en-US" sz="1200" kern="1200" dirty="0" smtClean="0">
                <a:solidFill>
                  <a:schemeClr val="tx1"/>
                </a:solidFill>
                <a:effectLst/>
                <a:latin typeface="Verdana" pitchFamily="-108" charset="0"/>
                <a:ea typeface="+mn-ea"/>
                <a:cs typeface="+mn-cs"/>
              </a:rPr>
              <a:t>1. Japan had its own highly distinctive civilization and even less use for Westerners; by 1640 the government had expelled all foreigners and sealed off the country from all European influences.</a:t>
            </a:r>
          </a:p>
          <a:p>
            <a:r>
              <a:rPr lang="en-US" sz="1200" kern="1200" dirty="0" smtClean="0">
                <a:solidFill>
                  <a:schemeClr val="tx1"/>
                </a:solidFill>
                <a:effectLst/>
                <a:latin typeface="Verdana" pitchFamily="-108" charset="0"/>
                <a:ea typeface="+mn-ea"/>
                <a:cs typeface="+mn-cs"/>
              </a:rPr>
              <a:t>2. Japan’s unbending isolation seemed hostile and barbaric to the West, particularly to the United States; Americans shared the self-confidence of expanding Western society and felt destined to play a role in the Pacific, believing it their duty to force the Japanese to share their ports and behave as a “civilized” nation.</a:t>
            </a:r>
          </a:p>
          <a:p>
            <a:r>
              <a:rPr lang="en-US" sz="1200" kern="1200" dirty="0" smtClean="0">
                <a:solidFill>
                  <a:schemeClr val="tx1"/>
                </a:solidFill>
                <a:effectLst/>
                <a:latin typeface="Verdana" pitchFamily="-108" charset="0"/>
                <a:ea typeface="+mn-ea"/>
                <a:cs typeface="+mn-cs"/>
              </a:rPr>
              <a:t>3. After several unsuccessful American attempts to establish commercial relations with Japan, Commodore Matthew Perry steamed into Edo (now Tokyo) Bay in 1853.</a:t>
            </a:r>
          </a:p>
          <a:p>
            <a:r>
              <a:rPr lang="en-US" sz="1200" kern="1200" dirty="0" smtClean="0">
                <a:solidFill>
                  <a:schemeClr val="tx1"/>
                </a:solidFill>
                <a:effectLst/>
                <a:latin typeface="Verdana" pitchFamily="-108" charset="0"/>
                <a:ea typeface="+mn-ea"/>
                <a:cs typeface="+mn-cs"/>
              </a:rPr>
              <a:t>4. Senior Japanese officials realized how defenseless their cities were against naval bombardment and reluctantly signed a treaty with the United States that opened two ports and permitted trade.</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11</a:t>
            </a:fld>
            <a:endParaRPr lang="en-US"/>
          </a:p>
        </p:txBody>
      </p:sp>
    </p:spTree>
    <p:extLst>
      <p:ext uri="{BB962C8B-B14F-4D97-AF65-F5344CB8AC3E}">
        <p14:creationId xmlns:p14="http://schemas.microsoft.com/office/powerpoint/2010/main" val="1169566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Industrialization and the World Economy</a:t>
            </a:r>
          </a:p>
          <a:p>
            <a:endParaRPr lang="en-US" dirty="0" smtClean="0"/>
          </a:p>
          <a:p>
            <a:r>
              <a:rPr lang="en-US" sz="1000" b="1" dirty="0" smtClean="0">
                <a:latin typeface="Arial" panose="020B0604020202020204" pitchFamily="34" charset="0"/>
                <a:cs typeface="Arial" panose="020B0604020202020204" pitchFamily="34" charset="0"/>
              </a:rPr>
              <a:t>E. Western Penetration of Egypt</a:t>
            </a:r>
          </a:p>
          <a:p>
            <a:r>
              <a:rPr lang="en-US" sz="1200" kern="1200" dirty="0" smtClean="0">
                <a:solidFill>
                  <a:schemeClr val="tx1"/>
                </a:solidFill>
                <a:effectLst/>
                <a:latin typeface="Verdana" pitchFamily="-108" charset="0"/>
                <a:ea typeface="+mn-ea"/>
                <a:cs typeface="+mn-cs"/>
              </a:rPr>
              <a:t>1. Since 525 </a:t>
            </a:r>
            <a:r>
              <a:rPr lang="en-US" sz="1200" kern="1200" cap="small" dirty="0" err="1" smtClean="0">
                <a:solidFill>
                  <a:schemeClr val="tx1"/>
                </a:solidFill>
                <a:effectLst/>
                <a:latin typeface="Verdana" pitchFamily="-108" charset="0"/>
                <a:ea typeface="+mn-ea"/>
                <a:cs typeface="+mn-cs"/>
              </a:rPr>
              <a:t>b.c.e</a:t>
            </a:r>
            <a:r>
              <a:rPr lang="en-US" sz="1200" kern="1200" dirty="0" smtClean="0">
                <a:solidFill>
                  <a:schemeClr val="tx1"/>
                </a:solidFill>
                <a:effectLst/>
                <a:latin typeface="Verdana" pitchFamily="-108" charset="0"/>
                <a:ea typeface="+mn-ea"/>
                <a:cs typeface="+mn-cs"/>
              </a:rPr>
              <a:t>., Egypt had been ruled by a succession of foreigners, most recently by the Ottoman sultans.</a:t>
            </a:r>
          </a:p>
          <a:p>
            <a:r>
              <a:rPr lang="en-US" sz="1200" kern="1200" dirty="0" smtClean="0">
                <a:solidFill>
                  <a:schemeClr val="tx1"/>
                </a:solidFill>
                <a:effectLst/>
                <a:latin typeface="Verdana" pitchFamily="-108" charset="0"/>
                <a:ea typeface="+mn-ea"/>
                <a:cs typeface="+mn-cs"/>
              </a:rPr>
              <a:t>2. First appointed governor of Egypt in 1805 by the Ottoman sultan, Muhammad Ali (1769–1849) set out to build his own state on the strength of a large, powerful army organized along European lines.</a:t>
            </a:r>
          </a:p>
          <a:p>
            <a:r>
              <a:rPr lang="en-US" sz="1000" kern="1200" dirty="0" smtClean="0">
                <a:solidFill>
                  <a:schemeClr val="tx1"/>
                </a:solidFill>
                <a:effectLst/>
                <a:latin typeface="Verdana" pitchFamily="-108" charset="0"/>
                <a:ea typeface="+mn-ea"/>
                <a:cs typeface="+mn-cs"/>
              </a:rPr>
              <a:t>3. His modernization program attracted large numbers of Europeans to the banks of the Nile to work as army officers, engineers, doctors, government officials, and merchants.</a:t>
            </a:r>
          </a:p>
          <a:p>
            <a:r>
              <a:rPr lang="en-US" sz="1000" kern="1200" dirty="0" smtClean="0">
                <a:solidFill>
                  <a:schemeClr val="tx1"/>
                </a:solidFill>
                <a:effectLst/>
                <a:latin typeface="Verdana" pitchFamily="-108" charset="0"/>
                <a:ea typeface="+mn-ea"/>
                <a:cs typeface="+mn-cs"/>
              </a:rPr>
              <a:t>4. To pay for his ambitious plans, Muhammad Ali encouraged the development of commercial agriculture.</a:t>
            </a:r>
          </a:p>
          <a:p>
            <a:r>
              <a:rPr lang="en-US" sz="1000" kern="1200" dirty="0" smtClean="0">
                <a:solidFill>
                  <a:schemeClr val="tx1"/>
                </a:solidFill>
                <a:effectLst/>
                <a:latin typeface="Verdana" pitchFamily="-108" charset="0"/>
                <a:ea typeface="+mn-ea"/>
                <a:cs typeface="+mn-cs"/>
              </a:rPr>
              <a:t>5.</a:t>
            </a:r>
            <a:r>
              <a:rPr lang="en-US" sz="1000" kern="1200" baseline="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Faced with the possibility of export agriculture, high-ranking officials and members of Ali’s family began carving large private landholdings out of state-owned lands; they made the peasants their tenants and forced them to grow cash crops such as cotton and rice for European markets. Thus Egyptian landowners “modernized” agriculture, but to the detriment of peasant well-being, a trend that continued under Muhammad Ali’s grandson Ismail.</a:t>
            </a:r>
          </a:p>
          <a:p>
            <a:r>
              <a:rPr lang="en-US" sz="1000" kern="1200" dirty="0" smtClean="0">
                <a:solidFill>
                  <a:schemeClr val="tx1"/>
                </a:solidFill>
                <a:effectLst/>
                <a:latin typeface="Verdana" pitchFamily="-108" charset="0"/>
                <a:ea typeface="+mn-ea"/>
                <a:cs typeface="+mn-cs"/>
              </a:rPr>
              <a:t>6. Educated at France’s leading military academy, Ismail (r. 1863–1879) was a westernizing autocrat who promoted large irrigation networks, which boosted cotton production and exports to Europe, and supported the completion of the Suez Canal in 1869.</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12</a:t>
            </a:fld>
            <a:endParaRPr lang="en-US"/>
          </a:p>
        </p:txBody>
      </p:sp>
    </p:spTree>
    <p:extLst>
      <p:ext uri="{BB962C8B-B14F-4D97-AF65-F5344CB8AC3E}">
        <p14:creationId xmlns:p14="http://schemas.microsoft.com/office/powerpoint/2010/main" val="2810112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Industrialization and the World Economy</a:t>
            </a:r>
          </a:p>
          <a:p>
            <a:endParaRPr lang="en-US" dirty="0" smtClean="0"/>
          </a:p>
          <a:p>
            <a:r>
              <a:rPr lang="en-US" sz="1000" b="1" dirty="0" smtClean="0">
                <a:latin typeface="Arial" panose="020B0604020202020204" pitchFamily="34" charset="0"/>
                <a:cs typeface="Arial" panose="020B0604020202020204" pitchFamily="34" charset="0"/>
              </a:rPr>
              <a:t>E. Western Penetration of Egypt</a:t>
            </a:r>
          </a:p>
          <a:p>
            <a:r>
              <a:rPr lang="en-US" sz="1000" kern="1200" dirty="0" smtClean="0">
                <a:solidFill>
                  <a:schemeClr val="tx1"/>
                </a:solidFill>
                <a:effectLst/>
                <a:latin typeface="Verdana" pitchFamily="-108" charset="0"/>
                <a:ea typeface="+mn-ea"/>
                <a:cs typeface="+mn-cs"/>
              </a:rPr>
              <a:t>7. Young Egyptians educated in Europe spread new skills, and Cairo acquired modern boulevards and Western hotels, but an impatient and reckless Ismail had amassed an enormous national debt by 1876.</a:t>
            </a:r>
          </a:p>
          <a:p>
            <a:r>
              <a:rPr lang="en-US" sz="1000" kern="1200" dirty="0" smtClean="0">
                <a:solidFill>
                  <a:schemeClr val="tx1"/>
                </a:solidFill>
                <a:effectLst/>
                <a:latin typeface="Verdana" pitchFamily="-108" charset="0"/>
                <a:ea typeface="+mn-ea"/>
                <a:cs typeface="+mn-cs"/>
              </a:rPr>
              <a:t>8. France and Great Britain then intervened on behalf of foreign bondholders and forced Ismail to appoint French and British commissioners to oversee Egyptian finances and ensure repayment.</a:t>
            </a:r>
          </a:p>
          <a:p>
            <a:r>
              <a:rPr lang="en-US" sz="1000" kern="1200" dirty="0" smtClean="0">
                <a:solidFill>
                  <a:schemeClr val="tx1"/>
                </a:solidFill>
                <a:effectLst/>
                <a:latin typeface="Verdana" pitchFamily="-108" charset="0"/>
                <a:ea typeface="+mn-ea"/>
                <a:cs typeface="+mn-cs"/>
              </a:rPr>
              <a:t>9. Foreign financial control evoked a violent nationalistic reaction among Egyptian religious leaders, young intellectuals, and army officers, who in 1879 formed the Egyptian Nationalist Party under the leadership of Colonel Ahmed </a:t>
            </a:r>
            <a:r>
              <a:rPr lang="en-US" sz="1000" kern="1200" dirty="0" err="1" smtClean="0">
                <a:solidFill>
                  <a:schemeClr val="tx1"/>
                </a:solidFill>
                <a:effectLst/>
                <a:latin typeface="Verdana" pitchFamily="-108" charset="0"/>
                <a:ea typeface="+mn-ea"/>
                <a:cs typeface="+mn-cs"/>
              </a:rPr>
              <a:t>Arabi</a:t>
            </a:r>
            <a:r>
              <a:rPr lang="en-US" sz="1000" kern="1200" dirty="0" smtClean="0">
                <a:solidFill>
                  <a:schemeClr val="tx1"/>
                </a:solidFill>
                <a:effectLst/>
                <a:latin typeface="Verdana" pitchFamily="-108" charset="0"/>
                <a:ea typeface="+mn-ea"/>
                <a:cs typeface="+mn-cs"/>
              </a:rPr>
              <a:t>.</a:t>
            </a:r>
          </a:p>
          <a:p>
            <a:r>
              <a:rPr lang="en-US" sz="1000" kern="1200" dirty="0" smtClean="0">
                <a:solidFill>
                  <a:schemeClr val="tx1"/>
                </a:solidFill>
                <a:effectLst/>
                <a:latin typeface="Verdana" pitchFamily="-108" charset="0"/>
                <a:ea typeface="+mn-ea"/>
                <a:cs typeface="+mn-cs"/>
              </a:rPr>
              <a:t>10. Bloody anti-European riots in 1882 provoked a British bombardment of Alexandria, which resulted in more riots and a revolt led by Colonel </a:t>
            </a:r>
            <a:r>
              <a:rPr lang="en-US" sz="1000" kern="1200" dirty="0" err="1" smtClean="0">
                <a:solidFill>
                  <a:schemeClr val="tx1"/>
                </a:solidFill>
                <a:effectLst/>
                <a:latin typeface="Verdana" pitchFamily="-108" charset="0"/>
                <a:ea typeface="+mn-ea"/>
                <a:cs typeface="+mn-cs"/>
              </a:rPr>
              <a:t>Arabi</a:t>
            </a:r>
            <a:r>
              <a:rPr lang="en-US" sz="1000" kern="1200" dirty="0" smtClean="0">
                <a:solidFill>
                  <a:schemeClr val="tx1"/>
                </a:solidFill>
                <a:effectLst/>
                <a:latin typeface="Verdana" pitchFamily="-108" charset="0"/>
                <a:ea typeface="+mn-ea"/>
                <a:cs typeface="+mn-cs"/>
              </a:rPr>
              <a:t>, but the rebellion was quashed by British forces that subsequently occupied all of Egypt.</a:t>
            </a:r>
          </a:p>
          <a:p>
            <a:r>
              <a:rPr lang="en-US" sz="1000" kern="1200" dirty="0" smtClean="0">
                <a:solidFill>
                  <a:schemeClr val="tx1"/>
                </a:solidFill>
                <a:effectLst/>
                <a:latin typeface="Verdana" pitchFamily="-108" charset="0"/>
                <a:ea typeface="+mn-ea"/>
                <a:cs typeface="+mn-cs"/>
              </a:rPr>
              <a:t>12. Although the British claimed their occupation was temporary, British armies remained in Egypt until 1956.</a:t>
            </a:r>
          </a:p>
          <a:p>
            <a:r>
              <a:rPr lang="en-US" sz="1000" kern="1200" dirty="0" smtClean="0">
                <a:solidFill>
                  <a:schemeClr val="tx1"/>
                </a:solidFill>
                <a:effectLst/>
                <a:latin typeface="Verdana" pitchFamily="-108" charset="0"/>
                <a:ea typeface="+mn-ea"/>
                <a:cs typeface="+mn-cs"/>
              </a:rPr>
              <a:t>13. British rule in Egypt provided a new model for European expansion based on military force, political domination, and a self-justifying ideology of beneficial reform. </a:t>
            </a:r>
          </a:p>
          <a:p>
            <a:endParaRPr lang="en-US" sz="1000" kern="1200" dirty="0" smtClean="0">
              <a:solidFill>
                <a:schemeClr val="tx1"/>
              </a:solidFill>
              <a:effectLst/>
              <a:latin typeface="Verdana" pitchFamily="-108" charset="0"/>
              <a:ea typeface="+mn-ea"/>
              <a:cs typeface="+mn-cs"/>
            </a:endParaRP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13</a:t>
            </a:fld>
            <a:endParaRPr lang="en-US"/>
          </a:p>
        </p:txBody>
      </p:sp>
    </p:spTree>
    <p:extLst>
      <p:ext uri="{BB962C8B-B14F-4D97-AF65-F5344CB8AC3E}">
        <p14:creationId xmlns:p14="http://schemas.microsoft.com/office/powerpoint/2010/main" val="1536439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 Global Migration Around 1900</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The Pressure of Population</a:t>
            </a:r>
          </a:p>
          <a:p>
            <a:r>
              <a:rPr lang="en-US" sz="1200" kern="1200" dirty="0" smtClean="0">
                <a:solidFill>
                  <a:schemeClr val="tx1"/>
                </a:solidFill>
                <a:effectLst/>
                <a:latin typeface="Verdana" pitchFamily="-108" charset="0"/>
                <a:ea typeface="+mn-ea"/>
                <a:cs typeface="+mn-cs"/>
              </a:rPr>
              <a:t>1. European birthrates eventually declined in the nineteenth century, but so did death rates, mainly because of the rising standard of living and the revolution in medicine; thus the population of Europe grew from approximately 188 million in 1800 to roughly 432 million in 1900.</a:t>
            </a:r>
          </a:p>
          <a:p>
            <a:r>
              <a:rPr lang="en-US" sz="1200" kern="1200" dirty="0" smtClean="0">
                <a:solidFill>
                  <a:schemeClr val="tx1"/>
                </a:solidFill>
                <a:effectLst/>
                <a:latin typeface="Verdana" pitchFamily="-108" charset="0"/>
                <a:ea typeface="+mn-ea"/>
                <a:cs typeface="+mn-cs"/>
              </a:rPr>
              <a:t>2. Between 1815 and 1932 more than 60 million people left Europe, emigrating primarily to the rapidly growing neo-</a:t>
            </a:r>
            <a:r>
              <a:rPr lang="en-US" sz="1200" kern="1200" dirty="0" err="1" smtClean="0">
                <a:solidFill>
                  <a:schemeClr val="tx1"/>
                </a:solidFill>
                <a:effectLst/>
                <a:latin typeface="Verdana" pitchFamily="-108" charset="0"/>
                <a:ea typeface="+mn-ea"/>
                <a:cs typeface="+mn-cs"/>
              </a:rPr>
              <a:t>Europes</a:t>
            </a:r>
            <a:r>
              <a:rPr lang="en-US" sz="1200" kern="1200" dirty="0" smtClean="0">
                <a:solidFill>
                  <a:schemeClr val="tx1"/>
                </a:solidFill>
                <a:effectLst/>
                <a:latin typeface="Verdana" pitchFamily="-108" charset="0"/>
                <a:ea typeface="+mn-ea"/>
                <a:cs typeface="+mn-cs"/>
              </a:rPr>
              <a:t>—North and South America, Australia, New Zealand, and Siberia—where they contributed to a rapid growth of people of predominately European origin.</a:t>
            </a:r>
          </a:p>
          <a:p>
            <a:r>
              <a:rPr lang="en-US" sz="1200" kern="1200" dirty="0" smtClean="0">
                <a:solidFill>
                  <a:schemeClr val="tx1"/>
                </a:solidFill>
                <a:effectLst/>
                <a:latin typeface="Verdana" pitchFamily="-108" charset="0"/>
                <a:ea typeface="+mn-ea"/>
                <a:cs typeface="+mn-cs"/>
              </a:rPr>
              <a:t>3. Large-scale emigration was a defining characteristic of European society at the turn of the century, although different countries had very different patterns of migration.</a:t>
            </a:r>
          </a:p>
          <a:p>
            <a:r>
              <a:rPr lang="en-US" sz="1200" kern="1200" dirty="0" smtClean="0">
                <a:solidFill>
                  <a:schemeClr val="tx1"/>
                </a:solidFill>
                <a:effectLst/>
                <a:latin typeface="Verdana" pitchFamily="-108" charset="0"/>
                <a:ea typeface="+mn-ea"/>
                <a:cs typeface="+mn-cs"/>
              </a:rPr>
              <a:t>4. Though the United States absorbed the largest overall number of European emigrants, fewer than half of all emigrants went to the United States; Asiatic Russia, Canada, Argentina, Brazil, Australia, and New Zealand also attracted large numbers.</a:t>
            </a:r>
          </a:p>
          <a:p>
            <a:endParaRPr lang="en-US" sz="1200" kern="1200" dirty="0" smtClean="0">
              <a:solidFill>
                <a:schemeClr val="tx1"/>
              </a:solidFill>
              <a:effectLst/>
              <a:latin typeface="Verdana" pitchFamily="-108" charset="0"/>
              <a:ea typeface="+mn-ea"/>
              <a:cs typeface="+mn-cs"/>
            </a:endParaRP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15</a:t>
            </a:fld>
            <a:endParaRPr lang="en-US"/>
          </a:p>
        </p:txBody>
      </p:sp>
    </p:spTree>
    <p:extLst>
      <p:ext uri="{BB962C8B-B14F-4D97-AF65-F5344CB8AC3E}">
        <p14:creationId xmlns:p14="http://schemas.microsoft.com/office/powerpoint/2010/main" val="334368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16</a:t>
            </a:fld>
            <a:endParaRPr lang="en-US"/>
          </a:p>
        </p:txBody>
      </p:sp>
    </p:spTree>
    <p:extLst>
      <p:ext uri="{BB962C8B-B14F-4D97-AF65-F5344CB8AC3E}">
        <p14:creationId xmlns:p14="http://schemas.microsoft.com/office/powerpoint/2010/main" val="1976593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17</a:t>
            </a:fld>
            <a:endParaRPr lang="en-US"/>
          </a:p>
        </p:txBody>
      </p:sp>
    </p:spTree>
    <p:extLst>
      <p:ext uri="{BB962C8B-B14F-4D97-AF65-F5344CB8AC3E}">
        <p14:creationId xmlns:p14="http://schemas.microsoft.com/office/powerpoint/2010/main" val="3776659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Global Migration Around 1900</a:t>
            </a:r>
          </a:p>
          <a:p>
            <a:endParaRPr lang="en-US" dirty="0" smtClean="0"/>
          </a:p>
          <a:p>
            <a:r>
              <a:rPr lang="en-US" sz="1000" b="1" dirty="0" smtClean="0">
                <a:latin typeface="Arial" panose="020B0604020202020204" pitchFamily="34" charset="0"/>
                <a:cs typeface="Arial" panose="020B0604020202020204" pitchFamily="34" charset="0"/>
              </a:rPr>
              <a:t>B. European</a:t>
            </a:r>
            <a:r>
              <a:rPr lang="en-US" sz="1000" b="1" baseline="0" dirty="0" smtClean="0">
                <a:latin typeface="Arial" panose="020B0604020202020204" pitchFamily="34" charset="0"/>
                <a:cs typeface="Arial" panose="020B0604020202020204" pitchFamily="34" charset="0"/>
              </a:rPr>
              <a:t> Emigration</a:t>
            </a:r>
          </a:p>
          <a:p>
            <a:r>
              <a:rPr lang="en-US" sz="1200" kern="1200" dirty="0" smtClean="0">
                <a:solidFill>
                  <a:schemeClr val="tx1"/>
                </a:solidFill>
                <a:effectLst/>
                <a:latin typeface="Verdana" pitchFamily="-108" charset="0"/>
                <a:ea typeface="+mn-ea"/>
                <a:cs typeface="+mn-cs"/>
              </a:rPr>
              <a:t>1. European migrants were generally energetic small farmers or skilled artisans trying hard to stay ahead of poverty; they typically left Europe because the lack of available land and growing availability of cheap factory-made goods threatened their livelihoods.</a:t>
            </a:r>
          </a:p>
          <a:p>
            <a:r>
              <a:rPr lang="en-US" sz="1200" kern="1200" dirty="0" smtClean="0">
                <a:solidFill>
                  <a:schemeClr val="tx1"/>
                </a:solidFill>
                <a:effectLst/>
                <a:latin typeface="Verdana" pitchFamily="-108" charset="0"/>
                <a:ea typeface="+mn-ea"/>
                <a:cs typeface="+mn-cs"/>
              </a:rPr>
              <a:t>2. Migrants were a great asset to the countries that received them because the vast majority of them were young, unmarried, and ready to work hard in the new land, at least for a time.</a:t>
            </a:r>
          </a:p>
          <a:p>
            <a:r>
              <a:rPr lang="en-US" sz="1200" kern="1200" dirty="0" smtClean="0">
                <a:solidFill>
                  <a:schemeClr val="tx1"/>
                </a:solidFill>
                <a:effectLst/>
                <a:latin typeface="Verdana" pitchFamily="-108" charset="0"/>
                <a:ea typeface="+mn-ea"/>
                <a:cs typeface="+mn-cs"/>
              </a:rPr>
              <a:t>3. Many Europeans were migrants as opposed to immigrants—that is, they returned home after some time abroad; for example, one in two migrants to Argentina and probably one in three to the United States eventually returned to their native land.</a:t>
            </a:r>
          </a:p>
          <a:p>
            <a:r>
              <a:rPr lang="en-US" sz="1200" kern="1200" dirty="0" smtClean="0">
                <a:solidFill>
                  <a:schemeClr val="tx1"/>
                </a:solidFill>
                <a:effectLst/>
                <a:latin typeface="Verdana" pitchFamily="-108" charset="0"/>
                <a:ea typeface="+mn-ea"/>
                <a:cs typeface="+mn-cs"/>
              </a:rPr>
              <a:t>4. Emigration rates slowed in countries where the people won basic political and social reforms, such as the right to vote, equality before the law, and social security.</a:t>
            </a:r>
          </a:p>
          <a:p>
            <a:endParaRPr lang="en-US" sz="1200" kern="1200" dirty="0" smtClean="0">
              <a:solidFill>
                <a:schemeClr val="tx1"/>
              </a:solidFill>
              <a:effectLst/>
              <a:latin typeface="Verdana" pitchFamily="-108" charset="0"/>
              <a:ea typeface="+mn-ea"/>
              <a:cs typeface="+mn-cs"/>
            </a:endParaRP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18</a:t>
            </a:fld>
            <a:endParaRPr lang="en-US"/>
          </a:p>
        </p:txBody>
      </p:sp>
    </p:spTree>
    <p:extLst>
      <p:ext uri="{BB962C8B-B14F-4D97-AF65-F5344CB8AC3E}">
        <p14:creationId xmlns:p14="http://schemas.microsoft.com/office/powerpoint/2010/main" val="1015175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19</a:t>
            </a:fld>
            <a:endParaRPr lang="en-US"/>
          </a:p>
        </p:txBody>
      </p:sp>
    </p:spTree>
    <p:extLst>
      <p:ext uri="{BB962C8B-B14F-4D97-AF65-F5344CB8AC3E}">
        <p14:creationId xmlns:p14="http://schemas.microsoft.com/office/powerpoint/2010/main" val="3898958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20</a:t>
            </a:fld>
            <a:endParaRPr lang="en-US"/>
          </a:p>
        </p:txBody>
      </p:sp>
    </p:spTree>
    <p:extLst>
      <p:ext uri="{BB962C8B-B14F-4D97-AF65-F5344CB8AC3E}">
        <p14:creationId xmlns:p14="http://schemas.microsoft.com/office/powerpoint/2010/main" val="2672213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21</a:t>
            </a:fld>
            <a:endParaRPr lang="en-US"/>
          </a:p>
        </p:txBody>
      </p:sp>
    </p:spTree>
    <p:extLst>
      <p:ext uri="{BB962C8B-B14F-4D97-AF65-F5344CB8AC3E}">
        <p14:creationId xmlns:p14="http://schemas.microsoft.com/office/powerpoint/2010/main" val="179791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a:t>
            </a:fld>
            <a:endParaRPr lang="en-US"/>
          </a:p>
        </p:txBody>
      </p:sp>
    </p:spTree>
    <p:extLst>
      <p:ext uri="{BB962C8B-B14F-4D97-AF65-F5344CB8AC3E}">
        <p14:creationId xmlns:p14="http://schemas.microsoft.com/office/powerpoint/2010/main" val="3719809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22</a:t>
            </a:fld>
            <a:endParaRPr lang="en-US"/>
          </a:p>
        </p:txBody>
      </p:sp>
    </p:spTree>
    <p:extLst>
      <p:ext uri="{BB962C8B-B14F-4D97-AF65-F5344CB8AC3E}">
        <p14:creationId xmlns:p14="http://schemas.microsoft.com/office/powerpoint/2010/main" val="2495222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Global Migration Around 1900</a:t>
            </a:r>
          </a:p>
          <a:p>
            <a:endParaRPr lang="en-US" dirty="0" smtClean="0"/>
          </a:p>
          <a:p>
            <a:r>
              <a:rPr lang="en-US" sz="1000" b="1" dirty="0" smtClean="0">
                <a:latin typeface="Arial" panose="020B0604020202020204" pitchFamily="34" charset="0"/>
                <a:cs typeface="Arial" panose="020B0604020202020204" pitchFamily="34" charset="0"/>
              </a:rPr>
              <a:t>C. Asian Emigration</a:t>
            </a:r>
          </a:p>
          <a:p>
            <a:r>
              <a:rPr lang="en-US" sz="1200" kern="1200" dirty="0" smtClean="0">
                <a:solidFill>
                  <a:schemeClr val="tx1"/>
                </a:solidFill>
                <a:effectLst/>
                <a:latin typeface="Verdana" pitchFamily="-108" charset="0"/>
                <a:ea typeface="+mn-ea"/>
                <a:cs typeface="+mn-cs"/>
              </a:rPr>
              <a:t>1. A substantial number of Chinese, Japanese, Indians, and Filipinos responded to rural hardship with temporary or permanent emigration.</a:t>
            </a:r>
          </a:p>
          <a:p>
            <a:r>
              <a:rPr lang="en-US" sz="1200" kern="1200" dirty="0" smtClean="0">
                <a:solidFill>
                  <a:schemeClr val="tx1"/>
                </a:solidFill>
                <a:effectLst/>
                <a:latin typeface="Verdana" pitchFamily="-108" charset="0"/>
                <a:ea typeface="+mn-ea"/>
                <a:cs typeface="+mn-cs"/>
              </a:rPr>
              <a:t>2. Most went as indentured laborers to work under incredibly difficult conditions on the plantations or gold mines of Latin America, the Caribbean, southern Asia, Africa, California, Hawaii, and Australia.</a:t>
            </a:r>
          </a:p>
          <a:p>
            <a:r>
              <a:rPr lang="en-US" sz="1200" kern="1200" dirty="0" smtClean="0">
                <a:solidFill>
                  <a:schemeClr val="tx1"/>
                </a:solidFill>
                <a:effectLst/>
                <a:latin typeface="Verdana" pitchFamily="-108" charset="0"/>
                <a:ea typeface="+mn-ea"/>
                <a:cs typeface="+mn-cs"/>
              </a:rPr>
              <a:t>3. By the 1880s, the American and Australian governments had enacted discriminatory laws to keep Asians from entering the country.</a:t>
            </a:r>
          </a:p>
          <a:p>
            <a:r>
              <a:rPr lang="en-US" sz="1200" kern="1200" dirty="0" smtClean="0">
                <a:solidFill>
                  <a:schemeClr val="tx1"/>
                </a:solidFill>
                <a:effectLst/>
                <a:latin typeface="Verdana" pitchFamily="-108" charset="0"/>
                <a:ea typeface="+mn-ea"/>
                <a:cs typeface="+mn-cs"/>
              </a:rPr>
              <a:t>4. Inspired by nativism, governments established strict rules for granting citizenship and asylum to foreigners and monitored movement across increasingly tight national boundaries. </a:t>
            </a:r>
          </a:p>
          <a:p>
            <a:r>
              <a:rPr lang="en-US" sz="1200" kern="1200" dirty="0" smtClean="0">
                <a:solidFill>
                  <a:schemeClr val="tx1"/>
                </a:solidFill>
                <a:effectLst/>
                <a:latin typeface="Verdana" pitchFamily="-108" charset="0"/>
                <a:ea typeface="+mn-ea"/>
                <a:cs typeface="+mn-cs"/>
              </a:rPr>
              <a:t>5. Largely successful in monopolizing the best overseas opportunities, Europeans and people of European ancestry reaped the main benefits from the great migration.</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23</a:t>
            </a:fld>
            <a:endParaRPr lang="en-US"/>
          </a:p>
        </p:txBody>
      </p:sp>
    </p:spTree>
    <p:extLst>
      <p:ext uri="{BB962C8B-B14F-4D97-AF65-F5344CB8AC3E}">
        <p14:creationId xmlns:p14="http://schemas.microsoft.com/office/powerpoint/2010/main" val="2209509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24</a:t>
            </a:fld>
            <a:endParaRPr lang="en-US"/>
          </a:p>
        </p:txBody>
      </p:sp>
    </p:spTree>
    <p:extLst>
      <p:ext uri="{BB962C8B-B14F-4D97-AF65-F5344CB8AC3E}">
        <p14:creationId xmlns:p14="http://schemas.microsoft.com/office/powerpoint/2010/main" val="2242265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Western Imperialism, 1880 – 1914 </a:t>
            </a:r>
          </a:p>
          <a:p>
            <a:endParaRPr lang="en-US" dirty="0" smtClean="0"/>
          </a:p>
          <a:p>
            <a:pPr marL="228600" indent="-228600">
              <a:buAutoNum type="alphaUcPeriod"/>
            </a:pPr>
            <a:r>
              <a:rPr lang="en-US" sz="1000" b="1" dirty="0" smtClean="0">
                <a:latin typeface="Arial" panose="020B0604020202020204" pitchFamily="34" charset="0"/>
                <a:cs typeface="Arial" panose="020B0604020202020204" pitchFamily="34" charset="0"/>
              </a:rPr>
              <a:t>The European Presence in Africa Before 1880</a:t>
            </a:r>
          </a:p>
          <a:p>
            <a:r>
              <a:rPr lang="en-US" sz="1200" kern="1200" dirty="0" smtClean="0">
                <a:solidFill>
                  <a:schemeClr val="tx1"/>
                </a:solidFill>
                <a:effectLst/>
                <a:latin typeface="Verdana" pitchFamily="-108" charset="0"/>
                <a:ea typeface="+mn-ea"/>
                <a:cs typeface="+mn-cs"/>
              </a:rPr>
              <a:t>1. Prior to 1880, European nations controlled only 10 percent of the African continent.</a:t>
            </a:r>
          </a:p>
          <a:p>
            <a:r>
              <a:rPr lang="en-US" sz="1200" kern="1200" dirty="0" smtClean="0">
                <a:solidFill>
                  <a:schemeClr val="tx1"/>
                </a:solidFill>
                <a:effectLst/>
                <a:latin typeface="Verdana" pitchFamily="-108" charset="0"/>
                <a:ea typeface="+mn-ea"/>
                <a:cs typeface="+mn-cs"/>
              </a:rPr>
              <a:t>2. At the southern tip of the continent, Britain had taken possession of the Dutch settlements at Cape Town, which led disgruntled Dutch cattle ranchers and farmers in 1835 to move into the interior, where they fought the Zulu and Xhosa peoples for land.</a:t>
            </a:r>
          </a:p>
          <a:p>
            <a:r>
              <a:rPr lang="en-US" sz="1200" kern="1200" dirty="0" smtClean="0">
                <a:solidFill>
                  <a:schemeClr val="tx1"/>
                </a:solidFill>
                <a:effectLst/>
                <a:latin typeface="Verdana" pitchFamily="-108" charset="0"/>
                <a:ea typeface="+mn-ea"/>
                <a:cs typeface="+mn-cs"/>
              </a:rPr>
              <a:t>3. By 1880 Afrikaner settlers—the descendants of the Dutch in the Cape Colony—and British settlers, who detested each other, had wrested control of much of South Africa from the Zulu, Xhosa, and other African peoples.</a:t>
            </a:r>
          </a:p>
          <a:p>
            <a:r>
              <a:rPr lang="en-US" sz="1200" kern="1200" dirty="0" smtClean="0">
                <a:solidFill>
                  <a:schemeClr val="tx1"/>
                </a:solidFill>
                <a:effectLst/>
                <a:latin typeface="Verdana" pitchFamily="-108" charset="0"/>
                <a:ea typeface="+mn-ea"/>
                <a:cs typeface="+mn-cs"/>
              </a:rPr>
              <a:t>4. In addition to the French presence in Algeria in the north and the British and Afrikaners in the south, European trading posts and forts dotted the coast of West Africa and the Portuguese maintained a loose hold on possessions in Angola and Mozambique, but Europeans did not rule elsewhere on the enormous continent. </a:t>
            </a:r>
          </a:p>
          <a:p>
            <a:pPr marL="0" indent="0">
              <a:buNone/>
            </a:pPr>
            <a:endParaRPr lang="en-US" sz="1000" b="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25</a:t>
            </a:fld>
            <a:endParaRPr lang="en-US"/>
          </a:p>
        </p:txBody>
      </p:sp>
    </p:spTree>
    <p:extLst>
      <p:ext uri="{BB962C8B-B14F-4D97-AF65-F5344CB8AC3E}">
        <p14:creationId xmlns:p14="http://schemas.microsoft.com/office/powerpoint/2010/main" val="1841025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26</a:t>
            </a:fld>
            <a:endParaRPr lang="en-US"/>
          </a:p>
        </p:txBody>
      </p:sp>
    </p:spTree>
    <p:extLst>
      <p:ext uri="{BB962C8B-B14F-4D97-AF65-F5344CB8AC3E}">
        <p14:creationId xmlns:p14="http://schemas.microsoft.com/office/powerpoint/2010/main" val="614774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Western Imperialism, 1880 – 1914 </a:t>
            </a:r>
          </a:p>
          <a:p>
            <a:endParaRPr lang="en-US" dirty="0" smtClean="0"/>
          </a:p>
          <a:p>
            <a:r>
              <a:rPr lang="en-US" sz="1000" b="1" dirty="0" smtClean="0">
                <a:latin typeface="Arial" panose="020B0604020202020204" pitchFamily="34" charset="0"/>
                <a:cs typeface="Arial" panose="020B0604020202020204" pitchFamily="34" charset="0"/>
              </a:rPr>
              <a:t>B. The Scramble for Africa After 1880</a:t>
            </a:r>
          </a:p>
          <a:p>
            <a:r>
              <a:rPr lang="en-US" sz="1200" kern="1200" dirty="0" smtClean="0">
                <a:solidFill>
                  <a:schemeClr val="tx1"/>
                </a:solidFill>
                <a:effectLst/>
                <a:latin typeface="Verdana" pitchFamily="-108" charset="0"/>
                <a:ea typeface="+mn-ea"/>
                <a:cs typeface="+mn-cs"/>
              </a:rPr>
              <a:t>1. Between 1880 and 1900, Britain, France, Belgium, Germany, and Italy scrambled for African possessions</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until nearly the entire continent had been carved up and placed under European rule. </a:t>
            </a:r>
          </a:p>
          <a:p>
            <a:r>
              <a:rPr lang="en-US" sz="1200" kern="1200" dirty="0" smtClean="0">
                <a:solidFill>
                  <a:schemeClr val="tx1"/>
                </a:solidFill>
                <a:effectLst/>
                <a:latin typeface="Verdana" pitchFamily="-108" charset="0"/>
                <a:ea typeface="+mn-ea"/>
                <a:cs typeface="+mn-cs"/>
              </a:rPr>
              <a:t>2. In the complex story of the European seizure of Africa, certain events and individuals stand out, such as the British occupation of Egypt in 1882, which established the new model of formal political control.</a:t>
            </a:r>
          </a:p>
          <a:p>
            <a:r>
              <a:rPr lang="en-US" sz="1200" kern="1200" dirty="0" smtClean="0">
                <a:solidFill>
                  <a:schemeClr val="tx1"/>
                </a:solidFill>
                <a:effectLst/>
                <a:latin typeface="Verdana" pitchFamily="-108" charset="0"/>
                <a:ea typeface="+mn-ea"/>
                <a:cs typeface="+mn-cs"/>
              </a:rPr>
              <a:t>3. Another example is Leopold II of Belgium (r. 1865–1909), an energetic, strong-willed monarch of a tiny country with a lust for distant territory who by 1876 had focused his sights on central Africa. </a:t>
            </a:r>
          </a:p>
          <a:p>
            <a:r>
              <a:rPr lang="en-US" sz="1200" kern="1200" dirty="0" smtClean="0">
                <a:solidFill>
                  <a:schemeClr val="tx1"/>
                </a:solidFill>
                <a:effectLst/>
                <a:latin typeface="Verdana" pitchFamily="-108" charset="0"/>
                <a:ea typeface="+mn-ea"/>
                <a:cs typeface="+mn-cs"/>
              </a:rPr>
              <a:t>4. Leopold’s intrusion into the Congo called attention to the possibilities of African colonization, and by 1882 the gold rush mentality that had set in among Europeans led to a race for territory. </a:t>
            </a:r>
          </a:p>
          <a:p>
            <a:endParaRPr lang="en-US" sz="1200" kern="1200" dirty="0" smtClean="0">
              <a:solidFill>
                <a:schemeClr val="tx1"/>
              </a:solidFill>
              <a:effectLst/>
              <a:latin typeface="Verdana" pitchFamily="-108" charset="0"/>
              <a:ea typeface="+mn-ea"/>
              <a:cs typeface="+mn-cs"/>
            </a:endParaRPr>
          </a:p>
          <a:p>
            <a:endParaRPr lang="en-US" sz="1200" kern="1200" dirty="0" smtClean="0">
              <a:solidFill>
                <a:schemeClr val="tx1"/>
              </a:solidFill>
              <a:effectLst/>
              <a:latin typeface="Verdana" pitchFamily="-108" charset="0"/>
              <a:ea typeface="+mn-ea"/>
              <a:cs typeface="+mn-cs"/>
            </a:endParaRP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27</a:t>
            </a:fld>
            <a:endParaRPr lang="en-US"/>
          </a:p>
        </p:txBody>
      </p:sp>
    </p:spTree>
    <p:extLst>
      <p:ext uri="{BB962C8B-B14F-4D97-AF65-F5344CB8AC3E}">
        <p14:creationId xmlns:p14="http://schemas.microsoft.com/office/powerpoint/2010/main" val="1691462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Western Imperialism, 1880 – 1914 </a:t>
            </a:r>
          </a:p>
          <a:p>
            <a:endParaRPr lang="en-US" dirty="0" smtClean="0"/>
          </a:p>
          <a:p>
            <a:r>
              <a:rPr lang="en-US" sz="1000" b="1" dirty="0" smtClean="0">
                <a:latin typeface="Arial" panose="020B0604020202020204" pitchFamily="34" charset="0"/>
                <a:cs typeface="Arial" panose="020B0604020202020204" pitchFamily="34" charset="0"/>
              </a:rPr>
              <a:t>B. The Scramble for Africa After 1880</a:t>
            </a:r>
          </a:p>
          <a:p>
            <a:r>
              <a:rPr lang="en-US" sz="1200" kern="1200" dirty="0" smtClean="0">
                <a:solidFill>
                  <a:schemeClr val="tx1"/>
                </a:solidFill>
                <a:effectLst/>
                <a:latin typeface="Verdana" pitchFamily="-108" charset="0"/>
                <a:ea typeface="+mn-ea"/>
                <a:cs typeface="+mn-cs"/>
              </a:rPr>
              <a:t>5. The Berlin Conference (1884–1885) established the principle that European claims to African territory had to rest on “effective occupation” in order to be recognized by other states.</a:t>
            </a:r>
          </a:p>
          <a:p>
            <a:r>
              <a:rPr lang="en-US" sz="1200" kern="1200" dirty="0" smtClean="0">
                <a:solidFill>
                  <a:schemeClr val="tx1"/>
                </a:solidFill>
                <a:effectLst/>
                <a:latin typeface="Verdana" pitchFamily="-108" charset="0"/>
                <a:ea typeface="+mn-ea"/>
                <a:cs typeface="+mn-cs"/>
              </a:rPr>
              <a:t>6. In the mid-1880s, Germany established protectorates over a number of small African kingdoms and tribes in Togo, the Cameroons region, southwest Africa, and, later, East Africa.</a:t>
            </a:r>
          </a:p>
          <a:p>
            <a:r>
              <a:rPr lang="en-US" sz="1200" kern="1200" dirty="0" smtClean="0">
                <a:solidFill>
                  <a:schemeClr val="tx1"/>
                </a:solidFill>
                <a:effectLst/>
                <a:latin typeface="Verdana" pitchFamily="-108" charset="0"/>
                <a:ea typeface="+mn-ea"/>
                <a:cs typeface="+mn-cs"/>
              </a:rPr>
              <a:t>7. The British, led by Cecil Rhodes (1853–1902) in the Cape Colony, leapfrogged over the two Afrikaner states—the Orange Free State and the Transvaal—and eventually conquered their white rivals in the bloody South African War, or Boer War (1899–1902).</a:t>
            </a:r>
          </a:p>
          <a:p>
            <a:r>
              <a:rPr lang="en-US" sz="1200" kern="1200" dirty="0" smtClean="0">
                <a:solidFill>
                  <a:schemeClr val="tx1"/>
                </a:solidFill>
                <a:effectLst/>
                <a:latin typeface="Verdana" pitchFamily="-108" charset="0"/>
                <a:ea typeface="+mn-ea"/>
                <a:cs typeface="+mn-cs"/>
              </a:rPr>
              <a:t>8. The British conquest of Sudan exemplifies the general process of empire building in Africa: all native peoples who resisted European rule were blown away by vastly superior military force, but Europeans stopped short of fighting each other.</a:t>
            </a:r>
          </a:p>
          <a:p>
            <a:endParaRPr lang="en-US" sz="1200" kern="1200" dirty="0" smtClean="0">
              <a:solidFill>
                <a:schemeClr val="tx1"/>
              </a:solidFill>
              <a:effectLst/>
              <a:latin typeface="Verdana" pitchFamily="-108" charset="0"/>
              <a:ea typeface="+mn-ea"/>
              <a:cs typeface="+mn-cs"/>
            </a:endParaRPr>
          </a:p>
          <a:p>
            <a:endParaRPr lang="en-US" sz="1200" kern="1200" dirty="0" smtClean="0">
              <a:solidFill>
                <a:schemeClr val="tx1"/>
              </a:solidFill>
              <a:effectLst/>
              <a:latin typeface="Verdana" pitchFamily="-108" charset="0"/>
              <a:ea typeface="+mn-ea"/>
              <a:cs typeface="+mn-cs"/>
            </a:endParaRP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28</a:t>
            </a:fld>
            <a:endParaRPr lang="en-US"/>
          </a:p>
        </p:txBody>
      </p:sp>
    </p:spTree>
    <p:extLst>
      <p:ext uri="{BB962C8B-B14F-4D97-AF65-F5344CB8AC3E}">
        <p14:creationId xmlns:p14="http://schemas.microsoft.com/office/powerpoint/2010/main" val="234299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30</a:t>
            </a:fld>
            <a:endParaRPr lang="en-US"/>
          </a:p>
        </p:txBody>
      </p:sp>
    </p:spTree>
    <p:extLst>
      <p:ext uri="{BB962C8B-B14F-4D97-AF65-F5344CB8AC3E}">
        <p14:creationId xmlns:p14="http://schemas.microsoft.com/office/powerpoint/2010/main" val="1111092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Western Imperialism, 1880 – 1914 </a:t>
            </a:r>
          </a:p>
          <a:p>
            <a:endParaRPr lang="en-US" dirty="0" smtClean="0"/>
          </a:p>
          <a:p>
            <a:r>
              <a:rPr lang="en-US" sz="1000" b="1" dirty="0" smtClean="0">
                <a:latin typeface="Arial" panose="020B0604020202020204" pitchFamily="34" charset="0"/>
                <a:cs typeface="Arial" panose="020B0604020202020204" pitchFamily="34" charset="0"/>
              </a:rPr>
              <a:t>C. Imperialism</a:t>
            </a:r>
            <a:r>
              <a:rPr lang="en-US" sz="1000" b="1" baseline="0" dirty="0" smtClean="0">
                <a:latin typeface="Arial" panose="020B0604020202020204" pitchFamily="34" charset="0"/>
                <a:cs typeface="Arial" panose="020B0604020202020204" pitchFamily="34" charset="0"/>
              </a:rPr>
              <a:t> in Asia</a:t>
            </a:r>
          </a:p>
          <a:p>
            <a:r>
              <a:rPr lang="en-US" sz="1200" kern="1200" dirty="0" smtClean="0">
                <a:solidFill>
                  <a:schemeClr val="tx1"/>
                </a:solidFill>
                <a:effectLst/>
                <a:latin typeface="Verdana" pitchFamily="-108" charset="0"/>
                <a:ea typeface="+mn-ea"/>
                <a:cs typeface="+mn-cs"/>
              </a:rPr>
              <a:t>1. The Dutch, who in 1815 ruled little more than the island of Java in the East Indies, gradually brought almost all of the three-thousand-mile Malay Archipelago under their political authority.</a:t>
            </a:r>
          </a:p>
          <a:p>
            <a:r>
              <a:rPr lang="en-US" sz="1200" kern="1200" dirty="0" smtClean="0">
                <a:solidFill>
                  <a:schemeClr val="tx1"/>
                </a:solidFill>
                <a:effectLst/>
                <a:latin typeface="Verdana" pitchFamily="-108" charset="0"/>
                <a:ea typeface="+mn-ea"/>
                <a:cs typeface="+mn-cs"/>
              </a:rPr>
              <a:t>2. In the 1880s the French took Indochina, and India, Japan, and China also experienced a profound imperialist impact.</a:t>
            </a:r>
          </a:p>
          <a:p>
            <a:r>
              <a:rPr lang="en-US" sz="1200" kern="1200" dirty="0" smtClean="0">
                <a:solidFill>
                  <a:schemeClr val="tx1"/>
                </a:solidFill>
                <a:effectLst/>
                <a:latin typeface="Verdana" pitchFamily="-108" charset="0"/>
                <a:ea typeface="+mn-ea"/>
                <a:cs typeface="+mn-cs"/>
              </a:rPr>
              <a:t>3. Russia conquered Muslim areas to the south in the Caucasus and in Central Asia and in the 1890s proceeded to nibble greedily on China’s outlying provinces.</a:t>
            </a:r>
          </a:p>
          <a:p>
            <a:r>
              <a:rPr lang="en-US" sz="1200" kern="1200" dirty="0" smtClean="0">
                <a:solidFill>
                  <a:schemeClr val="tx1"/>
                </a:solidFill>
                <a:effectLst/>
                <a:latin typeface="Verdana" pitchFamily="-108" charset="0"/>
                <a:ea typeface="+mn-ea"/>
                <a:cs typeface="+mn-cs"/>
              </a:rPr>
              <a:t>4. The United </a:t>
            </a:r>
            <a:r>
              <a:rPr lang="en-US" sz="1200" kern="1200" dirty="0" err="1" smtClean="0">
                <a:solidFill>
                  <a:schemeClr val="tx1"/>
                </a:solidFill>
                <a:effectLst/>
                <a:latin typeface="Verdana" pitchFamily="-108" charset="0"/>
                <a:ea typeface="+mn-ea"/>
                <a:cs typeface="+mn-cs"/>
              </a:rPr>
              <a:t>States’s</a:t>
            </a:r>
            <a:r>
              <a:rPr lang="en-US" sz="1200" kern="1200" dirty="0" smtClean="0">
                <a:solidFill>
                  <a:schemeClr val="tx1"/>
                </a:solidFill>
                <a:effectLst/>
                <a:latin typeface="Verdana" pitchFamily="-108" charset="0"/>
                <a:ea typeface="+mn-ea"/>
                <a:cs typeface="+mn-cs"/>
              </a:rPr>
              <a:t> great conquest was the Philippines, taken from Spain in 1898 through the Spanish-American War.</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31</a:t>
            </a:fld>
            <a:endParaRPr lang="en-US"/>
          </a:p>
        </p:txBody>
      </p:sp>
    </p:spTree>
    <p:extLst>
      <p:ext uri="{BB962C8B-B14F-4D97-AF65-F5344CB8AC3E}">
        <p14:creationId xmlns:p14="http://schemas.microsoft.com/office/powerpoint/2010/main" val="2996826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32</a:t>
            </a:fld>
            <a:endParaRPr lang="en-US"/>
          </a:p>
        </p:txBody>
      </p:sp>
    </p:spTree>
    <p:extLst>
      <p:ext uri="{BB962C8B-B14F-4D97-AF65-F5344CB8AC3E}">
        <p14:creationId xmlns:p14="http://schemas.microsoft.com/office/powerpoint/2010/main" val="2493453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romanUcPeriod"/>
            </a:pPr>
            <a:r>
              <a:rPr lang="en-US" sz="1000" b="1" dirty="0" smtClean="0">
                <a:latin typeface="Arial" panose="020B0604020202020204" pitchFamily="34" charset="0"/>
                <a:cs typeface="Arial" panose="020B0604020202020204" pitchFamily="34" charset="0"/>
              </a:rPr>
              <a:t>Industrialization</a:t>
            </a:r>
            <a:r>
              <a:rPr lang="en-US" sz="1000" b="1" baseline="0" dirty="0" smtClean="0">
                <a:latin typeface="Arial" panose="020B0604020202020204" pitchFamily="34" charset="0"/>
                <a:cs typeface="Arial" panose="020B0604020202020204" pitchFamily="34" charset="0"/>
              </a:rPr>
              <a:t> and the World Economy</a:t>
            </a:r>
          </a:p>
          <a:p>
            <a:pPr marL="285750" indent="-285750">
              <a:buAutoNum type="romanUcPeriod"/>
            </a:pPr>
            <a:endParaRPr lang="en-US" sz="1000" b="1" baseline="0" dirty="0" smtClean="0">
              <a:latin typeface="Arial" panose="020B0604020202020204" pitchFamily="34" charset="0"/>
              <a:cs typeface="Arial" panose="020B0604020202020204" pitchFamily="34" charset="0"/>
            </a:endParaRPr>
          </a:p>
          <a:p>
            <a:pPr marL="228600" indent="-228600">
              <a:buAutoNum type="alphaUcPeriod"/>
            </a:pPr>
            <a:r>
              <a:rPr lang="en-US" sz="1000" b="1" baseline="0" dirty="0" smtClean="0">
                <a:latin typeface="Arial" panose="020B0604020202020204" pitchFamily="34" charset="0"/>
                <a:cs typeface="Arial" panose="020B0604020202020204" pitchFamily="34" charset="0"/>
              </a:rPr>
              <a:t>The Rise of Global Inequality</a:t>
            </a:r>
          </a:p>
          <a:p>
            <a:r>
              <a:rPr lang="en-US" sz="1200" kern="1200" dirty="0" smtClean="0">
                <a:solidFill>
                  <a:schemeClr val="tx1"/>
                </a:solidFill>
                <a:effectLst/>
                <a:latin typeface="Verdana" pitchFamily="-108" charset="0"/>
                <a:ea typeface="+mn-ea"/>
                <a:cs typeface="+mn-cs"/>
              </a:rPr>
              <a:t>1. Areas that industrialized in the nineteenth century (mainly Europe and North America) increased their wealth and power enormously, opening a gap between the industrializing regions and the soon-to-be colonized or semi-colonized regions (mainly in Africa, Asia, the Middle East, and Latin America). </a:t>
            </a:r>
          </a:p>
          <a:p>
            <a:r>
              <a:rPr lang="en-US" sz="1200" kern="1200" dirty="0" smtClean="0">
                <a:solidFill>
                  <a:schemeClr val="tx1"/>
                </a:solidFill>
                <a:effectLst/>
                <a:latin typeface="Verdana" pitchFamily="-108" charset="0"/>
                <a:ea typeface="+mn-ea"/>
                <a:cs typeface="+mn-cs"/>
              </a:rPr>
              <a:t>2. This pattern of uneven global development became institutionalized, or built into the structure of the world economy, and a “lopsided world” evolved with a rich north and a poor south. </a:t>
            </a:r>
          </a:p>
          <a:p>
            <a:r>
              <a:rPr lang="en-US" sz="1200" kern="1200" dirty="0" smtClean="0">
                <a:solidFill>
                  <a:schemeClr val="tx1"/>
                </a:solidFill>
                <a:effectLst/>
                <a:latin typeface="Verdana" pitchFamily="-108" charset="0"/>
                <a:ea typeface="+mn-ea"/>
                <a:cs typeface="+mn-cs"/>
              </a:rPr>
              <a:t>3. One school of interpretation stresses that the West used science, technology, capitalist organization, and even its rational worldview to create its massive wealth, and then used that wealth and power to its advantage. Another school argues that the West used its political and economic power to steal much of the world’s riches, continuing the aggressive colonialism born during the era of expansion.</a:t>
            </a:r>
          </a:p>
          <a:p>
            <a:endParaRPr lang="en-US" sz="1200" kern="1200" dirty="0" smtClean="0">
              <a:solidFill>
                <a:schemeClr val="tx1"/>
              </a:solidFill>
              <a:effectLst/>
              <a:latin typeface="Verdana" pitchFamily="-108" charset="0"/>
              <a:ea typeface="+mn-ea"/>
              <a:cs typeface="+mn-cs"/>
            </a:endParaRP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a:t>
            </a:fld>
            <a:endParaRPr lang="en-US"/>
          </a:p>
        </p:txBody>
      </p:sp>
    </p:spTree>
    <p:extLst>
      <p:ext uri="{BB962C8B-B14F-4D97-AF65-F5344CB8AC3E}">
        <p14:creationId xmlns:p14="http://schemas.microsoft.com/office/powerpoint/2010/main" val="4212589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33</a:t>
            </a:fld>
            <a:endParaRPr lang="en-US"/>
          </a:p>
        </p:txBody>
      </p:sp>
    </p:spTree>
    <p:extLst>
      <p:ext uri="{BB962C8B-B14F-4D97-AF65-F5344CB8AC3E}">
        <p14:creationId xmlns:p14="http://schemas.microsoft.com/office/powerpoint/2010/main" val="389989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Western Imperialism, 1880 – 1914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 Causes of the New Imperialism</a:t>
            </a:r>
          </a:p>
          <a:p>
            <a:r>
              <a:rPr lang="en-US" sz="1100" kern="1200" dirty="0" smtClean="0">
                <a:solidFill>
                  <a:schemeClr val="tx1"/>
                </a:solidFill>
                <a:effectLst/>
                <a:latin typeface="Verdana" pitchFamily="-108" charset="0"/>
                <a:ea typeface="+mn-ea"/>
                <a:cs typeface="+mn-cs"/>
              </a:rPr>
              <a:t>1. Economic motives played an important role in the extension of political empires, especially in the British Empire, which was losing its early economic lead and facing increasing competition in foreign markets.</a:t>
            </a:r>
          </a:p>
          <a:p>
            <a:r>
              <a:rPr lang="en-US" sz="1100" kern="1200" dirty="0" smtClean="0">
                <a:solidFill>
                  <a:schemeClr val="tx1"/>
                </a:solidFill>
                <a:effectLst/>
                <a:latin typeface="Verdana" pitchFamily="-108" charset="0"/>
                <a:ea typeface="+mn-ea"/>
                <a:cs typeface="+mn-cs"/>
              </a:rPr>
              <a:t>2. Each leading European power saw colonies as crucial to national security and military power; for example, safeguarding the Suez Canal played an important role in the British occupation of Egypt.</a:t>
            </a:r>
          </a:p>
          <a:p>
            <a:r>
              <a:rPr lang="en-US" sz="1100" kern="1200" dirty="0" smtClean="0">
                <a:solidFill>
                  <a:schemeClr val="tx1"/>
                </a:solidFill>
                <a:effectLst/>
                <a:latin typeface="Verdana" pitchFamily="-108" charset="0"/>
                <a:ea typeface="+mn-ea"/>
                <a:cs typeface="+mn-cs"/>
              </a:rPr>
              <a:t>3. Many people were convinced that colonies were essential to great nations, an attitude that reflects both the increasing aggressiveness of European nationalism and Social Darwinian theories of brutal competition among races.</a:t>
            </a:r>
          </a:p>
          <a:p>
            <a:r>
              <a:rPr lang="en-US" sz="1000" kern="1200" dirty="0" smtClean="0">
                <a:solidFill>
                  <a:schemeClr val="tx1"/>
                </a:solidFill>
                <a:effectLst/>
                <a:latin typeface="Verdana" pitchFamily="-108" charset="0"/>
                <a:ea typeface="+mn-ea"/>
                <a:cs typeface="+mn-cs"/>
              </a:rPr>
              <a:t>4. Another enormous factor was the industrial world’s unprecedented technological and military superiority, as evidenced by the rapidly firing Maxim machine gun, the use of quinine in controlling malaria, and the steamship and the international telegraph.</a:t>
            </a:r>
          </a:p>
          <a:p>
            <a:r>
              <a:rPr lang="en-US" sz="1000" kern="1200" dirty="0" smtClean="0">
                <a:solidFill>
                  <a:schemeClr val="tx1"/>
                </a:solidFill>
                <a:effectLst/>
                <a:latin typeface="Verdana" pitchFamily="-108" charset="0"/>
                <a:ea typeface="+mn-ea"/>
                <a:cs typeface="+mn-cs"/>
              </a:rPr>
              <a:t>5. Conservative political leaders manipulated colonial issues in order to divert popular attention from the class struggle at home and to create a false sense of unity.</a:t>
            </a:r>
          </a:p>
          <a:p>
            <a:r>
              <a:rPr lang="en-US" sz="1000" kern="1200" dirty="0" smtClean="0">
                <a:solidFill>
                  <a:schemeClr val="tx1"/>
                </a:solidFill>
                <a:effectLst/>
                <a:latin typeface="Verdana" pitchFamily="-108" charset="0"/>
                <a:ea typeface="+mn-ea"/>
                <a:cs typeface="+mn-cs"/>
              </a:rPr>
              <a:t>6. Special-interest groups in each country were powerful agents of expansion: white settlers demanded more land and greater state protection, missionaries and humanitarians wanted to spread religion and stop the slave trade, shipping companies wanted lucrative subsidies, and military men and colonial officials sought positions and rapid advancement.</a:t>
            </a:r>
          </a:p>
          <a:p>
            <a:endParaRPr lang="en-US" sz="100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35</a:t>
            </a:fld>
            <a:endParaRPr lang="en-US"/>
          </a:p>
        </p:txBody>
      </p:sp>
    </p:spTree>
    <p:extLst>
      <p:ext uri="{BB962C8B-B14F-4D97-AF65-F5344CB8AC3E}">
        <p14:creationId xmlns:p14="http://schemas.microsoft.com/office/powerpoint/2010/main" val="3841621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Western Imperialism, 1880 – 1914 </a:t>
            </a:r>
          </a:p>
          <a:p>
            <a:endParaRPr lang="en-US" dirty="0" smtClean="0"/>
          </a:p>
          <a:p>
            <a:r>
              <a:rPr lang="en-US" sz="1000" b="1" dirty="0" smtClean="0">
                <a:latin typeface="Arial" panose="020B0604020202020204" pitchFamily="34" charset="0"/>
                <a:cs typeface="Arial" panose="020B0604020202020204" pitchFamily="34" charset="0"/>
              </a:rPr>
              <a:t>E. A “Civilizing Mission”</a:t>
            </a:r>
          </a:p>
          <a:p>
            <a:r>
              <a:rPr lang="en-US" sz="1200" kern="1200" dirty="0" smtClean="0">
                <a:solidFill>
                  <a:schemeClr val="tx1"/>
                </a:solidFill>
                <a:effectLst/>
                <a:latin typeface="Verdana" pitchFamily="-108" charset="0"/>
                <a:ea typeface="+mn-ea"/>
                <a:cs typeface="+mn-cs"/>
              </a:rPr>
              <a:t>1. Imperialists developed additional arguments in order to satisfy their consciences and answer their critics. A favorite idea was that Europeans could and should civilize more primitive nonwhite peoples.</a:t>
            </a:r>
          </a:p>
          <a:p>
            <a:r>
              <a:rPr lang="en-US" sz="1200" kern="1200" dirty="0" smtClean="0">
                <a:solidFill>
                  <a:schemeClr val="tx1"/>
                </a:solidFill>
                <a:effectLst/>
                <a:latin typeface="Verdana" pitchFamily="-108" charset="0"/>
                <a:ea typeface="+mn-ea"/>
                <a:cs typeface="+mn-cs"/>
              </a:rPr>
              <a:t>2. In 1899 Rudyard Kipling (1865–1936), perhaps the most influential British writer of the 1890s, summarized these ideas in his poem “The White Man’s Burden.”</a:t>
            </a:r>
          </a:p>
          <a:p>
            <a:r>
              <a:rPr lang="en-US" sz="1000" kern="1200" dirty="0" smtClean="0">
                <a:solidFill>
                  <a:schemeClr val="tx1"/>
                </a:solidFill>
                <a:effectLst/>
                <a:latin typeface="Verdana" pitchFamily="-108" charset="0"/>
                <a:ea typeface="+mn-ea"/>
                <a:cs typeface="+mn-cs"/>
              </a:rPr>
              <a:t>3. Another argument was that imperial government protected natives from tribal warfare as well as from cruder forms of exploitation by white settlers and business people.</a:t>
            </a:r>
          </a:p>
          <a:p>
            <a:r>
              <a:rPr lang="en-US" sz="1000" kern="1200" dirty="0" smtClean="0">
                <a:solidFill>
                  <a:schemeClr val="tx1"/>
                </a:solidFill>
                <a:effectLst/>
                <a:latin typeface="Verdana" pitchFamily="-108" charset="0"/>
                <a:ea typeface="+mn-ea"/>
                <a:cs typeface="+mn-cs"/>
              </a:rPr>
              <a:t>4. Peace and stability under European control also facilitated the spread of Christianity, as Catholic and Protestant missionaries competed with Islam in sub-Saharan Africa for converts and built schools to spread the Gospel. </a:t>
            </a:r>
          </a:p>
          <a:p>
            <a:r>
              <a:rPr lang="en-US" sz="1000" kern="1200" dirty="0" smtClean="0">
                <a:solidFill>
                  <a:schemeClr val="tx1"/>
                </a:solidFill>
                <a:effectLst/>
                <a:latin typeface="Verdana" pitchFamily="-108" charset="0"/>
                <a:ea typeface="+mn-ea"/>
                <a:cs typeface="+mn-cs"/>
              </a:rPr>
              <a:t>5. The occasional successes in converting Africans to Christianity contrasted with the general failure of missionary efforts in India, China, and the Islamic world, where Christians often preached in vain to peoples with ancient, complex religious beliefs.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36</a:t>
            </a:fld>
            <a:endParaRPr lang="en-US"/>
          </a:p>
        </p:txBody>
      </p:sp>
    </p:spTree>
    <p:extLst>
      <p:ext uri="{BB962C8B-B14F-4D97-AF65-F5344CB8AC3E}">
        <p14:creationId xmlns:p14="http://schemas.microsoft.com/office/powerpoint/2010/main" val="3558701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37</a:t>
            </a:fld>
            <a:endParaRPr lang="en-US"/>
          </a:p>
        </p:txBody>
      </p:sp>
    </p:spTree>
    <p:extLst>
      <p:ext uri="{BB962C8B-B14F-4D97-AF65-F5344CB8AC3E}">
        <p14:creationId xmlns:p14="http://schemas.microsoft.com/office/powerpoint/2010/main" val="5790562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Western Imperialism, 1880 – 1914 </a:t>
            </a:r>
          </a:p>
          <a:p>
            <a:r>
              <a:rPr lang="en-US" sz="1000" b="1" dirty="0" smtClean="0">
                <a:latin typeface="Arial" panose="020B0604020202020204" pitchFamily="34" charset="0"/>
                <a:cs typeface="Arial" panose="020B0604020202020204" pitchFamily="34" charset="0"/>
              </a:rPr>
              <a:t>F. Orientalism</a:t>
            </a:r>
          </a:p>
          <a:p>
            <a:r>
              <a:rPr lang="en-US" sz="1200" kern="1200" dirty="0" smtClean="0">
                <a:solidFill>
                  <a:schemeClr val="tx1"/>
                </a:solidFill>
                <a:effectLst/>
                <a:latin typeface="Verdana" pitchFamily="-108" charset="0"/>
                <a:ea typeface="+mn-ea"/>
                <a:cs typeface="+mn-cs"/>
              </a:rPr>
              <a:t>1. In the late 1970s, literary scholar Edward Said (1935–2003) coined the term “Orientalism” to describe the stereotypical and often racist Western views of non-Westerners that dominated nineteenth-century Western thought. </a:t>
            </a:r>
          </a:p>
          <a:p>
            <a:r>
              <a:rPr lang="en-US" sz="1200" kern="1200" dirty="0" smtClean="0">
                <a:solidFill>
                  <a:schemeClr val="tx1"/>
                </a:solidFill>
                <a:effectLst/>
                <a:latin typeface="Verdana" pitchFamily="-108" charset="0"/>
                <a:ea typeface="+mn-ea"/>
                <a:cs typeface="+mn-cs"/>
              </a:rPr>
              <a:t>2. Politicians, scholarly experts, writers and artists, and ordinary people adopted “us vs. them” views and regarded the non-Western world as the “other”:  the West, they believed, was modern, white, rational, and Christian, while the non-West was primitive, colored, emotional, and pagan or Islamic. </a:t>
            </a:r>
          </a:p>
          <a:p>
            <a:r>
              <a:rPr lang="en-US" sz="1200" kern="1200" dirty="0" smtClean="0">
                <a:solidFill>
                  <a:schemeClr val="tx1"/>
                </a:solidFill>
                <a:effectLst/>
                <a:latin typeface="Verdana" pitchFamily="-108" charset="0"/>
                <a:ea typeface="+mn-ea"/>
                <a:cs typeface="+mn-cs"/>
              </a:rPr>
              <a:t>3. As part of this view, Westerners imagined the Orient as a place of mystery and romance, where Westerners might have remarkable experiences. </a:t>
            </a:r>
          </a:p>
          <a:p>
            <a:r>
              <a:rPr lang="en-US" sz="1200" kern="1200" dirty="0" smtClean="0">
                <a:solidFill>
                  <a:schemeClr val="tx1"/>
                </a:solidFill>
                <a:effectLst/>
                <a:latin typeface="Verdana" pitchFamily="-108" charset="0"/>
                <a:ea typeface="+mn-ea"/>
                <a:cs typeface="+mn-cs"/>
              </a:rPr>
              <a:t>4. Scholars and adventurers went into the field to study supposedly “primitive” cultures, reporting their findings in publications and filling museums with the intriguing objects they traded for, bought, or stole.</a:t>
            </a:r>
          </a:p>
          <a:p>
            <a:r>
              <a:rPr lang="en-US" sz="1200" kern="1200" dirty="0" smtClean="0">
                <a:solidFill>
                  <a:schemeClr val="tx1"/>
                </a:solidFill>
                <a:effectLst/>
                <a:latin typeface="Verdana" pitchFamily="-108" charset="0"/>
                <a:ea typeface="+mn-ea"/>
                <a:cs typeface="+mn-cs"/>
              </a:rPr>
              <a:t>5. Writers and artists contributed to the Orientalist worldview and helped spread attitudes of Western superiority through novels and paintings that depicted romance and high adventure in the colonies.</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38</a:t>
            </a:fld>
            <a:endParaRPr lang="en-US"/>
          </a:p>
        </p:txBody>
      </p:sp>
    </p:spTree>
    <p:extLst>
      <p:ext uri="{BB962C8B-B14F-4D97-AF65-F5344CB8AC3E}">
        <p14:creationId xmlns:p14="http://schemas.microsoft.com/office/powerpoint/2010/main" val="1860474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39</a:t>
            </a:fld>
            <a:endParaRPr lang="en-US"/>
          </a:p>
        </p:txBody>
      </p:sp>
    </p:spTree>
    <p:extLst>
      <p:ext uri="{BB962C8B-B14F-4D97-AF65-F5344CB8AC3E}">
        <p14:creationId xmlns:p14="http://schemas.microsoft.com/office/powerpoint/2010/main" val="1879181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Western Imperialism, 1880 – 1914 </a:t>
            </a:r>
          </a:p>
          <a:p>
            <a:endParaRPr lang="en-US" dirty="0" smtClean="0"/>
          </a:p>
          <a:p>
            <a:r>
              <a:rPr lang="en-US" sz="1000" b="1" dirty="0" smtClean="0">
                <a:latin typeface="Arial" panose="020B0604020202020204" pitchFamily="34" charset="0"/>
                <a:cs typeface="Arial" panose="020B0604020202020204" pitchFamily="34" charset="0"/>
              </a:rPr>
              <a:t>G. Critics of Imperialism</a:t>
            </a:r>
          </a:p>
          <a:p>
            <a:r>
              <a:rPr lang="en-US" sz="1200" kern="1200" dirty="0" smtClean="0">
                <a:solidFill>
                  <a:schemeClr val="tx1"/>
                </a:solidFill>
                <a:effectLst/>
                <a:latin typeface="Verdana" pitchFamily="-108" charset="0"/>
                <a:ea typeface="+mn-ea"/>
                <a:cs typeface="+mn-cs"/>
              </a:rPr>
              <a:t>1. Following the unpopular South African War, radical English economist J. A. Hobson (1858–1940) wrote </a:t>
            </a:r>
            <a:r>
              <a:rPr lang="en-US" sz="1200" i="1" kern="1200" dirty="0" smtClean="0">
                <a:solidFill>
                  <a:schemeClr val="tx1"/>
                </a:solidFill>
                <a:effectLst/>
                <a:latin typeface="Verdana" pitchFamily="-108" charset="0"/>
                <a:ea typeface="+mn-ea"/>
                <a:cs typeface="+mn-cs"/>
              </a:rPr>
              <a:t>Imperialism</a:t>
            </a:r>
            <a:r>
              <a:rPr lang="en-US" sz="1200" kern="1200" dirty="0" smtClean="0">
                <a:solidFill>
                  <a:schemeClr val="tx1"/>
                </a:solidFill>
                <a:effectLst/>
                <a:latin typeface="Verdana" pitchFamily="-108" charset="0"/>
                <a:ea typeface="+mn-ea"/>
                <a:cs typeface="+mn-cs"/>
              </a:rPr>
              <a:t> (1902), a forceful attack on the expansion of empire.</a:t>
            </a:r>
          </a:p>
          <a:p>
            <a:r>
              <a:rPr lang="en-US" sz="1000" kern="1200" dirty="0" smtClean="0">
                <a:solidFill>
                  <a:schemeClr val="tx1"/>
                </a:solidFill>
                <a:effectLst/>
                <a:latin typeface="Verdana" pitchFamily="-108" charset="0"/>
                <a:ea typeface="+mn-ea"/>
                <a:cs typeface="+mn-cs"/>
              </a:rPr>
              <a:t>2. Rosa Luxembourg, a radical member of the German Social Democratic Party, argued that capitalism needed to expand into </a:t>
            </a:r>
            <a:r>
              <a:rPr lang="en-US" sz="1000" kern="1200" dirty="0" err="1" smtClean="0">
                <a:solidFill>
                  <a:schemeClr val="tx1"/>
                </a:solidFill>
                <a:effectLst/>
                <a:latin typeface="Verdana" pitchFamily="-108" charset="0"/>
                <a:ea typeface="+mn-ea"/>
                <a:cs typeface="+mn-cs"/>
              </a:rPr>
              <a:t>noncapitalist</a:t>
            </a:r>
            <a:r>
              <a:rPr lang="en-US" sz="1000" kern="1200" dirty="0" smtClean="0">
                <a:solidFill>
                  <a:schemeClr val="tx1"/>
                </a:solidFill>
                <a:effectLst/>
                <a:latin typeface="Verdana" pitchFamily="-108" charset="0"/>
                <a:ea typeface="+mn-ea"/>
                <a:cs typeface="+mn-cs"/>
              </a:rPr>
              <a:t> Asia and Africa to maintain high profits. </a:t>
            </a:r>
          </a:p>
          <a:p>
            <a:r>
              <a:rPr lang="en-US" sz="1000" kern="1200" dirty="0" smtClean="0">
                <a:solidFill>
                  <a:schemeClr val="tx1"/>
                </a:solidFill>
                <a:effectLst/>
                <a:latin typeface="Verdana" pitchFamily="-108" charset="0"/>
                <a:ea typeface="+mn-ea"/>
                <a:cs typeface="+mn-cs"/>
              </a:rPr>
              <a:t>3. Future Russian revolutionary leader, Vladimir Lenin concluded that imperialism represented the “highest stage” of advanced monopoly capitalism and predicted that its onset signaled the coming decay and collapse of capitalist society. </a:t>
            </a:r>
          </a:p>
          <a:p>
            <a:r>
              <a:rPr lang="en-US" sz="1000" kern="1200" dirty="0" smtClean="0">
                <a:solidFill>
                  <a:schemeClr val="tx1"/>
                </a:solidFill>
                <a:effectLst/>
                <a:latin typeface="Verdana" pitchFamily="-108" charset="0"/>
                <a:ea typeface="+mn-ea"/>
                <a:cs typeface="+mn-cs"/>
              </a:rPr>
              <a:t>4. Hobson and many other critics struck home</a:t>
            </a:r>
            <a:r>
              <a:rPr lang="en-US" sz="1000" kern="1200" baseline="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with their moral condemnation of whites imperiously ruling nonwhites and their arguments against crude Social Darwinian thought.</a:t>
            </a:r>
          </a:p>
          <a:p>
            <a:r>
              <a:rPr lang="en-US" sz="1000" kern="1200" dirty="0" smtClean="0">
                <a:solidFill>
                  <a:schemeClr val="tx1"/>
                </a:solidFill>
                <a:effectLst/>
                <a:latin typeface="Verdana" pitchFamily="-108" charset="0"/>
                <a:ea typeface="+mn-ea"/>
                <a:cs typeface="+mn-cs"/>
              </a:rPr>
              <a:t>5. In </a:t>
            </a:r>
            <a:r>
              <a:rPr lang="en-US" sz="1000" i="1" kern="1200" dirty="0" smtClean="0">
                <a:solidFill>
                  <a:schemeClr val="tx1"/>
                </a:solidFill>
                <a:effectLst/>
                <a:latin typeface="Verdana" pitchFamily="-108" charset="0"/>
                <a:ea typeface="+mn-ea"/>
                <a:cs typeface="+mn-cs"/>
              </a:rPr>
              <a:t>The Heart of Darkness</a:t>
            </a:r>
            <a:r>
              <a:rPr lang="en-US" sz="1000" kern="1200" dirty="0" smtClean="0">
                <a:solidFill>
                  <a:schemeClr val="tx1"/>
                </a:solidFill>
                <a:effectLst/>
                <a:latin typeface="Verdana" pitchFamily="-108" charset="0"/>
                <a:ea typeface="+mn-ea"/>
                <a:cs typeface="+mn-cs"/>
              </a:rPr>
              <a:t> (1902), Polish-born novelist Joseph Conrad (1857–1924) castigated the “pure selfishness” of Europeans in supposedly civilizing Africa.</a:t>
            </a:r>
          </a:p>
          <a:p>
            <a:r>
              <a:rPr lang="en-US" sz="1000" kern="1200" dirty="0" smtClean="0">
                <a:solidFill>
                  <a:schemeClr val="tx1"/>
                </a:solidFill>
                <a:effectLst/>
                <a:latin typeface="Verdana" pitchFamily="-108" charset="0"/>
                <a:ea typeface="+mn-ea"/>
                <a:cs typeface="+mn-cs"/>
              </a:rPr>
              <a:t>6. At home, Europeans had won or were winning representative government, individual liberties, and a certain equality of opportunity, but in their empires, Europeans imposed military dictatorships on Africans and Asians, forced them to work involuntarily, and discriminated against them shamelessly.</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40</a:t>
            </a:fld>
            <a:endParaRPr lang="en-US"/>
          </a:p>
        </p:txBody>
      </p:sp>
    </p:spTree>
    <p:extLst>
      <p:ext uri="{BB962C8B-B14F-4D97-AF65-F5344CB8AC3E}">
        <p14:creationId xmlns:p14="http://schemas.microsoft.com/office/powerpoint/2010/main" val="2509375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41</a:t>
            </a:fld>
            <a:endParaRPr lang="en-US"/>
          </a:p>
        </p:txBody>
      </p:sp>
    </p:spTree>
    <p:extLst>
      <p:ext uri="{BB962C8B-B14F-4D97-AF65-F5344CB8AC3E}">
        <p14:creationId xmlns:p14="http://schemas.microsoft.com/office/powerpoint/2010/main" val="39840373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42</a:t>
            </a:fld>
            <a:endParaRPr lang="en-US"/>
          </a:p>
        </p:txBody>
      </p:sp>
    </p:spTree>
    <p:extLst>
      <p:ext uri="{BB962C8B-B14F-4D97-AF65-F5344CB8AC3E}">
        <p14:creationId xmlns:p14="http://schemas.microsoft.com/office/powerpoint/2010/main" val="28280278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IV. Responding to Western Imperialism</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baseline="0" dirty="0" smtClean="0">
                <a:latin typeface="Arial" panose="020B0604020202020204" pitchFamily="34" charset="0"/>
                <a:cs typeface="Arial" panose="020B0604020202020204" pitchFamily="34" charset="0"/>
              </a:rPr>
              <a:t>The Pattern of Response</a:t>
            </a:r>
          </a:p>
          <a:p>
            <a:r>
              <a:rPr lang="en-US" sz="1200" kern="1200" dirty="0" smtClean="0">
                <a:solidFill>
                  <a:schemeClr val="tx1"/>
                </a:solidFill>
                <a:effectLst/>
                <a:latin typeface="Verdana" pitchFamily="-108" charset="0"/>
                <a:ea typeface="+mn-ea"/>
                <a:cs typeface="+mn-cs"/>
              </a:rPr>
              <a:t>1. Responses to the Western impact can be thought of as a spectrum, with “traditionalists” (those who worked to preserve their culture at all costs) at one end, “westernizers” or “modernizers” at the other, and many shades of opinion in between.</a:t>
            </a:r>
          </a:p>
          <a:p>
            <a:r>
              <a:rPr lang="en-US" sz="1200" kern="1200" dirty="0" smtClean="0">
                <a:solidFill>
                  <a:schemeClr val="tx1"/>
                </a:solidFill>
                <a:effectLst/>
                <a:latin typeface="Verdana" pitchFamily="-108" charset="0"/>
                <a:ea typeface="+mn-ea"/>
                <a:cs typeface="+mn-cs"/>
              </a:rPr>
              <a:t>2. Support for European rule among subjugated peoples was shallow and weak.</a:t>
            </a:r>
          </a:p>
          <a:p>
            <a:r>
              <a:rPr lang="en-US" sz="1000" kern="1200" dirty="0" smtClean="0">
                <a:solidFill>
                  <a:schemeClr val="tx1"/>
                </a:solidFill>
                <a:effectLst/>
                <a:latin typeface="Verdana" pitchFamily="-108" charset="0"/>
                <a:ea typeface="+mn-ea"/>
                <a:cs typeface="+mn-cs"/>
              </a:rPr>
              <a:t>3. Small farmers and others who bore the burden of colonization tenaciously fought for some autonomy using the “weapons of the weak,” such as playing dumb and foot dragging, to undermine colonial rule.  </a:t>
            </a:r>
          </a:p>
          <a:p>
            <a:r>
              <a:rPr lang="en-US" sz="1000" kern="1200" dirty="0" smtClean="0">
                <a:solidFill>
                  <a:schemeClr val="tx1"/>
                </a:solidFill>
                <a:effectLst/>
                <a:latin typeface="Verdana" pitchFamily="-108" charset="0"/>
                <a:ea typeface="+mn-ea"/>
                <a:cs typeface="+mn-cs"/>
              </a:rPr>
              <a:t>4. Native people followed with greater or lesser enthusiasm the few determined people who came to openly oppose the Europeans.</a:t>
            </a:r>
          </a:p>
          <a:p>
            <a:r>
              <a:rPr lang="en-US" sz="1000" kern="1200" dirty="0" smtClean="0">
                <a:solidFill>
                  <a:schemeClr val="tx1"/>
                </a:solidFill>
                <a:effectLst/>
                <a:latin typeface="Verdana" pitchFamily="-108" charset="0"/>
                <a:ea typeface="+mn-ea"/>
                <a:cs typeface="+mn-cs"/>
              </a:rPr>
              <a:t>5. The nonconformists—the eventual anti-imperialist leaders—somewhat ironically, found in the Western world the ideologies—liberalism, with its credo of civil liberties and political self-determination, and nationalism—that justified their protest. </a:t>
            </a:r>
          </a:p>
          <a:p>
            <a:r>
              <a:rPr lang="en-US" sz="1000" kern="1200" dirty="0" smtClean="0">
                <a:solidFill>
                  <a:schemeClr val="tx1"/>
                </a:solidFill>
                <a:effectLst/>
                <a:latin typeface="Verdana" pitchFamily="-108" charset="0"/>
                <a:ea typeface="+mn-ea"/>
                <a:cs typeface="+mn-cs"/>
              </a:rPr>
              <a:t>6. After 1917 anti-imperialist revolt would find another European-made weapon in Lenin’s version of Marxist socialism.</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43</a:t>
            </a:fld>
            <a:endParaRPr lang="en-US"/>
          </a:p>
        </p:txBody>
      </p:sp>
    </p:spTree>
    <p:extLst>
      <p:ext uri="{BB962C8B-B14F-4D97-AF65-F5344CB8AC3E}">
        <p14:creationId xmlns:p14="http://schemas.microsoft.com/office/powerpoint/2010/main" val="3835704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a:t>
            </a:fld>
            <a:endParaRPr lang="en-US"/>
          </a:p>
        </p:txBody>
      </p:sp>
    </p:spTree>
    <p:extLst>
      <p:ext uri="{BB962C8B-B14F-4D97-AF65-F5344CB8AC3E}">
        <p14:creationId xmlns:p14="http://schemas.microsoft.com/office/powerpoint/2010/main" val="25308021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Responding to Western Imperialism</a:t>
            </a:r>
          </a:p>
          <a:p>
            <a:endParaRPr lang="en-US" dirty="0" smtClean="0"/>
          </a:p>
          <a:p>
            <a:r>
              <a:rPr lang="en-US" sz="1000" b="1" dirty="0" smtClean="0">
                <a:latin typeface="Arial" panose="020B0604020202020204" pitchFamily="34" charset="0"/>
                <a:cs typeface="Arial" panose="020B0604020202020204" pitchFamily="34" charset="0"/>
              </a:rPr>
              <a:t>B. Empire in India</a:t>
            </a:r>
          </a:p>
          <a:p>
            <a:r>
              <a:rPr lang="en-US" sz="1200" kern="1200" dirty="0" smtClean="0">
                <a:solidFill>
                  <a:schemeClr val="tx1"/>
                </a:solidFill>
                <a:effectLst/>
                <a:latin typeface="Verdana" pitchFamily="-108" charset="0"/>
                <a:ea typeface="+mn-ea"/>
                <a:cs typeface="+mn-cs"/>
              </a:rPr>
              <a:t>1. India, the jewel of the British Empire, had been ruled more or less absolutely by Britain since the British East India Company had conquered the last independent native state in 1848.</a:t>
            </a:r>
          </a:p>
          <a:p>
            <a:r>
              <a:rPr lang="en-US" sz="1200" kern="1200" dirty="0" smtClean="0">
                <a:solidFill>
                  <a:schemeClr val="tx1"/>
                </a:solidFill>
                <a:effectLst/>
                <a:latin typeface="Verdana" pitchFamily="-108" charset="0"/>
                <a:ea typeface="+mn-ea"/>
                <a:cs typeface="+mn-cs"/>
              </a:rPr>
              <a:t>2. After crushing an insurrection by Muslim and Hindu mercenaries in the British army in northern and central India in 1857–1858 (the years of the Great Rebellion), Britain ruled India directly.</a:t>
            </a:r>
          </a:p>
          <a:p>
            <a:r>
              <a:rPr lang="en-US" sz="1200" kern="1200" dirty="0" smtClean="0">
                <a:solidFill>
                  <a:schemeClr val="tx1"/>
                </a:solidFill>
                <a:effectLst/>
                <a:latin typeface="Verdana" pitchFamily="-108" charset="0"/>
                <a:ea typeface="+mn-ea"/>
                <a:cs typeface="+mn-cs"/>
              </a:rPr>
              <a:t>3. After 1858 India was ruled by the British Parliament in London and administered by a tiny, all-white civil service in India.</a:t>
            </a:r>
          </a:p>
          <a:p>
            <a:r>
              <a:rPr lang="en-US" sz="1200" kern="1200" dirty="0" smtClean="0">
                <a:solidFill>
                  <a:schemeClr val="tx1"/>
                </a:solidFill>
                <a:effectLst/>
                <a:latin typeface="Verdana" pitchFamily="-108" charset="0"/>
                <a:ea typeface="+mn-ea"/>
                <a:cs typeface="+mn-cs"/>
              </a:rPr>
              <a:t>4. After the opening of the Suez Canal in 1869 made travel to India much easier, British civil servants and businessmen increasingly brought their wives and children with them.</a:t>
            </a:r>
          </a:p>
          <a:p>
            <a:r>
              <a:rPr lang="en-US" sz="1200" kern="1200" dirty="0" smtClean="0">
                <a:solidFill>
                  <a:schemeClr val="tx1"/>
                </a:solidFill>
                <a:effectLst/>
                <a:latin typeface="Verdana" pitchFamily="-108" charset="0"/>
                <a:ea typeface="+mn-ea"/>
                <a:cs typeface="+mn-cs"/>
              </a:rPr>
              <a:t>5. Buoyed by a sense of mission and strong feelings of racial and cultural superiority, the British acted energetically and introduced many desirable changes to India, establishing, for example, a modern system of secondary education.</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44</a:t>
            </a:fld>
            <a:endParaRPr lang="en-US"/>
          </a:p>
        </p:txBody>
      </p:sp>
    </p:spTree>
    <p:extLst>
      <p:ext uri="{BB962C8B-B14F-4D97-AF65-F5344CB8AC3E}">
        <p14:creationId xmlns:p14="http://schemas.microsoft.com/office/powerpoint/2010/main" val="17168418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Responding to Western Imperialism</a:t>
            </a:r>
          </a:p>
          <a:p>
            <a:endParaRPr lang="en-US" dirty="0" smtClean="0"/>
          </a:p>
          <a:p>
            <a:r>
              <a:rPr lang="en-US" sz="1000" b="1" dirty="0" smtClean="0">
                <a:latin typeface="Arial" panose="020B0604020202020204" pitchFamily="34" charset="0"/>
                <a:cs typeface="Arial" panose="020B0604020202020204" pitchFamily="34" charset="0"/>
              </a:rPr>
              <a:t>B. Empire in India</a:t>
            </a:r>
          </a:p>
          <a:p>
            <a:r>
              <a:rPr lang="en-US" sz="1200" kern="1200" dirty="0" smtClean="0">
                <a:solidFill>
                  <a:schemeClr val="tx1"/>
                </a:solidFill>
                <a:effectLst/>
                <a:latin typeface="Verdana" pitchFamily="-108" charset="0"/>
                <a:ea typeface="+mn-ea"/>
                <a:cs typeface="+mn-cs"/>
              </a:rPr>
              <a:t>6. High-caste Indians emerged as skilled intermediaries between the British and the Indian people and formed a new elite that was profoundly influenced by Western thought and culture.</a:t>
            </a:r>
          </a:p>
          <a:p>
            <a:r>
              <a:rPr lang="en-US" sz="1200" kern="1200" dirty="0" smtClean="0">
                <a:solidFill>
                  <a:schemeClr val="tx1"/>
                </a:solidFill>
                <a:effectLst/>
                <a:latin typeface="Verdana" pitchFamily="-108" charset="0"/>
                <a:ea typeface="+mn-ea"/>
                <a:cs typeface="+mn-cs"/>
              </a:rPr>
              <a:t>7. The new native elite played a crucial role in the development of irrigation projects for agriculture, the world’s third-largest railroad network, and large tea and jute plantations.</a:t>
            </a:r>
          </a:p>
          <a:p>
            <a:r>
              <a:rPr lang="en-US" sz="1200" kern="1200" dirty="0" smtClean="0">
                <a:solidFill>
                  <a:schemeClr val="tx1"/>
                </a:solidFill>
                <a:effectLst/>
                <a:latin typeface="Verdana" pitchFamily="-108" charset="0"/>
                <a:ea typeface="+mn-ea"/>
                <a:cs typeface="+mn-cs"/>
              </a:rPr>
              <a:t>8. The decisive reaction to European rule was the rise of nationalism among the Indian elite.</a:t>
            </a:r>
          </a:p>
          <a:p>
            <a:r>
              <a:rPr lang="en-US" sz="1200" kern="1200" dirty="0" smtClean="0">
                <a:solidFill>
                  <a:schemeClr val="tx1"/>
                </a:solidFill>
                <a:effectLst/>
                <a:latin typeface="Verdana" pitchFamily="-108" charset="0"/>
                <a:ea typeface="+mn-ea"/>
                <a:cs typeface="+mn-cs"/>
              </a:rPr>
              <a:t>9. By 1885, when educated Indians came together to found the predominately Hindu Indian National Congress, demands for equality and self-government were increasing.</a:t>
            </a:r>
          </a:p>
          <a:p>
            <a:r>
              <a:rPr lang="en-US" sz="1200" kern="1200" dirty="0" smtClean="0">
                <a:solidFill>
                  <a:schemeClr val="tx1"/>
                </a:solidFill>
                <a:effectLst/>
                <a:latin typeface="Verdana" pitchFamily="-108" charset="0"/>
                <a:ea typeface="+mn-ea"/>
                <a:cs typeface="+mn-cs"/>
              </a:rPr>
              <a:t>10. Although Hindus and Muslims disagreed about the shape the Indian future should take, British rule and Western ideals, combined with the reform and revitalization of the Hindu religion, had created a movement for national independence. </a:t>
            </a:r>
          </a:p>
          <a:p>
            <a:endParaRPr lang="en-US" sz="1200" kern="1200" dirty="0" smtClean="0">
              <a:solidFill>
                <a:schemeClr val="tx1"/>
              </a:solidFill>
              <a:effectLst/>
              <a:latin typeface="Verdana" pitchFamily="-108" charset="0"/>
              <a:ea typeface="+mn-ea"/>
              <a:cs typeface="+mn-cs"/>
            </a:endParaRP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45</a:t>
            </a:fld>
            <a:endParaRPr lang="en-US"/>
          </a:p>
        </p:txBody>
      </p:sp>
    </p:spTree>
    <p:extLst>
      <p:ext uri="{BB962C8B-B14F-4D97-AF65-F5344CB8AC3E}">
        <p14:creationId xmlns:p14="http://schemas.microsoft.com/office/powerpoint/2010/main" val="28649638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Responding to Western Imperialism</a:t>
            </a:r>
          </a:p>
          <a:p>
            <a:endParaRPr lang="en-US" dirty="0" smtClean="0"/>
          </a:p>
          <a:p>
            <a:r>
              <a:rPr lang="en-US" sz="1000" b="1" dirty="0" smtClean="0">
                <a:latin typeface="Arial" panose="020B0604020202020204" pitchFamily="34" charset="0"/>
                <a:cs typeface="Arial" panose="020B0604020202020204" pitchFamily="34" charset="0"/>
              </a:rPr>
              <a:t>C. The Example of Japan</a:t>
            </a:r>
          </a:p>
          <a:p>
            <a:r>
              <a:rPr lang="en-US" sz="1200" kern="1200" dirty="0" smtClean="0">
                <a:solidFill>
                  <a:schemeClr val="tx1"/>
                </a:solidFill>
                <a:effectLst/>
                <a:latin typeface="Verdana" pitchFamily="-108" charset="0"/>
                <a:ea typeface="+mn-ea"/>
                <a:cs typeface="+mn-cs"/>
              </a:rPr>
              <a:t>1. When Commodore Matthew Perry arrived in Tokyo in 1853 with his crude but effective gunboat diplomacy, Japan was a complex feudal society.</a:t>
            </a:r>
          </a:p>
          <a:p>
            <a:r>
              <a:rPr lang="en-US" sz="1200" kern="1200" dirty="0" smtClean="0">
                <a:solidFill>
                  <a:schemeClr val="tx1"/>
                </a:solidFill>
                <a:effectLst/>
                <a:latin typeface="Verdana" pitchFamily="-108" charset="0"/>
                <a:ea typeface="+mn-ea"/>
                <a:cs typeface="+mn-cs"/>
              </a:rPr>
              <a:t>2. The intensely proud samurai, a warrior nobility that helped the shogun govern, were humiliated by the sudden American intrusion and the unequal treaties with Western countries.</a:t>
            </a:r>
          </a:p>
          <a:p>
            <a:r>
              <a:rPr lang="en-US" sz="1200" kern="1200" dirty="0" smtClean="0">
                <a:solidFill>
                  <a:schemeClr val="tx1"/>
                </a:solidFill>
                <a:effectLst/>
                <a:latin typeface="Verdana" pitchFamily="-108" charset="0"/>
                <a:ea typeface="+mn-ea"/>
                <a:cs typeface="+mn-cs"/>
              </a:rPr>
              <a:t>3. When foreigners began to settle in Yokohama, radical samurai reacted with a wave of </a:t>
            </a:r>
            <a:r>
              <a:rPr lang="en-US" sz="1200" kern="1200" dirty="0" err="1" smtClean="0">
                <a:solidFill>
                  <a:schemeClr val="tx1"/>
                </a:solidFill>
                <a:effectLst/>
                <a:latin typeface="Verdana" pitchFamily="-108" charset="0"/>
                <a:ea typeface="+mn-ea"/>
                <a:cs typeface="+mn-cs"/>
              </a:rPr>
              <a:t>antiforeign</a:t>
            </a:r>
            <a:r>
              <a:rPr lang="en-US" sz="1200" kern="1200" dirty="0" smtClean="0">
                <a:solidFill>
                  <a:schemeClr val="tx1"/>
                </a:solidFill>
                <a:effectLst/>
                <a:latin typeface="Verdana" pitchFamily="-108" charset="0"/>
                <a:ea typeface="+mn-ea"/>
                <a:cs typeface="+mn-cs"/>
              </a:rPr>
              <a:t> terrorism and antigovernment assassinations that lasted from 1858 to 1863.</a:t>
            </a:r>
          </a:p>
          <a:p>
            <a:r>
              <a:rPr lang="en-US" sz="1200" kern="1200" dirty="0" smtClean="0">
                <a:solidFill>
                  <a:schemeClr val="tx1"/>
                </a:solidFill>
                <a:effectLst/>
                <a:latin typeface="Verdana" pitchFamily="-108" charset="0"/>
                <a:ea typeface="+mn-ea"/>
                <a:cs typeface="+mn-cs"/>
              </a:rPr>
              <a:t>4. An allied fleet of American, British, Dutch, and French warships responded by demolishing key forts, further weakening the power and prestige of the shogun’s government.</a:t>
            </a:r>
          </a:p>
          <a:p>
            <a:r>
              <a:rPr lang="en-US" sz="1200" kern="1200" dirty="0" smtClean="0">
                <a:solidFill>
                  <a:schemeClr val="tx1"/>
                </a:solidFill>
                <a:effectLst/>
                <a:latin typeface="Verdana" pitchFamily="-108" charset="0"/>
                <a:ea typeface="+mn-ea"/>
                <a:cs typeface="+mn-cs"/>
              </a:rPr>
              <a:t>5. Then in 1867, a coalition led by patriotic samurai seized control of the government and restored the political power of the emperor in the Meiji Restoration. </a:t>
            </a:r>
            <a:r>
              <a:rPr lang="en-US" sz="1000" kern="1200" dirty="0" smtClean="0">
                <a:solidFill>
                  <a:schemeClr val="tx1"/>
                </a:solidFill>
                <a:effectLst/>
                <a:latin typeface="Verdana" pitchFamily="-108" charset="0"/>
                <a:ea typeface="+mn-ea"/>
                <a:cs typeface="+mn-cs"/>
              </a:rPr>
              <a:t>To deal with the immediate foreign threat, the leaders of Meiji Japan dropped their </a:t>
            </a:r>
            <a:r>
              <a:rPr lang="en-US" sz="1000" kern="1200" dirty="0" err="1" smtClean="0">
                <a:solidFill>
                  <a:schemeClr val="tx1"/>
                </a:solidFill>
                <a:effectLst/>
                <a:latin typeface="Verdana" pitchFamily="-108" charset="0"/>
                <a:ea typeface="+mn-ea"/>
                <a:cs typeface="+mn-cs"/>
              </a:rPr>
              <a:t>antiforeign</a:t>
            </a:r>
            <a:r>
              <a:rPr lang="en-US" sz="1000" kern="1200" dirty="0" smtClean="0">
                <a:solidFill>
                  <a:schemeClr val="tx1"/>
                </a:solidFill>
                <a:effectLst/>
                <a:latin typeface="Verdana" pitchFamily="-108" charset="0"/>
                <a:ea typeface="+mn-ea"/>
                <a:cs typeface="+mn-cs"/>
              </a:rPr>
              <a:t> attacks and initiated a series of measures to reform Japan along modern lines and thereby protect their country and catch up with the West.</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47</a:t>
            </a:fld>
            <a:endParaRPr lang="en-US"/>
          </a:p>
        </p:txBody>
      </p:sp>
    </p:spTree>
    <p:extLst>
      <p:ext uri="{BB962C8B-B14F-4D97-AF65-F5344CB8AC3E}">
        <p14:creationId xmlns:p14="http://schemas.microsoft.com/office/powerpoint/2010/main" val="41604309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Responding to Western Imperialism</a:t>
            </a:r>
          </a:p>
          <a:p>
            <a:endParaRPr lang="en-US" dirty="0" smtClean="0"/>
          </a:p>
          <a:p>
            <a:r>
              <a:rPr lang="en-US" sz="1000" b="1" dirty="0" smtClean="0">
                <a:latin typeface="Arial" panose="020B0604020202020204" pitchFamily="34" charset="0"/>
                <a:cs typeface="Arial" panose="020B0604020202020204" pitchFamily="34" charset="0"/>
              </a:rPr>
              <a:t>C. The Example of Japan</a:t>
            </a:r>
          </a:p>
          <a:p>
            <a:r>
              <a:rPr lang="en-US" sz="1000" kern="1200" dirty="0" smtClean="0">
                <a:solidFill>
                  <a:schemeClr val="tx1"/>
                </a:solidFill>
                <a:effectLst/>
                <a:latin typeface="Verdana" pitchFamily="-108" charset="0"/>
                <a:ea typeface="+mn-ea"/>
                <a:cs typeface="+mn-cs"/>
              </a:rPr>
              <a:t>6. In 1871 the new leaders abolished the old feudal structure of aristocratic, decentralized government and formed a strong unified state. </a:t>
            </a:r>
          </a:p>
          <a:p>
            <a:r>
              <a:rPr lang="en-US" sz="1000" kern="1200" dirty="0" smtClean="0">
                <a:solidFill>
                  <a:schemeClr val="tx1"/>
                </a:solidFill>
                <a:effectLst/>
                <a:latin typeface="Verdana" pitchFamily="-108" charset="0"/>
                <a:ea typeface="+mn-ea"/>
                <a:cs typeface="+mn-cs"/>
              </a:rPr>
              <a:t>7. The Meiji leaders dismantled the four-class legal system and declared social equality; they also decreed freedom of movement and created a free, competitive, government-stimulated economy.</a:t>
            </a:r>
          </a:p>
          <a:p>
            <a:r>
              <a:rPr lang="en-US" sz="1000" kern="1200" dirty="0" smtClean="0">
                <a:solidFill>
                  <a:schemeClr val="tx1"/>
                </a:solidFill>
                <a:effectLst/>
                <a:latin typeface="Verdana" pitchFamily="-108" charset="0"/>
                <a:ea typeface="+mn-ea"/>
                <a:cs typeface="+mn-cs"/>
              </a:rPr>
              <a:t>8. The overriding concern to maintain a powerful state and strong military led to the creation of a modern navy and an army reorganized along European lines.</a:t>
            </a:r>
          </a:p>
          <a:p>
            <a:r>
              <a:rPr lang="en-US" sz="1000" kern="1200" dirty="0" smtClean="0">
                <a:solidFill>
                  <a:schemeClr val="tx1"/>
                </a:solidFill>
                <a:effectLst/>
                <a:latin typeface="Verdana" pitchFamily="-108" charset="0"/>
                <a:ea typeface="+mn-ea"/>
                <a:cs typeface="+mn-cs"/>
              </a:rPr>
              <a:t>9. Japan adapted skillfully the West’s science and technology, particularly in industry, medicine, and education. </a:t>
            </a:r>
          </a:p>
          <a:p>
            <a:r>
              <a:rPr lang="en-US" sz="1000" kern="1200" dirty="0" smtClean="0">
                <a:solidFill>
                  <a:schemeClr val="tx1"/>
                </a:solidFill>
                <a:effectLst/>
                <a:latin typeface="Verdana" pitchFamily="-108" charset="0"/>
                <a:ea typeface="+mn-ea"/>
                <a:cs typeface="+mn-cs"/>
              </a:rPr>
              <a:t>10.</a:t>
            </a:r>
            <a:r>
              <a:rPr lang="en-US" sz="1000" kern="1200" baseline="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Japan “opened” Korea with its own gunboat diplomacy in 1876 and decisively defeated China in a war over Korea in 1894 and 1895; in the next years, Japan competed aggressively with the European powers for influence and territory in China.</a:t>
            </a:r>
          </a:p>
          <a:p>
            <a:r>
              <a:rPr lang="en-US" sz="1000" kern="1200" dirty="0" smtClean="0">
                <a:solidFill>
                  <a:schemeClr val="tx1"/>
                </a:solidFill>
                <a:effectLst/>
                <a:latin typeface="Verdana" pitchFamily="-108" charset="0"/>
                <a:ea typeface="+mn-ea"/>
                <a:cs typeface="+mn-cs"/>
              </a:rPr>
              <a:t>11. Japan demonstrated that a modern Asian nation could defeat and humble a great European power and provided patriots in Asia and Africa with an inspiring example of national recovery and liberation.</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48</a:t>
            </a:fld>
            <a:endParaRPr lang="en-US"/>
          </a:p>
        </p:txBody>
      </p:sp>
    </p:spTree>
    <p:extLst>
      <p:ext uri="{BB962C8B-B14F-4D97-AF65-F5344CB8AC3E}">
        <p14:creationId xmlns:p14="http://schemas.microsoft.com/office/powerpoint/2010/main" val="3312301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49</a:t>
            </a:fld>
            <a:endParaRPr lang="en-US"/>
          </a:p>
        </p:txBody>
      </p:sp>
    </p:spTree>
    <p:extLst>
      <p:ext uri="{BB962C8B-B14F-4D97-AF65-F5344CB8AC3E}">
        <p14:creationId xmlns:p14="http://schemas.microsoft.com/office/powerpoint/2010/main" val="36131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Responding to Western Imperialism</a:t>
            </a:r>
          </a:p>
          <a:p>
            <a:endParaRPr lang="en-US" dirty="0" smtClean="0"/>
          </a:p>
          <a:p>
            <a:r>
              <a:rPr lang="en-US" sz="1000" b="1" dirty="0" smtClean="0">
                <a:latin typeface="Arial" panose="020B0604020202020204" pitchFamily="34" charset="0"/>
                <a:cs typeface="Arial" panose="020B0604020202020204" pitchFamily="34" charset="0"/>
              </a:rPr>
              <a:t>D. Toward Revolution in China</a:t>
            </a:r>
          </a:p>
          <a:p>
            <a:r>
              <a:rPr lang="en-US" sz="1200" kern="1200" dirty="0" smtClean="0">
                <a:solidFill>
                  <a:schemeClr val="tx1"/>
                </a:solidFill>
                <a:effectLst/>
                <a:latin typeface="Verdana" pitchFamily="-108" charset="0"/>
                <a:ea typeface="+mn-ea"/>
                <a:cs typeface="+mn-cs"/>
              </a:rPr>
              <a:t>1. In 1860 the two-hundred-year-old Qing Dynasty in China appeared on the verge of collapse; efforts to repel foreigners had failed, and rebellion and chaos wracked the country. </a:t>
            </a:r>
          </a:p>
          <a:p>
            <a:r>
              <a:rPr lang="en-US" sz="1200" kern="1200" dirty="0" smtClean="0">
                <a:solidFill>
                  <a:schemeClr val="tx1"/>
                </a:solidFill>
                <a:effectLst/>
                <a:latin typeface="Verdana" pitchFamily="-108" charset="0"/>
                <a:ea typeface="+mn-ea"/>
                <a:cs typeface="+mn-cs"/>
              </a:rPr>
              <a:t>2. The remarkable empress dowager Tzu </a:t>
            </a:r>
            <a:r>
              <a:rPr lang="en-US" sz="1200" kern="1200" dirty="0" err="1" smtClean="0">
                <a:solidFill>
                  <a:schemeClr val="tx1"/>
                </a:solidFill>
                <a:effectLst/>
                <a:latin typeface="Verdana" pitchFamily="-108" charset="0"/>
                <a:ea typeface="+mn-ea"/>
                <a:cs typeface="+mn-cs"/>
              </a:rPr>
              <a:t>Hsi</a:t>
            </a:r>
            <a:r>
              <a:rPr lang="en-US" sz="1200" kern="1200" dirty="0" smtClean="0">
                <a:solidFill>
                  <a:schemeClr val="tx1"/>
                </a:solidFill>
                <a:effectLst/>
                <a:latin typeface="Verdana" pitchFamily="-108" charset="0"/>
                <a:ea typeface="+mn-ea"/>
                <a:cs typeface="+mn-cs"/>
              </a:rPr>
              <a:t> combined shrewd insight with vigorous action to revitalize the bureaucracy.</a:t>
            </a:r>
          </a:p>
          <a:p>
            <a:r>
              <a:rPr lang="en-US" sz="1200" kern="1200" dirty="0" smtClean="0">
                <a:solidFill>
                  <a:schemeClr val="tx1"/>
                </a:solidFill>
                <a:effectLst/>
                <a:latin typeface="Verdana" pitchFamily="-108" charset="0"/>
                <a:ea typeface="+mn-ea"/>
                <a:cs typeface="+mn-cs"/>
              </a:rPr>
              <a:t>3. Destructive foreign aggression also lessened, with some Europeans even contributing to the dynasty’s recovery.</a:t>
            </a:r>
          </a:p>
          <a:p>
            <a:r>
              <a:rPr lang="en-US" sz="1000" kern="1200" dirty="0" smtClean="0">
                <a:solidFill>
                  <a:schemeClr val="tx1"/>
                </a:solidFill>
                <a:effectLst/>
                <a:latin typeface="Verdana" pitchFamily="-108" charset="0"/>
                <a:ea typeface="+mn-ea"/>
                <a:cs typeface="+mn-cs"/>
              </a:rPr>
              <a:t>4. The parallel movement toward domestic reform and limited cooperation with the West collapsed under the harsh peace treaty that followed China’s defeat in the Sino-Japanese War of 1894 to 1895.</a:t>
            </a:r>
          </a:p>
          <a:p>
            <a:r>
              <a:rPr lang="en-US" sz="1000" kern="1200" dirty="0" smtClean="0">
                <a:solidFill>
                  <a:schemeClr val="tx1"/>
                </a:solidFill>
                <a:effectLst/>
                <a:latin typeface="Verdana" pitchFamily="-108" charset="0"/>
                <a:ea typeface="+mn-ea"/>
                <a:cs typeface="+mn-cs"/>
              </a:rPr>
              <a:t>5. Radical reformers, such as the revolutionary Sun </a:t>
            </a:r>
            <a:r>
              <a:rPr lang="en-US" sz="1000" kern="1200" dirty="0" err="1" smtClean="0">
                <a:solidFill>
                  <a:schemeClr val="tx1"/>
                </a:solidFill>
                <a:effectLst/>
                <a:latin typeface="Verdana" pitchFamily="-108" charset="0"/>
                <a:ea typeface="+mn-ea"/>
                <a:cs typeface="+mn-cs"/>
              </a:rPr>
              <a:t>Yatsen</a:t>
            </a:r>
            <a:r>
              <a:rPr lang="en-US" sz="1000" kern="1200" dirty="0" smtClean="0">
                <a:solidFill>
                  <a:schemeClr val="tx1"/>
                </a:solidFill>
                <a:effectLst/>
                <a:latin typeface="Verdana" pitchFamily="-108" charset="0"/>
                <a:ea typeface="+mn-ea"/>
                <a:cs typeface="+mn-cs"/>
              </a:rPr>
              <a:t> (1866–1925), sought to overthrow the dynasty and establish a republic.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50</a:t>
            </a:fld>
            <a:endParaRPr lang="en-US"/>
          </a:p>
        </p:txBody>
      </p:sp>
    </p:spTree>
    <p:extLst>
      <p:ext uri="{BB962C8B-B14F-4D97-AF65-F5344CB8AC3E}">
        <p14:creationId xmlns:p14="http://schemas.microsoft.com/office/powerpoint/2010/main" val="7682792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Responding to Western Imperialism</a:t>
            </a:r>
          </a:p>
          <a:p>
            <a:endParaRPr lang="en-US" dirty="0" smtClean="0"/>
          </a:p>
          <a:p>
            <a:r>
              <a:rPr lang="en-US" sz="1000" b="1" dirty="0" smtClean="0">
                <a:latin typeface="Arial" panose="020B0604020202020204" pitchFamily="34" charset="0"/>
                <a:cs typeface="Arial" panose="020B0604020202020204" pitchFamily="34" charset="0"/>
              </a:rPr>
              <a:t>D. Toward Revolution in China</a:t>
            </a:r>
          </a:p>
          <a:p>
            <a:r>
              <a:rPr lang="en-US" sz="1000" kern="1200" dirty="0" smtClean="0">
                <a:solidFill>
                  <a:schemeClr val="tx1"/>
                </a:solidFill>
                <a:effectLst/>
                <a:latin typeface="Verdana" pitchFamily="-108" charset="0"/>
                <a:ea typeface="+mn-ea"/>
                <a:cs typeface="+mn-cs"/>
              </a:rPr>
              <a:t>6. A violent </a:t>
            </a:r>
            <a:r>
              <a:rPr lang="en-US" sz="1000" kern="1200" dirty="0" err="1" smtClean="0">
                <a:solidFill>
                  <a:schemeClr val="tx1"/>
                </a:solidFill>
                <a:effectLst/>
                <a:latin typeface="Verdana" pitchFamily="-108" charset="0"/>
                <a:ea typeface="+mn-ea"/>
                <a:cs typeface="+mn-cs"/>
              </a:rPr>
              <a:t>antiforeign</a:t>
            </a:r>
            <a:r>
              <a:rPr lang="en-US" sz="1000" kern="1200" dirty="0" smtClean="0">
                <a:solidFill>
                  <a:schemeClr val="tx1"/>
                </a:solidFill>
                <a:effectLst/>
                <a:latin typeface="Verdana" pitchFamily="-108" charset="0"/>
                <a:ea typeface="+mn-ea"/>
                <a:cs typeface="+mn-cs"/>
              </a:rPr>
              <a:t> reaction swept the country, encouraged by the Qing court and led by a secret society that foreigners called the Boxers; the Boxers blamed China’s ills on foreigners, especially foreign missionaries.</a:t>
            </a:r>
          </a:p>
          <a:p>
            <a:r>
              <a:rPr lang="en-US" sz="1000" kern="1200" dirty="0" smtClean="0">
                <a:solidFill>
                  <a:schemeClr val="tx1"/>
                </a:solidFill>
                <a:effectLst/>
                <a:latin typeface="Verdana" pitchFamily="-108" charset="0"/>
                <a:ea typeface="+mn-ea"/>
                <a:cs typeface="+mn-cs"/>
              </a:rPr>
              <a:t>7. The empress dowager answered by declaring war, hoping that the Boxers might relieve foreign pressure on the government.</a:t>
            </a:r>
          </a:p>
          <a:p>
            <a:r>
              <a:rPr lang="en-US" sz="1000" kern="1200" dirty="0" smtClean="0">
                <a:solidFill>
                  <a:schemeClr val="tx1"/>
                </a:solidFill>
                <a:effectLst/>
                <a:latin typeface="Verdana" pitchFamily="-108" charset="0"/>
                <a:ea typeface="+mn-ea"/>
                <a:cs typeface="+mn-cs"/>
              </a:rPr>
              <a:t>8. Western armies defeated the Boxers and occupied and plundered Beijing, and in 1901 China was forced to accept a long list of penalties that included a heavy financial indemnity.</a:t>
            </a:r>
          </a:p>
          <a:p>
            <a:r>
              <a:rPr lang="en-US" sz="1000" kern="1200" dirty="0" smtClean="0">
                <a:solidFill>
                  <a:schemeClr val="tx1"/>
                </a:solidFill>
                <a:effectLst/>
                <a:latin typeface="Verdana" pitchFamily="-108" charset="0"/>
                <a:ea typeface="+mn-ea"/>
                <a:cs typeface="+mn-cs"/>
              </a:rPr>
              <a:t>9. Anarchy and foreign influence spread, and </a:t>
            </a:r>
            <a:r>
              <a:rPr lang="en-US" sz="1000" kern="1200" dirty="0" err="1" smtClean="0">
                <a:solidFill>
                  <a:schemeClr val="tx1"/>
                </a:solidFill>
                <a:effectLst/>
                <a:latin typeface="Verdana" pitchFamily="-108" charset="0"/>
                <a:ea typeface="+mn-ea"/>
                <a:cs typeface="+mn-cs"/>
              </a:rPr>
              <a:t>antiforeign</a:t>
            </a:r>
            <a:r>
              <a:rPr lang="en-US" sz="1000" kern="1200" dirty="0" smtClean="0">
                <a:solidFill>
                  <a:schemeClr val="tx1"/>
                </a:solidFill>
                <a:effectLst/>
                <a:latin typeface="Verdana" pitchFamily="-108" charset="0"/>
                <a:ea typeface="+mn-ea"/>
                <a:cs typeface="+mn-cs"/>
              </a:rPr>
              <a:t> and antigovernment revolutionary groups agitated and plotted, until a spontaneous uprising in 1912 toppled the Qing Dynasty.</a:t>
            </a:r>
          </a:p>
          <a:p>
            <a:r>
              <a:rPr lang="en-US" sz="1000" kern="1200" dirty="0" smtClean="0">
                <a:solidFill>
                  <a:schemeClr val="tx1"/>
                </a:solidFill>
                <a:effectLst/>
                <a:latin typeface="Verdana" pitchFamily="-108" charset="0"/>
                <a:ea typeface="+mn-ea"/>
                <a:cs typeface="+mn-cs"/>
              </a:rPr>
              <a:t>10. After thousands of years of emperors and empires, a loose coalition of revolutionaries proclaimed a Western-style republic and called for an elected parliament.</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51</a:t>
            </a:fld>
            <a:endParaRPr lang="en-US"/>
          </a:p>
        </p:txBody>
      </p:sp>
    </p:spTree>
    <p:extLst>
      <p:ext uri="{BB962C8B-B14F-4D97-AF65-F5344CB8AC3E}">
        <p14:creationId xmlns:p14="http://schemas.microsoft.com/office/powerpoint/2010/main" val="3008057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Industrialization and the World Economy</a:t>
            </a:r>
          </a:p>
          <a:p>
            <a:r>
              <a:rPr lang="en-US" sz="1000" b="1" dirty="0" smtClean="0">
                <a:latin typeface="Arial" panose="020B0604020202020204" pitchFamily="34" charset="0"/>
                <a:cs typeface="Arial" panose="020B0604020202020204" pitchFamily="34" charset="0"/>
              </a:rPr>
              <a:t>B. The World Market</a:t>
            </a:r>
          </a:p>
          <a:p>
            <a:r>
              <a:rPr lang="en-US" sz="1200" kern="1200" dirty="0" smtClean="0">
                <a:solidFill>
                  <a:schemeClr val="tx1"/>
                </a:solidFill>
                <a:effectLst/>
                <a:latin typeface="Verdana" pitchFamily="-108" charset="0"/>
                <a:ea typeface="+mn-ea"/>
                <a:cs typeface="+mn-cs"/>
              </a:rPr>
              <a:t>1. In the nineteenth century, Great Britain took the lead in cultivating export markets for its booming industrial output.</a:t>
            </a:r>
          </a:p>
          <a:p>
            <a:r>
              <a:rPr lang="en-US" sz="1200" kern="1200" dirty="0" smtClean="0">
                <a:solidFill>
                  <a:schemeClr val="tx1"/>
                </a:solidFill>
                <a:effectLst/>
                <a:latin typeface="Verdana" pitchFamily="-108" charset="0"/>
                <a:ea typeface="+mn-ea"/>
                <a:cs typeface="+mn-cs"/>
              </a:rPr>
              <a:t>2. As European nations and the United States erected protective tariffs to promote domestic industry, British cotton textile manufacturers aggressively sought markets in non-Western areas for their products.</a:t>
            </a:r>
          </a:p>
          <a:p>
            <a:r>
              <a:rPr lang="en-US" sz="1200" kern="1200" dirty="0" smtClean="0">
                <a:solidFill>
                  <a:schemeClr val="tx1"/>
                </a:solidFill>
                <a:effectLst/>
                <a:latin typeface="Verdana" pitchFamily="-108" charset="0"/>
                <a:ea typeface="+mn-ea"/>
                <a:cs typeface="+mn-cs"/>
              </a:rPr>
              <a:t>3. As a British colony, India could not raise tariffs to protect its ancient, indigenous cotton textile industry, which collapsed, leaving thousands of Indian weavers unemployed.</a:t>
            </a:r>
          </a:p>
          <a:p>
            <a:r>
              <a:rPr lang="en-US" sz="1200" kern="1200" dirty="0" smtClean="0">
                <a:solidFill>
                  <a:schemeClr val="tx1"/>
                </a:solidFill>
                <a:effectLst/>
                <a:latin typeface="Verdana" pitchFamily="-108" charset="0"/>
                <a:ea typeface="+mn-ea"/>
                <a:cs typeface="+mn-cs"/>
              </a:rPr>
              <a:t>4. Under free-trade policies, open access to Britain’s market stimulated the development of mines and plantations in many non-Western areas.</a:t>
            </a:r>
          </a:p>
          <a:p>
            <a:r>
              <a:rPr lang="en-US" sz="1200" kern="1200" dirty="0" smtClean="0">
                <a:solidFill>
                  <a:schemeClr val="tx1"/>
                </a:solidFill>
                <a:effectLst/>
                <a:latin typeface="Verdana" pitchFamily="-108" charset="0"/>
                <a:ea typeface="+mn-ea"/>
                <a:cs typeface="+mn-cs"/>
              </a:rPr>
              <a:t>5. International trade also grew as transportation systems improved; railroads drastically reduced transportation costs, opened new economic opportunities, and called forth new skills and attitudes.</a:t>
            </a:r>
          </a:p>
          <a:p>
            <a:r>
              <a:rPr lang="en-US" sz="1200" kern="1200" dirty="0" smtClean="0">
                <a:solidFill>
                  <a:schemeClr val="tx1"/>
                </a:solidFill>
                <a:effectLst/>
                <a:latin typeface="Verdana" pitchFamily="-108" charset="0"/>
                <a:ea typeface="+mn-ea"/>
                <a:cs typeface="+mn-cs"/>
              </a:rPr>
              <a:t>6. European investors funded much of the railroad construction in Latin America, Asia, and Africa, connecting seaports with resource-rich inland cities and regions and facilitating the inflow and sale of Western manufactured goods and the export and development of local raw materials.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5</a:t>
            </a:fld>
            <a:endParaRPr lang="en-US"/>
          </a:p>
        </p:txBody>
      </p:sp>
    </p:spTree>
    <p:extLst>
      <p:ext uri="{BB962C8B-B14F-4D97-AF65-F5344CB8AC3E}">
        <p14:creationId xmlns:p14="http://schemas.microsoft.com/office/powerpoint/2010/main" val="1295351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Industrialization and the World Economy</a:t>
            </a:r>
          </a:p>
          <a:p>
            <a:r>
              <a:rPr lang="en-US" sz="1000" b="1" dirty="0" smtClean="0">
                <a:latin typeface="Arial" panose="020B0604020202020204" pitchFamily="34" charset="0"/>
                <a:cs typeface="Arial" panose="020B0604020202020204" pitchFamily="34" charset="0"/>
              </a:rPr>
              <a:t>B. The World Market</a:t>
            </a:r>
          </a:p>
          <a:p>
            <a:r>
              <a:rPr lang="en-US" sz="1100" kern="1200" dirty="0" smtClean="0">
                <a:solidFill>
                  <a:schemeClr val="tx1"/>
                </a:solidFill>
                <a:effectLst/>
                <a:latin typeface="Verdana" pitchFamily="-108" charset="0"/>
                <a:ea typeface="+mn-ea"/>
                <a:cs typeface="+mn-cs"/>
              </a:rPr>
              <a:t>7. The power of steam revolutionized transportation by sea and land, and passenger and freight rates tumbled, making the intercontinental shipment of low-priced raw materials feasible.</a:t>
            </a:r>
          </a:p>
          <a:p>
            <a:r>
              <a:rPr lang="en-US" sz="1100" kern="1200" dirty="0" smtClean="0">
                <a:solidFill>
                  <a:schemeClr val="tx1"/>
                </a:solidFill>
                <a:effectLst/>
                <a:latin typeface="Verdana" pitchFamily="-108" charset="0"/>
                <a:ea typeface="+mn-ea"/>
                <a:cs typeface="+mn-cs"/>
              </a:rPr>
              <a:t>8. The opening of the Suez and Panama Canals shortened global transport time considerably.</a:t>
            </a:r>
          </a:p>
          <a:p>
            <a:r>
              <a:rPr lang="en-US" sz="1100" kern="1200" dirty="0" smtClean="0">
                <a:solidFill>
                  <a:schemeClr val="tx1"/>
                </a:solidFill>
                <a:effectLst/>
                <a:latin typeface="Verdana" pitchFamily="-108" charset="0"/>
                <a:ea typeface="+mn-ea"/>
                <a:cs typeface="+mn-cs"/>
              </a:rPr>
              <a:t>9. Improved transportation enabled Asia, Africa, and Latin America to ship to Western manufacturers spices, tea, sugar, and coffee, as well as new raw materials for industry such as jute, rubber, cotton, and coconut oil. </a:t>
            </a:r>
          </a:p>
          <a:p>
            <a:r>
              <a:rPr lang="en-US" sz="1100" kern="1200" dirty="0" smtClean="0">
                <a:solidFill>
                  <a:schemeClr val="tx1"/>
                </a:solidFill>
                <a:effectLst/>
                <a:latin typeface="Verdana" pitchFamily="-108" charset="0"/>
                <a:ea typeface="+mn-ea"/>
                <a:cs typeface="+mn-cs"/>
              </a:rPr>
              <a:t>10. New communications systems directed the flow of goods across global networks, and transoceanic telegraph cables enabled rapid communications.</a:t>
            </a:r>
          </a:p>
          <a:p>
            <a:r>
              <a:rPr lang="en-US" sz="1100" kern="1200" dirty="0" smtClean="0">
                <a:solidFill>
                  <a:schemeClr val="tx1"/>
                </a:solidFill>
                <a:effectLst/>
                <a:latin typeface="Verdana" pitchFamily="-108" charset="0"/>
                <a:ea typeface="+mn-ea"/>
                <a:cs typeface="+mn-cs"/>
              </a:rPr>
              <a:t>11. As their economies grew, Europeans began to make massive foreign investments, with three-quarters of investment going to other European countries or “neo-</a:t>
            </a:r>
            <a:r>
              <a:rPr lang="en-US" sz="1100" kern="1200" dirty="0" err="1" smtClean="0">
                <a:solidFill>
                  <a:schemeClr val="tx1"/>
                </a:solidFill>
                <a:effectLst/>
                <a:latin typeface="Verdana" pitchFamily="-108" charset="0"/>
                <a:ea typeface="+mn-ea"/>
                <a:cs typeface="+mn-cs"/>
              </a:rPr>
              <a:t>Europes</a:t>
            </a:r>
            <a:r>
              <a:rPr lang="en-US" sz="1100" kern="1200" dirty="0" smtClean="0">
                <a:solidFill>
                  <a:schemeClr val="tx1"/>
                </a:solidFill>
                <a:effectLst/>
                <a:latin typeface="Verdana" pitchFamily="-108" charset="0"/>
                <a:ea typeface="+mn-ea"/>
                <a:cs typeface="+mn-cs"/>
              </a:rPr>
              <a:t>”—regions with large proportions of ethnic Europeans, including the United States, Canada, Australia, New Zealand, Latin America, and Siberia.</a:t>
            </a:r>
          </a:p>
          <a:p>
            <a:r>
              <a:rPr lang="en-US" sz="1100" kern="1200" dirty="0" smtClean="0">
                <a:solidFill>
                  <a:schemeClr val="tx1"/>
                </a:solidFill>
                <a:effectLst/>
                <a:latin typeface="Verdana" pitchFamily="-108" charset="0"/>
                <a:ea typeface="+mn-ea"/>
                <a:cs typeface="+mn-cs"/>
              </a:rPr>
              <a:t>12. Native Americans and Australian aborigines</a:t>
            </a:r>
            <a:r>
              <a:rPr lang="en-US" sz="1100" kern="1200" baseline="0" dirty="0" smtClean="0">
                <a:solidFill>
                  <a:schemeClr val="tx1"/>
                </a:solidFill>
                <a:effectLst/>
                <a:latin typeface="Verdana" pitchFamily="-108" charset="0"/>
                <a:ea typeface="+mn-ea"/>
                <a:cs typeface="+mn-cs"/>
              </a:rPr>
              <a:t> </a:t>
            </a:r>
            <a:r>
              <a:rPr lang="en-US" sz="1100" kern="1200" dirty="0" smtClean="0">
                <a:solidFill>
                  <a:schemeClr val="tx1"/>
                </a:solidFill>
                <a:effectLst/>
                <a:latin typeface="Verdana" pitchFamily="-108" charset="0"/>
                <a:ea typeface="+mn-ea"/>
                <a:cs typeface="+mn-cs"/>
              </a:rPr>
              <a:t>were decimated by the diseases, liquor, and weapons of an aggressively expanding Western society.</a:t>
            </a:r>
          </a:p>
          <a:p>
            <a:endParaRPr lang="en-US" sz="1200" kern="1200" dirty="0" smtClean="0">
              <a:solidFill>
                <a:schemeClr val="tx1"/>
              </a:solidFill>
              <a:effectLst/>
              <a:latin typeface="Verdana" pitchFamily="-108" charset="0"/>
              <a:ea typeface="+mn-ea"/>
              <a:cs typeface="+mn-cs"/>
            </a:endParaRP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6</a:t>
            </a:fld>
            <a:endParaRPr lang="en-US" dirty="0"/>
          </a:p>
        </p:txBody>
      </p:sp>
    </p:spTree>
    <p:extLst>
      <p:ext uri="{BB962C8B-B14F-4D97-AF65-F5344CB8AC3E}">
        <p14:creationId xmlns:p14="http://schemas.microsoft.com/office/powerpoint/2010/main" val="3000610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Industrialization and the World Economy</a:t>
            </a:r>
          </a:p>
          <a:p>
            <a:endParaRPr lang="en-US" dirty="0" smtClean="0"/>
          </a:p>
          <a:p>
            <a:r>
              <a:rPr lang="en-US" sz="1000" b="1" dirty="0" smtClean="0">
                <a:latin typeface="Arial" panose="020B0604020202020204" pitchFamily="34" charset="0"/>
                <a:cs typeface="Arial" panose="020B0604020202020204" pitchFamily="34" charset="0"/>
              </a:rPr>
              <a:t>C. The Opening</a:t>
            </a:r>
            <a:r>
              <a:rPr lang="en-US" sz="1000" b="1" baseline="0" dirty="0" smtClean="0">
                <a:latin typeface="Arial" panose="020B0604020202020204" pitchFamily="34" charset="0"/>
                <a:cs typeface="Arial" panose="020B0604020202020204" pitchFamily="34" charset="0"/>
              </a:rPr>
              <a:t> of China</a:t>
            </a:r>
          </a:p>
          <a:p>
            <a:r>
              <a:rPr lang="en-US" sz="1200" kern="1200" dirty="0" smtClean="0">
                <a:solidFill>
                  <a:schemeClr val="tx1"/>
                </a:solidFill>
                <a:effectLst/>
                <a:latin typeface="Verdana" pitchFamily="-108" charset="0"/>
                <a:ea typeface="+mn-ea"/>
                <a:cs typeface="+mn-cs"/>
              </a:rPr>
              <a:t>1.</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China’s trade with Europe was carefully regulated in the 1800s by the Chinese imperial government—the Qing, or Manchu, Dynasty—which required all foreign merchants to live in the southern port of Guangzhou (Canton) and to buy and sell only to licensed Chinese merchants. </a:t>
            </a:r>
          </a:p>
          <a:p>
            <a:r>
              <a:rPr lang="en-US" sz="1200" kern="1200" dirty="0" smtClean="0">
                <a:solidFill>
                  <a:schemeClr val="tx1"/>
                </a:solidFill>
                <a:effectLst/>
                <a:latin typeface="Verdana" pitchFamily="-108" charset="0"/>
                <a:ea typeface="+mn-ea"/>
                <a:cs typeface="+mn-cs"/>
              </a:rPr>
              <a:t>2. Then in the 1820s, the British discovered that they could make huge profits by exploiting the growing Chinese addiction to opium, which could be grown legally in British-occupied India and then smuggled into China, where its use and sale were illegal.</a:t>
            </a:r>
          </a:p>
          <a:p>
            <a:r>
              <a:rPr lang="en-US" sz="1200" kern="1200" dirty="0" smtClean="0">
                <a:solidFill>
                  <a:schemeClr val="tx1"/>
                </a:solidFill>
                <a:effectLst/>
                <a:latin typeface="Verdana" pitchFamily="-108" charset="0"/>
                <a:ea typeface="+mn-ea"/>
                <a:cs typeface="+mn-cs"/>
              </a:rPr>
              <a:t>3. Spurred on by economic motives, the merchants pressured the British government to take decisive action and enlisted the support of other British manufacturers with visions of vast Chinese markets to be opened to their goods also.</a:t>
            </a:r>
          </a:p>
          <a:p>
            <a:r>
              <a:rPr lang="en-US" sz="1200" kern="1200" dirty="0" smtClean="0">
                <a:solidFill>
                  <a:schemeClr val="tx1"/>
                </a:solidFill>
                <a:effectLst/>
                <a:latin typeface="Verdana" pitchFamily="-108" charset="0"/>
                <a:ea typeface="+mn-ea"/>
                <a:cs typeface="+mn-cs"/>
              </a:rPr>
              <a:t>4. At the same time, the Qing government decided that the opium trade was ruining the people and stripping the empire of its silver, which was going to British merchants to pay for the opium.</a:t>
            </a:r>
          </a:p>
        </p:txBody>
      </p:sp>
      <p:sp>
        <p:nvSpPr>
          <p:cNvPr id="4" name="Slide Number Placeholder 3"/>
          <p:cNvSpPr>
            <a:spLocks noGrp="1"/>
          </p:cNvSpPr>
          <p:nvPr>
            <p:ph type="sldNum" sz="quarter" idx="10"/>
          </p:nvPr>
        </p:nvSpPr>
        <p:spPr/>
        <p:txBody>
          <a:bodyPr/>
          <a:lstStyle/>
          <a:p>
            <a:fld id="{55039406-2230-E743-A235-4F4937F475B6}" type="slidenum">
              <a:rPr lang="en-US" smtClean="0"/>
              <a:pPr/>
              <a:t>8</a:t>
            </a:fld>
            <a:endParaRPr lang="en-US"/>
          </a:p>
        </p:txBody>
      </p:sp>
    </p:spTree>
    <p:extLst>
      <p:ext uri="{BB962C8B-B14F-4D97-AF65-F5344CB8AC3E}">
        <p14:creationId xmlns:p14="http://schemas.microsoft.com/office/powerpoint/2010/main" val="1901322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Industrialization and the World Economy</a:t>
            </a:r>
          </a:p>
          <a:p>
            <a:endParaRPr lang="en-US" dirty="0" smtClean="0"/>
          </a:p>
          <a:p>
            <a:r>
              <a:rPr lang="en-US" sz="1000" b="1" dirty="0" smtClean="0">
                <a:latin typeface="Arial" panose="020B0604020202020204" pitchFamily="34" charset="0"/>
                <a:cs typeface="Arial" panose="020B0604020202020204" pitchFamily="34" charset="0"/>
              </a:rPr>
              <a:t>C. The Opening</a:t>
            </a:r>
            <a:r>
              <a:rPr lang="en-US" sz="1000" b="1" baseline="0" dirty="0" smtClean="0">
                <a:latin typeface="Arial" panose="020B0604020202020204" pitchFamily="34" charset="0"/>
                <a:cs typeface="Arial" panose="020B0604020202020204" pitchFamily="34" charset="0"/>
              </a:rPr>
              <a:t> of China</a:t>
            </a:r>
          </a:p>
          <a:p>
            <a:r>
              <a:rPr lang="en-US" sz="1200" kern="1200" dirty="0" smtClean="0">
                <a:solidFill>
                  <a:schemeClr val="tx1"/>
                </a:solidFill>
                <a:effectLst/>
                <a:latin typeface="Verdana" pitchFamily="-108" charset="0"/>
                <a:ea typeface="+mn-ea"/>
                <a:cs typeface="+mn-cs"/>
              </a:rPr>
              <a:t>5. Using troops from India and taking advantage of its control of the seas, Britain, in the first of two Opium Wars, forced China to give into its demands. </a:t>
            </a:r>
          </a:p>
          <a:p>
            <a:r>
              <a:rPr lang="en-US" sz="1200" kern="1200" dirty="0" smtClean="0">
                <a:solidFill>
                  <a:schemeClr val="tx1"/>
                </a:solidFill>
                <a:effectLst/>
                <a:latin typeface="Verdana" pitchFamily="-108" charset="0"/>
                <a:ea typeface="+mn-ea"/>
                <a:cs typeface="+mn-cs"/>
              </a:rPr>
              <a:t>6. In the Treaty of Nanking (1842), China ceded the island of Hong Kong to Britain, paid an indemnity of $100 million, and opened up four large cities to unlimited foreign trade with low tariffs.</a:t>
            </a:r>
          </a:p>
          <a:p>
            <a:r>
              <a:rPr lang="en-US" sz="1200" kern="1200" dirty="0" smtClean="0">
                <a:solidFill>
                  <a:schemeClr val="tx1"/>
                </a:solidFill>
                <a:effectLst/>
                <a:latin typeface="Verdana" pitchFamily="-108" charset="0"/>
                <a:ea typeface="+mn-ea"/>
                <a:cs typeface="+mn-cs"/>
              </a:rPr>
              <a:t>7. Disputes over trade between China and the Western powers continued in the second Opium War (1856–1860), culminating in the occupation of Beijing by British and French troops and another round of one-sided treaties that forced the Chinese to accept trade and investment on unfavorable terms in several more cities.</a:t>
            </a:r>
            <a:endParaRPr lang="en-US" dirty="0" smtClean="0"/>
          </a:p>
          <a:p>
            <a:endParaRPr lang="en-US" sz="1200" kern="1200" dirty="0" smtClean="0">
              <a:solidFill>
                <a:schemeClr val="tx1"/>
              </a:solidFill>
              <a:effectLst/>
              <a:latin typeface="Verdana" pitchFamily="-108" charset="0"/>
              <a:ea typeface="+mn-ea"/>
              <a:cs typeface="+mn-cs"/>
            </a:endParaRP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9</a:t>
            </a:fld>
            <a:endParaRPr lang="en-US"/>
          </a:p>
        </p:txBody>
      </p:sp>
    </p:spTree>
    <p:extLst>
      <p:ext uri="{BB962C8B-B14F-4D97-AF65-F5344CB8AC3E}">
        <p14:creationId xmlns:p14="http://schemas.microsoft.com/office/powerpoint/2010/main" val="2326574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10</a:t>
            </a:fld>
            <a:endParaRPr lang="en-US"/>
          </a:p>
        </p:txBody>
      </p:sp>
    </p:spTree>
    <p:extLst>
      <p:ext uri="{BB962C8B-B14F-4D97-AF65-F5344CB8AC3E}">
        <p14:creationId xmlns:p14="http://schemas.microsoft.com/office/powerpoint/2010/main" val="3709743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9FFBDD9-5756-1046-ABF9-F71AE8FD51C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483124E-64E8-0848-8125-242AE1AF6CD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5DB6271-B8F7-F747-B5BC-6DEE673229F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091A13F-DE67-7A40-A8FD-26646D7A3F2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FF64708-6BEC-DD45-A85C-5809080191F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32435D6-CB31-3E49-9655-89776AD3E7A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80C24FDF-98AD-9D4C-968F-3A9C39E3B49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FD335054-6684-C148-A578-7F76998696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1DE89724-9238-914E-BDE3-2CAD9163436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3C97C042-6A84-E44A-BFA7-920922EA2BC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E7A88B20-F18B-2741-BC06-FDDF4E80F2C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C535C6C-8624-9945-86A9-92BE1C7683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108" charset="0"/>
        </a:defRPr>
      </a:lvl2pPr>
      <a:lvl3pPr algn="ctr" rtl="0" fontAlgn="base">
        <a:spcBef>
          <a:spcPct val="0"/>
        </a:spcBef>
        <a:spcAft>
          <a:spcPct val="0"/>
        </a:spcAft>
        <a:defRPr sz="4400">
          <a:solidFill>
            <a:schemeClr val="tx2"/>
          </a:solidFill>
          <a:latin typeface="Arial" pitchFamily="-108" charset="0"/>
        </a:defRPr>
      </a:lvl3pPr>
      <a:lvl4pPr algn="ctr" rtl="0" fontAlgn="base">
        <a:spcBef>
          <a:spcPct val="0"/>
        </a:spcBef>
        <a:spcAft>
          <a:spcPct val="0"/>
        </a:spcAft>
        <a:defRPr sz="4400">
          <a:solidFill>
            <a:schemeClr val="tx2"/>
          </a:solidFill>
          <a:latin typeface="Arial" pitchFamily="-108" charset="0"/>
        </a:defRPr>
      </a:lvl4pPr>
      <a:lvl5pPr algn="ctr" rtl="0" fontAlgn="base">
        <a:spcBef>
          <a:spcPct val="0"/>
        </a:spcBef>
        <a:spcAft>
          <a:spcPct val="0"/>
        </a:spcAft>
        <a:defRPr sz="4400">
          <a:solidFill>
            <a:schemeClr val="tx2"/>
          </a:solidFill>
          <a:latin typeface="Arial" pitchFamily="-108"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8"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8"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8"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55034" y="1253066"/>
            <a:ext cx="9033933" cy="2480733"/>
          </a:xfrm>
        </p:spPr>
        <p:txBody>
          <a:bodyPr/>
          <a:lstStyle/>
          <a:p>
            <a:r>
              <a:rPr lang="en-US" sz="6400" b="1" dirty="0" smtClean="0">
                <a:solidFill>
                  <a:srgbClr val="BC4322"/>
                </a:solidFill>
              </a:rPr>
              <a:t>A History of</a:t>
            </a:r>
            <a:br>
              <a:rPr lang="en-US" sz="6400" b="1" dirty="0" smtClean="0">
                <a:solidFill>
                  <a:srgbClr val="BC4322"/>
                </a:solidFill>
              </a:rPr>
            </a:br>
            <a:r>
              <a:rPr lang="en-US" sz="6400" b="1" dirty="0" smtClean="0">
                <a:solidFill>
                  <a:srgbClr val="BC4322"/>
                </a:solidFill>
              </a:rPr>
              <a:t>Western Society</a:t>
            </a:r>
            <a:r>
              <a:rPr lang="en-US" sz="6400" b="1" dirty="0" smtClean="0">
                <a:solidFill>
                  <a:schemeClr val="tx1"/>
                </a:solidFill>
              </a:rPr>
              <a:t/>
            </a:r>
            <a:br>
              <a:rPr lang="en-US" sz="6400" b="1" dirty="0" smtClean="0">
                <a:solidFill>
                  <a:schemeClr val="tx1"/>
                </a:solidFill>
              </a:rPr>
            </a:br>
            <a:r>
              <a:rPr lang="en-US" sz="3000" b="1" dirty="0" smtClean="0">
                <a:solidFill>
                  <a:srgbClr val="1B1717"/>
                </a:solidFill>
              </a:rPr>
              <a:t>Twelfth Edition</a:t>
            </a:r>
            <a:endParaRPr lang="en-US" sz="3000" b="1" dirty="0">
              <a:solidFill>
                <a:srgbClr val="1B1717"/>
              </a:solidFill>
            </a:endParaRPr>
          </a:p>
        </p:txBody>
      </p:sp>
      <p:sp>
        <p:nvSpPr>
          <p:cNvPr id="111619" name="Rectangle 3"/>
          <p:cNvSpPr>
            <a:spLocks noGrp="1" noChangeArrowheads="1"/>
          </p:cNvSpPr>
          <p:nvPr>
            <p:ph type="subTitle" idx="1"/>
          </p:nvPr>
        </p:nvSpPr>
        <p:spPr>
          <a:xfrm>
            <a:off x="152400" y="3962400"/>
            <a:ext cx="8839200" cy="2438400"/>
          </a:xfrm>
        </p:spPr>
        <p:txBody>
          <a:bodyPr/>
          <a:lstStyle/>
          <a:p>
            <a:pPr>
              <a:lnSpc>
                <a:spcPct val="80000"/>
              </a:lnSpc>
            </a:pPr>
            <a:r>
              <a:rPr lang="en-US" b="1" dirty="0"/>
              <a:t>CHAPTER</a:t>
            </a:r>
            <a:r>
              <a:rPr lang="en-US" b="1" dirty="0" smtClean="0"/>
              <a:t> 24</a:t>
            </a:r>
            <a:endParaRPr lang="en-US" sz="4000" dirty="0" smtClean="0"/>
          </a:p>
          <a:p>
            <a:pPr>
              <a:lnSpc>
                <a:spcPct val="80000"/>
              </a:lnSpc>
            </a:pPr>
            <a:r>
              <a:rPr lang="en-US" sz="4000" dirty="0" smtClean="0"/>
              <a:t>The West and the World</a:t>
            </a:r>
          </a:p>
          <a:p>
            <a:r>
              <a:rPr lang="en-US" dirty="0" smtClean="0"/>
              <a:t>1815–1914</a:t>
            </a:r>
            <a:endParaRPr lang="en-US" dirty="0"/>
          </a:p>
        </p:txBody>
      </p:sp>
      <p:sp>
        <p:nvSpPr>
          <p:cNvPr id="111620" name="Text Box 4"/>
          <p:cNvSpPr txBox="1">
            <a:spLocks noChangeArrowheads="1"/>
          </p:cNvSpPr>
          <p:nvPr/>
        </p:nvSpPr>
        <p:spPr bwMode="auto">
          <a:xfrm>
            <a:off x="0" y="6327085"/>
            <a:ext cx="9144000" cy="530915"/>
          </a:xfrm>
          <a:prstGeom prst="rect">
            <a:avLst/>
          </a:prstGeom>
          <a:noFill/>
          <a:ln w="9525">
            <a:noFill/>
            <a:miter lim="800000"/>
            <a:headEnd/>
            <a:tailEnd/>
          </a:ln>
          <a:effectLst/>
        </p:spPr>
        <p:txBody>
          <a:bodyPr wrap="square" anchor="b">
            <a:prstTxWarp prst="textNoShape">
              <a:avLst/>
            </a:prstTxWarp>
            <a:spAutoFit/>
          </a:bodyPr>
          <a:lstStyle/>
          <a:p>
            <a:pPr algn="ctr">
              <a:spcBef>
                <a:spcPct val="50000"/>
              </a:spcBef>
            </a:pPr>
            <a:r>
              <a:rPr lang="en-US" sz="1200" b="1" dirty="0">
                <a:latin typeface="Arial" pitchFamily="-108" charset="0"/>
              </a:rPr>
              <a:t>Copyright © </a:t>
            </a:r>
            <a:r>
              <a:rPr lang="en-US" sz="1200" b="1" dirty="0" smtClean="0">
                <a:latin typeface="Arial" pitchFamily="-108" charset="0"/>
              </a:rPr>
              <a:t>2017 </a:t>
            </a:r>
            <a:r>
              <a:rPr lang="en-US" sz="1200" b="1" dirty="0">
                <a:latin typeface="Arial" pitchFamily="-108" charset="0"/>
              </a:rPr>
              <a:t>by Bedford/St. </a:t>
            </a:r>
            <a:r>
              <a:rPr lang="en-US" sz="1200" b="1" dirty="0" smtClean="0">
                <a:latin typeface="Arial" pitchFamily="-108" charset="0"/>
              </a:rPr>
              <a:t>Martin’s</a:t>
            </a:r>
          </a:p>
          <a:p>
            <a:pPr algn="ctr">
              <a:spcBef>
                <a:spcPct val="50000"/>
              </a:spcBef>
            </a:pPr>
            <a:r>
              <a:rPr lang="en-US" sz="1100" dirty="0" smtClean="0"/>
              <a:t>Distributed by Bedford/St. Martin's/Macmillan Higher Education strictly for use with its products; Not for redistribution.</a:t>
            </a:r>
            <a:endParaRPr lang="en-US" sz="1100" b="1" dirty="0">
              <a:latin typeface="Arial" pitchFamily="-108" charset="0"/>
            </a:endParaRPr>
          </a:p>
        </p:txBody>
      </p:sp>
      <p:sp>
        <p:nvSpPr>
          <p:cNvPr id="111621" name="Text Box 5"/>
          <p:cNvSpPr txBox="1">
            <a:spLocks noChangeArrowheads="1"/>
          </p:cNvSpPr>
          <p:nvPr/>
        </p:nvSpPr>
        <p:spPr bwMode="auto">
          <a:xfrm>
            <a:off x="419100" y="550333"/>
            <a:ext cx="8305800" cy="49244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600" dirty="0" smtClean="0">
                <a:latin typeface="Arial" pitchFamily="-108" charset="0"/>
              </a:rPr>
              <a:t>McKay • </a:t>
            </a:r>
            <a:r>
              <a:rPr lang="en-US" sz="2600" dirty="0" err="1" smtClean="0">
                <a:latin typeface="Arial" pitchFamily="-108" charset="0"/>
              </a:rPr>
              <a:t>Crowston</a:t>
            </a:r>
            <a:r>
              <a:rPr lang="en-US" sz="2600" dirty="0" smtClean="0">
                <a:latin typeface="Arial" pitchFamily="-108" charset="0"/>
              </a:rPr>
              <a:t> • </a:t>
            </a:r>
            <a:r>
              <a:rPr lang="en-US" sz="2600" dirty="0" err="1" smtClean="0">
                <a:latin typeface="Arial" pitchFamily="-108" charset="0"/>
              </a:rPr>
              <a:t>Wiesner</a:t>
            </a:r>
            <a:r>
              <a:rPr lang="en-US" sz="2600" dirty="0" smtClean="0">
                <a:latin typeface="Arial" pitchFamily="-108" charset="0"/>
              </a:rPr>
              <a:t>-Hanks • Perry</a:t>
            </a:r>
            <a:endParaRPr lang="en-US" sz="2600" dirty="0">
              <a:latin typeface="Arial" pitchFamily="-10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commissioner Lin Zexu overseeing the destruction of opium at Guangzhou in 1839. "/>
          <p:cNvPicPr>
            <a:picLocks noChangeAspect="1"/>
          </p:cNvPicPr>
          <p:nvPr/>
        </p:nvPicPr>
        <p:blipFill>
          <a:blip r:embed="rId3"/>
          <a:stretch>
            <a:fillRect/>
          </a:stretch>
        </p:blipFill>
        <p:spPr>
          <a:xfrm>
            <a:off x="304800" y="472439"/>
            <a:ext cx="8534400" cy="591312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Industrialization and the World Economy</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Japan and the United States</a:t>
            </a:r>
          </a:p>
          <a:p>
            <a:pPr marL="0" indent="0">
              <a:buNone/>
            </a:pPr>
            <a:r>
              <a:rPr lang="en-US" sz="2600" dirty="0"/>
              <a:t>1. Japan had </a:t>
            </a:r>
            <a:r>
              <a:rPr lang="en-US" sz="2600" dirty="0" smtClean="0"/>
              <a:t>sealed </a:t>
            </a:r>
            <a:r>
              <a:rPr lang="en-US" sz="2600" dirty="0"/>
              <a:t>off </a:t>
            </a:r>
            <a:r>
              <a:rPr lang="en-US" sz="2600" dirty="0" smtClean="0"/>
              <a:t>from </a:t>
            </a:r>
            <a:r>
              <a:rPr lang="en-US" sz="2600" dirty="0"/>
              <a:t>all European </a:t>
            </a:r>
            <a:r>
              <a:rPr lang="en-US" sz="2600" dirty="0" smtClean="0"/>
              <a:t>influences</a:t>
            </a:r>
            <a:endParaRPr lang="en-US" sz="2600" dirty="0"/>
          </a:p>
          <a:p>
            <a:pPr marL="0" indent="0">
              <a:buNone/>
            </a:pPr>
            <a:r>
              <a:rPr lang="en-US" sz="2600" dirty="0"/>
              <a:t>2. </a:t>
            </a:r>
            <a:r>
              <a:rPr lang="en-US" sz="2600" dirty="0" smtClean="0"/>
              <a:t>U.S. believed </a:t>
            </a:r>
            <a:r>
              <a:rPr lang="en-US" sz="2600" dirty="0"/>
              <a:t>it their duty to force the Japanese to </a:t>
            </a:r>
            <a:r>
              <a:rPr lang="en-US" sz="2600" dirty="0" smtClean="0"/>
              <a:t>behave </a:t>
            </a:r>
            <a:r>
              <a:rPr lang="en-US" sz="2600" dirty="0"/>
              <a:t>as a “civilized” </a:t>
            </a:r>
            <a:r>
              <a:rPr lang="en-US" sz="2600" dirty="0" smtClean="0"/>
              <a:t>nation</a:t>
            </a:r>
            <a:endParaRPr lang="en-US" sz="2600" dirty="0"/>
          </a:p>
          <a:p>
            <a:pPr marL="0" indent="0">
              <a:buNone/>
            </a:pPr>
            <a:r>
              <a:rPr lang="en-US" sz="2600" dirty="0"/>
              <a:t>3. </a:t>
            </a:r>
            <a:r>
              <a:rPr lang="en-US" sz="2600" dirty="0" smtClean="0"/>
              <a:t>Commodore </a:t>
            </a:r>
            <a:r>
              <a:rPr lang="en-US" sz="2600" dirty="0"/>
              <a:t>Matthew </a:t>
            </a:r>
            <a:r>
              <a:rPr lang="en-US" sz="2600" dirty="0" smtClean="0"/>
              <a:t>Perry</a:t>
            </a:r>
            <a:endParaRPr lang="en-US" sz="2600" dirty="0"/>
          </a:p>
          <a:p>
            <a:pPr marL="0" indent="0">
              <a:buNone/>
            </a:pPr>
            <a:r>
              <a:rPr lang="en-US" sz="2600" dirty="0"/>
              <a:t>4. </a:t>
            </a:r>
            <a:r>
              <a:rPr lang="en-US" sz="2600" dirty="0" smtClean="0"/>
              <a:t>Reluctantly </a:t>
            </a:r>
            <a:r>
              <a:rPr lang="en-US" sz="2600" dirty="0"/>
              <a:t>signed </a:t>
            </a:r>
            <a:r>
              <a:rPr lang="en-US" sz="2600" dirty="0" smtClean="0"/>
              <a:t>a trade </a:t>
            </a:r>
            <a:r>
              <a:rPr lang="en-US" sz="2600" dirty="0"/>
              <a:t>treaty with the United </a:t>
            </a:r>
            <a:r>
              <a:rPr lang="en-US" sz="2600" dirty="0" smtClean="0"/>
              <a:t>States</a:t>
            </a:r>
            <a:endParaRPr lang="en-US" sz="2600" dirty="0"/>
          </a:p>
        </p:txBody>
      </p:sp>
    </p:spTree>
    <p:extLst>
      <p:ext uri="{BB962C8B-B14F-4D97-AF65-F5344CB8AC3E}">
        <p14:creationId xmlns:p14="http://schemas.microsoft.com/office/powerpoint/2010/main" val="360097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Industrialization and the World Economy</a:t>
            </a:r>
            <a:endParaRPr lang="en-US" dirty="0"/>
          </a:p>
        </p:txBody>
      </p:sp>
      <p:sp>
        <p:nvSpPr>
          <p:cNvPr id="3" name="Content Placeholder 2"/>
          <p:cNvSpPr>
            <a:spLocks noGrp="1"/>
          </p:cNvSpPr>
          <p:nvPr>
            <p:ph idx="1"/>
          </p:nvPr>
        </p:nvSpPr>
        <p:spPr/>
        <p:txBody>
          <a:bodyPr/>
          <a:lstStyle/>
          <a:p>
            <a:pPr marL="514350" indent="-514350">
              <a:buAutoNum type="alphaUcPeriod" startAt="5"/>
            </a:pPr>
            <a:r>
              <a:rPr lang="en-US" sz="2600" b="1" dirty="0" smtClean="0"/>
              <a:t>Western Penetration of Egypt</a:t>
            </a:r>
          </a:p>
          <a:p>
            <a:pPr marL="0" indent="0">
              <a:buNone/>
            </a:pPr>
            <a:r>
              <a:rPr lang="en-US" sz="2600" dirty="0" smtClean="0"/>
              <a:t>1. Succession </a:t>
            </a:r>
            <a:r>
              <a:rPr lang="en-US" sz="2600" dirty="0"/>
              <a:t>of </a:t>
            </a:r>
            <a:r>
              <a:rPr lang="en-US" sz="2600" dirty="0" smtClean="0"/>
              <a:t>foreigners rule Egypt </a:t>
            </a:r>
          </a:p>
          <a:p>
            <a:pPr marL="0" indent="0">
              <a:buNone/>
            </a:pPr>
            <a:r>
              <a:rPr lang="en-US" sz="2600" dirty="0" smtClean="0"/>
              <a:t>2</a:t>
            </a:r>
            <a:r>
              <a:rPr lang="en-US" sz="2600" dirty="0"/>
              <a:t>. </a:t>
            </a:r>
            <a:r>
              <a:rPr lang="en-US" sz="2600" dirty="0" smtClean="0"/>
              <a:t>Muhammad </a:t>
            </a:r>
            <a:r>
              <a:rPr lang="en-US" sz="2600" dirty="0"/>
              <a:t>Ali (1769–1849) </a:t>
            </a:r>
            <a:endParaRPr lang="en-US" sz="2600" dirty="0" smtClean="0"/>
          </a:p>
          <a:p>
            <a:pPr marL="0" indent="0">
              <a:buNone/>
            </a:pPr>
            <a:r>
              <a:rPr lang="en-US" sz="2600" dirty="0" smtClean="0"/>
              <a:t>3</a:t>
            </a:r>
            <a:r>
              <a:rPr lang="en-US" sz="2600" dirty="0"/>
              <a:t>. </a:t>
            </a:r>
            <a:r>
              <a:rPr lang="en-US" sz="2600" dirty="0" smtClean="0"/>
              <a:t>Modernization </a:t>
            </a:r>
            <a:r>
              <a:rPr lang="en-US" sz="2600" dirty="0"/>
              <a:t>program attracted </a:t>
            </a:r>
            <a:r>
              <a:rPr lang="en-US" sz="2600" dirty="0" smtClean="0"/>
              <a:t>Europeans</a:t>
            </a:r>
          </a:p>
          <a:p>
            <a:pPr marL="0" indent="0">
              <a:buNone/>
            </a:pPr>
            <a:r>
              <a:rPr lang="en-US" sz="2600" dirty="0" smtClean="0"/>
              <a:t>4</a:t>
            </a:r>
            <a:r>
              <a:rPr lang="en-US" sz="2600" dirty="0"/>
              <a:t>. </a:t>
            </a:r>
            <a:r>
              <a:rPr lang="en-US" sz="2600" dirty="0" smtClean="0"/>
              <a:t>“Modernized</a:t>
            </a:r>
            <a:r>
              <a:rPr lang="en-US" sz="2600" dirty="0"/>
              <a:t>” </a:t>
            </a:r>
            <a:r>
              <a:rPr lang="en-US" sz="2600" dirty="0" smtClean="0"/>
              <a:t>agriculture</a:t>
            </a:r>
          </a:p>
          <a:p>
            <a:pPr marL="0" indent="0">
              <a:buNone/>
            </a:pPr>
            <a:r>
              <a:rPr lang="en-US" sz="2600" dirty="0" smtClean="0"/>
              <a:t>6. Ismail </a:t>
            </a:r>
            <a:r>
              <a:rPr lang="en-US" sz="2600" dirty="0"/>
              <a:t>(r. 1863–1879</a:t>
            </a:r>
            <a:r>
              <a:rPr lang="en-US" sz="2600" dirty="0" smtClean="0"/>
              <a:t>)</a:t>
            </a:r>
            <a:endParaRPr lang="en-US" sz="2600" dirty="0"/>
          </a:p>
        </p:txBody>
      </p:sp>
    </p:spTree>
    <p:extLst>
      <p:ext uri="{BB962C8B-B14F-4D97-AF65-F5344CB8AC3E}">
        <p14:creationId xmlns:p14="http://schemas.microsoft.com/office/powerpoint/2010/main" val="185644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Industrialization and the World Economy</a:t>
            </a:r>
            <a:endParaRPr lang="en-US" dirty="0"/>
          </a:p>
        </p:txBody>
      </p:sp>
      <p:sp>
        <p:nvSpPr>
          <p:cNvPr id="3" name="Content Placeholder 2"/>
          <p:cNvSpPr>
            <a:spLocks noGrp="1"/>
          </p:cNvSpPr>
          <p:nvPr>
            <p:ph idx="1"/>
          </p:nvPr>
        </p:nvSpPr>
        <p:spPr/>
        <p:txBody>
          <a:bodyPr/>
          <a:lstStyle/>
          <a:p>
            <a:pPr marL="514350" indent="-514350">
              <a:buAutoNum type="alphaUcPeriod" startAt="5"/>
            </a:pPr>
            <a:r>
              <a:rPr lang="en-US" sz="2600" b="1" dirty="0" smtClean="0"/>
              <a:t>Western Penetration of Egypt</a:t>
            </a:r>
          </a:p>
          <a:p>
            <a:pPr marL="0" indent="0">
              <a:buNone/>
            </a:pPr>
            <a:r>
              <a:rPr lang="en-US" sz="2600" dirty="0"/>
              <a:t>7. </a:t>
            </a:r>
            <a:r>
              <a:rPr lang="en-US" sz="2600" dirty="0" smtClean="0"/>
              <a:t>Enormous </a:t>
            </a:r>
            <a:r>
              <a:rPr lang="en-US" sz="2600" dirty="0"/>
              <a:t>national debt</a:t>
            </a:r>
            <a:endParaRPr lang="en-US" sz="2600" dirty="0" smtClean="0"/>
          </a:p>
          <a:p>
            <a:pPr marL="0" indent="0">
              <a:buNone/>
            </a:pPr>
            <a:r>
              <a:rPr lang="en-US" sz="2600" dirty="0" smtClean="0"/>
              <a:t>8</a:t>
            </a:r>
            <a:r>
              <a:rPr lang="en-US" sz="2600" dirty="0"/>
              <a:t>. </a:t>
            </a:r>
            <a:r>
              <a:rPr lang="en-US" sz="2600" dirty="0" smtClean="0"/>
              <a:t>French </a:t>
            </a:r>
            <a:r>
              <a:rPr lang="en-US" sz="2600" dirty="0"/>
              <a:t>and British commissioners to oversee Egyptian finances </a:t>
            </a:r>
            <a:endParaRPr lang="en-US" sz="2600" dirty="0" smtClean="0"/>
          </a:p>
          <a:p>
            <a:pPr marL="0" indent="0">
              <a:buNone/>
            </a:pPr>
            <a:r>
              <a:rPr lang="en-US" sz="2600" dirty="0" smtClean="0"/>
              <a:t>9</a:t>
            </a:r>
            <a:r>
              <a:rPr lang="en-US" sz="2600" dirty="0"/>
              <a:t>. </a:t>
            </a:r>
            <a:r>
              <a:rPr lang="en-US" sz="2600" dirty="0" smtClean="0"/>
              <a:t>Egyptian </a:t>
            </a:r>
            <a:r>
              <a:rPr lang="en-US" sz="2600" dirty="0"/>
              <a:t>Nationalist Party </a:t>
            </a:r>
            <a:endParaRPr lang="en-US" sz="2600" dirty="0" smtClean="0"/>
          </a:p>
          <a:p>
            <a:pPr marL="0" indent="0">
              <a:buNone/>
            </a:pPr>
            <a:r>
              <a:rPr lang="en-US" sz="2600" dirty="0" smtClean="0"/>
              <a:t>10</a:t>
            </a:r>
            <a:r>
              <a:rPr lang="en-US" sz="2600" dirty="0"/>
              <a:t>. </a:t>
            </a:r>
            <a:r>
              <a:rPr lang="en-US" sz="2600" dirty="0" smtClean="0"/>
              <a:t>Anti-European </a:t>
            </a:r>
            <a:r>
              <a:rPr lang="en-US" sz="2600" dirty="0"/>
              <a:t>riots </a:t>
            </a:r>
            <a:endParaRPr lang="en-US" sz="2600" dirty="0" smtClean="0"/>
          </a:p>
          <a:p>
            <a:pPr marL="0" indent="0">
              <a:buNone/>
            </a:pPr>
            <a:r>
              <a:rPr lang="en-US" sz="2600" dirty="0" smtClean="0"/>
              <a:t>12</a:t>
            </a:r>
            <a:r>
              <a:rPr lang="en-US" sz="2600" dirty="0"/>
              <a:t>. </a:t>
            </a:r>
            <a:r>
              <a:rPr lang="en-US" sz="2600" dirty="0" smtClean="0"/>
              <a:t>“Temporary” British occupation remained </a:t>
            </a:r>
          </a:p>
          <a:p>
            <a:pPr marL="0" indent="0">
              <a:buNone/>
            </a:pPr>
            <a:r>
              <a:rPr lang="en-US" sz="2600" dirty="0" smtClean="0"/>
              <a:t>13</a:t>
            </a:r>
            <a:r>
              <a:rPr lang="en-US" sz="2600" dirty="0"/>
              <a:t>. </a:t>
            </a:r>
            <a:r>
              <a:rPr lang="en-US" sz="2600" dirty="0" smtClean="0"/>
              <a:t>New </a:t>
            </a:r>
            <a:r>
              <a:rPr lang="en-US" sz="2600" dirty="0"/>
              <a:t>model for European </a:t>
            </a:r>
            <a:r>
              <a:rPr lang="en-US" sz="2600" dirty="0" smtClean="0"/>
              <a:t>expansion</a:t>
            </a:r>
            <a:endParaRPr lang="en-US" sz="2600" dirty="0"/>
          </a:p>
          <a:p>
            <a:pPr marL="0" indent="0">
              <a:buNone/>
            </a:pPr>
            <a:endParaRPr lang="en-US" sz="2600" dirty="0"/>
          </a:p>
        </p:txBody>
      </p:sp>
    </p:spTree>
    <p:extLst>
      <p:ext uri="{BB962C8B-B14F-4D97-AF65-F5344CB8AC3E}">
        <p14:creationId xmlns:p14="http://schemas.microsoft.com/office/powerpoint/2010/main" val="1891866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Suez Canal in 1869. The map shows the Suez Canal as it splits the Ottoman Empire between Egypt and Sinai. The canal connects the Mediterranean Sea to the Bitter Lakes and the Bitter Lakes to the Gulf of Suez. "/>
          <p:cNvPicPr>
            <a:picLocks noChangeAspect="1"/>
          </p:cNvPicPr>
          <p:nvPr/>
        </p:nvPicPr>
        <p:blipFill>
          <a:blip r:embed="rId2"/>
          <a:stretch>
            <a:fillRect/>
          </a:stretch>
        </p:blipFill>
        <p:spPr>
          <a:xfrm>
            <a:off x="2438400" y="265176"/>
            <a:ext cx="4267200" cy="6327648"/>
          </a:xfrm>
          <a:prstGeom prst="rect">
            <a:avLst/>
          </a:prstGeom>
        </p:spPr>
      </p:pic>
    </p:spTree>
    <p:extLst>
      <p:ext uri="{BB962C8B-B14F-4D97-AF65-F5344CB8AC3E}">
        <p14:creationId xmlns:p14="http://schemas.microsoft.com/office/powerpoint/2010/main" val="19351232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Global Migration Around 1900</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Pressure of Population</a:t>
            </a:r>
          </a:p>
          <a:p>
            <a:pPr marL="0" indent="0">
              <a:buNone/>
            </a:pPr>
            <a:r>
              <a:rPr lang="en-US" sz="2600" dirty="0" smtClean="0"/>
              <a:t>1. European </a:t>
            </a:r>
            <a:r>
              <a:rPr lang="en-US" sz="2600" dirty="0"/>
              <a:t>birthrates </a:t>
            </a:r>
            <a:r>
              <a:rPr lang="en-US" sz="2600" dirty="0" smtClean="0"/>
              <a:t>and death rates</a:t>
            </a:r>
          </a:p>
          <a:p>
            <a:pPr marL="0" indent="0">
              <a:buNone/>
            </a:pPr>
            <a:r>
              <a:rPr lang="en-US" sz="2600" dirty="0" smtClean="0"/>
              <a:t>2</a:t>
            </a:r>
            <a:r>
              <a:rPr lang="en-US" sz="2600" dirty="0"/>
              <a:t>. </a:t>
            </a:r>
            <a:r>
              <a:rPr lang="en-US" sz="2600" dirty="0" smtClean="0"/>
              <a:t>Emigration to neo-</a:t>
            </a:r>
            <a:r>
              <a:rPr lang="en-US" sz="2600" dirty="0" err="1" smtClean="0"/>
              <a:t>Europes</a:t>
            </a:r>
            <a:endParaRPr lang="en-US" sz="2600" dirty="0"/>
          </a:p>
          <a:p>
            <a:pPr marL="0" indent="0">
              <a:buNone/>
            </a:pPr>
            <a:r>
              <a:rPr lang="en-US" sz="2600" dirty="0" smtClean="0"/>
              <a:t>3</a:t>
            </a:r>
            <a:r>
              <a:rPr lang="en-US" sz="2600" dirty="0"/>
              <a:t>. Large-scale emigration was a defining characteristic of European </a:t>
            </a:r>
            <a:r>
              <a:rPr lang="en-US" sz="2600" dirty="0" smtClean="0"/>
              <a:t>society</a:t>
            </a:r>
            <a:endParaRPr lang="en-US" sz="2600" dirty="0"/>
          </a:p>
          <a:p>
            <a:pPr marL="0" indent="0">
              <a:buNone/>
            </a:pPr>
            <a:r>
              <a:rPr lang="en-US" sz="2600" dirty="0"/>
              <a:t>4. </a:t>
            </a:r>
            <a:r>
              <a:rPr lang="en-US" sz="2600" dirty="0" smtClean="0"/>
              <a:t>United States, Asiatic </a:t>
            </a:r>
            <a:r>
              <a:rPr lang="en-US" sz="2600" dirty="0"/>
              <a:t>Russia, Canada, Argentina, Brazil, Australia, and New </a:t>
            </a:r>
            <a:r>
              <a:rPr lang="en-US" sz="2600" dirty="0" smtClean="0"/>
              <a:t>Zealand</a:t>
            </a:r>
            <a:endParaRPr lang="en-US" sz="2600" dirty="0"/>
          </a:p>
        </p:txBody>
      </p:sp>
    </p:spTree>
    <p:extLst>
      <p:ext uri="{BB962C8B-B14F-4D97-AF65-F5344CB8AC3E}">
        <p14:creationId xmlns:p14="http://schemas.microsoft.com/office/powerpoint/2010/main" val="1748015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imple line graph demonstrates the numbers of emigrants from Europe by decade from 1860 through 1940.&#10;On the y axis, the number of emigrants in thousands is plotted. Along the x axis, the year is plotted by decade. The line graph shows four lines: total emigration from Europe, Great Britain &amp; Ireland, Germany, and Italy. Emigration from Italy started the lowest at nearly zero in 1860. It slowly increased until it peaked sharply in 1912 and began to decline dramatically back to nearly zero in 1940. Emigration from Germany starts at 700 in 1860. It stays stagnant until it experiences a little jump up in 1890. From that point forward, it decreases steadily to nearly zero in 1920. It spikes up again to 500 in 1930 and declines again to nearly zero in 1940. Great Britain and Ireland start much higher, with emigration at 1,400 in 1860. It rises steadily until a spike up to 3,000 in 1890, followed by a downward trend to 2,000 in 1900. In 1910, emigration from Great Britain &amp; Ireland increases to 2,500, when it begins to experience a steady decline from 1910 to 1940 until it ends on the graph at 700 in 1940. Overall emigration from Europe starts at 2,300 in 1860, experiencing a steady increase until a huge spike in 1890 to 7,500. It drops off in 1900 and spikes back up to 11,500 in 1910. It falls off dramatically after 1910, down to 1,500 in 1940. "/>
          <p:cNvPicPr>
            <a:picLocks noChangeAspect="1"/>
          </p:cNvPicPr>
          <p:nvPr/>
        </p:nvPicPr>
        <p:blipFill>
          <a:blip r:embed="rId3"/>
          <a:stretch>
            <a:fillRect/>
          </a:stretch>
        </p:blipFill>
        <p:spPr>
          <a:xfrm>
            <a:off x="1344167" y="265176"/>
            <a:ext cx="6455664" cy="632764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pie graphs demonstrate the origins and destinations of European emigrants in 1851 to 1960. &#10;The first pie graph shows the origins of European emigrants. The largest portion comes from Great Britain, making up 34% of the pie graph. It is followed by Italy, making up 19% of the pie graph. Germany (11%), Spain (9%), and Austria (7%) make up another quarter of the pie, for 27% of the total emigration origins. Poland, Portugal, and Finland/Denmark/France/Belgium/Switzerland combine to make up another 14% of the pie. Meanwhile, a small number of emigrants find their origins in the remaining sliver of the pie graph which includes the Netherlands, Norway, Sweden, and Russia. The second pie graph shows the destination of European emigrants. The majority of European emigrants went to the United States, totaling 45% of all emigrants. The U.S. is followed by Asiatic Russia, taking 20% of all European emigrants. Argentina took 10%, while Canada became home to 8% of all European emigrants. Australia/New Zealand and Brazil both received 7% of all European emigrants. The remaining 4% of emigrants fall in a sliver of the pie labeled &quot;other.&quot; "/>
          <p:cNvPicPr>
            <a:picLocks noChangeAspect="1"/>
          </p:cNvPicPr>
          <p:nvPr/>
        </p:nvPicPr>
        <p:blipFill>
          <a:blip r:embed="rId3"/>
          <a:stretch>
            <a:fillRect/>
          </a:stretch>
        </p:blipFill>
        <p:spPr>
          <a:xfrm>
            <a:off x="304800" y="1575816"/>
            <a:ext cx="8534400" cy="370636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Global Migration Around 1900</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European Emigration</a:t>
            </a:r>
          </a:p>
          <a:p>
            <a:pPr marL="0" indent="0">
              <a:buNone/>
            </a:pPr>
            <a:r>
              <a:rPr lang="en-US" sz="2600" dirty="0"/>
              <a:t>1. European </a:t>
            </a:r>
            <a:r>
              <a:rPr lang="en-US" sz="2600" dirty="0" smtClean="0"/>
              <a:t>migrant demographics</a:t>
            </a:r>
          </a:p>
          <a:p>
            <a:pPr marL="0" indent="0">
              <a:buNone/>
            </a:pPr>
            <a:r>
              <a:rPr lang="en-US" sz="2600" dirty="0" smtClean="0"/>
              <a:t>2</a:t>
            </a:r>
            <a:r>
              <a:rPr lang="en-US" sz="2600" dirty="0"/>
              <a:t>. Migrants were a great </a:t>
            </a:r>
            <a:r>
              <a:rPr lang="en-US" sz="2600" dirty="0" smtClean="0"/>
              <a:t>asset</a:t>
            </a:r>
            <a:endParaRPr lang="en-US" sz="2600" dirty="0"/>
          </a:p>
          <a:p>
            <a:pPr marL="0" indent="0">
              <a:buNone/>
            </a:pPr>
            <a:r>
              <a:rPr lang="en-US" sz="2600" dirty="0"/>
              <a:t>3. </a:t>
            </a:r>
            <a:r>
              <a:rPr lang="en-US" sz="2600" dirty="0" smtClean="0"/>
              <a:t>Migrants vs immigrants</a:t>
            </a:r>
          </a:p>
          <a:p>
            <a:pPr marL="0" indent="0">
              <a:buNone/>
            </a:pPr>
            <a:r>
              <a:rPr lang="en-US" sz="2600" dirty="0" smtClean="0"/>
              <a:t>4</a:t>
            </a:r>
            <a:r>
              <a:rPr lang="en-US" sz="2600" dirty="0"/>
              <a:t>. Emigration rates slowed </a:t>
            </a:r>
            <a:r>
              <a:rPr lang="en-US" sz="2600" dirty="0" smtClean="0"/>
              <a:t>where people </a:t>
            </a:r>
            <a:r>
              <a:rPr lang="en-US" sz="2600" dirty="0"/>
              <a:t>won basic political and social </a:t>
            </a:r>
            <a:r>
              <a:rPr lang="en-US" sz="2600" dirty="0" smtClean="0"/>
              <a:t>reforms</a:t>
            </a:r>
            <a:endParaRPr lang="en-US" sz="2600" dirty="0"/>
          </a:p>
        </p:txBody>
      </p:sp>
    </p:spTree>
    <p:extLst>
      <p:ext uri="{BB962C8B-B14F-4D97-AF65-F5344CB8AC3E}">
        <p14:creationId xmlns:p14="http://schemas.microsoft.com/office/powerpoint/2010/main" val="2726145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hoto of an Italian poster advertising sailings to the United States, Brazil, Uruguay, Argentina, and Central America in 1906. "/>
          <p:cNvPicPr>
            <a:picLocks noChangeAspect="1"/>
          </p:cNvPicPr>
          <p:nvPr/>
        </p:nvPicPr>
        <p:blipFill>
          <a:blip r:embed="rId3"/>
          <a:stretch>
            <a:fillRect/>
          </a:stretch>
        </p:blipFill>
        <p:spPr>
          <a:xfrm>
            <a:off x="1828800" y="192024"/>
            <a:ext cx="5486400" cy="647395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fe on the Imperial Frontier Colonialism entangled the lives of Europeans, natives, and immigrants, as seen in this 1886 painting of the city of Durban in the British colony of South Africa, the site of a minor gold rush. Here European settlers view an exhibit of gold nuggets found in local mines, as a South Asian migrant laborer and an African Zulu, both dressed in their traditional clothing, pass by."/>
          <p:cNvPicPr>
            <a:picLocks noChangeAspect="1"/>
          </p:cNvPicPr>
          <p:nvPr/>
        </p:nvPicPr>
        <p:blipFill>
          <a:blip r:embed="rId3"/>
          <a:stretch>
            <a:fillRect/>
          </a:stretch>
        </p:blipFill>
        <p:spPr>
          <a:xfrm>
            <a:off x="630935" y="185927"/>
            <a:ext cx="7882128" cy="648614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steerage passengers on a ship. In the photo they are standing, laying, and sitting in tight, open-air quarters with no privacy or individual compartments. "/>
          <p:cNvPicPr>
            <a:picLocks noChangeAspect="1"/>
          </p:cNvPicPr>
          <p:nvPr/>
        </p:nvPicPr>
        <p:blipFill>
          <a:blip r:embed="rId3"/>
          <a:stretch>
            <a:fillRect/>
          </a:stretch>
        </p:blipFill>
        <p:spPr>
          <a:xfrm>
            <a:off x="1761744" y="185927"/>
            <a:ext cx="5620512" cy="648614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Hebrew prayer book from Poland. "/>
          <p:cNvPicPr>
            <a:picLocks noChangeAspect="1"/>
          </p:cNvPicPr>
          <p:nvPr/>
        </p:nvPicPr>
        <p:blipFill>
          <a:blip r:embed="rId3"/>
          <a:stretch>
            <a:fillRect/>
          </a:stretch>
        </p:blipFill>
        <p:spPr>
          <a:xfrm>
            <a:off x="2426207" y="118871"/>
            <a:ext cx="4291584" cy="662025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old teddy bear from Switzerland."/>
          <p:cNvPicPr>
            <a:picLocks noChangeAspect="1"/>
          </p:cNvPicPr>
          <p:nvPr/>
        </p:nvPicPr>
        <p:blipFill>
          <a:blip r:embed="rId3"/>
          <a:stretch>
            <a:fillRect/>
          </a:stretch>
        </p:blipFill>
        <p:spPr>
          <a:xfrm>
            <a:off x="2438400" y="131064"/>
            <a:ext cx="4267200" cy="659587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Global Migration Around 1900</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Asian Emigration</a:t>
            </a:r>
          </a:p>
          <a:p>
            <a:pPr marL="0" indent="0">
              <a:buNone/>
            </a:pPr>
            <a:r>
              <a:rPr lang="en-US" sz="2600" dirty="0" smtClean="0"/>
              <a:t>1. Chinese</a:t>
            </a:r>
            <a:r>
              <a:rPr lang="en-US" sz="2600" dirty="0"/>
              <a:t>, Japanese, Indians, and Filipinos </a:t>
            </a:r>
            <a:endParaRPr lang="en-US" sz="2600" dirty="0" smtClean="0"/>
          </a:p>
          <a:p>
            <a:pPr marL="0" indent="0">
              <a:buNone/>
            </a:pPr>
            <a:r>
              <a:rPr lang="en-US" sz="2600" dirty="0" smtClean="0"/>
              <a:t>2</a:t>
            </a:r>
            <a:r>
              <a:rPr lang="en-US" sz="2600" dirty="0"/>
              <a:t>. </a:t>
            </a:r>
            <a:r>
              <a:rPr lang="en-US" sz="2600" dirty="0" smtClean="0"/>
              <a:t>Indentured </a:t>
            </a:r>
            <a:r>
              <a:rPr lang="en-US" sz="2600" dirty="0"/>
              <a:t>laborers </a:t>
            </a:r>
            <a:endParaRPr lang="en-US" sz="2600" dirty="0" smtClean="0"/>
          </a:p>
          <a:p>
            <a:pPr marL="0" indent="0">
              <a:buNone/>
            </a:pPr>
            <a:r>
              <a:rPr lang="en-US" sz="2600" dirty="0" smtClean="0"/>
              <a:t>3</a:t>
            </a:r>
            <a:r>
              <a:rPr lang="en-US" sz="2600" dirty="0"/>
              <a:t>. </a:t>
            </a:r>
            <a:r>
              <a:rPr lang="en-US" sz="2600" dirty="0" smtClean="0"/>
              <a:t>American </a:t>
            </a:r>
            <a:r>
              <a:rPr lang="en-US" sz="2600" dirty="0"/>
              <a:t>and Australian governments </a:t>
            </a:r>
            <a:r>
              <a:rPr lang="en-US" sz="2600" dirty="0" smtClean="0"/>
              <a:t>enacted </a:t>
            </a:r>
            <a:r>
              <a:rPr lang="en-US" sz="2600" dirty="0"/>
              <a:t>discriminatory </a:t>
            </a:r>
            <a:r>
              <a:rPr lang="en-US" sz="2600" dirty="0" smtClean="0"/>
              <a:t>laws</a:t>
            </a:r>
            <a:endParaRPr lang="en-US" sz="2600" dirty="0"/>
          </a:p>
          <a:p>
            <a:pPr marL="0" indent="0">
              <a:buNone/>
            </a:pPr>
            <a:r>
              <a:rPr lang="en-US" sz="2600" dirty="0"/>
              <a:t>4. </a:t>
            </a:r>
            <a:r>
              <a:rPr lang="en-US" sz="2600" dirty="0" smtClean="0"/>
              <a:t>Nativism</a:t>
            </a:r>
          </a:p>
          <a:p>
            <a:pPr marL="0" indent="0">
              <a:buNone/>
            </a:pPr>
            <a:r>
              <a:rPr lang="en-US" sz="2600" dirty="0" smtClean="0"/>
              <a:t>5</a:t>
            </a:r>
            <a:r>
              <a:rPr lang="en-US" sz="2600" dirty="0"/>
              <a:t>. </a:t>
            </a:r>
            <a:r>
              <a:rPr lang="en-US" sz="2600" dirty="0" smtClean="0"/>
              <a:t>Europeans reaped the main </a:t>
            </a:r>
            <a:r>
              <a:rPr lang="en-US" sz="2600" dirty="0"/>
              <a:t>benefits from the great </a:t>
            </a:r>
            <a:r>
              <a:rPr lang="en-US" sz="2600" dirty="0" smtClean="0"/>
              <a:t>migration</a:t>
            </a:r>
            <a:endParaRPr lang="en-US" sz="2600" dirty="0"/>
          </a:p>
        </p:txBody>
      </p:sp>
    </p:spTree>
    <p:extLst>
      <p:ext uri="{BB962C8B-B14F-4D97-AF65-F5344CB8AC3E}">
        <p14:creationId xmlns:p14="http://schemas.microsoft.com/office/powerpoint/2010/main" val="144158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east Asian immigrant workers standing in line for vaccinations administered by a naval officer. "/>
          <p:cNvPicPr>
            <a:picLocks noChangeAspect="1"/>
          </p:cNvPicPr>
          <p:nvPr/>
        </p:nvPicPr>
        <p:blipFill>
          <a:blip r:embed="rId3"/>
          <a:stretch>
            <a:fillRect/>
          </a:stretch>
        </p:blipFill>
        <p:spPr>
          <a:xfrm>
            <a:off x="1905000" y="185927"/>
            <a:ext cx="5334000" cy="6486144"/>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Western Imperialism, 1880 – 1914 </a:t>
            </a:r>
            <a:endParaRPr lang="en-US" dirty="0"/>
          </a:p>
        </p:txBody>
      </p:sp>
      <p:sp>
        <p:nvSpPr>
          <p:cNvPr id="3" name="Content Placeholder 2"/>
          <p:cNvSpPr>
            <a:spLocks noGrp="1"/>
          </p:cNvSpPr>
          <p:nvPr>
            <p:ph idx="1"/>
          </p:nvPr>
        </p:nvSpPr>
        <p:spPr/>
        <p:txBody>
          <a:bodyPr/>
          <a:lstStyle/>
          <a:p>
            <a:pPr marL="514350" indent="-514350">
              <a:buAutoNum type="alphaUcPeriod"/>
            </a:pPr>
            <a:r>
              <a:rPr lang="en-US" sz="2600" b="1" dirty="0" smtClean="0"/>
              <a:t>The European Presence in Africa Before 1880</a:t>
            </a:r>
          </a:p>
          <a:p>
            <a:pPr marL="0" indent="0">
              <a:buNone/>
            </a:pPr>
            <a:r>
              <a:rPr lang="en-US" sz="2600" dirty="0" smtClean="0"/>
              <a:t>1. European </a:t>
            </a:r>
            <a:r>
              <a:rPr lang="en-US" sz="2600" dirty="0"/>
              <a:t>nations controlled only 10 </a:t>
            </a:r>
            <a:r>
              <a:rPr lang="en-US" sz="2600" dirty="0" smtClean="0"/>
              <a:t>percent</a:t>
            </a:r>
          </a:p>
          <a:p>
            <a:pPr marL="0" indent="0">
              <a:buNone/>
            </a:pPr>
            <a:r>
              <a:rPr lang="en-US" sz="2600" dirty="0" smtClean="0"/>
              <a:t>2</a:t>
            </a:r>
            <a:r>
              <a:rPr lang="en-US" sz="2600" dirty="0"/>
              <a:t>. </a:t>
            </a:r>
            <a:r>
              <a:rPr lang="en-US" sz="2600" dirty="0" smtClean="0"/>
              <a:t>Cape Town</a:t>
            </a:r>
          </a:p>
          <a:p>
            <a:pPr marL="0" indent="0">
              <a:buNone/>
            </a:pPr>
            <a:r>
              <a:rPr lang="en-US" sz="2600" dirty="0" smtClean="0"/>
              <a:t>3</a:t>
            </a:r>
            <a:r>
              <a:rPr lang="en-US" sz="2600" dirty="0"/>
              <a:t>. </a:t>
            </a:r>
            <a:r>
              <a:rPr lang="en-US" sz="2600" dirty="0" smtClean="0"/>
              <a:t>Afrikaner settlers</a:t>
            </a:r>
          </a:p>
          <a:p>
            <a:pPr marL="0" indent="0">
              <a:buNone/>
            </a:pPr>
            <a:r>
              <a:rPr lang="en-US" sz="2600" dirty="0" smtClean="0"/>
              <a:t>4</a:t>
            </a:r>
            <a:r>
              <a:rPr lang="en-US" sz="2600" dirty="0"/>
              <a:t>. </a:t>
            </a:r>
            <a:r>
              <a:rPr lang="en-US" sz="2600" dirty="0" smtClean="0"/>
              <a:t>European </a:t>
            </a:r>
            <a:r>
              <a:rPr lang="en-US" sz="2600" dirty="0"/>
              <a:t>trading posts and </a:t>
            </a:r>
            <a:r>
              <a:rPr lang="en-US" sz="2600" dirty="0" smtClean="0"/>
              <a:t>forts</a:t>
            </a:r>
            <a:endParaRPr lang="en-US" sz="2600" dirty="0"/>
          </a:p>
        </p:txBody>
      </p:sp>
    </p:spTree>
    <p:extLst>
      <p:ext uri="{BB962C8B-B14F-4D97-AF65-F5344CB8AC3E}">
        <p14:creationId xmlns:p14="http://schemas.microsoft.com/office/powerpoint/2010/main" val="1024927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English cartoon depicting a nearly naked, bearded white man hanging from a tree. He has a bloody stump for his left hand and his right foot. Buzzards circle him while a dark-skinned warrior looks on with a spear in his hand. "/>
          <p:cNvPicPr>
            <a:picLocks noChangeAspect="1"/>
          </p:cNvPicPr>
          <p:nvPr/>
        </p:nvPicPr>
        <p:blipFill>
          <a:blip r:embed="rId3"/>
          <a:stretch>
            <a:fillRect/>
          </a:stretch>
        </p:blipFill>
        <p:spPr>
          <a:xfrm>
            <a:off x="2438400" y="185927"/>
            <a:ext cx="4267200" cy="648614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Western Imperialism, 1880 – 1914 </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The Scramble for Africa After 1880</a:t>
            </a:r>
          </a:p>
          <a:p>
            <a:pPr marL="0" indent="0">
              <a:buNone/>
            </a:pPr>
            <a:r>
              <a:rPr lang="en-US" sz="2600" dirty="0"/>
              <a:t>1. </a:t>
            </a:r>
            <a:r>
              <a:rPr lang="en-US" sz="2600" dirty="0" smtClean="0"/>
              <a:t>Nearly </a:t>
            </a:r>
            <a:r>
              <a:rPr lang="en-US" sz="2600" dirty="0"/>
              <a:t>the entire continent </a:t>
            </a:r>
            <a:r>
              <a:rPr lang="en-US" sz="2600" dirty="0" smtClean="0"/>
              <a:t>under </a:t>
            </a:r>
            <a:r>
              <a:rPr lang="en-US" sz="2600" dirty="0"/>
              <a:t>European </a:t>
            </a:r>
            <a:r>
              <a:rPr lang="en-US" sz="2600" dirty="0" smtClean="0"/>
              <a:t>rule</a:t>
            </a:r>
            <a:endParaRPr lang="en-US" sz="2600" dirty="0"/>
          </a:p>
          <a:p>
            <a:pPr marL="0" indent="0">
              <a:buNone/>
            </a:pPr>
            <a:r>
              <a:rPr lang="en-US" sz="2600" dirty="0"/>
              <a:t>2. </a:t>
            </a:r>
            <a:r>
              <a:rPr lang="en-US" sz="2600" dirty="0" smtClean="0"/>
              <a:t>British </a:t>
            </a:r>
            <a:r>
              <a:rPr lang="en-US" sz="2600" dirty="0"/>
              <a:t>occupation of Egypt in </a:t>
            </a:r>
            <a:r>
              <a:rPr lang="en-US" sz="2600" dirty="0" smtClean="0"/>
              <a:t>1882</a:t>
            </a:r>
          </a:p>
          <a:p>
            <a:pPr marL="0" indent="0">
              <a:buNone/>
            </a:pPr>
            <a:r>
              <a:rPr lang="en-US" sz="2600" dirty="0" smtClean="0"/>
              <a:t>3</a:t>
            </a:r>
            <a:r>
              <a:rPr lang="en-US" sz="2600" dirty="0"/>
              <a:t>. </a:t>
            </a:r>
            <a:r>
              <a:rPr lang="en-US" sz="2600" dirty="0" smtClean="0"/>
              <a:t>Leopold </a:t>
            </a:r>
            <a:r>
              <a:rPr lang="en-US" sz="2600" dirty="0"/>
              <a:t>II of Belgium (r. </a:t>
            </a:r>
            <a:r>
              <a:rPr lang="en-US" sz="2600" dirty="0" smtClean="0"/>
              <a:t>1865–1909)</a:t>
            </a:r>
          </a:p>
          <a:p>
            <a:pPr marL="0" indent="0">
              <a:buNone/>
            </a:pPr>
            <a:r>
              <a:rPr lang="en-US" sz="2600" dirty="0" smtClean="0"/>
              <a:t>4</a:t>
            </a:r>
            <a:r>
              <a:rPr lang="en-US" sz="2600" dirty="0"/>
              <a:t>. Leopold’s intrusion </a:t>
            </a:r>
            <a:r>
              <a:rPr lang="en-US" sz="2600" dirty="0" smtClean="0"/>
              <a:t>led </a:t>
            </a:r>
            <a:r>
              <a:rPr lang="en-US" sz="2600" dirty="0"/>
              <a:t>to a race for </a:t>
            </a:r>
            <a:r>
              <a:rPr lang="en-US" sz="2600" dirty="0" smtClean="0"/>
              <a:t>territory</a:t>
            </a:r>
            <a:endParaRPr lang="en-US" sz="2600" dirty="0"/>
          </a:p>
        </p:txBody>
      </p:sp>
    </p:spTree>
    <p:extLst>
      <p:ext uri="{BB962C8B-B14F-4D97-AF65-F5344CB8AC3E}">
        <p14:creationId xmlns:p14="http://schemas.microsoft.com/office/powerpoint/2010/main" val="3583332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Western Imperialism, 1880 – 1914 </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The Scramble for Africa After 1880</a:t>
            </a:r>
          </a:p>
          <a:p>
            <a:pPr marL="0" indent="0">
              <a:buNone/>
            </a:pPr>
            <a:r>
              <a:rPr lang="en-US" sz="2600" dirty="0"/>
              <a:t>5. The Berlin Conference (1884–1885</a:t>
            </a:r>
            <a:r>
              <a:rPr lang="en-US" sz="2600" dirty="0" smtClean="0"/>
              <a:t>)</a:t>
            </a:r>
          </a:p>
          <a:p>
            <a:pPr marL="0" indent="0">
              <a:buNone/>
            </a:pPr>
            <a:r>
              <a:rPr lang="en-US" sz="2600" dirty="0" smtClean="0"/>
              <a:t>6</a:t>
            </a:r>
            <a:r>
              <a:rPr lang="en-US" sz="2600" dirty="0"/>
              <a:t>. </a:t>
            </a:r>
            <a:r>
              <a:rPr lang="en-US" sz="2600" dirty="0" smtClean="0"/>
              <a:t>Germany </a:t>
            </a:r>
            <a:r>
              <a:rPr lang="en-US" sz="2600" dirty="0"/>
              <a:t>established protectorates </a:t>
            </a:r>
            <a:endParaRPr lang="en-US" sz="2600" dirty="0" smtClean="0"/>
          </a:p>
          <a:p>
            <a:pPr marL="0" indent="0">
              <a:buNone/>
            </a:pPr>
            <a:r>
              <a:rPr lang="en-US" sz="2600" dirty="0" smtClean="0"/>
              <a:t>7</a:t>
            </a:r>
            <a:r>
              <a:rPr lang="en-US" sz="2600" dirty="0"/>
              <a:t>. </a:t>
            </a:r>
            <a:r>
              <a:rPr lang="en-US" sz="2600" dirty="0" smtClean="0"/>
              <a:t>Boer </a:t>
            </a:r>
            <a:r>
              <a:rPr lang="en-US" sz="2600" dirty="0"/>
              <a:t>War (</a:t>
            </a:r>
            <a:r>
              <a:rPr lang="en-US" sz="2600" dirty="0" smtClean="0"/>
              <a:t>1899–1902)</a:t>
            </a:r>
          </a:p>
          <a:p>
            <a:pPr marL="0" indent="0">
              <a:buNone/>
            </a:pPr>
            <a:r>
              <a:rPr lang="en-US" sz="2600" dirty="0" smtClean="0"/>
              <a:t>8</a:t>
            </a:r>
            <a:r>
              <a:rPr lang="en-US" sz="2600" dirty="0"/>
              <a:t>. </a:t>
            </a:r>
            <a:r>
              <a:rPr lang="en-US" sz="2600" dirty="0" smtClean="0"/>
              <a:t>Natives who </a:t>
            </a:r>
            <a:r>
              <a:rPr lang="en-US" sz="2600" dirty="0"/>
              <a:t>resisted European rule were blown away by vastly superior military </a:t>
            </a:r>
            <a:r>
              <a:rPr lang="en-US" sz="2600" dirty="0" smtClean="0"/>
              <a:t>force</a:t>
            </a:r>
            <a:endParaRPr lang="en-US" sz="2600" dirty="0"/>
          </a:p>
        </p:txBody>
      </p:sp>
    </p:spTree>
    <p:extLst>
      <p:ext uri="{BB962C8B-B14F-4D97-AF65-F5344CB8AC3E}">
        <p14:creationId xmlns:p14="http://schemas.microsoft.com/office/powerpoint/2010/main" val="894188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partition of Africa after it was carved up by European powers in 1880.&#10;The map shows British, French, German, Italian, Portuguese, Belgian, and Spanish claims in Africa. The French took the largest portion, claiming land around the Sahara desert including French West Africa, the Ivory Coast, Algeria, Morocco, Tunisia, Madagascar, and French Equatorial Africa. The British controlled another large portion of the continent, including Egypt, Anglo-Egyptian Sudan, British East Africa, British Somaliland, Northern Nigeria, the Gold Coast, and Sierra Leone. The British also claimed a lot of the territory in the tip of Africa, including Northern Rhodesia, Southern Rhodesia, Bechuanaland, and the Union of South Africa. The Germans claimed three small states: German East Africa, German Southwest Africa, and Kameroon. The Italians claimed lands previously held by Portuguese colonies: Nyasaland, Mozambique, Angola, Cabinda, and Portuguese Guinea. The Belgians claimed an area in central Africa: the Belgian Congo; while the Spanish claimed the tiny area of Spanish Morocco and the coastal state of Rio De Oro. Ethiopia and Liberia remained independent African states. "/>
          <p:cNvPicPr>
            <a:picLocks noChangeAspect="1"/>
          </p:cNvPicPr>
          <p:nvPr/>
        </p:nvPicPr>
        <p:blipFill>
          <a:blip r:embed="rId2"/>
          <a:stretch>
            <a:fillRect/>
          </a:stretch>
        </p:blipFill>
        <p:spPr>
          <a:xfrm>
            <a:off x="2054352" y="173736"/>
            <a:ext cx="5035296" cy="6510528"/>
          </a:xfrm>
          <a:prstGeom prst="rect">
            <a:avLst/>
          </a:prstGeom>
        </p:spPr>
      </p:pic>
    </p:spTree>
    <p:extLst>
      <p:ext uri="{BB962C8B-B14F-4D97-AF65-F5344CB8AC3E}">
        <p14:creationId xmlns:p14="http://schemas.microsoft.com/office/powerpoint/2010/main" val="2612937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 Industrialization and the World Economy</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Rise of Global Inequality</a:t>
            </a:r>
          </a:p>
          <a:p>
            <a:pPr marL="0" indent="0">
              <a:buNone/>
            </a:pPr>
            <a:r>
              <a:rPr lang="en-US" sz="2600" dirty="0" smtClean="0"/>
              <a:t>1. Gap </a:t>
            </a:r>
            <a:r>
              <a:rPr lang="en-US" sz="2600" dirty="0"/>
              <a:t>between the industrializing regions and the soon-to-be colonized </a:t>
            </a:r>
            <a:r>
              <a:rPr lang="en-US" sz="2600" dirty="0" smtClean="0"/>
              <a:t>regions </a:t>
            </a:r>
          </a:p>
          <a:p>
            <a:pPr marL="0" indent="0">
              <a:buNone/>
            </a:pPr>
            <a:r>
              <a:rPr lang="en-US" sz="2600" dirty="0" smtClean="0"/>
              <a:t>2</a:t>
            </a:r>
            <a:r>
              <a:rPr lang="en-US" sz="2600" dirty="0"/>
              <a:t>. </a:t>
            </a:r>
            <a:r>
              <a:rPr lang="en-US" sz="2600" dirty="0" smtClean="0"/>
              <a:t>“Lopsided </a:t>
            </a:r>
            <a:r>
              <a:rPr lang="en-US" sz="2600" dirty="0"/>
              <a:t>world” </a:t>
            </a:r>
            <a:endParaRPr lang="en-US" sz="2600" dirty="0" smtClean="0"/>
          </a:p>
          <a:p>
            <a:pPr marL="0" indent="0">
              <a:buNone/>
            </a:pPr>
            <a:r>
              <a:rPr lang="en-US" sz="2600" dirty="0" smtClean="0"/>
              <a:t>3. Two schools of interpretation</a:t>
            </a:r>
            <a:endParaRPr lang="en-US" sz="2600" dirty="0"/>
          </a:p>
        </p:txBody>
      </p:sp>
    </p:spTree>
    <p:extLst>
      <p:ext uri="{BB962C8B-B14F-4D97-AF65-F5344CB8AC3E}">
        <p14:creationId xmlns:p14="http://schemas.microsoft.com/office/powerpoint/2010/main" val="3413680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Cecil Rhodes laying on a mattress in a field after he crushed the last African revolt in Rhodesia in 1896. "/>
          <p:cNvPicPr>
            <a:picLocks noChangeAspect="1"/>
          </p:cNvPicPr>
          <p:nvPr/>
        </p:nvPicPr>
        <p:blipFill>
          <a:blip r:embed="rId3"/>
          <a:stretch>
            <a:fillRect/>
          </a:stretch>
        </p:blipFill>
        <p:spPr>
          <a:xfrm>
            <a:off x="670559" y="185927"/>
            <a:ext cx="7802880" cy="6486144"/>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Western Imperialism, 1880 – 1914 </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Imperialism in Asia</a:t>
            </a:r>
          </a:p>
          <a:p>
            <a:pPr marL="0" indent="0">
              <a:buNone/>
            </a:pPr>
            <a:r>
              <a:rPr lang="en-US" sz="2600" dirty="0" smtClean="0"/>
              <a:t>1. The Dutch and the Malay Archipelago</a:t>
            </a:r>
          </a:p>
          <a:p>
            <a:pPr marL="0" indent="0">
              <a:buNone/>
            </a:pPr>
            <a:r>
              <a:rPr lang="en-US" sz="2600" dirty="0" smtClean="0"/>
              <a:t>2</a:t>
            </a:r>
            <a:r>
              <a:rPr lang="en-US" sz="2600" dirty="0"/>
              <a:t>. </a:t>
            </a:r>
            <a:r>
              <a:rPr lang="en-US" sz="2600" dirty="0" smtClean="0"/>
              <a:t>French </a:t>
            </a:r>
            <a:r>
              <a:rPr lang="en-US" sz="2600" dirty="0"/>
              <a:t>took </a:t>
            </a:r>
            <a:r>
              <a:rPr lang="en-US" sz="2600" dirty="0" smtClean="0"/>
              <a:t>Indochina</a:t>
            </a:r>
          </a:p>
          <a:p>
            <a:pPr marL="0" indent="0">
              <a:buNone/>
            </a:pPr>
            <a:r>
              <a:rPr lang="en-US" sz="2600" dirty="0" smtClean="0"/>
              <a:t>3</a:t>
            </a:r>
            <a:r>
              <a:rPr lang="en-US" sz="2600" dirty="0"/>
              <a:t>. Russia conquered Muslim </a:t>
            </a:r>
            <a:r>
              <a:rPr lang="en-US" sz="2600" dirty="0" smtClean="0"/>
              <a:t>areas</a:t>
            </a:r>
          </a:p>
          <a:p>
            <a:pPr marL="0" indent="0">
              <a:buNone/>
            </a:pPr>
            <a:r>
              <a:rPr lang="en-US" sz="2600" dirty="0" smtClean="0"/>
              <a:t>4</a:t>
            </a:r>
            <a:r>
              <a:rPr lang="en-US" sz="2600" dirty="0"/>
              <a:t>. </a:t>
            </a:r>
            <a:r>
              <a:rPr lang="en-US" sz="2600" dirty="0" smtClean="0"/>
              <a:t>United States takes the Philippines</a:t>
            </a:r>
            <a:endParaRPr lang="en-US" sz="2600" dirty="0"/>
          </a:p>
        </p:txBody>
      </p:sp>
    </p:spTree>
    <p:extLst>
      <p:ext uri="{BB962C8B-B14F-4D97-AF65-F5344CB8AC3E}">
        <p14:creationId xmlns:p14="http://schemas.microsoft.com/office/powerpoint/2010/main" val="427047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bottle of quinine."/>
          <p:cNvPicPr>
            <a:picLocks noChangeAspect="1"/>
          </p:cNvPicPr>
          <p:nvPr/>
        </p:nvPicPr>
        <p:blipFill>
          <a:blip r:embed="rId3"/>
          <a:stretch>
            <a:fillRect/>
          </a:stretch>
        </p:blipFill>
        <p:spPr>
          <a:xfrm>
            <a:off x="2438400" y="204216"/>
            <a:ext cx="4267200" cy="6449568"/>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Maxim machine gun manned by two European men. "/>
          <p:cNvPicPr>
            <a:picLocks noChangeAspect="1"/>
          </p:cNvPicPr>
          <p:nvPr/>
        </p:nvPicPr>
        <p:blipFill>
          <a:blip r:embed="rId3"/>
          <a:stretch>
            <a:fillRect/>
          </a:stretch>
        </p:blipFill>
        <p:spPr>
          <a:xfrm>
            <a:off x="1002791" y="185927"/>
            <a:ext cx="7138416" cy="648614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sia in 1914. The map shows territories held by Western powers. &#10;The map shows British control of India and Burma, as well as Malaya and Sarawk. On the Arabian peninsula, Britain held Kuwait, West Aden, and Hadramaut. France held the territories of Laos and French Indochina. The Netherlands maintained control of Sumatra, Java, Borneo, Celebes, and New Guinea. The United States held the Philippines while the Russian empire was a vast, northern area bordering the Ottoman Empire, Persia, Afghanistan, and China (all independent states). Other independent states included Oman, Siam, Nepal, and Bhutan. The Japanese empire included Japan and Korea. Major railroads crisscrossed India, Russia, the eastern half of China, and parts of the Ottoman Empire and Arabia. "/>
          <p:cNvPicPr>
            <a:picLocks noChangeAspect="1"/>
          </p:cNvPicPr>
          <p:nvPr/>
        </p:nvPicPr>
        <p:blipFill>
          <a:blip r:embed="rId2"/>
          <a:stretch>
            <a:fillRect/>
          </a:stretch>
        </p:blipFill>
        <p:spPr>
          <a:xfrm>
            <a:off x="304800" y="377952"/>
            <a:ext cx="8534400" cy="6102096"/>
          </a:xfrm>
          <a:prstGeom prst="rect">
            <a:avLst/>
          </a:prstGeom>
        </p:spPr>
      </p:pic>
    </p:spTree>
    <p:extLst>
      <p:ext uri="{BB962C8B-B14F-4D97-AF65-F5344CB8AC3E}">
        <p14:creationId xmlns:p14="http://schemas.microsoft.com/office/powerpoint/2010/main" val="26343795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Western Imperialism, 1880 – 1914 </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Causes of the New Imperialism</a:t>
            </a:r>
          </a:p>
          <a:p>
            <a:pPr marL="0" indent="0">
              <a:buNone/>
            </a:pPr>
            <a:r>
              <a:rPr lang="en-US" sz="2600" dirty="0" smtClean="0"/>
              <a:t>1. Economic </a:t>
            </a:r>
            <a:r>
              <a:rPr lang="en-US" sz="2600" dirty="0"/>
              <a:t>motives </a:t>
            </a:r>
            <a:endParaRPr lang="en-US" sz="2600" dirty="0" smtClean="0"/>
          </a:p>
          <a:p>
            <a:pPr marL="0" indent="0">
              <a:buNone/>
            </a:pPr>
            <a:r>
              <a:rPr lang="en-US" sz="2600" dirty="0" smtClean="0"/>
              <a:t>2</a:t>
            </a:r>
            <a:r>
              <a:rPr lang="en-US" sz="2600" dirty="0"/>
              <a:t>. </a:t>
            </a:r>
            <a:r>
              <a:rPr lang="en-US" sz="2600" dirty="0" smtClean="0"/>
              <a:t>National </a:t>
            </a:r>
            <a:r>
              <a:rPr lang="en-US" sz="2600" dirty="0"/>
              <a:t>security and military </a:t>
            </a:r>
            <a:r>
              <a:rPr lang="en-US" sz="2600" dirty="0" smtClean="0"/>
              <a:t>power</a:t>
            </a:r>
            <a:endParaRPr lang="en-US" sz="2600" dirty="0"/>
          </a:p>
          <a:p>
            <a:pPr marL="0" indent="0">
              <a:buNone/>
            </a:pPr>
            <a:r>
              <a:rPr lang="en-US" sz="2600" dirty="0"/>
              <a:t>3. </a:t>
            </a:r>
            <a:r>
              <a:rPr lang="en-US" sz="2600" dirty="0" smtClean="0"/>
              <a:t>Colonies as essential </a:t>
            </a:r>
            <a:r>
              <a:rPr lang="en-US" sz="2600" dirty="0"/>
              <a:t>to great </a:t>
            </a:r>
            <a:r>
              <a:rPr lang="en-US" sz="2600" dirty="0" smtClean="0"/>
              <a:t>nations</a:t>
            </a:r>
          </a:p>
          <a:p>
            <a:pPr marL="0" indent="0">
              <a:buNone/>
            </a:pPr>
            <a:r>
              <a:rPr lang="en-US" sz="2600" dirty="0" smtClean="0"/>
              <a:t>4</a:t>
            </a:r>
            <a:r>
              <a:rPr lang="en-US" sz="2600" dirty="0"/>
              <a:t>. </a:t>
            </a:r>
            <a:r>
              <a:rPr lang="en-US" sz="2600" dirty="0" smtClean="0"/>
              <a:t>Unprecedented </a:t>
            </a:r>
            <a:r>
              <a:rPr lang="en-US" sz="2600" dirty="0"/>
              <a:t>technological and military </a:t>
            </a:r>
            <a:r>
              <a:rPr lang="en-US" sz="2600" dirty="0" smtClean="0"/>
              <a:t>superiority</a:t>
            </a:r>
          </a:p>
          <a:p>
            <a:pPr marL="0" indent="0">
              <a:buNone/>
            </a:pPr>
            <a:r>
              <a:rPr lang="en-US" sz="2600" dirty="0" smtClean="0"/>
              <a:t>5</a:t>
            </a:r>
            <a:r>
              <a:rPr lang="en-US" sz="2600" dirty="0"/>
              <a:t>. </a:t>
            </a:r>
            <a:r>
              <a:rPr lang="en-US" sz="2600" dirty="0" smtClean="0"/>
              <a:t>Colonial </a:t>
            </a:r>
            <a:r>
              <a:rPr lang="en-US" sz="2600" dirty="0"/>
              <a:t>issues </a:t>
            </a:r>
            <a:r>
              <a:rPr lang="en-US" sz="2600" dirty="0" smtClean="0"/>
              <a:t>divert </a:t>
            </a:r>
            <a:r>
              <a:rPr lang="en-US" sz="2600" dirty="0"/>
              <a:t>popular attention </a:t>
            </a:r>
            <a:endParaRPr lang="en-US" sz="2600" dirty="0" smtClean="0"/>
          </a:p>
          <a:p>
            <a:pPr marL="0" indent="0">
              <a:buNone/>
            </a:pPr>
            <a:r>
              <a:rPr lang="en-US" sz="2600" dirty="0" smtClean="0"/>
              <a:t>6</a:t>
            </a:r>
            <a:r>
              <a:rPr lang="en-US" sz="2600" dirty="0"/>
              <a:t>. Special-interest </a:t>
            </a:r>
            <a:r>
              <a:rPr lang="en-US" sz="2600" dirty="0" smtClean="0"/>
              <a:t>groups</a:t>
            </a:r>
            <a:endParaRPr lang="en-US" sz="2600" dirty="0"/>
          </a:p>
        </p:txBody>
      </p:sp>
    </p:spTree>
    <p:extLst>
      <p:ext uri="{BB962C8B-B14F-4D97-AF65-F5344CB8AC3E}">
        <p14:creationId xmlns:p14="http://schemas.microsoft.com/office/powerpoint/2010/main" val="3977211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Western Imperialism, 1880 – 1914 </a:t>
            </a:r>
            <a:endParaRPr lang="en-US" dirty="0"/>
          </a:p>
        </p:txBody>
      </p:sp>
      <p:sp>
        <p:nvSpPr>
          <p:cNvPr id="3" name="Content Placeholder 2"/>
          <p:cNvSpPr>
            <a:spLocks noGrp="1"/>
          </p:cNvSpPr>
          <p:nvPr>
            <p:ph idx="1"/>
          </p:nvPr>
        </p:nvSpPr>
        <p:spPr/>
        <p:txBody>
          <a:bodyPr/>
          <a:lstStyle/>
          <a:p>
            <a:pPr marL="514350" indent="-514350">
              <a:buAutoNum type="alphaUcPeriod" startAt="5"/>
            </a:pPr>
            <a:r>
              <a:rPr lang="en-US" sz="2600" b="1" dirty="0" smtClean="0"/>
              <a:t>A “Civilizing Mission”</a:t>
            </a:r>
          </a:p>
          <a:p>
            <a:pPr marL="0" indent="0">
              <a:buNone/>
            </a:pPr>
            <a:r>
              <a:rPr lang="en-US" sz="2600" dirty="0" smtClean="0"/>
              <a:t>1. New imperialists arguments </a:t>
            </a:r>
          </a:p>
          <a:p>
            <a:pPr marL="0" indent="0">
              <a:buNone/>
            </a:pPr>
            <a:r>
              <a:rPr lang="en-US" sz="2600" dirty="0" smtClean="0"/>
              <a:t>2</a:t>
            </a:r>
            <a:r>
              <a:rPr lang="en-US" sz="2600" dirty="0"/>
              <a:t>. </a:t>
            </a:r>
            <a:r>
              <a:rPr lang="en-US" sz="2600" dirty="0" smtClean="0"/>
              <a:t>“</a:t>
            </a:r>
            <a:r>
              <a:rPr lang="en-US" sz="2600" dirty="0"/>
              <a:t>The White Man’s </a:t>
            </a:r>
            <a:r>
              <a:rPr lang="en-US" sz="2600" dirty="0" smtClean="0"/>
              <a:t>Burden”</a:t>
            </a:r>
            <a:endParaRPr lang="en-US" sz="2600" dirty="0"/>
          </a:p>
          <a:p>
            <a:pPr marL="0" indent="0">
              <a:buNone/>
            </a:pPr>
            <a:r>
              <a:rPr lang="en-US" sz="2600" dirty="0"/>
              <a:t>3. </a:t>
            </a:r>
            <a:r>
              <a:rPr lang="en-US" sz="2600" dirty="0" smtClean="0"/>
              <a:t>Protect </a:t>
            </a:r>
            <a:r>
              <a:rPr lang="en-US" sz="2600" dirty="0"/>
              <a:t>natives from tribal warfare </a:t>
            </a:r>
            <a:endParaRPr lang="en-US" sz="2600" dirty="0" smtClean="0"/>
          </a:p>
          <a:p>
            <a:pPr marL="0" indent="0">
              <a:buNone/>
            </a:pPr>
            <a:r>
              <a:rPr lang="en-US" sz="2600" dirty="0" smtClean="0"/>
              <a:t>4</a:t>
            </a:r>
            <a:r>
              <a:rPr lang="en-US" sz="2600" dirty="0"/>
              <a:t>. </a:t>
            </a:r>
            <a:r>
              <a:rPr lang="en-US" sz="2600" dirty="0" smtClean="0"/>
              <a:t>Spread </a:t>
            </a:r>
            <a:r>
              <a:rPr lang="en-US" sz="2600" dirty="0"/>
              <a:t>of </a:t>
            </a:r>
            <a:r>
              <a:rPr lang="en-US" sz="2600" dirty="0" smtClean="0"/>
              <a:t>Christianity</a:t>
            </a:r>
          </a:p>
          <a:p>
            <a:pPr marL="0" indent="0">
              <a:buNone/>
            </a:pPr>
            <a:r>
              <a:rPr lang="en-US" sz="2600" dirty="0" smtClean="0"/>
              <a:t>5</a:t>
            </a:r>
            <a:r>
              <a:rPr lang="en-US" sz="2600" dirty="0"/>
              <a:t>. </a:t>
            </a:r>
            <a:r>
              <a:rPr lang="en-US" sz="2600" dirty="0" smtClean="0"/>
              <a:t>Christianity in Africa vs Asia</a:t>
            </a:r>
            <a:endParaRPr lang="en-US" sz="2600" dirty="0"/>
          </a:p>
        </p:txBody>
      </p:sp>
    </p:spTree>
    <p:extLst>
      <p:ext uri="{BB962C8B-B14F-4D97-AF65-F5344CB8AC3E}">
        <p14:creationId xmlns:p14="http://schemas.microsoft.com/office/powerpoint/2010/main" val="2437163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British tea party in India in 1896. The British sit outside having tea while Indian servants stand nearby. "/>
          <p:cNvPicPr>
            <a:picLocks noChangeAspect="1"/>
          </p:cNvPicPr>
          <p:nvPr/>
        </p:nvPicPr>
        <p:blipFill>
          <a:blip r:embed="rId3"/>
          <a:stretch>
            <a:fillRect/>
          </a:stretch>
        </p:blipFill>
        <p:spPr>
          <a:xfrm>
            <a:off x="935735" y="185927"/>
            <a:ext cx="7272528" cy="6486144"/>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Western Imperialism, 1880 – 1914 </a:t>
            </a:r>
            <a:endParaRPr lang="en-US" dirty="0"/>
          </a:p>
        </p:txBody>
      </p:sp>
      <p:sp>
        <p:nvSpPr>
          <p:cNvPr id="3" name="Content Placeholder 2"/>
          <p:cNvSpPr>
            <a:spLocks noGrp="1"/>
          </p:cNvSpPr>
          <p:nvPr>
            <p:ph idx="1"/>
          </p:nvPr>
        </p:nvSpPr>
        <p:spPr/>
        <p:txBody>
          <a:bodyPr/>
          <a:lstStyle/>
          <a:p>
            <a:pPr marL="514350" indent="-514350">
              <a:buAutoNum type="alphaUcPeriod" startAt="6"/>
            </a:pPr>
            <a:r>
              <a:rPr lang="en-US" sz="2600" b="1" dirty="0" smtClean="0"/>
              <a:t>Orientalism</a:t>
            </a:r>
          </a:p>
          <a:p>
            <a:pPr marL="0" indent="0">
              <a:buNone/>
            </a:pPr>
            <a:r>
              <a:rPr lang="en-US" sz="2600" dirty="0" smtClean="0"/>
              <a:t>1. Edward </a:t>
            </a:r>
            <a:r>
              <a:rPr lang="en-US" sz="2600" dirty="0"/>
              <a:t>Said (1935–2003) </a:t>
            </a:r>
            <a:endParaRPr lang="en-US" sz="2600" dirty="0" smtClean="0"/>
          </a:p>
          <a:p>
            <a:pPr marL="0" indent="0">
              <a:buNone/>
            </a:pPr>
            <a:r>
              <a:rPr lang="en-US" sz="2600" dirty="0" smtClean="0"/>
              <a:t>2</a:t>
            </a:r>
            <a:r>
              <a:rPr lang="en-US" sz="2600" dirty="0"/>
              <a:t>. </a:t>
            </a:r>
            <a:r>
              <a:rPr lang="en-US" sz="2600" dirty="0" smtClean="0"/>
              <a:t>“</a:t>
            </a:r>
            <a:r>
              <a:rPr lang="en-US" sz="2600" dirty="0"/>
              <a:t>us vs. them” </a:t>
            </a:r>
            <a:r>
              <a:rPr lang="en-US" sz="2600" dirty="0" smtClean="0"/>
              <a:t>and “</a:t>
            </a:r>
            <a:r>
              <a:rPr lang="en-US" sz="2600" dirty="0"/>
              <a:t>other</a:t>
            </a:r>
            <a:r>
              <a:rPr lang="en-US" sz="2600" dirty="0" smtClean="0"/>
              <a:t>”</a:t>
            </a:r>
            <a:endParaRPr lang="en-US" sz="2600" dirty="0"/>
          </a:p>
          <a:p>
            <a:pPr marL="0" indent="0">
              <a:buNone/>
            </a:pPr>
            <a:r>
              <a:rPr lang="en-US" sz="2600" dirty="0"/>
              <a:t>3. </a:t>
            </a:r>
            <a:r>
              <a:rPr lang="en-US" sz="2600" dirty="0" smtClean="0"/>
              <a:t>The </a:t>
            </a:r>
            <a:r>
              <a:rPr lang="en-US" sz="2600" dirty="0"/>
              <a:t>Orient as a place of mystery and </a:t>
            </a:r>
            <a:r>
              <a:rPr lang="en-US" sz="2600" dirty="0" smtClean="0"/>
              <a:t>romance</a:t>
            </a:r>
          </a:p>
          <a:p>
            <a:pPr marL="0" indent="0">
              <a:buNone/>
            </a:pPr>
            <a:r>
              <a:rPr lang="en-US" sz="2600" dirty="0" smtClean="0"/>
              <a:t>4</a:t>
            </a:r>
            <a:r>
              <a:rPr lang="en-US" sz="2600" dirty="0"/>
              <a:t>. </a:t>
            </a:r>
            <a:r>
              <a:rPr lang="en-US" sz="2600" dirty="0" smtClean="0"/>
              <a:t>Studying </a:t>
            </a:r>
            <a:r>
              <a:rPr lang="en-US" sz="2600" dirty="0"/>
              <a:t>supposedly “primitive” </a:t>
            </a:r>
            <a:r>
              <a:rPr lang="en-US" sz="2600" dirty="0" smtClean="0"/>
              <a:t>cultures</a:t>
            </a:r>
          </a:p>
          <a:p>
            <a:pPr marL="0" indent="0">
              <a:buNone/>
            </a:pPr>
            <a:r>
              <a:rPr lang="en-US" sz="2600" dirty="0" smtClean="0"/>
              <a:t>5</a:t>
            </a:r>
            <a:r>
              <a:rPr lang="en-US" sz="2600" dirty="0"/>
              <a:t>. Writers and artists contributed to </a:t>
            </a:r>
            <a:r>
              <a:rPr lang="en-US" sz="2600" dirty="0" smtClean="0"/>
              <a:t>Orientalist worldview</a:t>
            </a:r>
            <a:endParaRPr lang="en-US" sz="2600" dirty="0"/>
          </a:p>
        </p:txBody>
      </p:sp>
    </p:spTree>
    <p:extLst>
      <p:ext uri="{BB962C8B-B14F-4D97-AF65-F5344CB8AC3E}">
        <p14:creationId xmlns:p14="http://schemas.microsoft.com/office/powerpoint/2010/main" val="3210722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all-boy missionary school classroom in East Africa in 1903. "/>
          <p:cNvPicPr>
            <a:picLocks noChangeAspect="1"/>
          </p:cNvPicPr>
          <p:nvPr/>
        </p:nvPicPr>
        <p:blipFill>
          <a:blip r:embed="rId3"/>
          <a:stretch>
            <a:fillRect/>
          </a:stretch>
        </p:blipFill>
        <p:spPr>
          <a:xfrm>
            <a:off x="996696" y="185927"/>
            <a:ext cx="7150608" cy="648614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ine graph demonstrates the growth of average income per person in industrialized countries, nonindustrialized countries, and Great Britain from 1750 to 1970.&#10;On the y axis, the average income per person (in 1960 U.S. dollars) is plotted. Along the x axis, the year is plotted. The line graph shows all three lines (industrialized countries, nonindustrialized countries, and Great Britain) starting in 1750 with 100 as the average income per person. The nonindustrialized line stays the same over the years with a very slight increase to 200 in 1970. Over the same period of time, Great Britain experiences a steady increase in average income per person to 2500 in 1970. The other industrialized countries lag behind Great Britain until 1950, when they start to close that gap and experience a sharper increase. In the late 1960s, they intersect with Great Britain and surpass it to 3000 average income per person in 1970. The line labeled industrialized countries includes all European countries, Canada, the United States, and Japan. The nonindustrialized countries include Africa, Asia, Latin America, and Oceania. "/>
          <p:cNvPicPr>
            <a:picLocks noChangeAspect="1"/>
          </p:cNvPicPr>
          <p:nvPr/>
        </p:nvPicPr>
        <p:blipFill>
          <a:blip r:embed="rId3"/>
          <a:stretch>
            <a:fillRect/>
          </a:stretch>
        </p:blipFill>
        <p:spPr>
          <a:xfrm>
            <a:off x="1200911" y="265176"/>
            <a:ext cx="6742176" cy="6327648"/>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Western Imperialism, 1880 – 1914 </a:t>
            </a:r>
            <a:endParaRPr lang="en-US" dirty="0"/>
          </a:p>
        </p:txBody>
      </p:sp>
      <p:sp>
        <p:nvSpPr>
          <p:cNvPr id="3" name="Content Placeholder 2"/>
          <p:cNvSpPr>
            <a:spLocks noGrp="1"/>
          </p:cNvSpPr>
          <p:nvPr>
            <p:ph idx="1"/>
          </p:nvPr>
        </p:nvSpPr>
        <p:spPr/>
        <p:txBody>
          <a:bodyPr/>
          <a:lstStyle/>
          <a:p>
            <a:pPr marL="514350" indent="-514350">
              <a:buAutoNum type="alphaUcPeriod" startAt="7"/>
            </a:pPr>
            <a:r>
              <a:rPr lang="en-US" sz="2600" b="1" dirty="0" smtClean="0"/>
              <a:t>Critics of Imperialism</a:t>
            </a:r>
          </a:p>
          <a:p>
            <a:pPr marL="0" indent="0">
              <a:buNone/>
            </a:pPr>
            <a:r>
              <a:rPr lang="en-US" sz="2600" dirty="0"/>
              <a:t>1. </a:t>
            </a:r>
            <a:r>
              <a:rPr lang="en-US" sz="2600" dirty="0" smtClean="0"/>
              <a:t>J</a:t>
            </a:r>
            <a:r>
              <a:rPr lang="en-US" sz="2600" dirty="0"/>
              <a:t>. A. Hobson (1858–1940</a:t>
            </a:r>
            <a:r>
              <a:rPr lang="en-US" sz="2600" dirty="0" smtClean="0"/>
              <a:t>)</a:t>
            </a:r>
            <a:endParaRPr lang="en-US" sz="2600" dirty="0"/>
          </a:p>
          <a:p>
            <a:pPr marL="0" indent="0">
              <a:buNone/>
            </a:pPr>
            <a:r>
              <a:rPr lang="en-US" sz="2600" dirty="0"/>
              <a:t>2. Rosa </a:t>
            </a:r>
            <a:r>
              <a:rPr lang="en-US" sz="2600" dirty="0" smtClean="0"/>
              <a:t>Luxembourg </a:t>
            </a:r>
            <a:endParaRPr lang="en-US" sz="2600" dirty="0"/>
          </a:p>
          <a:p>
            <a:pPr marL="0" indent="0">
              <a:buNone/>
            </a:pPr>
            <a:r>
              <a:rPr lang="en-US" sz="2600" dirty="0"/>
              <a:t>3. </a:t>
            </a:r>
            <a:r>
              <a:rPr lang="en-US" sz="2600" dirty="0" smtClean="0"/>
              <a:t>Vladimir </a:t>
            </a:r>
            <a:r>
              <a:rPr lang="en-US" sz="2600" dirty="0"/>
              <a:t>Lenin </a:t>
            </a:r>
            <a:endParaRPr lang="en-US" sz="2600" dirty="0" smtClean="0"/>
          </a:p>
          <a:p>
            <a:pPr marL="0" indent="0">
              <a:buNone/>
            </a:pPr>
            <a:r>
              <a:rPr lang="en-US" sz="2600" dirty="0" smtClean="0"/>
              <a:t>4</a:t>
            </a:r>
            <a:r>
              <a:rPr lang="en-US" sz="2600" dirty="0"/>
              <a:t>. </a:t>
            </a:r>
            <a:r>
              <a:rPr lang="en-US" sz="2600" dirty="0" smtClean="0"/>
              <a:t>Moral </a:t>
            </a:r>
            <a:r>
              <a:rPr lang="en-US" sz="2600" dirty="0"/>
              <a:t>condemnation </a:t>
            </a:r>
            <a:endParaRPr lang="en-US" sz="2600" dirty="0" smtClean="0"/>
          </a:p>
          <a:p>
            <a:pPr marL="0" indent="0">
              <a:buNone/>
            </a:pPr>
            <a:r>
              <a:rPr lang="en-US" sz="2600" dirty="0" smtClean="0"/>
              <a:t>5</a:t>
            </a:r>
            <a:r>
              <a:rPr lang="en-US" sz="2600" dirty="0"/>
              <a:t>. In The Heart of Darkness (1902</a:t>
            </a:r>
            <a:r>
              <a:rPr lang="en-US" sz="2600" dirty="0" smtClean="0"/>
              <a:t>)</a:t>
            </a:r>
          </a:p>
          <a:p>
            <a:pPr marL="0" indent="0">
              <a:buNone/>
            </a:pPr>
            <a:r>
              <a:rPr lang="en-US" sz="2600" dirty="0" smtClean="0"/>
              <a:t> 6</a:t>
            </a:r>
            <a:r>
              <a:rPr lang="en-US" sz="2600" dirty="0"/>
              <a:t>. </a:t>
            </a:r>
            <a:r>
              <a:rPr lang="en-US" sz="2600" dirty="0" smtClean="0"/>
              <a:t>Liberties at home</a:t>
            </a:r>
            <a:r>
              <a:rPr lang="en-US" sz="2600" dirty="0"/>
              <a:t> </a:t>
            </a:r>
            <a:r>
              <a:rPr lang="en-US" sz="2600" dirty="0" smtClean="0"/>
              <a:t>vs in colonies</a:t>
            </a:r>
            <a:endParaRPr lang="en-US" sz="2600" dirty="0"/>
          </a:p>
        </p:txBody>
      </p:sp>
    </p:spTree>
    <p:extLst>
      <p:ext uri="{BB962C8B-B14F-4D97-AF65-F5344CB8AC3E}">
        <p14:creationId xmlns:p14="http://schemas.microsoft.com/office/powerpoint/2010/main" val="3620923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orientalism in Western society. "/>
          <p:cNvPicPr>
            <a:picLocks noChangeAspect="1"/>
          </p:cNvPicPr>
          <p:nvPr/>
        </p:nvPicPr>
        <p:blipFill>
          <a:blip r:embed="rId3"/>
          <a:stretch>
            <a:fillRect/>
          </a:stretch>
        </p:blipFill>
        <p:spPr>
          <a:xfrm>
            <a:off x="1005840" y="185927"/>
            <a:ext cx="7132320" cy="6486144"/>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travel booklet to an exhibition on Cairo held in Berlin. "/>
          <p:cNvPicPr>
            <a:picLocks noChangeAspect="1"/>
          </p:cNvPicPr>
          <p:nvPr/>
        </p:nvPicPr>
        <p:blipFill>
          <a:blip r:embed="rId3"/>
          <a:stretch>
            <a:fillRect/>
          </a:stretch>
        </p:blipFill>
        <p:spPr>
          <a:xfrm>
            <a:off x="2438400" y="192023"/>
            <a:ext cx="4267200" cy="6473952"/>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Responding to Western Imperialism</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Pattern of Response</a:t>
            </a:r>
          </a:p>
          <a:p>
            <a:pPr marL="0" indent="0">
              <a:buNone/>
            </a:pPr>
            <a:r>
              <a:rPr lang="en-US" sz="2600" dirty="0" smtClean="0"/>
              <a:t>1. Spectrum of responses</a:t>
            </a:r>
          </a:p>
          <a:p>
            <a:pPr marL="0" indent="0">
              <a:buNone/>
            </a:pPr>
            <a:r>
              <a:rPr lang="en-US" sz="2600" dirty="0" smtClean="0"/>
              <a:t> 2</a:t>
            </a:r>
            <a:r>
              <a:rPr lang="en-US" sz="2600" dirty="0"/>
              <a:t>. </a:t>
            </a:r>
            <a:r>
              <a:rPr lang="en-US" sz="2600" dirty="0" smtClean="0"/>
              <a:t>Weak </a:t>
            </a:r>
            <a:r>
              <a:rPr lang="en-US" sz="2600" dirty="0"/>
              <a:t>s</a:t>
            </a:r>
            <a:r>
              <a:rPr lang="en-US" sz="2600" dirty="0" smtClean="0"/>
              <a:t>upport </a:t>
            </a:r>
            <a:r>
              <a:rPr lang="en-US" sz="2600" dirty="0"/>
              <a:t>for European rule among subjugated peoples </a:t>
            </a:r>
            <a:endParaRPr lang="en-US" sz="2600" dirty="0" smtClean="0"/>
          </a:p>
          <a:p>
            <a:pPr marL="0" indent="0">
              <a:buNone/>
            </a:pPr>
            <a:r>
              <a:rPr lang="en-US" sz="2600" dirty="0" smtClean="0"/>
              <a:t>3</a:t>
            </a:r>
            <a:r>
              <a:rPr lang="en-US" sz="2600" dirty="0"/>
              <a:t>. </a:t>
            </a:r>
            <a:r>
              <a:rPr lang="en-US" sz="2600" dirty="0" smtClean="0"/>
              <a:t>“Weapons </a:t>
            </a:r>
            <a:r>
              <a:rPr lang="en-US" sz="2600" dirty="0"/>
              <a:t>of the </a:t>
            </a:r>
            <a:r>
              <a:rPr lang="en-US" sz="2600" dirty="0" smtClean="0"/>
              <a:t>weak”</a:t>
            </a:r>
            <a:endParaRPr lang="en-US" sz="2600" dirty="0"/>
          </a:p>
          <a:p>
            <a:pPr marL="0" indent="0">
              <a:buNone/>
            </a:pPr>
            <a:r>
              <a:rPr lang="en-US" sz="2600" dirty="0"/>
              <a:t>4. Native people followed </a:t>
            </a:r>
            <a:r>
              <a:rPr lang="en-US" sz="2600" dirty="0" smtClean="0"/>
              <a:t>those </a:t>
            </a:r>
            <a:r>
              <a:rPr lang="en-US" sz="2600" dirty="0"/>
              <a:t>who </a:t>
            </a:r>
            <a:r>
              <a:rPr lang="en-US" sz="2600" dirty="0" smtClean="0"/>
              <a:t>openly opposed Europeans</a:t>
            </a:r>
            <a:endParaRPr lang="en-US" sz="2600" dirty="0"/>
          </a:p>
          <a:p>
            <a:pPr marL="0" indent="0">
              <a:buNone/>
            </a:pPr>
            <a:r>
              <a:rPr lang="en-US" sz="2600" dirty="0"/>
              <a:t>5. N</a:t>
            </a:r>
            <a:r>
              <a:rPr lang="en-US" sz="2600" dirty="0" smtClean="0"/>
              <a:t>onconformists</a:t>
            </a:r>
          </a:p>
          <a:p>
            <a:pPr marL="0" indent="0">
              <a:buNone/>
            </a:pPr>
            <a:r>
              <a:rPr lang="en-US" sz="2600" dirty="0" smtClean="0"/>
              <a:t>6</a:t>
            </a:r>
            <a:r>
              <a:rPr lang="en-US" sz="2600" dirty="0"/>
              <a:t>. </a:t>
            </a:r>
            <a:r>
              <a:rPr lang="en-US" sz="2600" dirty="0" smtClean="0"/>
              <a:t>Marxist </a:t>
            </a:r>
            <a:r>
              <a:rPr lang="en-US" sz="2600" dirty="0"/>
              <a:t>socialism.</a:t>
            </a:r>
          </a:p>
          <a:p>
            <a:pPr marL="0" indent="0">
              <a:buNone/>
            </a:pPr>
            <a:endParaRPr lang="en-US" sz="2600" dirty="0"/>
          </a:p>
        </p:txBody>
      </p:sp>
    </p:spTree>
    <p:extLst>
      <p:ext uri="{BB962C8B-B14F-4D97-AF65-F5344CB8AC3E}">
        <p14:creationId xmlns:p14="http://schemas.microsoft.com/office/powerpoint/2010/main" val="795035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Responding to Western Imperialism</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Empire in India</a:t>
            </a:r>
          </a:p>
          <a:p>
            <a:pPr marL="0" indent="0">
              <a:buNone/>
            </a:pPr>
            <a:r>
              <a:rPr lang="en-US" sz="2600" dirty="0" smtClean="0"/>
              <a:t>1. Jewel </a:t>
            </a:r>
            <a:r>
              <a:rPr lang="en-US" sz="2600" dirty="0"/>
              <a:t>of the British </a:t>
            </a:r>
            <a:r>
              <a:rPr lang="en-US" sz="2600" dirty="0" smtClean="0"/>
              <a:t>Empire</a:t>
            </a:r>
          </a:p>
          <a:p>
            <a:pPr marL="0" indent="0">
              <a:buNone/>
            </a:pPr>
            <a:r>
              <a:rPr lang="en-US" sz="2600" dirty="0" smtClean="0"/>
              <a:t>2</a:t>
            </a:r>
            <a:r>
              <a:rPr lang="en-US" sz="2600" dirty="0"/>
              <a:t>. </a:t>
            </a:r>
            <a:r>
              <a:rPr lang="en-US" sz="2600" dirty="0" smtClean="0"/>
              <a:t>Direct British rule</a:t>
            </a:r>
            <a:endParaRPr lang="en-US" sz="2600" dirty="0"/>
          </a:p>
          <a:p>
            <a:pPr marL="0" indent="0">
              <a:buNone/>
            </a:pPr>
            <a:r>
              <a:rPr lang="en-US" sz="2600" dirty="0"/>
              <a:t>3. </a:t>
            </a:r>
            <a:r>
              <a:rPr lang="en-US" sz="2600" dirty="0" smtClean="0"/>
              <a:t>Administered </a:t>
            </a:r>
            <a:r>
              <a:rPr lang="en-US" sz="2600" dirty="0"/>
              <a:t>by a tiny, all-white civil service in </a:t>
            </a:r>
            <a:r>
              <a:rPr lang="en-US" sz="2600" dirty="0" smtClean="0"/>
              <a:t>India</a:t>
            </a:r>
            <a:endParaRPr lang="en-US" sz="2600" dirty="0"/>
          </a:p>
          <a:p>
            <a:pPr marL="0" indent="0">
              <a:buNone/>
            </a:pPr>
            <a:r>
              <a:rPr lang="en-US" sz="2600" dirty="0"/>
              <a:t>4. </a:t>
            </a:r>
            <a:r>
              <a:rPr lang="en-US" sz="2600" dirty="0" smtClean="0"/>
              <a:t>Suez </a:t>
            </a:r>
            <a:r>
              <a:rPr lang="en-US" sz="2600" dirty="0"/>
              <a:t>Canal </a:t>
            </a:r>
            <a:r>
              <a:rPr lang="en-US" sz="2600" dirty="0" smtClean="0"/>
              <a:t>brings British wives and children </a:t>
            </a:r>
          </a:p>
          <a:p>
            <a:pPr marL="0" indent="0">
              <a:buNone/>
            </a:pPr>
            <a:r>
              <a:rPr lang="en-US" sz="2600" dirty="0" smtClean="0"/>
              <a:t>5. </a:t>
            </a:r>
            <a:r>
              <a:rPr lang="en-US" sz="2600" dirty="0"/>
              <a:t>S</a:t>
            </a:r>
            <a:r>
              <a:rPr lang="en-US" sz="2600" dirty="0" smtClean="0"/>
              <a:t>ystem of secondary education</a:t>
            </a:r>
            <a:endParaRPr lang="en-US" sz="2600" dirty="0"/>
          </a:p>
        </p:txBody>
      </p:sp>
    </p:spTree>
    <p:extLst>
      <p:ext uri="{BB962C8B-B14F-4D97-AF65-F5344CB8AC3E}">
        <p14:creationId xmlns:p14="http://schemas.microsoft.com/office/powerpoint/2010/main" val="165330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Responding to Western Imperialism</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Empire in India</a:t>
            </a:r>
          </a:p>
          <a:p>
            <a:pPr marL="0" indent="0">
              <a:buNone/>
            </a:pPr>
            <a:r>
              <a:rPr lang="en-US" sz="2600" dirty="0"/>
              <a:t>6. High-caste Indians </a:t>
            </a:r>
            <a:r>
              <a:rPr lang="en-US" sz="2600" dirty="0" smtClean="0"/>
              <a:t>emerged intermediaries </a:t>
            </a:r>
          </a:p>
          <a:p>
            <a:pPr marL="0" indent="0">
              <a:buNone/>
            </a:pPr>
            <a:r>
              <a:rPr lang="en-US" sz="2600" dirty="0" smtClean="0"/>
              <a:t>7</a:t>
            </a:r>
            <a:r>
              <a:rPr lang="en-US" sz="2600" dirty="0"/>
              <a:t>. </a:t>
            </a:r>
            <a:r>
              <a:rPr lang="en-US" sz="2600" dirty="0" smtClean="0"/>
              <a:t>Native elite had crucial </a:t>
            </a:r>
            <a:r>
              <a:rPr lang="en-US" sz="2600" dirty="0"/>
              <a:t>role in </a:t>
            </a:r>
            <a:r>
              <a:rPr lang="en-US" sz="2600" dirty="0" smtClean="0"/>
              <a:t>development </a:t>
            </a:r>
            <a:r>
              <a:rPr lang="en-US" sz="2600" dirty="0"/>
              <a:t>of irrigation projects for </a:t>
            </a:r>
            <a:r>
              <a:rPr lang="en-US" sz="2600" dirty="0" smtClean="0"/>
              <a:t>agriculture</a:t>
            </a:r>
          </a:p>
          <a:p>
            <a:pPr marL="0" indent="0">
              <a:buNone/>
            </a:pPr>
            <a:r>
              <a:rPr lang="en-US" sz="2600" dirty="0" smtClean="0"/>
              <a:t>8</a:t>
            </a:r>
            <a:r>
              <a:rPr lang="en-US" sz="2600" dirty="0"/>
              <a:t>. </a:t>
            </a:r>
            <a:r>
              <a:rPr lang="en-US" sz="2600" dirty="0" smtClean="0"/>
              <a:t>Rise </a:t>
            </a:r>
            <a:r>
              <a:rPr lang="en-US" sz="2600" dirty="0"/>
              <a:t>of nationalism </a:t>
            </a:r>
            <a:endParaRPr lang="en-US" sz="2600" dirty="0" smtClean="0"/>
          </a:p>
          <a:p>
            <a:pPr marL="0" indent="0">
              <a:buNone/>
            </a:pPr>
            <a:r>
              <a:rPr lang="en-US" sz="2600" dirty="0" smtClean="0"/>
              <a:t>9</a:t>
            </a:r>
            <a:r>
              <a:rPr lang="en-US" sz="2600" dirty="0"/>
              <a:t>. </a:t>
            </a:r>
            <a:r>
              <a:rPr lang="en-US" sz="2600" dirty="0" smtClean="0"/>
              <a:t>Hindu </a:t>
            </a:r>
            <a:r>
              <a:rPr lang="en-US" sz="2600" dirty="0"/>
              <a:t>Indian National </a:t>
            </a:r>
            <a:r>
              <a:rPr lang="en-US" sz="2600" dirty="0" smtClean="0"/>
              <a:t>Congress</a:t>
            </a:r>
          </a:p>
          <a:p>
            <a:pPr marL="0" indent="0">
              <a:buNone/>
            </a:pPr>
            <a:r>
              <a:rPr lang="en-US" sz="2600" dirty="0" smtClean="0"/>
              <a:t>10</a:t>
            </a:r>
            <a:r>
              <a:rPr lang="en-US" sz="2600" dirty="0"/>
              <a:t>. </a:t>
            </a:r>
            <a:r>
              <a:rPr lang="en-US" sz="2600" dirty="0" smtClean="0"/>
              <a:t>Movement </a:t>
            </a:r>
            <a:r>
              <a:rPr lang="en-US" sz="2600" dirty="0"/>
              <a:t>for national </a:t>
            </a:r>
            <a:r>
              <a:rPr lang="en-US" sz="2600" dirty="0" smtClean="0"/>
              <a:t>independence</a:t>
            </a:r>
            <a:endParaRPr lang="en-US" sz="2600" dirty="0"/>
          </a:p>
        </p:txBody>
      </p:sp>
    </p:spTree>
    <p:extLst>
      <p:ext uri="{BB962C8B-B14F-4D97-AF65-F5344CB8AC3E}">
        <p14:creationId xmlns:p14="http://schemas.microsoft.com/office/powerpoint/2010/main" val="26131190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Great Rebellion in India in 1857-1858. &#10;The map shows the majority of India under British control. The area of the rebellion is highlighted as it took place along the border of Nepal and in the area surrounding Delhi. "/>
          <p:cNvPicPr>
            <a:picLocks noChangeAspect="1"/>
          </p:cNvPicPr>
          <p:nvPr/>
        </p:nvPicPr>
        <p:blipFill>
          <a:blip r:embed="rId2"/>
          <a:stretch>
            <a:fillRect/>
          </a:stretch>
        </p:blipFill>
        <p:spPr>
          <a:xfrm>
            <a:off x="2438400" y="265176"/>
            <a:ext cx="4267200" cy="6327648"/>
          </a:xfrm>
          <a:prstGeom prst="rect">
            <a:avLst/>
          </a:prstGeom>
        </p:spPr>
      </p:pic>
    </p:spTree>
    <p:extLst>
      <p:ext uri="{BB962C8B-B14F-4D97-AF65-F5344CB8AC3E}">
        <p14:creationId xmlns:p14="http://schemas.microsoft.com/office/powerpoint/2010/main" val="15350365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Responding to Western Imperialism</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Example of Japan</a:t>
            </a:r>
          </a:p>
          <a:p>
            <a:pPr marL="0" indent="0">
              <a:buNone/>
            </a:pPr>
            <a:r>
              <a:rPr lang="en-US" sz="2600" dirty="0" smtClean="0"/>
              <a:t>1. Commodore </a:t>
            </a:r>
            <a:r>
              <a:rPr lang="en-US" sz="2600" dirty="0"/>
              <a:t>Matthew Perry </a:t>
            </a:r>
            <a:endParaRPr lang="en-US" sz="2600" dirty="0" smtClean="0"/>
          </a:p>
          <a:p>
            <a:pPr marL="0" indent="0">
              <a:buNone/>
            </a:pPr>
            <a:r>
              <a:rPr lang="en-US" sz="2600" dirty="0" smtClean="0"/>
              <a:t>2</a:t>
            </a:r>
            <a:r>
              <a:rPr lang="en-US" sz="2600" dirty="0"/>
              <a:t>. </a:t>
            </a:r>
            <a:r>
              <a:rPr lang="en-US" sz="2600" dirty="0" smtClean="0"/>
              <a:t>Samurai humiliated </a:t>
            </a:r>
            <a:r>
              <a:rPr lang="en-US" sz="2600" dirty="0"/>
              <a:t>by the sudden American intrusion </a:t>
            </a:r>
            <a:endParaRPr lang="en-US" sz="2600" dirty="0" smtClean="0"/>
          </a:p>
          <a:p>
            <a:pPr marL="0" indent="0">
              <a:buNone/>
            </a:pPr>
            <a:r>
              <a:rPr lang="en-US" sz="2600" dirty="0" smtClean="0"/>
              <a:t>3</a:t>
            </a:r>
            <a:r>
              <a:rPr lang="en-US" sz="2600" dirty="0"/>
              <a:t>. </a:t>
            </a:r>
            <a:r>
              <a:rPr lang="en-US" sz="2600" dirty="0" err="1" smtClean="0"/>
              <a:t>Antiforeign</a:t>
            </a:r>
            <a:r>
              <a:rPr lang="en-US" sz="2600" dirty="0" smtClean="0"/>
              <a:t> </a:t>
            </a:r>
            <a:r>
              <a:rPr lang="en-US" sz="2600" dirty="0"/>
              <a:t>terrorism </a:t>
            </a:r>
            <a:endParaRPr lang="en-US" sz="2600" dirty="0" smtClean="0"/>
          </a:p>
          <a:p>
            <a:pPr marL="0" indent="0">
              <a:buNone/>
            </a:pPr>
            <a:r>
              <a:rPr lang="en-US" sz="2600" dirty="0" smtClean="0"/>
              <a:t>4</a:t>
            </a:r>
            <a:r>
              <a:rPr lang="en-US" sz="2600" dirty="0"/>
              <a:t>. </a:t>
            </a:r>
            <a:r>
              <a:rPr lang="en-US" sz="2600" dirty="0" smtClean="0"/>
              <a:t>Fleet </a:t>
            </a:r>
            <a:r>
              <a:rPr lang="en-US" sz="2600" dirty="0"/>
              <a:t>of American, British, Dutch, and French warships </a:t>
            </a:r>
            <a:r>
              <a:rPr lang="en-US" sz="2600" dirty="0" smtClean="0"/>
              <a:t>demolished </a:t>
            </a:r>
            <a:r>
              <a:rPr lang="en-US" sz="2600" dirty="0"/>
              <a:t>key </a:t>
            </a:r>
            <a:r>
              <a:rPr lang="en-US" sz="2600" dirty="0" smtClean="0"/>
              <a:t>forts</a:t>
            </a:r>
          </a:p>
          <a:p>
            <a:pPr marL="0" indent="0">
              <a:buNone/>
            </a:pPr>
            <a:r>
              <a:rPr lang="en-US" sz="2600" dirty="0" smtClean="0"/>
              <a:t>5</a:t>
            </a:r>
            <a:r>
              <a:rPr lang="en-US" sz="2600" dirty="0"/>
              <a:t>. </a:t>
            </a:r>
            <a:r>
              <a:rPr lang="en-US" sz="2600" dirty="0" smtClean="0"/>
              <a:t>Meiji Restoration</a:t>
            </a:r>
            <a:endParaRPr lang="en-US" sz="2600" dirty="0"/>
          </a:p>
        </p:txBody>
      </p:sp>
    </p:spTree>
    <p:extLst>
      <p:ext uri="{BB962C8B-B14F-4D97-AF65-F5344CB8AC3E}">
        <p14:creationId xmlns:p14="http://schemas.microsoft.com/office/powerpoint/2010/main" val="37585266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Responding to Western Imperialism</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Example of Japan</a:t>
            </a:r>
          </a:p>
          <a:p>
            <a:pPr marL="0" indent="0">
              <a:buNone/>
            </a:pPr>
            <a:r>
              <a:rPr lang="en-US" sz="2600" dirty="0" smtClean="0"/>
              <a:t>6</a:t>
            </a:r>
            <a:r>
              <a:rPr lang="en-US" sz="2600" dirty="0"/>
              <a:t>. </a:t>
            </a:r>
            <a:r>
              <a:rPr lang="en-US" sz="2600" dirty="0" smtClean="0"/>
              <a:t>Strong </a:t>
            </a:r>
            <a:r>
              <a:rPr lang="en-US" sz="2600" dirty="0"/>
              <a:t>unified </a:t>
            </a:r>
            <a:r>
              <a:rPr lang="en-US" sz="2600" dirty="0" smtClean="0"/>
              <a:t>state</a:t>
            </a:r>
            <a:endParaRPr lang="en-US" sz="2600" dirty="0"/>
          </a:p>
          <a:p>
            <a:pPr marL="0" indent="0">
              <a:buNone/>
            </a:pPr>
            <a:r>
              <a:rPr lang="en-US" sz="2600" dirty="0"/>
              <a:t>7. </a:t>
            </a:r>
            <a:r>
              <a:rPr lang="en-US" sz="2600" dirty="0" smtClean="0"/>
              <a:t>Declared </a:t>
            </a:r>
            <a:r>
              <a:rPr lang="en-US" sz="2600" dirty="0"/>
              <a:t>social </a:t>
            </a:r>
            <a:r>
              <a:rPr lang="en-US" sz="2600" dirty="0" smtClean="0"/>
              <a:t>equality</a:t>
            </a:r>
          </a:p>
          <a:p>
            <a:pPr marL="0" indent="0">
              <a:buNone/>
            </a:pPr>
            <a:r>
              <a:rPr lang="en-US" sz="2600" dirty="0" smtClean="0"/>
              <a:t>8</a:t>
            </a:r>
            <a:r>
              <a:rPr lang="en-US" sz="2600" dirty="0"/>
              <a:t>. </a:t>
            </a:r>
            <a:r>
              <a:rPr lang="en-US" sz="2600" dirty="0" smtClean="0"/>
              <a:t>Creation </a:t>
            </a:r>
            <a:r>
              <a:rPr lang="en-US" sz="2600" dirty="0"/>
              <a:t>of a modern navy and </a:t>
            </a:r>
            <a:r>
              <a:rPr lang="en-US" sz="2600" dirty="0" err="1" smtClean="0"/>
              <a:t>reorgainzed</a:t>
            </a:r>
            <a:r>
              <a:rPr lang="en-US" sz="2600" dirty="0" smtClean="0"/>
              <a:t> </a:t>
            </a:r>
            <a:r>
              <a:rPr lang="en-US" sz="2600" dirty="0"/>
              <a:t>army </a:t>
            </a:r>
            <a:endParaRPr lang="en-US" sz="2600" dirty="0" smtClean="0"/>
          </a:p>
          <a:p>
            <a:pPr marL="0" indent="0">
              <a:buNone/>
            </a:pPr>
            <a:r>
              <a:rPr lang="en-US" sz="2600" dirty="0" smtClean="0"/>
              <a:t>9</a:t>
            </a:r>
            <a:r>
              <a:rPr lang="en-US" sz="2600" dirty="0"/>
              <a:t>. </a:t>
            </a:r>
            <a:r>
              <a:rPr lang="en-US" sz="2600" dirty="0" smtClean="0"/>
              <a:t>Western </a:t>
            </a:r>
            <a:r>
              <a:rPr lang="en-US" sz="2600" dirty="0"/>
              <a:t>science and </a:t>
            </a:r>
            <a:r>
              <a:rPr lang="en-US" sz="2600" dirty="0" smtClean="0"/>
              <a:t>technology</a:t>
            </a:r>
            <a:endParaRPr lang="en-US" sz="2600" dirty="0"/>
          </a:p>
          <a:p>
            <a:pPr marL="0" indent="0">
              <a:buNone/>
            </a:pPr>
            <a:r>
              <a:rPr lang="en-US" sz="2600" dirty="0"/>
              <a:t>10. </a:t>
            </a:r>
            <a:r>
              <a:rPr lang="en-US" sz="2600" dirty="0" smtClean="0"/>
              <a:t>Japan </a:t>
            </a:r>
            <a:r>
              <a:rPr lang="en-US" sz="2600" dirty="0"/>
              <a:t>competed aggressively with </a:t>
            </a:r>
            <a:r>
              <a:rPr lang="en-US" sz="2600" dirty="0" smtClean="0"/>
              <a:t>European </a:t>
            </a:r>
            <a:r>
              <a:rPr lang="en-US" sz="2600" dirty="0"/>
              <a:t>powers for influence and territory </a:t>
            </a:r>
            <a:endParaRPr lang="en-US" sz="2600" dirty="0" smtClean="0"/>
          </a:p>
          <a:p>
            <a:pPr marL="0" indent="0">
              <a:buNone/>
            </a:pPr>
            <a:r>
              <a:rPr lang="en-US" sz="2600" dirty="0" smtClean="0"/>
              <a:t>11</a:t>
            </a:r>
            <a:r>
              <a:rPr lang="en-US" sz="2600" dirty="0"/>
              <a:t>. </a:t>
            </a:r>
            <a:r>
              <a:rPr lang="en-US" sz="2600" dirty="0" smtClean="0"/>
              <a:t>Inspiring </a:t>
            </a:r>
            <a:r>
              <a:rPr lang="en-US" sz="2600" dirty="0"/>
              <a:t>example of national recovery and </a:t>
            </a:r>
            <a:r>
              <a:rPr lang="en-US" sz="2600" dirty="0" smtClean="0"/>
              <a:t>liberation</a:t>
            </a:r>
            <a:endParaRPr lang="en-US" sz="2600" dirty="0"/>
          </a:p>
          <a:p>
            <a:pPr marL="0" indent="0">
              <a:buNone/>
            </a:pPr>
            <a:endParaRPr lang="en-US" sz="2600" dirty="0"/>
          </a:p>
          <a:p>
            <a:pPr marL="0" indent="0">
              <a:buNone/>
            </a:pPr>
            <a:endParaRPr lang="en-US" sz="2600" dirty="0"/>
          </a:p>
        </p:txBody>
      </p:sp>
    </p:spTree>
    <p:extLst>
      <p:ext uri="{BB962C8B-B14F-4D97-AF65-F5344CB8AC3E}">
        <p14:creationId xmlns:p14="http://schemas.microsoft.com/office/powerpoint/2010/main" val="34284482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rint of the Russo-Japanese War in 1904. "/>
          <p:cNvPicPr>
            <a:picLocks noChangeAspect="1"/>
          </p:cNvPicPr>
          <p:nvPr/>
        </p:nvPicPr>
        <p:blipFill>
          <a:blip r:embed="rId3"/>
          <a:stretch>
            <a:fillRect/>
          </a:stretch>
        </p:blipFill>
        <p:spPr>
          <a:xfrm>
            <a:off x="304800" y="192023"/>
            <a:ext cx="8534400" cy="647395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Industrialization and the World Economy</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The World Market</a:t>
            </a:r>
          </a:p>
          <a:p>
            <a:pPr marL="0" indent="0">
              <a:buNone/>
            </a:pPr>
            <a:r>
              <a:rPr lang="en-US" sz="2600" dirty="0" smtClean="0"/>
              <a:t>1. Great </a:t>
            </a:r>
            <a:r>
              <a:rPr lang="en-US" sz="2600" dirty="0"/>
              <a:t>Britain </a:t>
            </a:r>
            <a:r>
              <a:rPr lang="en-US" sz="2600" dirty="0" smtClean="0"/>
              <a:t>led export </a:t>
            </a:r>
            <a:r>
              <a:rPr lang="en-US" sz="2600" dirty="0"/>
              <a:t>markets </a:t>
            </a:r>
            <a:endParaRPr lang="en-US" sz="2600" dirty="0" smtClean="0"/>
          </a:p>
          <a:p>
            <a:pPr marL="0" indent="0">
              <a:buNone/>
            </a:pPr>
            <a:r>
              <a:rPr lang="en-US" sz="2600" dirty="0" smtClean="0"/>
              <a:t>2</a:t>
            </a:r>
            <a:r>
              <a:rPr lang="en-US" sz="2600" dirty="0"/>
              <a:t>. </a:t>
            </a:r>
            <a:r>
              <a:rPr lang="en-US" sz="2600" dirty="0" smtClean="0"/>
              <a:t>Protective </a:t>
            </a:r>
            <a:r>
              <a:rPr lang="en-US" sz="2600" dirty="0"/>
              <a:t>tariffs </a:t>
            </a:r>
            <a:endParaRPr lang="en-US" sz="2600" dirty="0" smtClean="0"/>
          </a:p>
          <a:p>
            <a:pPr marL="0" indent="0">
              <a:buNone/>
            </a:pPr>
            <a:r>
              <a:rPr lang="en-US" sz="2600" dirty="0" smtClean="0"/>
              <a:t>3</a:t>
            </a:r>
            <a:r>
              <a:rPr lang="en-US" sz="2600" dirty="0"/>
              <a:t>. As a British colony, India could not raise </a:t>
            </a:r>
            <a:r>
              <a:rPr lang="en-US" sz="2600" dirty="0" smtClean="0"/>
              <a:t>tariffs</a:t>
            </a:r>
            <a:endParaRPr lang="en-US" sz="2600" dirty="0"/>
          </a:p>
          <a:p>
            <a:pPr marL="0" indent="0">
              <a:buNone/>
            </a:pPr>
            <a:r>
              <a:rPr lang="en-US" sz="2600" dirty="0"/>
              <a:t>4. </a:t>
            </a:r>
            <a:r>
              <a:rPr lang="en-US" sz="2600" dirty="0" smtClean="0"/>
              <a:t>Development </a:t>
            </a:r>
            <a:r>
              <a:rPr lang="en-US" sz="2600" dirty="0"/>
              <a:t>of mines and plantations in </a:t>
            </a:r>
            <a:r>
              <a:rPr lang="en-US" sz="2600" dirty="0" smtClean="0"/>
              <a:t>non-Western areas</a:t>
            </a:r>
            <a:endParaRPr lang="en-US" sz="2600" dirty="0"/>
          </a:p>
          <a:p>
            <a:pPr marL="0" indent="0">
              <a:buNone/>
            </a:pPr>
            <a:r>
              <a:rPr lang="en-US" sz="2600" dirty="0"/>
              <a:t>5. </a:t>
            </a:r>
            <a:r>
              <a:rPr lang="en-US" sz="2600" dirty="0" smtClean="0"/>
              <a:t>Transportation </a:t>
            </a:r>
            <a:r>
              <a:rPr lang="en-US" sz="2600" dirty="0"/>
              <a:t>systems </a:t>
            </a:r>
            <a:r>
              <a:rPr lang="en-US" sz="2600" dirty="0" smtClean="0"/>
              <a:t>improved</a:t>
            </a:r>
          </a:p>
          <a:p>
            <a:pPr marL="0" indent="0">
              <a:buNone/>
            </a:pPr>
            <a:r>
              <a:rPr lang="en-US" sz="2600" dirty="0" smtClean="0"/>
              <a:t>6</a:t>
            </a:r>
            <a:r>
              <a:rPr lang="en-US" sz="2600" dirty="0"/>
              <a:t>. European investors funded </a:t>
            </a:r>
            <a:r>
              <a:rPr lang="en-US" sz="2600" dirty="0" smtClean="0"/>
              <a:t>railroad </a:t>
            </a:r>
            <a:r>
              <a:rPr lang="en-US" sz="2600" dirty="0"/>
              <a:t>construction in Latin America, Asia, and </a:t>
            </a:r>
            <a:r>
              <a:rPr lang="en-US" sz="2600" dirty="0" smtClean="0"/>
              <a:t>Africa</a:t>
            </a:r>
            <a:endParaRPr lang="en-US" sz="2600" dirty="0"/>
          </a:p>
        </p:txBody>
      </p:sp>
    </p:spTree>
    <p:extLst>
      <p:ext uri="{BB962C8B-B14F-4D97-AF65-F5344CB8AC3E}">
        <p14:creationId xmlns:p14="http://schemas.microsoft.com/office/powerpoint/2010/main" val="25135383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Responding to Western Imperialism</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Toward Revolution in China</a:t>
            </a:r>
          </a:p>
          <a:p>
            <a:pPr marL="0" indent="0">
              <a:buNone/>
            </a:pPr>
            <a:r>
              <a:rPr lang="en-US" sz="2600" dirty="0" smtClean="0"/>
              <a:t>1. Qing </a:t>
            </a:r>
            <a:r>
              <a:rPr lang="en-US" sz="2600" dirty="0"/>
              <a:t>Dynasty in China appeared on the verge of </a:t>
            </a:r>
            <a:r>
              <a:rPr lang="en-US" sz="2600" dirty="0" smtClean="0"/>
              <a:t>collapse</a:t>
            </a:r>
          </a:p>
          <a:p>
            <a:pPr marL="0" indent="0">
              <a:buNone/>
            </a:pPr>
            <a:r>
              <a:rPr lang="en-US" sz="2600" dirty="0" smtClean="0"/>
              <a:t>2</a:t>
            </a:r>
            <a:r>
              <a:rPr lang="en-US" sz="2600" dirty="0"/>
              <a:t>. </a:t>
            </a:r>
            <a:r>
              <a:rPr lang="en-US" sz="2600" dirty="0" smtClean="0"/>
              <a:t>Empress </a:t>
            </a:r>
            <a:r>
              <a:rPr lang="en-US" sz="2600" dirty="0"/>
              <a:t>dowager Tzu </a:t>
            </a:r>
            <a:r>
              <a:rPr lang="en-US" sz="2600" dirty="0" err="1"/>
              <a:t>Hsi</a:t>
            </a:r>
            <a:r>
              <a:rPr lang="en-US" sz="2600" dirty="0"/>
              <a:t> </a:t>
            </a:r>
            <a:endParaRPr lang="en-US" sz="2600" dirty="0" smtClean="0"/>
          </a:p>
          <a:p>
            <a:pPr marL="0" indent="0">
              <a:buNone/>
            </a:pPr>
            <a:r>
              <a:rPr lang="en-US" sz="2600" dirty="0" smtClean="0"/>
              <a:t>3</a:t>
            </a:r>
            <a:r>
              <a:rPr lang="en-US" sz="2600" dirty="0"/>
              <a:t>. </a:t>
            </a:r>
            <a:r>
              <a:rPr lang="en-US" sz="2600" dirty="0" smtClean="0"/>
              <a:t>Some </a:t>
            </a:r>
            <a:r>
              <a:rPr lang="en-US" sz="2600" dirty="0"/>
              <a:t>Europeans even </a:t>
            </a:r>
            <a:r>
              <a:rPr lang="en-US" sz="2600" dirty="0" smtClean="0"/>
              <a:t>contributed </a:t>
            </a:r>
            <a:r>
              <a:rPr lang="en-US" sz="2600" dirty="0"/>
              <a:t>to the dynasty’s </a:t>
            </a:r>
            <a:r>
              <a:rPr lang="en-US" sz="2600" dirty="0" smtClean="0"/>
              <a:t>recovery</a:t>
            </a:r>
            <a:endParaRPr lang="en-US" sz="2600" dirty="0"/>
          </a:p>
          <a:p>
            <a:pPr marL="0" indent="0">
              <a:buNone/>
            </a:pPr>
            <a:r>
              <a:rPr lang="en-US" sz="2600" dirty="0" smtClean="0"/>
              <a:t>4</a:t>
            </a:r>
            <a:r>
              <a:rPr lang="en-US" sz="2600" dirty="0"/>
              <a:t>. </a:t>
            </a:r>
            <a:r>
              <a:rPr lang="en-US" sz="2600" dirty="0" smtClean="0"/>
              <a:t>Sino-Japanese </a:t>
            </a:r>
            <a:r>
              <a:rPr lang="en-US" sz="2600" dirty="0"/>
              <a:t>War of 1894 to </a:t>
            </a:r>
            <a:r>
              <a:rPr lang="en-US" sz="2600" dirty="0" smtClean="0"/>
              <a:t>1895</a:t>
            </a:r>
            <a:endParaRPr lang="en-US" sz="2600" dirty="0"/>
          </a:p>
          <a:p>
            <a:pPr marL="0" indent="0">
              <a:buNone/>
            </a:pPr>
            <a:r>
              <a:rPr lang="en-US" sz="2600" dirty="0"/>
              <a:t>5. </a:t>
            </a:r>
            <a:r>
              <a:rPr lang="en-US" sz="2600" dirty="0" smtClean="0"/>
              <a:t>Sun </a:t>
            </a:r>
            <a:r>
              <a:rPr lang="en-US" sz="2600" dirty="0" err="1"/>
              <a:t>Yatsen</a:t>
            </a:r>
            <a:r>
              <a:rPr lang="en-US" sz="2600" dirty="0"/>
              <a:t> (</a:t>
            </a:r>
            <a:r>
              <a:rPr lang="en-US" sz="2600" dirty="0" smtClean="0"/>
              <a:t>1866–1925)</a:t>
            </a:r>
            <a:endParaRPr lang="en-US" sz="2600" dirty="0"/>
          </a:p>
        </p:txBody>
      </p:sp>
    </p:spTree>
    <p:extLst>
      <p:ext uri="{BB962C8B-B14F-4D97-AF65-F5344CB8AC3E}">
        <p14:creationId xmlns:p14="http://schemas.microsoft.com/office/powerpoint/2010/main" val="1063129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Responding to Western Imperialism</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Toward Revolution in China</a:t>
            </a:r>
          </a:p>
          <a:p>
            <a:pPr marL="0" indent="0">
              <a:buNone/>
            </a:pPr>
            <a:r>
              <a:rPr lang="en-US" sz="2600" dirty="0" smtClean="0"/>
              <a:t>6</a:t>
            </a:r>
            <a:r>
              <a:rPr lang="en-US" sz="2600" dirty="0"/>
              <a:t>. </a:t>
            </a:r>
            <a:r>
              <a:rPr lang="en-US" sz="2600" dirty="0" err="1" smtClean="0"/>
              <a:t>Antiforeign</a:t>
            </a:r>
            <a:r>
              <a:rPr lang="en-US" sz="2600" dirty="0" smtClean="0"/>
              <a:t> </a:t>
            </a:r>
            <a:r>
              <a:rPr lang="en-US" sz="2600" dirty="0"/>
              <a:t>reaction swept the </a:t>
            </a:r>
            <a:r>
              <a:rPr lang="en-US" sz="2600" dirty="0" smtClean="0"/>
              <a:t>country</a:t>
            </a:r>
          </a:p>
          <a:p>
            <a:pPr marL="0" indent="0">
              <a:buNone/>
            </a:pPr>
            <a:r>
              <a:rPr lang="en-US" sz="2600" dirty="0" smtClean="0"/>
              <a:t>7</a:t>
            </a:r>
            <a:r>
              <a:rPr lang="en-US" sz="2600" dirty="0"/>
              <a:t>. The empress dowager </a:t>
            </a:r>
            <a:r>
              <a:rPr lang="en-US" sz="2600" dirty="0" smtClean="0"/>
              <a:t>declares war</a:t>
            </a:r>
          </a:p>
          <a:p>
            <a:pPr marL="0" indent="0">
              <a:buNone/>
            </a:pPr>
            <a:r>
              <a:rPr lang="en-US" sz="2600" dirty="0" smtClean="0"/>
              <a:t>8</a:t>
            </a:r>
            <a:r>
              <a:rPr lang="en-US" sz="2600" dirty="0"/>
              <a:t>. Western armies defeated the Boxers </a:t>
            </a:r>
            <a:endParaRPr lang="en-US" sz="2600" dirty="0" smtClean="0"/>
          </a:p>
          <a:p>
            <a:pPr marL="0" indent="0">
              <a:buNone/>
            </a:pPr>
            <a:r>
              <a:rPr lang="en-US" sz="2600" dirty="0" smtClean="0"/>
              <a:t>9</a:t>
            </a:r>
            <a:r>
              <a:rPr lang="en-US" sz="2600" dirty="0"/>
              <a:t>. </a:t>
            </a:r>
            <a:r>
              <a:rPr lang="en-US" sz="2600" dirty="0" smtClean="0"/>
              <a:t>Qing Dynasty is toppled</a:t>
            </a:r>
            <a:endParaRPr lang="en-US" sz="2600" dirty="0"/>
          </a:p>
          <a:p>
            <a:pPr marL="0" indent="0">
              <a:buNone/>
            </a:pPr>
            <a:r>
              <a:rPr lang="en-US" sz="2600" dirty="0"/>
              <a:t>10. </a:t>
            </a:r>
            <a:r>
              <a:rPr lang="en-US" sz="2600" dirty="0" smtClean="0"/>
              <a:t>Revolutionaries </a:t>
            </a:r>
            <a:r>
              <a:rPr lang="en-US" sz="2600" dirty="0"/>
              <a:t>proclaimed a </a:t>
            </a:r>
            <a:r>
              <a:rPr lang="en-US" sz="2600"/>
              <a:t>Western-style </a:t>
            </a:r>
            <a:r>
              <a:rPr lang="en-US" sz="2600" smtClean="0"/>
              <a:t>republic</a:t>
            </a:r>
            <a:endParaRPr lang="en-US" sz="2600" dirty="0"/>
          </a:p>
        </p:txBody>
      </p:sp>
    </p:spTree>
    <p:extLst>
      <p:ext uri="{BB962C8B-B14F-4D97-AF65-F5344CB8AC3E}">
        <p14:creationId xmlns:p14="http://schemas.microsoft.com/office/powerpoint/2010/main" val="15708216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depicting a massacre of Christian worshippers in a church in Manchuria. "/>
          <p:cNvPicPr>
            <a:picLocks noChangeAspect="1"/>
          </p:cNvPicPr>
          <p:nvPr/>
        </p:nvPicPr>
        <p:blipFill>
          <a:blip r:embed="rId2"/>
          <a:stretch>
            <a:fillRect/>
          </a:stretch>
        </p:blipFill>
        <p:spPr>
          <a:xfrm>
            <a:off x="2438400" y="185927"/>
            <a:ext cx="4267200" cy="648614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Industrialization and the World Economy</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The World Market</a:t>
            </a:r>
          </a:p>
          <a:p>
            <a:pPr marL="0" indent="0">
              <a:buNone/>
            </a:pPr>
            <a:r>
              <a:rPr lang="en-US" sz="2600" dirty="0"/>
              <a:t>7. </a:t>
            </a:r>
            <a:r>
              <a:rPr lang="en-US" sz="2600" dirty="0" smtClean="0"/>
              <a:t>Steam power </a:t>
            </a:r>
          </a:p>
          <a:p>
            <a:pPr marL="0" indent="0">
              <a:buNone/>
            </a:pPr>
            <a:r>
              <a:rPr lang="en-US" sz="2600" dirty="0" smtClean="0"/>
              <a:t>8</a:t>
            </a:r>
            <a:r>
              <a:rPr lang="en-US" sz="2600" dirty="0"/>
              <a:t>. </a:t>
            </a:r>
            <a:r>
              <a:rPr lang="en-US" sz="2600" dirty="0" smtClean="0"/>
              <a:t>Suez </a:t>
            </a:r>
            <a:r>
              <a:rPr lang="en-US" sz="2600" dirty="0"/>
              <a:t>and Panama Canals </a:t>
            </a:r>
            <a:endParaRPr lang="en-US" sz="2600" dirty="0" smtClean="0"/>
          </a:p>
          <a:p>
            <a:pPr marL="0" indent="0">
              <a:buNone/>
            </a:pPr>
            <a:r>
              <a:rPr lang="en-US" sz="2600" dirty="0" smtClean="0"/>
              <a:t>9</a:t>
            </a:r>
            <a:r>
              <a:rPr lang="en-US" sz="2600" dirty="0"/>
              <a:t>. Improved transportation enabled Asia, Africa, and Latin America to ship to </a:t>
            </a:r>
            <a:r>
              <a:rPr lang="en-US" sz="2600" dirty="0" smtClean="0"/>
              <a:t>the West </a:t>
            </a:r>
          </a:p>
          <a:p>
            <a:pPr marL="0" indent="0">
              <a:buNone/>
            </a:pPr>
            <a:r>
              <a:rPr lang="en-US" sz="2600" dirty="0" smtClean="0"/>
              <a:t>10</a:t>
            </a:r>
            <a:r>
              <a:rPr lang="en-US" sz="2600" dirty="0"/>
              <a:t>. New communications </a:t>
            </a:r>
            <a:r>
              <a:rPr lang="en-US" sz="2600" dirty="0" smtClean="0"/>
              <a:t>systems</a:t>
            </a:r>
            <a:endParaRPr lang="en-US" sz="2600" dirty="0"/>
          </a:p>
          <a:p>
            <a:pPr marL="0" indent="0">
              <a:buNone/>
            </a:pPr>
            <a:r>
              <a:rPr lang="en-US" sz="2600" dirty="0"/>
              <a:t>11. </a:t>
            </a:r>
            <a:r>
              <a:rPr lang="en-US" sz="2600" dirty="0" smtClean="0"/>
              <a:t>Europeans make </a:t>
            </a:r>
            <a:r>
              <a:rPr lang="en-US" sz="2600" dirty="0"/>
              <a:t>massive foreign </a:t>
            </a:r>
            <a:r>
              <a:rPr lang="en-US" sz="2600" dirty="0" smtClean="0"/>
              <a:t>investments</a:t>
            </a:r>
          </a:p>
          <a:p>
            <a:pPr marL="0" indent="0">
              <a:buNone/>
            </a:pPr>
            <a:r>
              <a:rPr lang="en-US" sz="2600" dirty="0" smtClean="0"/>
              <a:t>12</a:t>
            </a:r>
            <a:r>
              <a:rPr lang="en-US" sz="2600" dirty="0"/>
              <a:t>. Native Americans and Australian aborigines </a:t>
            </a:r>
            <a:r>
              <a:rPr lang="en-US" sz="2600" dirty="0" smtClean="0"/>
              <a:t>decimated by expanding </a:t>
            </a:r>
            <a:r>
              <a:rPr lang="en-US" sz="2600" dirty="0"/>
              <a:t>Western </a:t>
            </a:r>
            <a:r>
              <a:rPr lang="en-US" sz="2600" dirty="0" smtClean="0"/>
              <a:t>society</a:t>
            </a:r>
            <a:endParaRPr lang="en-US" sz="2600" dirty="0"/>
          </a:p>
          <a:p>
            <a:pPr marL="0" indent="0">
              <a:buNone/>
            </a:pPr>
            <a:endParaRPr lang="en-US" sz="2600" dirty="0"/>
          </a:p>
          <a:p>
            <a:pPr marL="0" indent="0">
              <a:buNone/>
            </a:pPr>
            <a:endParaRPr lang="en-US" sz="2600" dirty="0"/>
          </a:p>
        </p:txBody>
      </p:sp>
    </p:spTree>
    <p:extLst>
      <p:ext uri="{BB962C8B-B14F-4D97-AF65-F5344CB8AC3E}">
        <p14:creationId xmlns:p14="http://schemas.microsoft.com/office/powerpoint/2010/main" val="1532303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European investment through 1914. &#10;In the latter half of the 19th century, Great Britain invested most heavily in North America and Europe, including Russia. It also invested nearly 6 million dollars in Latin America and Asia, with smaller sums going to Africa, Australia, and New Zealand. France invested most heavily in other European countries, with smaller sums going to Asia and Latin America and even smaller sums going to North America, Australia/New Zealand, and Africa. Like France, Germany invested most heavily in other European countries, with North America and Asia also receiving some investment from Germany. Its smallest contributions were to Latin America and Africa, while zero German investment was made in Australia/New Zealand. North America and the other European countries received the greatest amount of investment, both receiving 9 million dollars. Latin America and Asia also received a great deal of money, more than 6 million dollars. Africa received 3 million dollars, most of which came from Great Britain; who also gave the bulk of Australia/New Zealand investment of less than 3 million dollars. The majority investment in North America, Asia, Australia, Africa, and Latin America came from Great Britain. France invested more in Asia than either Great Britain or Germany. "/>
          <p:cNvPicPr>
            <a:picLocks noChangeAspect="1"/>
          </p:cNvPicPr>
          <p:nvPr/>
        </p:nvPicPr>
        <p:blipFill>
          <a:blip r:embed="rId2"/>
          <a:stretch>
            <a:fillRect/>
          </a:stretch>
        </p:blipFill>
        <p:spPr>
          <a:xfrm>
            <a:off x="338328" y="265176"/>
            <a:ext cx="8467344" cy="6327648"/>
          </a:xfrm>
          <a:prstGeom prst="rect">
            <a:avLst/>
          </a:prstGeom>
        </p:spPr>
      </p:pic>
    </p:spTree>
    <p:extLst>
      <p:ext uri="{BB962C8B-B14F-4D97-AF65-F5344CB8AC3E}">
        <p14:creationId xmlns:p14="http://schemas.microsoft.com/office/powerpoint/2010/main" val="2550464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Industrialization and the World Economy</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Opening of China</a:t>
            </a:r>
          </a:p>
          <a:p>
            <a:pPr marL="0" indent="0">
              <a:buNone/>
            </a:pPr>
            <a:r>
              <a:rPr lang="en-US" sz="2600" dirty="0" smtClean="0"/>
              <a:t>1. Qing Dynasty regulated trade </a:t>
            </a:r>
          </a:p>
          <a:p>
            <a:pPr marL="0" indent="0">
              <a:buNone/>
            </a:pPr>
            <a:r>
              <a:rPr lang="en-US" sz="2600" dirty="0" smtClean="0"/>
              <a:t>2</a:t>
            </a:r>
            <a:r>
              <a:rPr lang="en-US" sz="2600" dirty="0"/>
              <a:t>. </a:t>
            </a:r>
            <a:r>
              <a:rPr lang="en-US" sz="2600" dirty="0" smtClean="0"/>
              <a:t>British discover huge </a:t>
            </a:r>
            <a:r>
              <a:rPr lang="en-US" sz="2600" dirty="0"/>
              <a:t>profits </a:t>
            </a:r>
            <a:r>
              <a:rPr lang="en-US" sz="2600" dirty="0" smtClean="0"/>
              <a:t>in Chinese </a:t>
            </a:r>
            <a:r>
              <a:rPr lang="en-US" sz="2600" dirty="0"/>
              <a:t>addiction to </a:t>
            </a:r>
            <a:r>
              <a:rPr lang="en-US" sz="2600" dirty="0" smtClean="0"/>
              <a:t>opium</a:t>
            </a:r>
          </a:p>
          <a:p>
            <a:pPr marL="0" indent="0">
              <a:buNone/>
            </a:pPr>
            <a:r>
              <a:rPr lang="en-US" sz="2600" dirty="0" smtClean="0"/>
              <a:t>3</a:t>
            </a:r>
            <a:r>
              <a:rPr lang="en-US" sz="2600" dirty="0"/>
              <a:t>. </a:t>
            </a:r>
            <a:r>
              <a:rPr lang="en-US" sz="2600" dirty="0" smtClean="0"/>
              <a:t>Merchants </a:t>
            </a:r>
            <a:r>
              <a:rPr lang="en-US" sz="2600" dirty="0"/>
              <a:t>pressured </a:t>
            </a:r>
            <a:r>
              <a:rPr lang="en-US" sz="2600" dirty="0" smtClean="0"/>
              <a:t>British </a:t>
            </a:r>
            <a:r>
              <a:rPr lang="en-US" sz="2600" dirty="0"/>
              <a:t>government to take decisive action </a:t>
            </a:r>
            <a:r>
              <a:rPr lang="en-US" sz="2600" dirty="0" smtClean="0"/>
              <a:t>to open China</a:t>
            </a:r>
            <a:endParaRPr lang="en-US" sz="2600" dirty="0"/>
          </a:p>
          <a:p>
            <a:pPr marL="0" indent="0">
              <a:buNone/>
            </a:pPr>
            <a:r>
              <a:rPr lang="en-US" sz="2600" dirty="0"/>
              <a:t>4. </a:t>
            </a:r>
            <a:r>
              <a:rPr lang="en-US" sz="2600" dirty="0" smtClean="0"/>
              <a:t>Qing </a:t>
            </a:r>
            <a:r>
              <a:rPr lang="en-US" sz="2600" dirty="0"/>
              <a:t>government </a:t>
            </a:r>
            <a:r>
              <a:rPr lang="en-US" sz="2600" dirty="0" smtClean="0"/>
              <a:t>pushes back against </a:t>
            </a:r>
            <a:r>
              <a:rPr lang="en-US" sz="2600" dirty="0"/>
              <a:t>opium </a:t>
            </a:r>
            <a:r>
              <a:rPr lang="en-US" sz="2600" dirty="0" smtClean="0"/>
              <a:t>trade</a:t>
            </a:r>
            <a:endParaRPr lang="en-US" sz="2600" dirty="0"/>
          </a:p>
        </p:txBody>
      </p:sp>
    </p:spTree>
    <p:extLst>
      <p:ext uri="{BB962C8B-B14F-4D97-AF65-F5344CB8AC3E}">
        <p14:creationId xmlns:p14="http://schemas.microsoft.com/office/powerpoint/2010/main" val="3516767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Industrialization and the World Economy</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Opening of China</a:t>
            </a:r>
          </a:p>
          <a:p>
            <a:pPr marL="0" indent="0">
              <a:buNone/>
            </a:pPr>
            <a:r>
              <a:rPr lang="en-US" sz="2600" dirty="0"/>
              <a:t>5. </a:t>
            </a:r>
            <a:r>
              <a:rPr lang="en-US" sz="2600" dirty="0" smtClean="0"/>
              <a:t>First Opium War</a:t>
            </a:r>
          </a:p>
          <a:p>
            <a:pPr marL="0" indent="0">
              <a:buNone/>
            </a:pPr>
            <a:r>
              <a:rPr lang="en-US" sz="2600" dirty="0" smtClean="0"/>
              <a:t>6. Treaty </a:t>
            </a:r>
            <a:r>
              <a:rPr lang="en-US" sz="2600" dirty="0"/>
              <a:t>of Nanking </a:t>
            </a:r>
            <a:endParaRPr lang="en-US" sz="2600" dirty="0" smtClean="0"/>
          </a:p>
          <a:p>
            <a:pPr marL="0" indent="0">
              <a:buNone/>
            </a:pPr>
            <a:r>
              <a:rPr lang="en-US" sz="2600" dirty="0" smtClean="0"/>
              <a:t>7</a:t>
            </a:r>
            <a:r>
              <a:rPr lang="en-US" sz="2600" dirty="0"/>
              <a:t>. </a:t>
            </a:r>
            <a:r>
              <a:rPr lang="en-US" sz="2600" dirty="0" smtClean="0"/>
              <a:t>Second </a:t>
            </a:r>
            <a:r>
              <a:rPr lang="en-US" sz="2600" dirty="0"/>
              <a:t>Opium </a:t>
            </a:r>
            <a:r>
              <a:rPr lang="en-US" sz="2600" dirty="0" smtClean="0"/>
              <a:t>War</a:t>
            </a:r>
            <a:endParaRPr lang="en-US" sz="2600" dirty="0"/>
          </a:p>
        </p:txBody>
      </p:sp>
    </p:spTree>
    <p:extLst>
      <p:ext uri="{BB962C8B-B14F-4D97-AF65-F5344CB8AC3E}">
        <p14:creationId xmlns:p14="http://schemas.microsoft.com/office/powerpoint/2010/main" val="210916429"/>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DFBF"/>
    </a:lt1>
    <a:dk2>
      <a:srgbClr val="000000"/>
    </a:dk2>
    <a:lt2>
      <a:srgbClr val="808080"/>
    </a:lt2>
    <a:accent1>
      <a:srgbClr val="00CC99"/>
    </a:accent1>
    <a:accent2>
      <a:srgbClr val="3333CC"/>
    </a:accent2>
    <a:accent3>
      <a:srgbClr val="FFECDC"/>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638</TotalTime>
  <Words>6070</Words>
  <Application>Microsoft Office PowerPoint</Application>
  <PresentationFormat>On-screen Show (4:3)</PresentationFormat>
  <Paragraphs>432</Paragraphs>
  <Slides>52</Slides>
  <Notes>46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ＭＳ Ｐゴシック</vt:lpstr>
      <vt:lpstr>Arial</vt:lpstr>
      <vt:lpstr>Verdana</vt:lpstr>
      <vt:lpstr>Blank Presentation</vt:lpstr>
      <vt:lpstr>A History of Western Society Twelfth Edition</vt:lpstr>
      <vt:lpstr>PowerPoint Presentation</vt:lpstr>
      <vt:lpstr>I. Industrialization and the World Economy</vt:lpstr>
      <vt:lpstr>PowerPoint Presentation</vt:lpstr>
      <vt:lpstr>I. Industrialization and the World Economy</vt:lpstr>
      <vt:lpstr>I. Industrialization and the World Economy</vt:lpstr>
      <vt:lpstr>PowerPoint Presentation</vt:lpstr>
      <vt:lpstr>I. Industrialization and the World Economy</vt:lpstr>
      <vt:lpstr>I. Industrialization and the World Economy</vt:lpstr>
      <vt:lpstr>PowerPoint Presentation</vt:lpstr>
      <vt:lpstr>I. Industrialization and the World Economy</vt:lpstr>
      <vt:lpstr>I. Industrialization and the World Economy</vt:lpstr>
      <vt:lpstr>I. Industrialization and the World Economy</vt:lpstr>
      <vt:lpstr>PowerPoint Presentation</vt:lpstr>
      <vt:lpstr>II. Global Migration Around 1900</vt:lpstr>
      <vt:lpstr>PowerPoint Presentation</vt:lpstr>
      <vt:lpstr>PowerPoint Presentation</vt:lpstr>
      <vt:lpstr>II. Global Migration Around 1900</vt:lpstr>
      <vt:lpstr>PowerPoint Presentation</vt:lpstr>
      <vt:lpstr>PowerPoint Presentation</vt:lpstr>
      <vt:lpstr>PowerPoint Presentation</vt:lpstr>
      <vt:lpstr>PowerPoint Presentation</vt:lpstr>
      <vt:lpstr>II. Global Migration Around 1900</vt:lpstr>
      <vt:lpstr>PowerPoint Presentation</vt:lpstr>
      <vt:lpstr>III. Western Imperialism, 1880 – 1914 </vt:lpstr>
      <vt:lpstr>PowerPoint Presentation</vt:lpstr>
      <vt:lpstr>III. Western Imperialism, 1880 – 1914 </vt:lpstr>
      <vt:lpstr>III. Western Imperialism, 1880 – 1914 </vt:lpstr>
      <vt:lpstr>PowerPoint Presentation</vt:lpstr>
      <vt:lpstr>PowerPoint Presentation</vt:lpstr>
      <vt:lpstr>III. Western Imperialism, 1880 – 1914 </vt:lpstr>
      <vt:lpstr>PowerPoint Presentation</vt:lpstr>
      <vt:lpstr>PowerPoint Presentation</vt:lpstr>
      <vt:lpstr>PowerPoint Presentation</vt:lpstr>
      <vt:lpstr>III. Western Imperialism, 1880 – 1914 </vt:lpstr>
      <vt:lpstr>III. Western Imperialism, 1880 – 1914 </vt:lpstr>
      <vt:lpstr>PowerPoint Presentation</vt:lpstr>
      <vt:lpstr>III. Western Imperialism, 1880 – 1914 </vt:lpstr>
      <vt:lpstr>PowerPoint Presentation</vt:lpstr>
      <vt:lpstr>III. Western Imperialism, 1880 – 1914 </vt:lpstr>
      <vt:lpstr>PowerPoint Presentation</vt:lpstr>
      <vt:lpstr>PowerPoint Presentation</vt:lpstr>
      <vt:lpstr>IV. Responding to Western Imperialism</vt:lpstr>
      <vt:lpstr>IV. Responding to Western Imperialism</vt:lpstr>
      <vt:lpstr>IV. Responding to Western Imperialism</vt:lpstr>
      <vt:lpstr>PowerPoint Presentation</vt:lpstr>
      <vt:lpstr>IV. Responding to Western Imperialism</vt:lpstr>
      <vt:lpstr>IV. Responding to Western Imperialism</vt:lpstr>
      <vt:lpstr>PowerPoint Presentation</vt:lpstr>
      <vt:lpstr>IV. Responding to Western Imperialism</vt:lpstr>
      <vt:lpstr>IV. Responding to Western Imperialism</vt:lpstr>
      <vt:lpstr>PowerPoint Presentation</vt:lpstr>
    </vt:vector>
  </TitlesOfParts>
  <Manager>Sumanas Inc.</Manager>
  <Company>© Bedford/St. Martin's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History of Western Society</dc:title>
  <dc:subject/>
  <dc:creator>McKay et al.</dc:creator>
  <cp:keywords/>
  <dc:description/>
  <cp:lastModifiedBy>Robbins, Blythe</cp:lastModifiedBy>
  <cp:revision>126</cp:revision>
  <dcterms:created xsi:type="dcterms:W3CDTF">2016-07-13T20:10:42Z</dcterms:created>
  <dcterms:modified xsi:type="dcterms:W3CDTF">2017-03-29T20:53:15Z</dcterms:modified>
  <cp:category/>
</cp:coreProperties>
</file>