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259" r:id="rId2"/>
    <p:sldId id="260" r:id="rId3"/>
    <p:sldId id="284" r:id="rId4"/>
    <p:sldId id="261" r:id="rId5"/>
    <p:sldId id="286" r:id="rId6"/>
    <p:sldId id="288" r:id="rId7"/>
    <p:sldId id="290" r:id="rId8"/>
    <p:sldId id="331" r:id="rId9"/>
    <p:sldId id="278" r:id="rId10"/>
    <p:sldId id="262" r:id="rId11"/>
    <p:sldId id="294" r:id="rId12"/>
    <p:sldId id="295" r:id="rId13"/>
    <p:sldId id="279" r:id="rId14"/>
    <p:sldId id="297" r:id="rId15"/>
    <p:sldId id="298" r:id="rId16"/>
    <p:sldId id="332" r:id="rId17"/>
    <p:sldId id="263" r:id="rId18"/>
    <p:sldId id="300" r:id="rId19"/>
    <p:sldId id="333" r:id="rId20"/>
    <p:sldId id="280" r:id="rId21"/>
    <p:sldId id="283" r:id="rId22"/>
    <p:sldId id="302" r:id="rId23"/>
    <p:sldId id="334" r:id="rId24"/>
    <p:sldId id="282" r:id="rId25"/>
    <p:sldId id="264" r:id="rId26"/>
    <p:sldId id="265" r:id="rId27"/>
    <p:sldId id="266" r:id="rId28"/>
    <p:sldId id="267" r:id="rId29"/>
    <p:sldId id="268" r:id="rId30"/>
    <p:sldId id="281" r:id="rId31"/>
    <p:sldId id="306" r:id="rId32"/>
    <p:sldId id="308" r:id="rId33"/>
    <p:sldId id="335" r:id="rId34"/>
    <p:sldId id="269" r:id="rId35"/>
    <p:sldId id="312" r:id="rId36"/>
    <p:sldId id="313" r:id="rId37"/>
    <p:sldId id="336" r:id="rId38"/>
    <p:sldId id="316" r:id="rId39"/>
    <p:sldId id="318" r:id="rId40"/>
    <p:sldId id="270" r:id="rId41"/>
    <p:sldId id="320" r:id="rId42"/>
    <p:sldId id="322" r:id="rId43"/>
    <p:sldId id="271" r:id="rId44"/>
    <p:sldId id="272" r:id="rId45"/>
    <p:sldId id="273" r:id="rId46"/>
    <p:sldId id="274" r:id="rId47"/>
    <p:sldId id="324" r:id="rId48"/>
    <p:sldId id="326" r:id="rId49"/>
    <p:sldId id="337" r:id="rId50"/>
    <p:sldId id="275" r:id="rId51"/>
    <p:sldId id="276" r:id="rId52"/>
    <p:sldId id="328" r:id="rId53"/>
    <p:sldId id="277" r:id="rId54"/>
    <p:sldId id="330" r:id="rId55"/>
    <p:sldId id="338"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369" autoAdjust="0"/>
    <p:restoredTop sz="51596" autoAdjust="0"/>
  </p:normalViewPr>
  <p:slideViewPr>
    <p:cSldViewPr snapToGrid="0">
      <p:cViewPr varScale="1">
        <p:scale>
          <a:sx n="36" d="100"/>
          <a:sy n="36" d="100"/>
        </p:scale>
        <p:origin x="19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47648145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259556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10</a:t>
            </a:fld>
            <a:endParaRPr lang="en-US"/>
          </a:p>
        </p:txBody>
      </p:sp>
    </p:spTree>
    <p:extLst>
      <p:ext uri="{BB962C8B-B14F-4D97-AF65-F5344CB8AC3E}">
        <p14:creationId xmlns:p14="http://schemas.microsoft.com/office/powerpoint/2010/main" val="3348736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r>
              <a:rPr lang="en-US" sz="1000" b="1" dirty="0" smtClean="0">
                <a:latin typeface="Arial" panose="020B0604020202020204" pitchFamily="34" charset="0"/>
                <a:cs typeface="Arial" panose="020B0604020202020204" pitchFamily="34" charset="0"/>
              </a:rPr>
              <a:t>C. Growing</a:t>
            </a:r>
            <a:r>
              <a:rPr lang="en-US" sz="1000" b="1" baseline="0" dirty="0" smtClean="0">
                <a:latin typeface="Arial" panose="020B0604020202020204" pitchFamily="34" charset="0"/>
                <a:cs typeface="Arial" panose="020B0604020202020204" pitchFamily="34" charset="0"/>
              </a:rPr>
              <a:t> Austro-Prussian Rivalry</a:t>
            </a:r>
          </a:p>
          <a:p>
            <a:r>
              <a:rPr lang="en-US" sz="1200" kern="1200" dirty="0" smtClean="0">
                <a:solidFill>
                  <a:schemeClr val="tx1"/>
                </a:solidFill>
                <a:effectLst/>
                <a:latin typeface="Verdana" pitchFamily="-108" charset="0"/>
                <a:ea typeface="+mn-ea"/>
                <a:cs typeface="+mn-cs"/>
              </a:rPr>
              <a:t>1. In the aftermath of 1848, tension grew between Austria and Prussia as each sought to dominate the German Confederation.</a:t>
            </a:r>
          </a:p>
          <a:p>
            <a:r>
              <a:rPr lang="en-US" sz="1200" kern="1200" dirty="0" smtClean="0">
                <a:solidFill>
                  <a:schemeClr val="tx1"/>
                </a:solidFill>
                <a:effectLst/>
                <a:latin typeface="Verdana" pitchFamily="-108" charset="0"/>
                <a:ea typeface="+mn-ea"/>
                <a:cs typeface="+mn-cs"/>
              </a:rPr>
              <a:t>2. By the end of 1853, Austria was the only German Confederation state outside the German Customs Union (Zollverein), which gave Prussia, with its leading role within the customs union, an advantage in its struggle against Austria.</a:t>
            </a:r>
          </a:p>
          <a:p>
            <a:r>
              <a:rPr lang="en-US" sz="1200" kern="1200" dirty="0" smtClean="0">
                <a:solidFill>
                  <a:schemeClr val="tx1"/>
                </a:solidFill>
                <a:effectLst/>
                <a:latin typeface="Verdana" pitchFamily="-108" charset="0"/>
                <a:ea typeface="+mn-ea"/>
                <a:cs typeface="+mn-cs"/>
              </a:rPr>
              <a:t>3. Prussia had emerged from the upheavals of 1848 with a weak parliament, whose wealthy, liberal, middle-class representatives wanted to establish once and for all that the parliament, not the king, held ultimate political power, including control of the army.</a:t>
            </a:r>
          </a:p>
          <a:p>
            <a:r>
              <a:rPr lang="en-US" sz="1200" kern="1200" dirty="0" smtClean="0">
                <a:solidFill>
                  <a:schemeClr val="tx1"/>
                </a:solidFill>
                <a:effectLst/>
                <a:latin typeface="Verdana" pitchFamily="-108" charset="0"/>
                <a:ea typeface="+mn-ea"/>
                <a:cs typeface="+mn-cs"/>
              </a:rPr>
              <a:t>4. Prussia’s tough-minded William I (r. 1861–1888), convinced that great political change and war were quite possible, pushed to raise taxes and increase the</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defense budget to double the size of the army.</a:t>
            </a:r>
          </a:p>
          <a:p>
            <a:r>
              <a:rPr lang="en-US" sz="1200" kern="1200" dirty="0" smtClean="0">
                <a:solidFill>
                  <a:schemeClr val="tx1"/>
                </a:solidFill>
                <a:effectLst/>
                <a:latin typeface="Verdana" pitchFamily="-108" charset="0"/>
                <a:ea typeface="+mn-ea"/>
                <a:cs typeface="+mn-cs"/>
              </a:rPr>
              <a:t>5. When the Prussian parliament rejected the military budget in 1862 and the liberals triumphed completely in new elections, King William appointed Count Otto von Bismarck as Prussian prime minister and encouraged him to defy the parliament.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3748114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r>
              <a:rPr lang="en-US" sz="1000" b="1" dirty="0" smtClean="0">
                <a:latin typeface="Arial" panose="020B0604020202020204" pitchFamily="34" charset="0"/>
                <a:cs typeface="Arial" panose="020B0604020202020204" pitchFamily="34" charset="0"/>
              </a:rPr>
              <a:t>D. Bismarck and the Austro-Prussian</a:t>
            </a:r>
            <a:r>
              <a:rPr lang="en-US" sz="1000" b="1" baseline="0" dirty="0" smtClean="0">
                <a:latin typeface="Arial" panose="020B0604020202020204" pitchFamily="34" charset="0"/>
                <a:cs typeface="Arial" panose="020B0604020202020204" pitchFamily="34" charset="0"/>
              </a:rPr>
              <a:t> War</a:t>
            </a:r>
          </a:p>
          <a:p>
            <a:r>
              <a:rPr lang="en-US" sz="1200" kern="1200" dirty="0" smtClean="0">
                <a:solidFill>
                  <a:schemeClr val="tx1"/>
                </a:solidFill>
                <a:effectLst/>
                <a:latin typeface="Verdana" pitchFamily="-108" charset="0"/>
                <a:ea typeface="+mn-ea"/>
                <a:cs typeface="+mn-cs"/>
              </a:rPr>
              <a:t>1. Prussian aristocrat Otto von Bismarck (1815–1898), a great hero to some and a great villain to others, was above all a master of politics who combined a strong personality and desire for power with extraordinary flexibility and pragmatism.</a:t>
            </a:r>
          </a:p>
          <a:p>
            <a:r>
              <a:rPr lang="en-US" sz="1200" kern="1200" dirty="0" smtClean="0">
                <a:solidFill>
                  <a:schemeClr val="tx1"/>
                </a:solidFill>
                <a:effectLst/>
                <a:latin typeface="Verdana" pitchFamily="-108" charset="0"/>
                <a:ea typeface="+mn-ea"/>
                <a:cs typeface="+mn-cs"/>
              </a:rPr>
              <a:t>2. Denounced by liberals for his view that “might makes right,” Bismarck had the Prussian bureaucracy continue collecting taxes, even though the parliament refused to approve the budget, and he reorganized the army. </a:t>
            </a:r>
          </a:p>
          <a:p>
            <a:r>
              <a:rPr lang="en-US" sz="1200" kern="1200" dirty="0" smtClean="0">
                <a:solidFill>
                  <a:schemeClr val="tx1"/>
                </a:solidFill>
                <a:effectLst/>
                <a:latin typeface="Verdana" pitchFamily="-108" charset="0"/>
                <a:ea typeface="+mn-ea"/>
                <a:cs typeface="+mn-cs"/>
              </a:rPr>
              <a:t>3. In the extremely complicated question of Schleswig-Holstein—two provinces that belonged to Denmark but were members of the German Confederation—Prussia enlisted Austria in a short and successful war against Denmark. </a:t>
            </a:r>
          </a:p>
          <a:p>
            <a:r>
              <a:rPr lang="en-US" sz="1000" kern="1200" dirty="0" smtClean="0">
                <a:solidFill>
                  <a:schemeClr val="tx1"/>
                </a:solidFill>
                <a:effectLst/>
                <a:latin typeface="Verdana" pitchFamily="-108" charset="0"/>
                <a:ea typeface="+mn-ea"/>
                <a:cs typeface="+mn-cs"/>
              </a:rPr>
              <a:t>4. In the Austro-Prussian War of 1866, which lasted only seven weeks, the modernized Prussian army defeated Austria decisively at the Battle of </a:t>
            </a:r>
            <a:r>
              <a:rPr lang="en-US" sz="1000" kern="1200" dirty="0" err="1" smtClean="0">
                <a:solidFill>
                  <a:schemeClr val="tx1"/>
                </a:solidFill>
                <a:effectLst/>
                <a:latin typeface="Verdana" pitchFamily="-108" charset="0"/>
                <a:ea typeface="+mn-ea"/>
                <a:cs typeface="+mn-cs"/>
              </a:rPr>
              <a:t>Sadowa</a:t>
            </a:r>
            <a:r>
              <a:rPr lang="en-US" sz="1000" kern="1200" dirty="0" smtClean="0">
                <a:solidFill>
                  <a:schemeClr val="tx1"/>
                </a:solidFill>
                <a:effectLst/>
                <a:latin typeface="Verdana" pitchFamily="-108" charset="0"/>
                <a:ea typeface="+mn-ea"/>
                <a:cs typeface="+mn-cs"/>
              </a:rPr>
              <a:t>.</a:t>
            </a:r>
          </a:p>
          <a:p>
            <a:r>
              <a:rPr lang="en-US" sz="1000" kern="1200" dirty="0" smtClean="0">
                <a:solidFill>
                  <a:schemeClr val="tx1"/>
                </a:solidFill>
                <a:effectLst/>
                <a:latin typeface="Verdana" pitchFamily="-108" charset="0"/>
                <a:ea typeface="+mn-ea"/>
                <a:cs typeface="+mn-cs"/>
              </a:rPr>
              <a:t>5. Anticipating Prussia’s future needs, Bismarck offered Austria generous peace terms that dissolved the existing German Confederation and negotiated for Austria to withdraw from German affairs. Prussia also conquered and annexed several small states and completely dominated the remaining principalities in the newly formed North German Confederation, as Bismarck began to realize his goal of Prussian expansion.</a:t>
            </a:r>
          </a:p>
          <a:p>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62122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13</a:t>
            </a:fld>
            <a:endParaRPr lang="en-US"/>
          </a:p>
        </p:txBody>
      </p:sp>
    </p:spTree>
    <p:extLst>
      <p:ext uri="{BB962C8B-B14F-4D97-AF65-F5344CB8AC3E}">
        <p14:creationId xmlns:p14="http://schemas.microsoft.com/office/powerpoint/2010/main" val="7353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E. Taming the German Parliament</a:t>
            </a:r>
          </a:p>
          <a:p>
            <a:r>
              <a:rPr lang="en-US" sz="1200" kern="1200" dirty="0" smtClean="0">
                <a:solidFill>
                  <a:schemeClr val="tx1"/>
                </a:solidFill>
                <a:effectLst/>
                <a:latin typeface="Verdana" pitchFamily="-108" charset="0"/>
                <a:ea typeface="+mn-ea"/>
                <a:cs typeface="+mn-cs"/>
              </a:rPr>
              <a:t>1. Bismarck realized that the liberal middle class and nationalists were not necessarily hostile to conservative, authoritarian government; thus, during the war with Austria, he increasingly identified Prussia’s fate with the “national development of Germany.”</a:t>
            </a:r>
          </a:p>
          <a:p>
            <a:r>
              <a:rPr lang="en-US" sz="1200" kern="1200" dirty="0" smtClean="0">
                <a:solidFill>
                  <a:schemeClr val="tx1"/>
                </a:solidFill>
                <a:effectLst/>
                <a:latin typeface="Verdana" pitchFamily="-108" charset="0"/>
                <a:ea typeface="+mn-ea"/>
                <a:cs typeface="+mn-cs"/>
              </a:rPr>
              <a:t>2. The chancellor—Bismarck—was responsible only to the president, and the federal government—William I and Bismarck—controlled the army and foreign affairs.</a:t>
            </a:r>
          </a:p>
          <a:p>
            <a:r>
              <a:rPr lang="en-US" sz="1200" kern="1200" dirty="0" smtClean="0">
                <a:solidFill>
                  <a:schemeClr val="tx1"/>
                </a:solidFill>
                <a:effectLst/>
                <a:latin typeface="Verdana" pitchFamily="-108" charset="0"/>
                <a:ea typeface="+mn-ea"/>
                <a:cs typeface="+mn-cs"/>
              </a:rPr>
              <a:t>3. The radical innovation of a legislature with members of the lower house elected by universal male suffrage allowed Bismarck to open the door to popular participation and the possibility of going over the head of the middle class directly to the people.</a:t>
            </a:r>
          </a:p>
          <a:p>
            <a:r>
              <a:rPr lang="en-US" sz="1200" kern="1200" dirty="0" smtClean="0">
                <a:solidFill>
                  <a:schemeClr val="tx1"/>
                </a:solidFill>
                <a:effectLst/>
                <a:latin typeface="Verdana" pitchFamily="-108" charset="0"/>
                <a:ea typeface="+mn-ea"/>
                <a:cs typeface="+mn-cs"/>
              </a:rPr>
              <a:t>4. Offering an olive branch to the parliamentary opposition, Bismarck asked parliament to pass a bill to approve after the fact the government’s spending between 1862 and 1866; with German unity in sight, most liberals eagerly cooperated. </a:t>
            </a:r>
          </a:p>
          <a:p>
            <a:r>
              <a:rPr lang="en-US" sz="1200" kern="1200" dirty="0" smtClean="0">
                <a:solidFill>
                  <a:schemeClr val="tx1"/>
                </a:solidFill>
                <a:effectLst/>
                <a:latin typeface="Verdana" pitchFamily="-108" charset="0"/>
                <a:ea typeface="+mn-ea"/>
                <a:cs typeface="+mn-cs"/>
              </a:rPr>
              <a:t>5. The constitutional struggle in Prussia ended, and the German middle class came to accept the monarchical authority that Bismarck represented.</a:t>
            </a:r>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14</a:t>
            </a:fld>
            <a:endParaRPr lang="en-US"/>
          </a:p>
        </p:txBody>
      </p:sp>
    </p:spTree>
    <p:extLst>
      <p:ext uri="{BB962C8B-B14F-4D97-AF65-F5344CB8AC3E}">
        <p14:creationId xmlns:p14="http://schemas.microsoft.com/office/powerpoint/2010/main" val="98248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F. The Franco-Prussian War</a:t>
            </a:r>
          </a:p>
          <a:p>
            <a:r>
              <a:rPr lang="en-US" sz="1200" kern="1200" dirty="0" smtClean="0">
                <a:solidFill>
                  <a:schemeClr val="tx1"/>
                </a:solidFill>
                <a:effectLst/>
                <a:latin typeface="Verdana" pitchFamily="-108" charset="0"/>
                <a:ea typeface="+mn-ea"/>
                <a:cs typeface="+mn-cs"/>
              </a:rPr>
              <a:t>1. Bismarck calculated that a patriotic war with France would drive the south German states into his arms. In 1870 the French leaders of the Second Empire, goaded by Bismarck and alarmed by their powerful new neighbor, declared war to teach Prussia a lesson.</a:t>
            </a:r>
          </a:p>
          <a:p>
            <a:r>
              <a:rPr lang="en-US" sz="1200" kern="1200" dirty="0" smtClean="0">
                <a:solidFill>
                  <a:schemeClr val="tx1"/>
                </a:solidFill>
                <a:effectLst/>
                <a:latin typeface="Verdana" pitchFamily="-108" charset="0"/>
                <a:ea typeface="+mn-ea"/>
                <a:cs typeface="+mn-cs"/>
              </a:rPr>
              <a:t>2. As soon as war began, Bismarck had the wholehearted support of the south German states, which by the end of the war agreed to join a new German Empire.</a:t>
            </a:r>
          </a:p>
          <a:p>
            <a:r>
              <a:rPr lang="en-US" sz="1200" kern="1200" dirty="0" smtClean="0">
                <a:solidFill>
                  <a:schemeClr val="tx1"/>
                </a:solidFill>
                <a:effectLst/>
                <a:latin typeface="Verdana" pitchFamily="-108" charset="0"/>
                <a:ea typeface="+mn-ea"/>
                <a:cs typeface="+mn-cs"/>
              </a:rPr>
              <a:t>3. William I was proclaimed emperor of Germany, heading a state that, according to the 1866 constitution, gave him and his ministers ultimate power and provided for a lower legislative house elected by universal male suffrage.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3706183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F. The Franco-Prussian War</a:t>
            </a:r>
          </a:p>
          <a:p>
            <a:r>
              <a:rPr lang="en-US" sz="1000" kern="1200" dirty="0" smtClean="0">
                <a:solidFill>
                  <a:schemeClr val="tx1"/>
                </a:solidFill>
                <a:effectLst/>
                <a:latin typeface="Verdana" pitchFamily="-108" charset="0"/>
                <a:ea typeface="+mn-ea"/>
                <a:cs typeface="+mn-cs"/>
              </a:rPr>
              <a:t>4. Paris surrendered in January 1871, and France accepted Bismarck’s harsh peace terms: France was forced to pay a colossal indemnity of 5 billion francs and to cede the rich eastern province of Alsace and part of Lorraine to Germany.</a:t>
            </a:r>
          </a:p>
          <a:p>
            <a:r>
              <a:rPr lang="en-US" sz="1000" kern="1200" dirty="0" smtClean="0">
                <a:solidFill>
                  <a:schemeClr val="tx1"/>
                </a:solidFill>
                <a:effectLst/>
                <a:latin typeface="Verdana" pitchFamily="-108" charset="0"/>
                <a:ea typeface="+mn-ea"/>
                <a:cs typeface="+mn-cs"/>
              </a:rPr>
              <a:t>5. The French people viewed these territorial losses as a terrible crime, poisoning relations between France and Germany.</a:t>
            </a:r>
          </a:p>
          <a:p>
            <a:r>
              <a:rPr lang="en-US" sz="1000" kern="1200" dirty="0" smtClean="0">
                <a:solidFill>
                  <a:schemeClr val="tx1"/>
                </a:solidFill>
                <a:effectLst/>
                <a:latin typeface="Verdana" pitchFamily="-108" charset="0"/>
                <a:ea typeface="+mn-ea"/>
                <a:cs typeface="+mn-cs"/>
              </a:rPr>
              <a:t>6. The Franco-Prussian War, viewed by many Europeans as a test of nations in a pitiless Darwinian struggle for existence, released an enormous surge of patriotic feeling in the German Empire.</a:t>
            </a:r>
          </a:p>
          <a:p>
            <a:r>
              <a:rPr lang="en-US" sz="1000" kern="1200" dirty="0" smtClean="0">
                <a:solidFill>
                  <a:schemeClr val="tx1"/>
                </a:solidFill>
                <a:effectLst/>
                <a:latin typeface="Verdana" pitchFamily="-108" charset="0"/>
                <a:ea typeface="+mn-ea"/>
                <a:cs typeface="+mn-cs"/>
              </a:rPr>
              <a:t>7. Prussia, the weakest of the Great Powers in 1862, had become the most powerful state in Europe in less than a decade, and most Germans were enormously proud.</a:t>
            </a:r>
          </a:p>
          <a:p>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163042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17</a:t>
            </a:fld>
            <a:endParaRPr lang="en-US"/>
          </a:p>
        </p:txBody>
      </p:sp>
    </p:spTree>
    <p:extLst>
      <p:ext uri="{BB962C8B-B14F-4D97-AF65-F5344CB8AC3E}">
        <p14:creationId xmlns:p14="http://schemas.microsoft.com/office/powerpoint/2010/main" val="180879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G. Slavery and Nation Building in the United States</a:t>
            </a:r>
          </a:p>
          <a:p>
            <a:r>
              <a:rPr lang="en-US" sz="1200" kern="1200" dirty="0" smtClean="0">
                <a:solidFill>
                  <a:schemeClr val="tx1"/>
                </a:solidFill>
                <a:effectLst/>
                <a:latin typeface="Verdana" pitchFamily="-108" charset="0"/>
                <a:ea typeface="+mn-ea"/>
                <a:cs typeface="+mn-cs"/>
              </a:rPr>
              <a:t>1. By 1850 the industrializing, urbanizing Northern U.S. states were building canals and railroads and attracting the majority of European immigrants to the United States.</a:t>
            </a:r>
          </a:p>
          <a:p>
            <a:r>
              <a:rPr lang="en-US" sz="1200" kern="1200" dirty="0" smtClean="0">
                <a:solidFill>
                  <a:schemeClr val="tx1"/>
                </a:solidFill>
                <a:effectLst/>
                <a:latin typeface="Verdana" pitchFamily="-108" charset="0"/>
                <a:ea typeface="+mn-ea"/>
                <a:cs typeface="+mn-cs"/>
              </a:rPr>
              <a:t>2. The large profits flowing from cotton led influential Southerners to defend slavery and to develop a cultural identity based on a closely knit “we” distinct from the Northern “they.”</a:t>
            </a:r>
          </a:p>
          <a:p>
            <a:r>
              <a:rPr lang="en-US" sz="1200" kern="1200" dirty="0" smtClean="0">
                <a:solidFill>
                  <a:schemeClr val="tx1"/>
                </a:solidFill>
                <a:effectLst/>
                <a:latin typeface="Verdana" pitchFamily="-108" charset="0"/>
                <a:ea typeface="+mn-ea"/>
                <a:cs typeface="+mn-cs"/>
              </a:rPr>
              <a:t>3. Because Northern whites viewed their free-labor system as more just and economically and morally superior to slavery, North-South antagonisms intensified.</a:t>
            </a:r>
          </a:p>
          <a:p>
            <a:r>
              <a:rPr lang="en-US" sz="1000" kern="1200" dirty="0" smtClean="0">
                <a:solidFill>
                  <a:schemeClr val="tx1"/>
                </a:solidFill>
                <a:effectLst/>
                <a:latin typeface="Verdana" pitchFamily="-108" charset="0"/>
                <a:ea typeface="+mn-ea"/>
                <a:cs typeface="+mn-cs"/>
              </a:rPr>
              <a:t>4. Tensions intensified after 1848 when war with Mexico gave the United States a vast area stretching from west Texas to the Pacific Ocean; debate over the extension of slavery in this new territory hardened attitudes on both sides.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18</a:t>
            </a:fld>
            <a:endParaRPr lang="en-US"/>
          </a:p>
        </p:txBody>
      </p:sp>
    </p:spTree>
    <p:extLst>
      <p:ext uri="{BB962C8B-B14F-4D97-AF65-F5344CB8AC3E}">
        <p14:creationId xmlns:p14="http://schemas.microsoft.com/office/powerpoint/2010/main" val="247635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G. Slavery and Nation Building in the United States</a:t>
            </a:r>
          </a:p>
          <a:p>
            <a:r>
              <a:rPr lang="en-US" sz="1000" kern="1200" dirty="0" smtClean="0">
                <a:solidFill>
                  <a:schemeClr val="tx1"/>
                </a:solidFill>
                <a:effectLst/>
                <a:latin typeface="Verdana" pitchFamily="-108" charset="0"/>
                <a:ea typeface="+mn-ea"/>
                <a:cs typeface="+mn-cs"/>
              </a:rPr>
              <a:t>5. Abraham Lincoln’s election as president in 1860 gave Southern secessionists the opportunity they had been waiting for; determined to win independence, eleven states left the Union and formed the Confederate States of America.</a:t>
            </a:r>
          </a:p>
          <a:p>
            <a:r>
              <a:rPr lang="en-US" sz="1000" kern="1200" dirty="0" smtClean="0">
                <a:solidFill>
                  <a:schemeClr val="tx1"/>
                </a:solidFill>
                <a:effectLst/>
                <a:latin typeface="Verdana" pitchFamily="-108" charset="0"/>
                <a:ea typeface="+mn-ea"/>
                <a:cs typeface="+mn-cs"/>
              </a:rPr>
              <a:t>6. The Civil War (1861–1865), the bloodiest conflict in American history, ended with the South’s defeat and preservation of the Union. </a:t>
            </a:r>
          </a:p>
          <a:p>
            <a:r>
              <a:rPr lang="en-US" sz="1000" kern="1200" dirty="0" smtClean="0">
                <a:solidFill>
                  <a:schemeClr val="tx1"/>
                </a:solidFill>
                <a:effectLst/>
                <a:latin typeface="Verdana" pitchFamily="-108" charset="0"/>
                <a:ea typeface="+mn-ea"/>
                <a:cs typeface="+mn-cs"/>
              </a:rPr>
              <a:t>7. The emergence of powerful business corporations, passage of the Homestead Act of 1862, which gave western land to settlers, and the Thirteenth Amendment of 1865 ending slavery all reinforced the concept of free labor taking its chances in a market economy and gave shape to American life and national culture. </a:t>
            </a:r>
          </a:p>
          <a:p>
            <a:r>
              <a:rPr lang="en-US" sz="1000" kern="1200" dirty="0" smtClean="0">
                <a:solidFill>
                  <a:schemeClr val="tx1"/>
                </a:solidFill>
                <a:effectLst/>
                <a:latin typeface="Verdana" pitchFamily="-108" charset="0"/>
                <a:ea typeface="+mn-ea"/>
                <a:cs typeface="+mn-cs"/>
              </a:rPr>
              <a:t>8. The outcome of the civil war sparked a new American nationalism and confirmed for many in the United States that the country’s “manifest destiny” was to straddle a continent as a great world power.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64211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a:t>
            </a:fld>
            <a:endParaRPr lang="en-US"/>
          </a:p>
        </p:txBody>
      </p:sp>
    </p:spTree>
    <p:extLst>
      <p:ext uri="{BB962C8B-B14F-4D97-AF65-F5344CB8AC3E}">
        <p14:creationId xmlns:p14="http://schemas.microsoft.com/office/powerpoint/2010/main" val="2536458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3199863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4121021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Modernization of Russia and the Ottoman Empire</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“Great Reforms” in Russia</a:t>
            </a:r>
          </a:p>
          <a:p>
            <a:r>
              <a:rPr lang="en-US" sz="1200" kern="1200" dirty="0" smtClean="0">
                <a:solidFill>
                  <a:schemeClr val="tx1"/>
                </a:solidFill>
                <a:effectLst/>
                <a:latin typeface="Verdana" pitchFamily="-108" charset="0"/>
                <a:ea typeface="+mn-ea"/>
                <a:cs typeface="+mn-cs"/>
              </a:rPr>
              <a:t>1. In the 1850s Russia was a poor agrarian society with a rapidly growing population and slowly developing industrial sector.</a:t>
            </a:r>
            <a:r>
              <a:rPr lang="en-US" sz="1200" kern="1200" baseline="0" dirty="0" smtClean="0">
                <a:solidFill>
                  <a:schemeClr val="tx1"/>
                </a:solidFill>
                <a:effectLst/>
                <a:latin typeface="Verdana" pitchFamily="-108" charset="0"/>
                <a:ea typeface="+mn-ea"/>
                <a:cs typeface="+mn-cs"/>
              </a:rPr>
              <a:t> </a:t>
            </a:r>
            <a:r>
              <a:rPr lang="en-US" sz="1200" kern="1200" dirty="0" smtClean="0">
                <a:solidFill>
                  <a:schemeClr val="tx1"/>
                </a:solidFill>
                <a:effectLst/>
                <a:latin typeface="Verdana" pitchFamily="-108" charset="0"/>
                <a:ea typeface="+mn-ea"/>
                <a:cs typeface="+mn-cs"/>
              </a:rPr>
              <a:t>Serfdom, in which the peasant serf was bound to the lord from birth and little more than a slave, had become the central moral and political issue for the government by the 1840s. </a:t>
            </a:r>
          </a:p>
          <a:p>
            <a:r>
              <a:rPr lang="en-US" sz="1200" kern="1200" dirty="0" smtClean="0">
                <a:solidFill>
                  <a:schemeClr val="tx1"/>
                </a:solidFill>
                <a:effectLst/>
                <a:latin typeface="Verdana" pitchFamily="-108" charset="0"/>
                <a:ea typeface="+mn-ea"/>
                <a:cs typeface="+mn-cs"/>
              </a:rPr>
              <a:t>2. France and Great Britain inflicted a humiliating defeat on Russia in the Crimean War (1853–1856), demonstrating how far Russia had fallen behind the industrializing nations of western Europe and underscoring the need for modernizing reforms.</a:t>
            </a:r>
          </a:p>
          <a:p>
            <a:r>
              <a:rPr lang="en-US" sz="1000" kern="1200" dirty="0" smtClean="0">
                <a:solidFill>
                  <a:schemeClr val="tx1"/>
                </a:solidFill>
                <a:effectLst/>
                <a:latin typeface="Verdana" pitchFamily="-108" charset="0"/>
                <a:ea typeface="+mn-ea"/>
                <a:cs typeface="+mn-cs"/>
              </a:rPr>
              <a:t>3. Tsar Alexander II (r. 1855–1881) abolished serfdom in 1861, but because collective ownership of the land made it difficult for individual peasants to improve agricultural methods or leave their villages, the old patterns of behavior predominated and the effects of reform were limited.</a:t>
            </a:r>
          </a:p>
          <a:p>
            <a:r>
              <a:rPr lang="en-US" sz="1000" kern="1200" dirty="0" smtClean="0">
                <a:solidFill>
                  <a:schemeClr val="tx1"/>
                </a:solidFill>
                <a:effectLst/>
                <a:latin typeface="Verdana" pitchFamily="-108" charset="0"/>
                <a:ea typeface="+mn-ea"/>
                <a:cs typeface="+mn-cs"/>
              </a:rPr>
              <a:t>4. Changes to the legal system established independent courts and equality before the law.</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22</a:t>
            </a:fld>
            <a:endParaRPr lang="en-US"/>
          </a:p>
        </p:txBody>
      </p:sp>
    </p:spTree>
    <p:extLst>
      <p:ext uri="{BB962C8B-B14F-4D97-AF65-F5344CB8AC3E}">
        <p14:creationId xmlns:p14="http://schemas.microsoft.com/office/powerpoint/2010/main" val="2756544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III. The Modernization of Russia and the Ottoman Empire</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“Great Reforms” in Russia</a:t>
            </a:r>
          </a:p>
          <a:p>
            <a:r>
              <a:rPr lang="en-US" sz="1000" kern="1200" dirty="0" smtClean="0">
                <a:solidFill>
                  <a:schemeClr val="tx1"/>
                </a:solidFill>
                <a:effectLst/>
                <a:latin typeface="Verdana" pitchFamily="-108" charset="0"/>
                <a:ea typeface="+mn-ea"/>
                <a:cs typeface="+mn-cs"/>
              </a:rPr>
              <a:t>5. Efforts to promote economic modernization proved more successful, when after 1860, the government encouraged and subsidized private railway companies, which enabled Russia to export grain and earn money to finance further development.</a:t>
            </a:r>
          </a:p>
          <a:p>
            <a:r>
              <a:rPr lang="en-US" sz="1000" kern="1200" dirty="0" smtClean="0">
                <a:solidFill>
                  <a:schemeClr val="tx1"/>
                </a:solidFill>
                <a:effectLst/>
                <a:latin typeface="Verdana" pitchFamily="-108" charset="0"/>
                <a:ea typeface="+mn-ea"/>
                <a:cs typeface="+mn-cs"/>
              </a:rPr>
              <a:t>6. Industrial suburbs grew up around Moscow and St. Petersburg, giving rise to a class of factory workers and spread of Marxist thought. </a:t>
            </a:r>
          </a:p>
          <a:p>
            <a:r>
              <a:rPr lang="en-US" sz="1000" kern="1200" dirty="0" smtClean="0">
                <a:solidFill>
                  <a:schemeClr val="tx1"/>
                </a:solidFill>
                <a:effectLst/>
                <a:latin typeface="Verdana" pitchFamily="-108" charset="0"/>
                <a:ea typeface="+mn-ea"/>
                <a:cs typeface="+mn-cs"/>
              </a:rPr>
              <a:t>7. Strengthened by industrial development, Russia began seizing territory in far eastern Siberia, central Asia, and the Islamic lands of the Caucasus, and it suppressed nationalist movements among Poles, Ukrainians, and Baltic peoples.</a:t>
            </a:r>
          </a:p>
          <a:p>
            <a:r>
              <a:rPr lang="en-US" sz="1000" kern="1200" dirty="0" smtClean="0">
                <a:solidFill>
                  <a:schemeClr val="tx1"/>
                </a:solidFill>
                <a:effectLst/>
                <a:latin typeface="Verdana" pitchFamily="-108" charset="0"/>
                <a:ea typeface="+mn-ea"/>
                <a:cs typeface="+mn-cs"/>
              </a:rPr>
              <a:t>8. The assassination of Alexander II in 1881 by a small anarchist group ended the era of reform and brought to power a new tsar, Alexander III (r. 1881–1894), who was a determined reactionary.</a:t>
            </a:r>
          </a:p>
          <a:p>
            <a:r>
              <a:rPr lang="en-US" sz="1000" kern="1200" dirty="0" smtClean="0">
                <a:solidFill>
                  <a:schemeClr val="tx1"/>
                </a:solidFill>
                <a:effectLst/>
                <a:latin typeface="Verdana" pitchFamily="-108" charset="0"/>
                <a:ea typeface="+mn-ea"/>
                <a:cs typeface="+mn-cs"/>
              </a:rPr>
              <a:t>9. Led by Sergei Witte, the finance minister from 1892 to 1903, Russia’s economic modernization and industrialization surged from 1890 to 1900.</a:t>
            </a:r>
          </a:p>
          <a:p>
            <a:endParaRPr lang="en-US" sz="1000" dirty="0" smtClean="0"/>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23</a:t>
            </a:fld>
            <a:endParaRPr lang="en-US"/>
          </a:p>
        </p:txBody>
      </p:sp>
    </p:spTree>
    <p:extLst>
      <p:ext uri="{BB962C8B-B14F-4D97-AF65-F5344CB8AC3E}">
        <p14:creationId xmlns:p14="http://schemas.microsoft.com/office/powerpoint/2010/main" val="781284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24</a:t>
            </a:fld>
            <a:endParaRPr lang="en-US"/>
          </a:p>
        </p:txBody>
      </p:sp>
    </p:spTree>
    <p:extLst>
      <p:ext uri="{BB962C8B-B14F-4D97-AF65-F5344CB8AC3E}">
        <p14:creationId xmlns:p14="http://schemas.microsoft.com/office/powerpoint/2010/main" val="1183689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25</a:t>
            </a:fld>
            <a:endParaRPr lang="en-US"/>
          </a:p>
        </p:txBody>
      </p:sp>
    </p:spTree>
    <p:extLst>
      <p:ext uri="{BB962C8B-B14F-4D97-AF65-F5344CB8AC3E}">
        <p14:creationId xmlns:p14="http://schemas.microsoft.com/office/powerpoint/2010/main" val="4200451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731656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4279061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28</a:t>
            </a:fld>
            <a:endParaRPr lang="en-US"/>
          </a:p>
        </p:txBody>
      </p:sp>
    </p:spTree>
    <p:extLst>
      <p:ext uri="{BB962C8B-B14F-4D97-AF65-F5344CB8AC3E}">
        <p14:creationId xmlns:p14="http://schemas.microsoft.com/office/powerpoint/2010/main" val="3267440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4285585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AutoNum type="romanUcPeriod"/>
            </a:pPr>
            <a:r>
              <a:rPr lang="en-US" sz="1000" b="1" dirty="0" smtClean="0">
                <a:latin typeface="Arial" panose="020B0604020202020204" pitchFamily="34" charset="0"/>
                <a:cs typeface="Arial" panose="020B0604020202020204" pitchFamily="34" charset="0"/>
              </a:rPr>
              <a:t>Napoleon III in France</a:t>
            </a:r>
          </a:p>
          <a:p>
            <a:pPr marL="285750" indent="-285750">
              <a:buAutoNum type="romanUcPeriod"/>
            </a:pPr>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France’s Second Republic</a:t>
            </a:r>
          </a:p>
          <a:p>
            <a:r>
              <a:rPr lang="en-US" sz="1200" kern="1200" dirty="0" smtClean="0">
                <a:solidFill>
                  <a:schemeClr val="tx1"/>
                </a:solidFill>
                <a:effectLst/>
                <a:latin typeface="Verdana" pitchFamily="-108" charset="0"/>
                <a:ea typeface="+mn-ea"/>
                <a:cs typeface="+mn-cs"/>
              </a:rPr>
              <a:t>1. Louis Napoleon believed that the government should represent the people and help them economically.</a:t>
            </a:r>
          </a:p>
          <a:p>
            <a:r>
              <a:rPr lang="en-US" sz="1000" kern="1200" dirty="0" smtClean="0">
                <a:solidFill>
                  <a:schemeClr val="tx1"/>
                </a:solidFill>
                <a:effectLst/>
                <a:latin typeface="Verdana" pitchFamily="-108" charset="0"/>
                <a:ea typeface="+mn-ea"/>
                <a:cs typeface="+mn-cs"/>
              </a:rPr>
              <a:t>2. To Louis Napoleon, France needed a strong, even authoritarian, national leader who would be linked to each citizen by direct democracy, his sovereignty uncorrupted by politicians and legislative bodies.</a:t>
            </a:r>
          </a:p>
          <a:p>
            <a:r>
              <a:rPr lang="en-US" sz="1000" kern="1200" dirty="0" smtClean="0">
                <a:solidFill>
                  <a:schemeClr val="tx1"/>
                </a:solidFill>
                <a:effectLst/>
                <a:latin typeface="Verdana" pitchFamily="-108" charset="0"/>
                <a:ea typeface="+mn-ea"/>
                <a:cs typeface="+mn-cs"/>
              </a:rPr>
              <a:t>3. To the many common people who voted for him, Louis Napoleon appeared to be a strong leader and a forward-looking champion of popular interests.</a:t>
            </a:r>
          </a:p>
          <a:p>
            <a:r>
              <a:rPr lang="en-US" sz="1000" kern="1200" dirty="0" smtClean="0">
                <a:solidFill>
                  <a:schemeClr val="tx1"/>
                </a:solidFill>
                <a:effectLst/>
                <a:latin typeface="Verdana" pitchFamily="-108" charset="0"/>
                <a:ea typeface="+mn-ea"/>
                <a:cs typeface="+mn-cs"/>
              </a:rPr>
              <a:t>4. President Louis Napoleon, required by the constitution to share power with an overwhelmingly conservative National Assembly, signed bills that increased the role of the Catholic Church in education and deprived many poor people of the right to vote.</a:t>
            </a:r>
          </a:p>
          <a:p>
            <a:r>
              <a:rPr lang="en-US" sz="1000" kern="1200" dirty="0" smtClean="0">
                <a:solidFill>
                  <a:schemeClr val="tx1"/>
                </a:solidFill>
                <a:effectLst/>
                <a:latin typeface="Verdana" pitchFamily="-108" charset="0"/>
                <a:ea typeface="+mn-ea"/>
                <a:cs typeface="+mn-cs"/>
              </a:rPr>
              <a:t>5. After the Assembly failed to vote funds to pay his debts and to make it constitutional for him to run for a second term, Louis Napoleon illegally dismissed the Assembly and seized power in a coup d’état on December 2, 1851.</a:t>
            </a:r>
          </a:p>
          <a:p>
            <a:r>
              <a:rPr lang="en-US" sz="1000" kern="1200" dirty="0" smtClean="0">
                <a:solidFill>
                  <a:schemeClr val="tx1"/>
                </a:solidFill>
                <a:effectLst/>
                <a:latin typeface="Verdana" pitchFamily="-108" charset="0"/>
                <a:ea typeface="+mn-ea"/>
                <a:cs typeface="+mn-cs"/>
              </a:rPr>
              <a:t>6. Restoring universal male suffrage and claiming to stand above divisive political bickering, Louis Napoleon called on the French people to legalize his actions; they did, and a year later they made him emperor.</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21861691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1889253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Modernization of Russia and the Ottoman Empire</a:t>
            </a:r>
          </a:p>
          <a:p>
            <a:r>
              <a:rPr lang="en-US" sz="1000" b="1" dirty="0" smtClean="0">
                <a:latin typeface="Arial" panose="020B0604020202020204" pitchFamily="34" charset="0"/>
                <a:cs typeface="Arial" panose="020B0604020202020204" pitchFamily="34" charset="0"/>
              </a:rPr>
              <a:t>B. The</a:t>
            </a:r>
            <a:r>
              <a:rPr lang="en-US" sz="1000" b="1" baseline="0" dirty="0" smtClean="0">
                <a:latin typeface="Arial" panose="020B0604020202020204" pitchFamily="34" charset="0"/>
                <a:cs typeface="Arial" panose="020B0604020202020204" pitchFamily="34" charset="0"/>
              </a:rPr>
              <a:t> Russian Revolution of 1905</a:t>
            </a:r>
          </a:p>
          <a:p>
            <a:r>
              <a:rPr lang="en-US" sz="1200" kern="1200" dirty="0" smtClean="0">
                <a:solidFill>
                  <a:schemeClr val="tx1"/>
                </a:solidFill>
                <a:effectLst/>
                <a:latin typeface="Verdana" pitchFamily="-108" charset="0"/>
                <a:ea typeface="+mn-ea"/>
                <a:cs typeface="+mn-cs"/>
              </a:rPr>
              <a:t>1. Military disaster abroad brought political upheaval at home:  the business and professional elite had long wanted a liberal, representative government; urban factory workers were organized in a radical and still-illegal labor movement; despite reforms, peasants still suffered from poverty; and the empire’s minorities and subject nationalities continued to call for self-rule. </a:t>
            </a:r>
          </a:p>
          <a:p>
            <a:r>
              <a:rPr lang="en-US" sz="1200" kern="1200" dirty="0" smtClean="0">
                <a:solidFill>
                  <a:schemeClr val="tx1"/>
                </a:solidFill>
                <a:effectLst/>
                <a:latin typeface="Verdana" pitchFamily="-108" charset="0"/>
                <a:ea typeface="+mn-ea"/>
                <a:cs typeface="+mn-cs"/>
              </a:rPr>
              <a:t>2. Defeats in the war and all of these currents of discontent converged in the revolution of 1905. </a:t>
            </a:r>
          </a:p>
          <a:p>
            <a:r>
              <a:rPr lang="en-US" sz="1200" kern="1200" dirty="0" smtClean="0">
                <a:solidFill>
                  <a:schemeClr val="tx1"/>
                </a:solidFill>
                <a:effectLst/>
                <a:latin typeface="Verdana" pitchFamily="-108" charset="0"/>
                <a:ea typeface="+mn-ea"/>
                <a:cs typeface="+mn-cs"/>
              </a:rPr>
              <a:t>3. The Bloody Sunday massacre produced a wave of general indignation that turned many Russians against the tsar.</a:t>
            </a:r>
          </a:p>
          <a:p>
            <a:r>
              <a:rPr lang="en-US" sz="1000" kern="1200" dirty="0" smtClean="0">
                <a:solidFill>
                  <a:schemeClr val="tx1"/>
                </a:solidFill>
                <a:effectLst/>
                <a:latin typeface="Verdana" pitchFamily="-108" charset="0"/>
                <a:ea typeface="+mn-ea"/>
                <a:cs typeface="+mn-cs"/>
              </a:rPr>
              <a:t>4. Strikes, political rallies, peasant uprisings, revolts among minority nationalities, and troop mutinies throughout the summer culminated in October 1905 in a paralyzing general strike that forced the government to capitulate.</a:t>
            </a:r>
          </a:p>
          <a:p>
            <a:r>
              <a:rPr lang="en-US" sz="1000" kern="1200" dirty="0" smtClean="0">
                <a:solidFill>
                  <a:schemeClr val="tx1"/>
                </a:solidFill>
                <a:effectLst/>
                <a:latin typeface="Verdana" pitchFamily="-108" charset="0"/>
                <a:ea typeface="+mn-ea"/>
                <a:cs typeface="+mn-cs"/>
              </a:rPr>
              <a:t>5. The tsar issued the October Manifesto, which granted full civil rights and promised a popularly elected Duma (parliament) with real legislative power, to be elected indirectly by universal male suffrage.</a:t>
            </a:r>
          </a:p>
          <a:p>
            <a:r>
              <a:rPr lang="en-US" sz="1000" kern="1200" dirty="0" smtClean="0">
                <a:solidFill>
                  <a:schemeClr val="tx1"/>
                </a:solidFill>
                <a:effectLst/>
                <a:latin typeface="Verdana" pitchFamily="-108" charset="0"/>
                <a:ea typeface="+mn-ea"/>
                <a:cs typeface="+mn-cs"/>
              </a:rPr>
              <a:t>6. On the eve of the opening of the first Duma in May 1906, the government issued the new constitution, the Fundamental Laws, in which the tsar retained great powers, including an absolute veto over any laws passed by the Duma.</a:t>
            </a:r>
          </a:p>
          <a:p>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31</a:t>
            </a:fld>
            <a:endParaRPr lang="en-US"/>
          </a:p>
        </p:txBody>
      </p:sp>
    </p:spTree>
    <p:extLst>
      <p:ext uri="{BB962C8B-B14F-4D97-AF65-F5344CB8AC3E}">
        <p14:creationId xmlns:p14="http://schemas.microsoft.com/office/powerpoint/2010/main" val="33892645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Modernization of Russia and the Ottoman Empire</a:t>
            </a:r>
          </a:p>
          <a:p>
            <a:endParaRPr lang="en-US" dirty="0" smtClean="0"/>
          </a:p>
          <a:p>
            <a:r>
              <a:rPr lang="en-US" sz="1000" b="1" dirty="0" smtClean="0">
                <a:latin typeface="Arial" panose="020B0604020202020204" pitchFamily="34" charset="0"/>
                <a:cs typeface="Arial" panose="020B0604020202020204" pitchFamily="34" charset="0"/>
              </a:rPr>
              <a:t>C. Reform and Readjustment</a:t>
            </a:r>
            <a:r>
              <a:rPr lang="en-US" sz="1000" b="1" baseline="0" dirty="0" smtClean="0">
                <a:latin typeface="Arial" panose="020B0604020202020204" pitchFamily="34" charset="0"/>
                <a:cs typeface="Arial" panose="020B0604020202020204" pitchFamily="34" charset="0"/>
              </a:rPr>
              <a:t> in the Ottoman Empire</a:t>
            </a:r>
          </a:p>
          <a:p>
            <a:r>
              <a:rPr lang="en-US" sz="1200" kern="1200" dirty="0" smtClean="0">
                <a:solidFill>
                  <a:schemeClr val="tx1"/>
                </a:solidFill>
                <a:effectLst/>
                <a:latin typeface="Verdana" pitchFamily="-108" charset="0"/>
                <a:ea typeface="+mn-ea"/>
                <a:cs typeface="+mn-cs"/>
              </a:rPr>
              <a:t>1. Ruling Egypt in the name of the Ottoman sultan from 1805 to 1848, Ali introduced modernizing reforms in agriculture, industry, and the military that helped turn Egypt into the most powerful state in the eastern Mediterranean.</a:t>
            </a:r>
          </a:p>
          <a:p>
            <a:r>
              <a:rPr lang="en-US" sz="1000" kern="1200" dirty="0" smtClean="0">
                <a:solidFill>
                  <a:schemeClr val="tx1"/>
                </a:solidFill>
                <a:effectLst/>
                <a:latin typeface="Verdana" pitchFamily="-108" charset="0"/>
                <a:ea typeface="+mn-ea"/>
                <a:cs typeface="+mn-cs"/>
              </a:rPr>
              <a:t>2. Ali’s growing strength challenged Ottoman power, when from 1831 to 1840 Egyptian troops occupied and governed the Ottoman province of Syria and Palestine and threatened to depose the Ottoman Sultan Mahmud II (r. 1808–1839).</a:t>
            </a:r>
          </a:p>
          <a:p>
            <a:r>
              <a:rPr lang="en-US" sz="1000" kern="1200" dirty="0" smtClean="0">
                <a:solidFill>
                  <a:schemeClr val="tx1"/>
                </a:solidFill>
                <a:effectLst/>
                <a:latin typeface="Verdana" pitchFamily="-108" charset="0"/>
                <a:ea typeface="+mn-ea"/>
                <a:cs typeface="+mn-cs"/>
              </a:rPr>
              <a:t>3. Mahmud II’s dynasty survived because Britain and other European powers preferred a weak and dependent Ottoman Empire to a strong, economically independent state under Muhammad Ali and thus allied with the Ottomans to discipline Ali.</a:t>
            </a:r>
          </a:p>
          <a:p>
            <a:r>
              <a:rPr lang="en-US" sz="1000" kern="1200" dirty="0" smtClean="0">
                <a:solidFill>
                  <a:schemeClr val="tx1"/>
                </a:solidFill>
                <a:effectLst/>
                <a:latin typeface="Verdana" pitchFamily="-108" charset="0"/>
                <a:ea typeface="+mn-ea"/>
                <a:cs typeface="+mn-cs"/>
              </a:rPr>
              <a:t>4. In 1839 liberal Ottoman statesmen launched a series of radical reforms, known as the </a:t>
            </a:r>
            <a:r>
              <a:rPr lang="en-US" sz="1000" kern="1200" dirty="0" err="1" smtClean="0">
                <a:solidFill>
                  <a:schemeClr val="tx1"/>
                </a:solidFill>
                <a:effectLst/>
                <a:latin typeface="Verdana" pitchFamily="-108" charset="0"/>
                <a:ea typeface="+mn-ea"/>
                <a:cs typeface="+mn-cs"/>
              </a:rPr>
              <a:t>Tanzimat</a:t>
            </a:r>
            <a:r>
              <a:rPr lang="en-US" sz="1000" kern="1200" dirty="0" smtClean="0">
                <a:solidFill>
                  <a:schemeClr val="tx1"/>
                </a:solidFill>
                <a:effectLst/>
                <a:latin typeface="Verdana" pitchFamily="-108" charset="0"/>
                <a:ea typeface="+mn-ea"/>
                <a:cs typeface="+mn-cs"/>
              </a:rPr>
              <a:t> (“Reorganization”), that were designed to modernize the empire on a western European model.</a:t>
            </a:r>
          </a:p>
          <a:p>
            <a:r>
              <a:rPr lang="en-US" sz="1000" kern="1200" dirty="0" smtClean="0">
                <a:solidFill>
                  <a:schemeClr val="tx1"/>
                </a:solidFill>
                <a:effectLst/>
                <a:latin typeface="Verdana" pitchFamily="-108" charset="0"/>
                <a:ea typeface="+mn-ea"/>
                <a:cs typeface="+mn-cs"/>
              </a:rPr>
              <a:t>5. The high point of reform came with Sultan Abdul </a:t>
            </a:r>
            <a:r>
              <a:rPr lang="en-US" sz="1000" kern="1200" dirty="0" err="1" smtClean="0">
                <a:solidFill>
                  <a:schemeClr val="tx1"/>
                </a:solidFill>
                <a:effectLst/>
                <a:latin typeface="Verdana" pitchFamily="-108" charset="0"/>
                <a:ea typeface="+mn-ea"/>
                <a:cs typeface="+mn-cs"/>
              </a:rPr>
              <a:t>Mejid’s</a:t>
            </a:r>
            <a:r>
              <a:rPr lang="en-US" sz="1000" kern="1200" dirty="0" smtClean="0">
                <a:solidFill>
                  <a:schemeClr val="tx1"/>
                </a:solidFill>
                <a:effectLst/>
                <a:latin typeface="Verdana" pitchFamily="-108" charset="0"/>
                <a:ea typeface="+mn-ea"/>
                <a:cs typeface="+mn-cs"/>
              </a:rPr>
              <a:t> Imperial Rescript of 1856, which called for equality before the law regardless of religious faith, a modernized administration and army, and private ownership of land.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334170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III. The Modernization of Russia and the Ottoman Empire</a:t>
            </a:r>
          </a:p>
          <a:p>
            <a:endParaRPr lang="en-US" dirty="0" smtClean="0"/>
          </a:p>
          <a:p>
            <a:r>
              <a:rPr lang="en-US" sz="1000" b="1" dirty="0" smtClean="0">
                <a:latin typeface="Arial" panose="020B0604020202020204" pitchFamily="34" charset="0"/>
                <a:cs typeface="Arial" panose="020B0604020202020204" pitchFamily="34" charset="0"/>
              </a:rPr>
              <a:t>C. Reform and Readjustment</a:t>
            </a:r>
            <a:r>
              <a:rPr lang="en-US" sz="1000" b="1" baseline="0" dirty="0" smtClean="0">
                <a:latin typeface="Arial" panose="020B0604020202020204" pitchFamily="34" charset="0"/>
                <a:cs typeface="Arial" panose="020B0604020202020204" pitchFamily="34" charset="0"/>
              </a:rPr>
              <a:t> in the Ottoman Empire</a:t>
            </a:r>
          </a:p>
          <a:p>
            <a:r>
              <a:rPr lang="en-US" sz="1000" kern="1200" dirty="0" smtClean="0">
                <a:solidFill>
                  <a:schemeClr val="tx1"/>
                </a:solidFill>
                <a:effectLst/>
                <a:latin typeface="Verdana" pitchFamily="-108" charset="0"/>
                <a:ea typeface="+mn-ea"/>
                <a:cs typeface="+mn-cs"/>
              </a:rPr>
              <a:t>6. Sultan </a:t>
            </a:r>
            <a:r>
              <a:rPr lang="en-US" sz="1000" kern="1200" dirty="0" err="1" smtClean="0">
                <a:solidFill>
                  <a:schemeClr val="tx1"/>
                </a:solidFill>
                <a:effectLst/>
                <a:latin typeface="Verdana" pitchFamily="-108" charset="0"/>
                <a:ea typeface="+mn-ea"/>
                <a:cs typeface="+mn-cs"/>
              </a:rPr>
              <a:t>Mejid</a:t>
            </a:r>
            <a:r>
              <a:rPr lang="en-US" sz="1000" kern="1200" dirty="0" smtClean="0">
                <a:solidFill>
                  <a:schemeClr val="tx1"/>
                </a:solidFill>
                <a:effectLst/>
                <a:latin typeface="Verdana" pitchFamily="-108" charset="0"/>
                <a:ea typeface="+mn-ea"/>
                <a:cs typeface="+mn-cs"/>
              </a:rPr>
              <a:t> was forced to take a series of loans from British and French bankers to cover state deficits, which led to indebtedness and, two decades later, to the bankruptcy of the Ottoman state. </a:t>
            </a:r>
          </a:p>
          <a:p>
            <a:r>
              <a:rPr lang="en-US" sz="1000" kern="1200" dirty="0" smtClean="0">
                <a:solidFill>
                  <a:schemeClr val="tx1"/>
                </a:solidFill>
                <a:effectLst/>
                <a:latin typeface="Verdana" pitchFamily="-108" charset="0"/>
                <a:ea typeface="+mn-ea"/>
                <a:cs typeface="+mn-cs"/>
              </a:rPr>
              <a:t>7. Equality before the law for all citizens regardless of religious affiliation actually increased religious disputes, which were encouraged and manipulated by European powers, and embittered relations between religious conservatives and social liberals in both Muslim and Greek Orthodox communities.</a:t>
            </a:r>
          </a:p>
          <a:p>
            <a:r>
              <a:rPr lang="en-US" sz="1000" kern="1200" dirty="0" smtClean="0">
                <a:solidFill>
                  <a:schemeClr val="tx1"/>
                </a:solidFill>
                <a:effectLst/>
                <a:latin typeface="Verdana" pitchFamily="-108" charset="0"/>
                <a:ea typeface="+mn-ea"/>
                <a:cs typeface="+mn-cs"/>
              </a:rPr>
              <a:t>8. Conservatives detested the religious reforms’ departure from Islamic tradition and threw their support to Sultan </a:t>
            </a:r>
            <a:r>
              <a:rPr lang="en-US" sz="1000" kern="1200" dirty="0" err="1" smtClean="0">
                <a:solidFill>
                  <a:schemeClr val="tx1"/>
                </a:solidFill>
                <a:effectLst/>
                <a:latin typeface="Verdana" pitchFamily="-108" charset="0"/>
                <a:ea typeface="+mn-ea"/>
                <a:cs typeface="+mn-cs"/>
              </a:rPr>
              <a:t>Abdülhamid</a:t>
            </a:r>
            <a:r>
              <a:rPr lang="en-US" sz="1000" kern="1200" dirty="0" smtClean="0">
                <a:solidFill>
                  <a:schemeClr val="tx1"/>
                </a:solidFill>
                <a:effectLst/>
                <a:latin typeface="Verdana" pitchFamily="-108" charset="0"/>
                <a:ea typeface="+mn-ea"/>
                <a:cs typeface="+mn-cs"/>
              </a:rPr>
              <a:t> II (r. 1876–1909), who abandoned the model of European liberalism in his long and repressive reign.</a:t>
            </a:r>
          </a:p>
          <a:p>
            <a:r>
              <a:rPr lang="en-US" sz="1000" kern="1200" dirty="0" smtClean="0">
                <a:solidFill>
                  <a:schemeClr val="tx1"/>
                </a:solidFill>
                <a:effectLst/>
                <a:latin typeface="Verdana" pitchFamily="-108" charset="0"/>
                <a:ea typeface="+mn-ea"/>
                <a:cs typeface="+mn-cs"/>
              </a:rPr>
              <a:t>9. By the 1890s the government’s failures had encouraged a powerful resurgence of the modernizing impulse under the Committee of Union and Progress (CUP), an organization that united multiethnic reformist groups across the empire. </a:t>
            </a:r>
          </a:p>
          <a:p>
            <a:r>
              <a:rPr lang="en-US" sz="1000" kern="1200" dirty="0" smtClean="0">
                <a:solidFill>
                  <a:schemeClr val="tx1"/>
                </a:solidFill>
                <a:effectLst/>
                <a:latin typeface="Verdana" pitchFamily="-108" charset="0"/>
                <a:ea typeface="+mn-ea"/>
                <a:cs typeface="+mn-cs"/>
              </a:rPr>
              <a:t>10. These fervent patriots, unofficially called Young Turks, seized power in a 1908 coup and forced the sultan to implement reforms. </a:t>
            </a:r>
          </a:p>
          <a:p>
            <a:endParaRPr lang="en-US" sz="1000" dirty="0" smtClean="0"/>
          </a:p>
          <a:p>
            <a:endParaRPr lang="en-US" sz="1000" dirty="0" smtClean="0"/>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287296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34</a:t>
            </a:fld>
            <a:endParaRPr lang="en-US"/>
          </a:p>
        </p:txBody>
      </p:sp>
    </p:spTree>
    <p:extLst>
      <p:ext uri="{BB962C8B-B14F-4D97-AF65-F5344CB8AC3E}">
        <p14:creationId xmlns:p14="http://schemas.microsoft.com/office/powerpoint/2010/main" val="8068870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IV. The Responsive National State,</a:t>
            </a:r>
            <a:r>
              <a:rPr lang="en-US" sz="1000" b="1" baseline="0" dirty="0" smtClean="0">
                <a:latin typeface="Arial" panose="020B0604020202020204" pitchFamily="34" charset="0"/>
                <a:cs typeface="Arial" panose="020B0604020202020204" pitchFamily="34" charset="0"/>
              </a:rPr>
              <a:t> 1871 – 1914</a:t>
            </a:r>
          </a:p>
          <a:p>
            <a:endParaRPr lang="en-US" sz="1000" b="1" baseline="0" dirty="0" smtClean="0">
              <a:latin typeface="Arial" panose="020B0604020202020204" pitchFamily="34" charset="0"/>
              <a:cs typeface="Arial" panose="020B0604020202020204" pitchFamily="34" charset="0"/>
            </a:endParaRPr>
          </a:p>
          <a:p>
            <a:r>
              <a:rPr lang="en-US" sz="1200" kern="1200" dirty="0" smtClean="0">
                <a:solidFill>
                  <a:schemeClr val="tx1"/>
                </a:solidFill>
                <a:effectLst/>
                <a:latin typeface="Verdana" pitchFamily="-108" charset="0"/>
                <a:ea typeface="+mn-ea"/>
                <a:cs typeface="+mn-cs"/>
              </a:rPr>
              <a:t>1. Despite some major differences between countries, European domestic politics after 1870 had a common framework, the nation-state, and saw the emergence of mass politics and growing popular loyalty toward the nation.</a:t>
            </a:r>
          </a:p>
          <a:p>
            <a:r>
              <a:rPr lang="en-US" sz="1200" kern="1200" dirty="0" smtClean="0">
                <a:solidFill>
                  <a:schemeClr val="tx1"/>
                </a:solidFill>
                <a:effectLst/>
                <a:latin typeface="Verdana" pitchFamily="-108" charset="0"/>
                <a:ea typeface="+mn-ea"/>
                <a:cs typeface="+mn-cs"/>
              </a:rPr>
              <a:t>2.The major states of western Europe adopted constitutions, and universal male suffrage was granted in Britain, France, Germany, and elsewhere. </a:t>
            </a:r>
          </a:p>
          <a:p>
            <a:r>
              <a:rPr lang="en-US" sz="1200" kern="1200" dirty="0" smtClean="0">
                <a:solidFill>
                  <a:schemeClr val="tx1"/>
                </a:solidFill>
                <a:effectLst/>
                <a:latin typeface="Verdana" pitchFamily="-108" charset="0"/>
                <a:ea typeface="+mn-ea"/>
                <a:cs typeface="+mn-cs"/>
              </a:rPr>
              <a:t>3. A group of new, pragmatic politicians took leading roles, while new political parties representing a broad spectrum of interests and groups campaigned to provide benefits to their constituencies.  </a:t>
            </a:r>
          </a:p>
          <a:p>
            <a:r>
              <a:rPr lang="en-US" sz="1200" kern="1200" dirty="0" smtClean="0">
                <a:solidFill>
                  <a:schemeClr val="tx1"/>
                </a:solidFill>
                <a:effectLst/>
                <a:latin typeface="Verdana" pitchFamily="-108" charset="0"/>
                <a:ea typeface="+mn-ea"/>
                <a:cs typeface="+mn-cs"/>
              </a:rPr>
              <a:t>4. The new responsive national state, managed by a powerful bureaucracy, offered its citizens free education and some welfare and public health benefits, making many ordinary people increasingly loyal to their governments and nations.</a:t>
            </a:r>
          </a:p>
          <a:p>
            <a:r>
              <a:rPr lang="en-US" sz="1200" kern="1200" dirty="0" smtClean="0">
                <a:solidFill>
                  <a:schemeClr val="tx1"/>
                </a:solidFill>
                <a:effectLst/>
                <a:latin typeface="Verdana" pitchFamily="-108" charset="0"/>
                <a:ea typeface="+mn-ea"/>
                <a:cs typeface="+mn-cs"/>
              </a:rPr>
              <a:t>5. After 1871 governments found that they could mask or resolve domestic conflicts by using </a:t>
            </a:r>
            <a:r>
              <a:rPr lang="en-US" sz="1200" kern="1200" dirty="0" err="1" smtClean="0">
                <a:solidFill>
                  <a:schemeClr val="tx1"/>
                </a:solidFill>
                <a:effectLst/>
                <a:latin typeface="Verdana" pitchFamily="-108" charset="0"/>
                <a:ea typeface="+mn-ea"/>
                <a:cs typeface="+mn-cs"/>
              </a:rPr>
              <a:t>antiliberal</a:t>
            </a:r>
            <a:r>
              <a:rPr lang="en-US" sz="1200" kern="1200" dirty="0" smtClean="0">
                <a:solidFill>
                  <a:schemeClr val="tx1"/>
                </a:solidFill>
                <a:effectLst/>
                <a:latin typeface="Verdana" pitchFamily="-108" charset="0"/>
                <a:ea typeface="+mn-ea"/>
                <a:cs typeface="+mn-cs"/>
              </a:rPr>
              <a:t> and militaristic policies to manipulate national feeling and create a sense of unity, though they did so at the expense of increasing international tensions.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474794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Responsive National State, 1871 – 1914</a:t>
            </a:r>
          </a:p>
          <a:p>
            <a:endParaRPr lang="en-US" dirty="0" smtClean="0"/>
          </a:p>
          <a:p>
            <a:pPr marL="228600" indent="-228600">
              <a:buAutoNum type="alphaUcPeriod"/>
            </a:pPr>
            <a:r>
              <a:rPr lang="en-US" sz="1000" b="1" dirty="0" smtClean="0">
                <a:latin typeface="Arial" panose="020B0604020202020204" pitchFamily="34" charset="0"/>
                <a:cs typeface="Arial" panose="020B0604020202020204" pitchFamily="34" charset="0"/>
              </a:rPr>
              <a:t>The German Empire</a:t>
            </a:r>
          </a:p>
          <a:p>
            <a:r>
              <a:rPr lang="en-US" sz="1200" kern="1200" dirty="0" smtClean="0">
                <a:solidFill>
                  <a:schemeClr val="tx1"/>
                </a:solidFill>
                <a:effectLst/>
                <a:latin typeface="Verdana" pitchFamily="-108" charset="0"/>
                <a:ea typeface="+mn-ea"/>
                <a:cs typeface="+mn-cs"/>
              </a:rPr>
              <a:t>1. The new German Empire—a federal union of Prussia and twenty-four smaller states—was led by a strong national government with a chancellor and a popularly elected lower house, called the Reichstag.</a:t>
            </a:r>
          </a:p>
          <a:p>
            <a:r>
              <a:rPr lang="en-US" sz="1200" kern="1200" dirty="0" smtClean="0">
                <a:solidFill>
                  <a:schemeClr val="tx1"/>
                </a:solidFill>
                <a:effectLst/>
                <a:latin typeface="Verdana" pitchFamily="-108" charset="0"/>
                <a:ea typeface="+mn-ea"/>
                <a:cs typeface="+mn-cs"/>
              </a:rPr>
              <a:t>2. The National Liberals supported Bismarck’s attack on the Catholic Church, the so-called </a:t>
            </a:r>
            <a:r>
              <a:rPr lang="en-US" sz="1200" i="1" kern="1200" dirty="0" err="1" smtClean="0">
                <a:solidFill>
                  <a:schemeClr val="tx1"/>
                </a:solidFill>
                <a:effectLst/>
                <a:latin typeface="Verdana" pitchFamily="-108" charset="0"/>
                <a:ea typeface="+mn-ea"/>
                <a:cs typeface="+mn-cs"/>
              </a:rPr>
              <a:t>Kulturkampf</a:t>
            </a:r>
            <a:r>
              <a:rPr lang="en-US" sz="1200" kern="1200" dirty="0" smtClean="0">
                <a:solidFill>
                  <a:schemeClr val="tx1"/>
                </a:solidFill>
                <a:effectLst/>
                <a:latin typeface="Verdana" pitchFamily="-108" charset="0"/>
                <a:ea typeface="+mn-ea"/>
                <a:cs typeface="+mn-cs"/>
              </a:rPr>
              <a:t> (“culture struggle”), which in response to Pius IX’s declaration of papal infallibility in 1870, aimed to make the Catholic Church subject to government control.</a:t>
            </a:r>
          </a:p>
          <a:p>
            <a:r>
              <a:rPr lang="en-US" sz="1200" kern="1200" dirty="0" smtClean="0">
                <a:solidFill>
                  <a:schemeClr val="tx1"/>
                </a:solidFill>
                <a:effectLst/>
                <a:latin typeface="Verdana" pitchFamily="-108" charset="0"/>
                <a:ea typeface="+mn-ea"/>
                <a:cs typeface="+mn-cs"/>
              </a:rPr>
              <a:t>3. Only in Protestant Prussia did the </a:t>
            </a:r>
            <a:r>
              <a:rPr lang="en-US" sz="1200" kern="1200" dirty="0" err="1" smtClean="0">
                <a:solidFill>
                  <a:schemeClr val="tx1"/>
                </a:solidFill>
                <a:effectLst/>
                <a:latin typeface="Verdana" pitchFamily="-108" charset="0"/>
                <a:ea typeface="+mn-ea"/>
                <a:cs typeface="+mn-cs"/>
              </a:rPr>
              <a:t>Kulturkampf</a:t>
            </a:r>
            <a:r>
              <a:rPr lang="en-US" sz="1200" kern="1200" dirty="0" smtClean="0">
                <a:solidFill>
                  <a:schemeClr val="tx1"/>
                </a:solidFill>
                <a:effectLst/>
                <a:latin typeface="Verdana" pitchFamily="-108" charset="0"/>
                <a:ea typeface="+mn-ea"/>
                <a:cs typeface="+mn-cs"/>
              </a:rPr>
              <a:t> have any success, because Catholics elsewhere generally voted for the Catholic Center Party, which blocked passage of laws hostile to the church.</a:t>
            </a:r>
          </a:p>
          <a:p>
            <a:r>
              <a:rPr lang="en-US" sz="1000" kern="1200" dirty="0" smtClean="0">
                <a:solidFill>
                  <a:schemeClr val="tx1"/>
                </a:solidFill>
                <a:effectLst/>
                <a:latin typeface="Verdana" pitchFamily="-108" charset="0"/>
                <a:ea typeface="+mn-ea"/>
                <a:cs typeface="+mn-cs"/>
              </a:rPr>
              <a:t>4. In 1878 Bismarck abandoned his attack on the church and instead courted the Catholic Center Party by enacting high tariffs on grain imports, which won over both the Catholic Center and the Protestant Junkers, nobles with large landholdings.</a:t>
            </a:r>
          </a:p>
          <a:p>
            <a:r>
              <a:rPr lang="en-US" sz="1000" kern="1200" dirty="0" smtClean="0">
                <a:solidFill>
                  <a:schemeClr val="tx1"/>
                </a:solidFill>
                <a:effectLst/>
                <a:latin typeface="Verdana" pitchFamily="-108" charset="0"/>
                <a:ea typeface="+mn-ea"/>
                <a:cs typeface="+mn-cs"/>
              </a:rPr>
              <a:t>5. Other governments followed Bismarck’s lead, and the 1880s and 1890s saw a widespread return to protectionism in Europe, the downside of which was international name-calling and nasty trade wars.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3070950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Responsive National State, 1871 – 1914</a:t>
            </a:r>
          </a:p>
          <a:p>
            <a:endParaRPr lang="en-US" dirty="0" smtClean="0"/>
          </a:p>
          <a:p>
            <a:pPr marL="228600" indent="-228600">
              <a:buAutoNum type="alphaUcPeriod"/>
            </a:pPr>
            <a:r>
              <a:rPr lang="en-US" sz="1000" b="1" dirty="0" smtClean="0">
                <a:latin typeface="Arial" panose="020B0604020202020204" pitchFamily="34" charset="0"/>
                <a:cs typeface="Arial" panose="020B0604020202020204" pitchFamily="34" charset="0"/>
              </a:rPr>
              <a:t>The German Empire</a:t>
            </a:r>
          </a:p>
          <a:p>
            <a:r>
              <a:rPr lang="en-US" sz="1000" kern="1200" dirty="0" smtClean="0">
                <a:solidFill>
                  <a:schemeClr val="tx1"/>
                </a:solidFill>
                <a:effectLst/>
                <a:latin typeface="Verdana" pitchFamily="-108" charset="0"/>
                <a:ea typeface="+mn-ea"/>
                <a:cs typeface="+mn-cs"/>
              </a:rPr>
              <a:t>6. Bismarck’s government tried to stop the growth of the German Social Democratic Party (SPD) out of fear of its revolutionary language and allegiance to a Marxist movement transcending the nation-state.</a:t>
            </a:r>
          </a:p>
          <a:p>
            <a:r>
              <a:rPr lang="en-US" sz="1000" kern="1200" dirty="0" smtClean="0">
                <a:solidFill>
                  <a:schemeClr val="tx1"/>
                </a:solidFill>
                <a:effectLst/>
                <a:latin typeface="Verdana" pitchFamily="-108" charset="0"/>
                <a:ea typeface="+mn-ea"/>
                <a:cs typeface="+mn-cs"/>
              </a:rPr>
              <a:t>7. In 1878 Bismarck pushed through the Reichstag the Anti-Socialist Laws, which banned Social Democratic associations, meetings, and publications, and drove the party underground.</a:t>
            </a:r>
          </a:p>
          <a:p>
            <a:r>
              <a:rPr lang="en-US" sz="1000" kern="1200" dirty="0" smtClean="0">
                <a:solidFill>
                  <a:schemeClr val="tx1"/>
                </a:solidFill>
                <a:effectLst/>
                <a:latin typeface="Verdana" pitchFamily="-108" charset="0"/>
                <a:ea typeface="+mn-ea"/>
                <a:cs typeface="+mn-cs"/>
              </a:rPr>
              <a:t>8. In 1890 the new emperor, William II (r. 1888–1918), forced Bismarck to resign, but he was no more successful than Bismarck in getting workers to renounce socialism.</a:t>
            </a:r>
          </a:p>
          <a:p>
            <a:r>
              <a:rPr lang="en-US" sz="1000" kern="1200" dirty="0" smtClean="0">
                <a:solidFill>
                  <a:schemeClr val="tx1"/>
                </a:solidFill>
                <a:effectLst/>
                <a:latin typeface="Verdana" pitchFamily="-108" charset="0"/>
                <a:ea typeface="+mn-ea"/>
                <a:cs typeface="+mn-cs"/>
              </a:rPr>
              <a:t>9. Social Democrats became Germany’s largest single party in 1912, which shocked aristocrats and their wealthy conservative middle-class allies; however, the revolutionary socialists were actually becoming less radical by adopting a more patriotic tone and concentrating on gradual social and political reform instead of working for revolution.</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37</a:t>
            </a:fld>
            <a:endParaRPr lang="en-US"/>
          </a:p>
        </p:txBody>
      </p:sp>
    </p:spTree>
    <p:extLst>
      <p:ext uri="{BB962C8B-B14F-4D97-AF65-F5344CB8AC3E}">
        <p14:creationId xmlns:p14="http://schemas.microsoft.com/office/powerpoint/2010/main" val="25383302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Responsive National State, 1871 – 1914</a:t>
            </a:r>
          </a:p>
          <a:p>
            <a:endParaRPr lang="en-US" dirty="0" smtClean="0"/>
          </a:p>
          <a:p>
            <a:r>
              <a:rPr lang="en-US" sz="1000" b="1" dirty="0" smtClean="0">
                <a:latin typeface="Arial" panose="020B0604020202020204" pitchFamily="34" charset="0"/>
                <a:cs typeface="Arial" panose="020B0604020202020204" pitchFamily="34" charset="0"/>
              </a:rPr>
              <a:t>B. Republican France</a:t>
            </a:r>
          </a:p>
          <a:p>
            <a:r>
              <a:rPr lang="en-US" sz="1200" kern="1200" dirty="0" smtClean="0">
                <a:solidFill>
                  <a:schemeClr val="tx1"/>
                </a:solidFill>
                <a:effectLst/>
                <a:latin typeface="Verdana" pitchFamily="-108" charset="0"/>
                <a:ea typeface="+mn-ea"/>
                <a:cs typeface="+mn-cs"/>
              </a:rPr>
              <a:t>1. Conservatives and monarchists in the National Assembly decided they had no choice but to surrender Alsace and Lorraine to Germany, causing Parisians to proclaim the Paris Commune in March 1871 in order to govern Paris without interference from the conservative countryside.</a:t>
            </a:r>
          </a:p>
          <a:p>
            <a:r>
              <a:rPr lang="en-US" sz="1200" kern="1200" dirty="0" smtClean="0">
                <a:solidFill>
                  <a:schemeClr val="tx1"/>
                </a:solidFill>
                <a:effectLst/>
                <a:latin typeface="Verdana" pitchFamily="-108" charset="0"/>
                <a:ea typeface="+mn-ea"/>
                <a:cs typeface="+mn-cs"/>
              </a:rPr>
              <a:t>2. The National Assembly, led by aging politician </a:t>
            </a:r>
            <a:r>
              <a:rPr lang="en-US" sz="1200" kern="1200" dirty="0" err="1" smtClean="0">
                <a:solidFill>
                  <a:schemeClr val="tx1"/>
                </a:solidFill>
                <a:effectLst/>
                <a:latin typeface="Verdana" pitchFamily="-108" charset="0"/>
                <a:ea typeface="+mn-ea"/>
                <a:cs typeface="+mn-cs"/>
              </a:rPr>
              <a:t>Adolphe</a:t>
            </a:r>
            <a:r>
              <a:rPr lang="en-US" sz="1200" kern="1200" dirty="0" smtClean="0">
                <a:solidFill>
                  <a:schemeClr val="tx1"/>
                </a:solidFill>
                <a:effectLst/>
                <a:latin typeface="Verdana" pitchFamily="-108" charset="0"/>
                <a:ea typeface="+mn-ea"/>
                <a:cs typeface="+mn-cs"/>
              </a:rPr>
              <a:t> Thiers, ordered the French army into Paris and brutally crushed the Commune.</a:t>
            </a:r>
          </a:p>
          <a:p>
            <a:r>
              <a:rPr lang="en-US" sz="1000" kern="1200" dirty="0" smtClean="0">
                <a:solidFill>
                  <a:schemeClr val="tx1"/>
                </a:solidFill>
                <a:effectLst/>
                <a:latin typeface="Verdana" pitchFamily="-108" charset="0"/>
                <a:ea typeface="+mn-ea"/>
                <a:cs typeface="+mn-cs"/>
              </a:rPr>
              <a:t>3. Another stabilizing factor was the skill and determination of Léon Gambetta and other moderate republican leaders, who gave the Third Republic firm foundations by legalizing trade unions, pursuing a colonial empire, and establishing a system of public schools and compulsory education.</a:t>
            </a:r>
          </a:p>
          <a:p>
            <a:r>
              <a:rPr lang="en-US" sz="1000" kern="1200" dirty="0" smtClean="0">
                <a:solidFill>
                  <a:schemeClr val="tx1"/>
                </a:solidFill>
                <a:effectLst/>
                <a:latin typeface="Verdana" pitchFamily="-108" charset="0"/>
                <a:ea typeface="+mn-ea"/>
                <a:cs typeface="+mn-cs"/>
              </a:rPr>
              <a:t>4. In 1894 Alfred Dreyfus, a Jewish captain in the French army, was falsely accused and convicted of treason, an action that was supported by anti-Semites and most of the Catholic establishment and opposed by civil libertarians and most of the more radical republicans.</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38</a:t>
            </a:fld>
            <a:endParaRPr lang="en-US"/>
          </a:p>
        </p:txBody>
      </p:sp>
    </p:spTree>
    <p:extLst>
      <p:ext uri="{BB962C8B-B14F-4D97-AF65-F5344CB8AC3E}">
        <p14:creationId xmlns:p14="http://schemas.microsoft.com/office/powerpoint/2010/main" val="2812803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Responsive National State, 1871 – 1914</a:t>
            </a:r>
          </a:p>
          <a:p>
            <a:r>
              <a:rPr lang="en-US" sz="1000" b="1" dirty="0" smtClean="0">
                <a:latin typeface="Arial" panose="020B0604020202020204" pitchFamily="34" charset="0"/>
                <a:cs typeface="Arial" panose="020B0604020202020204" pitchFamily="34" charset="0"/>
              </a:rPr>
              <a:t>C. Great Britain and</a:t>
            </a:r>
            <a:r>
              <a:rPr lang="en-US" sz="1000" b="1" baseline="0" dirty="0" smtClean="0">
                <a:latin typeface="Arial" panose="020B0604020202020204" pitchFamily="34" charset="0"/>
                <a:cs typeface="Arial" panose="020B0604020202020204" pitchFamily="34" charset="0"/>
              </a:rPr>
              <a:t> Ireland</a:t>
            </a:r>
          </a:p>
          <a:p>
            <a:r>
              <a:rPr lang="en-US" sz="1100" kern="1200" dirty="0" smtClean="0">
                <a:solidFill>
                  <a:schemeClr val="tx1"/>
                </a:solidFill>
                <a:effectLst/>
                <a:latin typeface="Verdana" pitchFamily="-108" charset="0"/>
                <a:ea typeface="+mn-ea"/>
                <a:cs typeface="+mn-cs"/>
              </a:rPr>
              <a:t>1. In 1867 the Second Reform Bill of Benjamin Disraeli and the Conservative Party extended the vote to all middle-class males and the best-paid workers in order to broaden its base of support beyond the land-owning class.</a:t>
            </a:r>
          </a:p>
          <a:p>
            <a:r>
              <a:rPr lang="en-US" sz="1100" kern="1200" dirty="0" smtClean="0">
                <a:solidFill>
                  <a:schemeClr val="tx1"/>
                </a:solidFill>
                <a:effectLst/>
                <a:latin typeface="Verdana" pitchFamily="-108" charset="0"/>
                <a:ea typeface="+mn-ea"/>
                <a:cs typeface="+mn-cs"/>
              </a:rPr>
              <a:t>2. The Third Reform Bill of 1884 gave the vote to almost every adult male. </a:t>
            </a:r>
          </a:p>
          <a:p>
            <a:r>
              <a:rPr lang="en-US" sz="1100" kern="1200" dirty="0" smtClean="0">
                <a:solidFill>
                  <a:schemeClr val="tx1"/>
                </a:solidFill>
                <a:effectLst/>
                <a:latin typeface="Verdana" pitchFamily="-108" charset="0"/>
                <a:ea typeface="+mn-ea"/>
                <a:cs typeface="+mn-cs"/>
              </a:rPr>
              <a:t>3. While the House of Commons was drifting toward democracy, the House of Lords tried to reassert itself by ruling against labor unions and vetoing several measures passed by the Commons, including the so-called People’s Budget, which was designed to increase spending on social welfare services.</a:t>
            </a:r>
          </a:p>
          <a:p>
            <a:r>
              <a:rPr lang="en-US" sz="1100" kern="1200" dirty="0" smtClean="0">
                <a:solidFill>
                  <a:schemeClr val="tx1"/>
                </a:solidFill>
                <a:effectLst/>
                <a:latin typeface="Verdana" pitchFamily="-108" charset="0"/>
                <a:ea typeface="+mn-ea"/>
                <a:cs typeface="+mn-cs"/>
              </a:rPr>
              <a:t>4. The Liberal Party, inspired by David Lloyd George (1863–1945), enacted the People’s Budget and substantially raised taxes on the rich; this income helped the government pay for national health insurance, unemployment benefits, old-age pensions, and a host of other social measures. </a:t>
            </a:r>
          </a:p>
          <a:p>
            <a:r>
              <a:rPr lang="en-US" sz="1000" kern="1200" dirty="0" smtClean="0">
                <a:solidFill>
                  <a:schemeClr val="tx1"/>
                </a:solidFill>
                <a:effectLst/>
                <a:latin typeface="Verdana" pitchFamily="-108" charset="0"/>
                <a:ea typeface="+mn-ea"/>
                <a:cs typeface="+mn-cs"/>
              </a:rPr>
              <a:t>5. The terrible Irish famine of the 1840s and early 1850s fueled an Irish revolutionary movement, and liberal prime minister William Gladstone (1809–1898) introduced bills to give Ireland self-government in 1886 and in 1893, both of which failed to pass.</a:t>
            </a:r>
          </a:p>
          <a:p>
            <a:r>
              <a:rPr lang="en-US" sz="1000" kern="1200" dirty="0" smtClean="0">
                <a:solidFill>
                  <a:schemeClr val="tx1"/>
                </a:solidFill>
                <a:effectLst/>
                <a:latin typeface="Verdana" pitchFamily="-108" charset="0"/>
                <a:ea typeface="+mn-ea"/>
                <a:cs typeface="+mn-cs"/>
              </a:rPr>
              <a:t>6. In 1913 a home-rule bill put Ireland on the brink of achieving self-government, but Protestants in the northern counties of Ulster refused to submerge themselves in a majority Catholic Ireland.</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39</a:t>
            </a:fld>
            <a:endParaRPr lang="en-US"/>
          </a:p>
        </p:txBody>
      </p:sp>
    </p:spTree>
    <p:extLst>
      <p:ext uri="{BB962C8B-B14F-4D97-AF65-F5344CB8AC3E}">
        <p14:creationId xmlns:p14="http://schemas.microsoft.com/office/powerpoint/2010/main" val="339229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a:t>
            </a:fld>
            <a:endParaRPr lang="en-US"/>
          </a:p>
        </p:txBody>
      </p:sp>
    </p:spTree>
    <p:extLst>
      <p:ext uri="{BB962C8B-B14F-4D97-AF65-F5344CB8AC3E}">
        <p14:creationId xmlns:p14="http://schemas.microsoft.com/office/powerpoint/2010/main" val="7370008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230787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IV. The Responsive National State, 1871 – 1914</a:t>
            </a:r>
          </a:p>
          <a:p>
            <a:endParaRPr lang="en-US" dirty="0" smtClean="0"/>
          </a:p>
          <a:p>
            <a:r>
              <a:rPr lang="en-US" sz="1000" b="1" dirty="0" smtClean="0">
                <a:latin typeface="Arial" panose="020B0604020202020204" pitchFamily="34" charset="0"/>
                <a:cs typeface="Arial" panose="020B0604020202020204" pitchFamily="34" charset="0"/>
              </a:rPr>
              <a:t>D. The Austro-Hungarian</a:t>
            </a:r>
            <a:r>
              <a:rPr lang="en-US" sz="1000" b="1" baseline="0" dirty="0" smtClean="0">
                <a:latin typeface="Arial" panose="020B0604020202020204" pitchFamily="34" charset="0"/>
                <a:cs typeface="Arial" panose="020B0604020202020204" pitchFamily="34" charset="0"/>
              </a:rPr>
              <a:t> Empire</a:t>
            </a:r>
          </a:p>
          <a:p>
            <a:r>
              <a:rPr lang="en-US" sz="1200" kern="1200" dirty="0" smtClean="0">
                <a:solidFill>
                  <a:schemeClr val="tx1"/>
                </a:solidFill>
                <a:effectLst/>
                <a:latin typeface="Verdana" pitchFamily="-108" charset="0"/>
                <a:ea typeface="+mn-ea"/>
                <a:cs typeface="+mn-cs"/>
              </a:rPr>
              <a:t>1. Throughout the 1850s, Hungary was ruled as a conquered territory, and Emperor Francis Joseph tried hard to centralize the state and Germanize the language and culture of the different nationalities.</a:t>
            </a:r>
          </a:p>
          <a:p>
            <a:r>
              <a:rPr lang="en-US" sz="1200" kern="1200" dirty="0" smtClean="0">
                <a:solidFill>
                  <a:schemeClr val="tx1"/>
                </a:solidFill>
                <a:effectLst/>
                <a:latin typeface="Verdana" pitchFamily="-108" charset="0"/>
                <a:ea typeface="+mn-ea"/>
                <a:cs typeface="+mn-cs"/>
              </a:rPr>
              <a:t>2. When Austria agreed to establish the so-called dual monarchy after its defeat by Prussia in 1866, the empire was divided into two, and the Magyars gained virtual independence for Hungary.</a:t>
            </a:r>
          </a:p>
          <a:p>
            <a:r>
              <a:rPr lang="en-US" sz="1000" kern="1200" dirty="0" smtClean="0">
                <a:solidFill>
                  <a:schemeClr val="tx1"/>
                </a:solidFill>
                <a:effectLst/>
                <a:latin typeface="Verdana" pitchFamily="-108" charset="0"/>
                <a:ea typeface="+mn-ea"/>
                <a:cs typeface="+mn-cs"/>
              </a:rPr>
              <a:t>3. In Hungary, the Magyar nobility restored the constitution of 1848 and used it to dominate both the Magyar peasantry and the minority populations, alienating those minorities, especially the Croatians and Romanians, by enacting laws promoting the use of the Magyar language in schools and government.</a:t>
            </a:r>
          </a:p>
          <a:p>
            <a:r>
              <a:rPr lang="en-US" sz="1000" kern="1200" dirty="0" smtClean="0">
                <a:solidFill>
                  <a:schemeClr val="tx1"/>
                </a:solidFill>
                <a:effectLst/>
                <a:latin typeface="Verdana" pitchFamily="-108" charset="0"/>
                <a:ea typeface="+mn-ea"/>
                <a:cs typeface="+mn-cs"/>
              </a:rPr>
              <a:t>4. While Magyar extremists campaigned loudly for total separation from Austria, the radical leaders of the subject nationalities dreamed of independence from Hungary.	</a:t>
            </a:r>
          </a:p>
          <a:p>
            <a:r>
              <a:rPr lang="en-US" sz="1000" kern="1200" dirty="0" smtClean="0">
                <a:solidFill>
                  <a:schemeClr val="tx1"/>
                </a:solidFill>
                <a:effectLst/>
                <a:latin typeface="Verdana" pitchFamily="-108" charset="0"/>
                <a:ea typeface="+mn-ea"/>
                <a:cs typeface="+mn-cs"/>
              </a:rPr>
              <a:t>5. Unlike most major countries, which harnessed nationalism to strengthen the state after 1871, the Austro-Hungarian Empire was weakened by it.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908718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 The Nation and the People</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Making National Citizens</a:t>
            </a:r>
          </a:p>
          <a:p>
            <a:r>
              <a:rPr lang="en-US" sz="1200" kern="1200" dirty="0" smtClean="0">
                <a:solidFill>
                  <a:schemeClr val="tx1"/>
                </a:solidFill>
                <a:effectLst/>
                <a:latin typeface="Verdana" pitchFamily="-108" charset="0"/>
                <a:ea typeface="+mn-ea"/>
                <a:cs typeface="+mn-cs"/>
              </a:rPr>
              <a:t>1. As the nation-state extended voting rights and welfare benefits to more people, the question of national loyalty became more pressing, and politicians and nationalist ideologues made forceful attempts to ensure the people’s conformity to their laws. </a:t>
            </a:r>
          </a:p>
          <a:p>
            <a:r>
              <a:rPr lang="en-US" sz="1200" kern="1200" dirty="0" smtClean="0">
                <a:solidFill>
                  <a:schemeClr val="tx1"/>
                </a:solidFill>
                <a:effectLst/>
                <a:latin typeface="Verdana" pitchFamily="-108" charset="0"/>
                <a:ea typeface="+mn-ea"/>
                <a:cs typeface="+mn-cs"/>
              </a:rPr>
              <a:t>2. In most European countries differences in customs, language, religions, and political traditions undermined unity and challenged the project of nation building. </a:t>
            </a:r>
          </a:p>
          <a:p>
            <a:r>
              <a:rPr lang="en-US" sz="1200" kern="1200" dirty="0" smtClean="0">
                <a:solidFill>
                  <a:schemeClr val="tx1"/>
                </a:solidFill>
                <a:effectLst/>
                <a:latin typeface="Verdana" pitchFamily="-108" charset="0"/>
                <a:ea typeface="+mn-ea"/>
                <a:cs typeface="+mn-cs"/>
              </a:rPr>
              <a:t>3. In Italy and Germany, the introduction of a common currency, standard weights and measures, and a national post office eroded regional differences. </a:t>
            </a:r>
          </a:p>
          <a:p>
            <a:r>
              <a:rPr lang="en-US" sz="1000" kern="1200" dirty="0" smtClean="0">
                <a:solidFill>
                  <a:schemeClr val="tx1"/>
                </a:solidFill>
                <a:effectLst/>
                <a:latin typeface="Verdana" pitchFamily="-108" charset="0"/>
                <a:ea typeface="+mn-ea"/>
                <a:cs typeface="+mn-cs"/>
              </a:rPr>
              <a:t>4. Better transportation and communication networks ended rural isolation, boosted the growth of national markets, and helped turn “peasants into Frenchmen,” while growing literacy rates enabled more people to read about national history and current events. </a:t>
            </a:r>
          </a:p>
          <a:p>
            <a:r>
              <a:rPr lang="en-US" sz="1000" kern="1200" dirty="0" smtClean="0">
                <a:solidFill>
                  <a:schemeClr val="tx1"/>
                </a:solidFill>
                <a:effectLst/>
                <a:latin typeface="Verdana" pitchFamily="-108" charset="0"/>
                <a:ea typeface="+mn-ea"/>
                <a:cs typeface="+mn-cs"/>
              </a:rPr>
              <a:t>5. Scholars championed national superiority and uncovered the roots of national identity in ancient folk traditions, shared language, customs, race, and religion, which were popularized in the classroom and in the press. </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42</a:t>
            </a:fld>
            <a:endParaRPr lang="en-US"/>
          </a:p>
        </p:txBody>
      </p:sp>
    </p:spTree>
    <p:extLst>
      <p:ext uri="{BB962C8B-B14F-4D97-AF65-F5344CB8AC3E}">
        <p14:creationId xmlns:p14="http://schemas.microsoft.com/office/powerpoint/2010/main" val="2259498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43</a:t>
            </a:fld>
            <a:endParaRPr lang="en-US"/>
          </a:p>
        </p:txBody>
      </p:sp>
    </p:spTree>
    <p:extLst>
      <p:ext uri="{BB962C8B-B14F-4D97-AF65-F5344CB8AC3E}">
        <p14:creationId xmlns:p14="http://schemas.microsoft.com/office/powerpoint/2010/main" val="1264720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44</a:t>
            </a:fld>
            <a:endParaRPr lang="en-US"/>
          </a:p>
        </p:txBody>
      </p:sp>
    </p:spTree>
    <p:extLst>
      <p:ext uri="{BB962C8B-B14F-4D97-AF65-F5344CB8AC3E}">
        <p14:creationId xmlns:p14="http://schemas.microsoft.com/office/powerpoint/2010/main" val="2038628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4059438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2642060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Nation and the People</a:t>
            </a:r>
          </a:p>
          <a:p>
            <a:endParaRPr lang="en-US" dirty="0" smtClean="0"/>
          </a:p>
          <a:p>
            <a:r>
              <a:rPr lang="en-US" sz="1000" b="1" dirty="0" smtClean="0">
                <a:latin typeface="Arial" panose="020B0604020202020204" pitchFamily="34" charset="0"/>
                <a:cs typeface="Arial" panose="020B0604020202020204" pitchFamily="34" charset="0"/>
              </a:rPr>
              <a:t>B. Nationalism</a:t>
            </a:r>
            <a:r>
              <a:rPr lang="en-US" sz="1000" b="1" baseline="0" dirty="0" smtClean="0">
                <a:latin typeface="Arial" panose="020B0604020202020204" pitchFamily="34" charset="0"/>
                <a:cs typeface="Arial" panose="020B0604020202020204" pitchFamily="34" charset="0"/>
              </a:rPr>
              <a:t> and Racism</a:t>
            </a:r>
          </a:p>
          <a:p>
            <a:r>
              <a:rPr lang="en-US" sz="1200" kern="1200" dirty="0" smtClean="0">
                <a:solidFill>
                  <a:schemeClr val="tx1"/>
                </a:solidFill>
                <a:effectLst/>
                <a:latin typeface="Verdana" pitchFamily="-108" charset="0"/>
                <a:ea typeface="+mn-ea"/>
                <a:cs typeface="+mn-cs"/>
              </a:rPr>
              <a:t>1. Most people in the late-nineteenth century believed that race was a product of heredity and felt pride in their own national racial characteristics that were supposedly passed down from generation to generation, although such pride easily led to the denigration of another group.</a:t>
            </a:r>
          </a:p>
          <a:p>
            <a:r>
              <a:rPr lang="en-US" sz="1200" kern="1200" dirty="0" smtClean="0">
                <a:solidFill>
                  <a:schemeClr val="tx1"/>
                </a:solidFill>
                <a:effectLst/>
                <a:latin typeface="Verdana" pitchFamily="-108" charset="0"/>
                <a:ea typeface="+mn-ea"/>
                <a:cs typeface="+mn-cs"/>
              </a:rPr>
              <a:t>2. In his book </a:t>
            </a:r>
            <a:r>
              <a:rPr lang="en-US" sz="1200" i="1" kern="1200" dirty="0" smtClean="0">
                <a:solidFill>
                  <a:schemeClr val="tx1"/>
                </a:solidFill>
                <a:effectLst/>
                <a:latin typeface="Verdana" pitchFamily="-108" charset="0"/>
                <a:ea typeface="+mn-ea"/>
                <a:cs typeface="+mn-cs"/>
              </a:rPr>
              <a:t>On the Inequality of the Human Races</a:t>
            </a:r>
            <a:r>
              <a:rPr lang="en-US" sz="1200" kern="1200" dirty="0" smtClean="0">
                <a:solidFill>
                  <a:schemeClr val="tx1"/>
                </a:solidFill>
                <a:effectLst/>
                <a:latin typeface="Verdana" pitchFamily="-108" charset="0"/>
                <a:ea typeface="+mn-ea"/>
                <a:cs typeface="+mn-cs"/>
              </a:rPr>
              <a:t> (1854), Count Arthur de </a:t>
            </a:r>
            <a:r>
              <a:rPr lang="en-US" sz="1200" kern="1200" dirty="0" err="1" smtClean="0">
                <a:solidFill>
                  <a:schemeClr val="tx1"/>
                </a:solidFill>
                <a:effectLst/>
                <a:latin typeface="Verdana" pitchFamily="-108" charset="0"/>
                <a:ea typeface="+mn-ea"/>
                <a:cs typeface="+mn-cs"/>
              </a:rPr>
              <a:t>Gobineau</a:t>
            </a:r>
            <a:r>
              <a:rPr lang="en-US" sz="1200" kern="1200" dirty="0" smtClean="0">
                <a:solidFill>
                  <a:schemeClr val="tx1"/>
                </a:solidFill>
                <a:effectLst/>
                <a:latin typeface="Verdana" pitchFamily="-108" charset="0"/>
                <a:ea typeface="+mn-ea"/>
                <a:cs typeface="+mn-cs"/>
              </a:rPr>
              <a:t> divided humanity into the white, black, and yellow races and championed the “Aryan race” for its supposedly superior qualities. </a:t>
            </a:r>
          </a:p>
          <a:p>
            <a:r>
              <a:rPr lang="en-US" sz="1000" kern="1200" dirty="0" smtClean="0">
                <a:solidFill>
                  <a:schemeClr val="tx1"/>
                </a:solidFill>
                <a:effectLst/>
                <a:latin typeface="Verdana" pitchFamily="-108" charset="0"/>
                <a:ea typeface="+mn-ea"/>
                <a:cs typeface="+mn-cs"/>
              </a:rPr>
              <a:t>3. Social Darwinist ideas about the “survival of the fittest,” when applied to the “contest” between nations and races, drew on such ideas to further popularize stereotypes about inferior and superior races. </a:t>
            </a:r>
          </a:p>
          <a:p>
            <a:r>
              <a:rPr lang="en-US" sz="1000" kern="1200" dirty="0" smtClean="0">
                <a:solidFill>
                  <a:schemeClr val="tx1"/>
                </a:solidFill>
                <a:effectLst/>
                <a:latin typeface="Verdana" pitchFamily="-108" charset="0"/>
                <a:ea typeface="+mn-ea"/>
                <a:cs typeface="+mn-cs"/>
              </a:rPr>
              <a:t>4. The close links between nationalism and scientific racism helped justify imperial expansion and fostered domestic persecution and exclusion. </a:t>
            </a:r>
          </a:p>
          <a:p>
            <a:r>
              <a:rPr lang="en-US" sz="1000" kern="1200" dirty="0" smtClean="0">
                <a:solidFill>
                  <a:schemeClr val="tx1"/>
                </a:solidFill>
                <a:effectLst/>
                <a:latin typeface="Verdana" pitchFamily="-108" charset="0"/>
                <a:ea typeface="+mn-ea"/>
                <a:cs typeface="+mn-cs"/>
              </a:rPr>
              <a:t>5. According to race theorists, the nation was supposed to be racially pure; ethnic minorities, such as Poles and Czechs in the Russian empire and Poles in East Prussia, were viewed as a “national threat” that required cultural transformation and assimilation. </a:t>
            </a:r>
          </a:p>
          <a:p>
            <a:r>
              <a:rPr lang="en-US" sz="1000" kern="1200" dirty="0" smtClean="0">
                <a:solidFill>
                  <a:schemeClr val="tx1"/>
                </a:solidFill>
                <a:effectLst/>
                <a:latin typeface="Verdana" pitchFamily="-108" charset="0"/>
                <a:ea typeface="+mn-ea"/>
                <a:cs typeface="+mn-cs"/>
              </a:rPr>
              <a:t>6. For many nationalists, Jews were the ultimate outsiders, the stereotypical “inferior race” that posed the greatest challenge to national purity.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47</a:t>
            </a:fld>
            <a:endParaRPr lang="en-US"/>
          </a:p>
        </p:txBody>
      </p:sp>
    </p:spTree>
    <p:extLst>
      <p:ext uri="{BB962C8B-B14F-4D97-AF65-F5344CB8AC3E}">
        <p14:creationId xmlns:p14="http://schemas.microsoft.com/office/powerpoint/2010/main" val="284392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Nation and the People</a:t>
            </a:r>
          </a:p>
          <a:p>
            <a:endParaRPr lang="en-US" dirty="0" smtClean="0"/>
          </a:p>
          <a:p>
            <a:r>
              <a:rPr lang="en-US" sz="1000" b="1" dirty="0" smtClean="0">
                <a:latin typeface="Arial" panose="020B0604020202020204" pitchFamily="34" charset="0"/>
                <a:cs typeface="Arial" panose="020B0604020202020204" pitchFamily="34" charset="0"/>
              </a:rPr>
              <a:t>C. Jewish Emancipation</a:t>
            </a:r>
            <a:r>
              <a:rPr lang="en-US" sz="1000" b="1" baseline="0" dirty="0" smtClean="0">
                <a:latin typeface="Arial" panose="020B0604020202020204" pitchFamily="34" charset="0"/>
                <a:cs typeface="Arial" panose="020B0604020202020204" pitchFamily="34" charset="0"/>
              </a:rPr>
              <a:t> and Modern Anti-Semitism</a:t>
            </a:r>
          </a:p>
          <a:p>
            <a:r>
              <a:rPr lang="en-US" sz="1200" kern="1200" dirty="0" smtClean="0">
                <a:solidFill>
                  <a:schemeClr val="tx1"/>
                </a:solidFill>
                <a:effectLst/>
                <a:latin typeface="Verdana" pitchFamily="-108" charset="0"/>
                <a:ea typeface="+mn-ea"/>
                <a:cs typeface="+mn-cs"/>
              </a:rPr>
              <a:t>1. In 1871 the constitution of the new German Empire consolidated the process of Jewish emancipation and abolished all restrictions on Jewish marriage, choice of occupation, place of residence, and property ownership, although exclusion from government employment and social discrimination continued.</a:t>
            </a:r>
          </a:p>
          <a:p>
            <a:r>
              <a:rPr lang="en-US" sz="1200" kern="1200" dirty="0" smtClean="0">
                <a:solidFill>
                  <a:schemeClr val="tx1"/>
                </a:solidFill>
                <a:effectLst/>
                <a:latin typeface="Verdana" pitchFamily="-108" charset="0"/>
                <a:ea typeface="+mn-ea"/>
                <a:cs typeface="+mn-cs"/>
              </a:rPr>
              <a:t>2. Many Jews responded energetically to the opening up of career paths, excelling in wholesale and retail trade, banking and finance, consumer industries, journalism, medicine, and law; by 1871 a majority of Jews in western and central Europe had improved their economic situation and entered the middle classes.</a:t>
            </a:r>
          </a:p>
          <a:p>
            <a:r>
              <a:rPr lang="en-US" sz="1200" kern="1200" dirty="0" smtClean="0">
                <a:solidFill>
                  <a:schemeClr val="tx1"/>
                </a:solidFill>
                <a:effectLst/>
                <a:latin typeface="Verdana" pitchFamily="-108" charset="0"/>
                <a:ea typeface="+mn-ea"/>
                <a:cs typeface="+mn-cs"/>
              </a:rPr>
              <a:t>3. Most Jewish people also identified strongly with their respective nation-states and saw themselves as patriotic citizens.</a:t>
            </a:r>
          </a:p>
          <a:p>
            <a:r>
              <a:rPr lang="en-US" sz="1200" kern="1200" dirty="0" smtClean="0">
                <a:solidFill>
                  <a:schemeClr val="tx1"/>
                </a:solidFill>
                <a:effectLst/>
                <a:latin typeface="Verdana" pitchFamily="-108" charset="0"/>
                <a:ea typeface="+mn-ea"/>
                <a:cs typeface="+mn-cs"/>
              </a:rPr>
              <a:t>4. Vicious anti-Semitism reappeared after the stock market crash of 1873, whipped up by resentment against Jewish achievement and Jewish “financial control” and claims that the Jewish race or “blood” posed a biological threat to Christian peoples.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2817243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 The Nation and the People</a:t>
            </a:r>
          </a:p>
          <a:p>
            <a:endParaRPr lang="en-US" dirty="0" smtClean="0"/>
          </a:p>
          <a:p>
            <a:r>
              <a:rPr lang="en-US" sz="1000" b="1" dirty="0" smtClean="0">
                <a:latin typeface="Arial" panose="020B0604020202020204" pitchFamily="34" charset="0"/>
                <a:cs typeface="Arial" panose="020B0604020202020204" pitchFamily="34" charset="0"/>
              </a:rPr>
              <a:t>C. Jewish Emancipation</a:t>
            </a:r>
            <a:r>
              <a:rPr lang="en-US" sz="1000" b="1" baseline="0" dirty="0" smtClean="0">
                <a:latin typeface="Arial" panose="020B0604020202020204" pitchFamily="34" charset="0"/>
                <a:cs typeface="Arial" panose="020B0604020202020204" pitchFamily="34" charset="0"/>
              </a:rPr>
              <a:t> and Modern Anti-Semitism</a:t>
            </a:r>
          </a:p>
          <a:p>
            <a:r>
              <a:rPr lang="en-US" sz="1200" kern="1200" dirty="0" smtClean="0">
                <a:solidFill>
                  <a:schemeClr val="tx1"/>
                </a:solidFill>
                <a:effectLst/>
                <a:latin typeface="Verdana" pitchFamily="-108" charset="0"/>
                <a:ea typeface="+mn-ea"/>
                <a:cs typeface="+mn-cs"/>
              </a:rPr>
              <a:t>5. Such ideas were popularized by publications of the notorious forgery “The Protocols of the Elders of Zion,” a tract written by the Russian secret police suggesting that Jewish elders planned to dominate the world.</a:t>
            </a:r>
          </a:p>
          <a:p>
            <a:r>
              <a:rPr lang="en-US" sz="1000" kern="1200" dirty="0" smtClean="0">
                <a:solidFill>
                  <a:schemeClr val="tx1"/>
                </a:solidFill>
                <a:effectLst/>
                <a:latin typeface="Verdana" pitchFamily="-108" charset="0"/>
                <a:ea typeface="+mn-ea"/>
                <a:cs typeface="+mn-cs"/>
              </a:rPr>
              <a:t>6. In the early 1890s, Karl </a:t>
            </a:r>
            <a:r>
              <a:rPr lang="en-US" sz="1000" kern="1200" dirty="0" err="1" smtClean="0">
                <a:solidFill>
                  <a:schemeClr val="tx1"/>
                </a:solidFill>
                <a:effectLst/>
                <a:latin typeface="Verdana" pitchFamily="-108" charset="0"/>
                <a:ea typeface="+mn-ea"/>
                <a:cs typeface="+mn-cs"/>
              </a:rPr>
              <a:t>Lueger</a:t>
            </a:r>
            <a:r>
              <a:rPr lang="en-US" sz="1000" kern="1200" dirty="0" smtClean="0">
                <a:solidFill>
                  <a:schemeClr val="tx1"/>
                </a:solidFill>
                <a:effectLst/>
                <a:latin typeface="Verdana" pitchFamily="-108" charset="0"/>
                <a:ea typeface="+mn-ea"/>
                <a:cs typeface="+mn-cs"/>
              </a:rPr>
              <a:t>, the mayor of Vienna from 1897 to 1910, and his Christian Socialist Party won electoral victories by appealing to the German-speaking lower middle class with a combination of fierce anti-Semitic rhetoric and municipal ownership of basic services. </a:t>
            </a:r>
          </a:p>
          <a:p>
            <a:r>
              <a:rPr lang="en-US" sz="1000" kern="1200" dirty="0" smtClean="0">
                <a:solidFill>
                  <a:schemeClr val="tx1"/>
                </a:solidFill>
                <a:effectLst/>
                <a:latin typeface="Verdana" pitchFamily="-108" charset="0"/>
                <a:ea typeface="+mn-ea"/>
                <a:cs typeface="+mn-cs"/>
              </a:rPr>
              <a:t>7. Leading Zionists such as Theodor Herzl advocated the creation of a Jewish state in Palestine, where Europe’s Jews could live free of social prejudice.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74452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ct val="30000"/>
              </a:spcBef>
              <a:spcAft>
                <a:spcPct val="0"/>
              </a:spcAft>
              <a:buClrTx/>
              <a:buSzTx/>
              <a:buFontTx/>
              <a:buAutoNum type="romanUcPeriod"/>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Napoleon III in France</a:t>
            </a:r>
          </a:p>
          <a:p>
            <a:endParaRPr lang="en-US" dirty="0" smtClean="0"/>
          </a:p>
          <a:p>
            <a:r>
              <a:rPr lang="en-US" sz="1000" b="1" dirty="0" smtClean="0">
                <a:latin typeface="Arial" panose="020B0604020202020204" pitchFamily="34" charset="0"/>
                <a:cs typeface="Arial" panose="020B0604020202020204" pitchFamily="34" charset="0"/>
              </a:rPr>
              <a:t>B. Napoleon</a:t>
            </a:r>
            <a:r>
              <a:rPr lang="en-US" sz="1000" b="1" baseline="0" dirty="0" smtClean="0">
                <a:latin typeface="Arial" panose="020B0604020202020204" pitchFamily="34" charset="0"/>
                <a:cs typeface="Arial" panose="020B0604020202020204" pitchFamily="34" charset="0"/>
              </a:rPr>
              <a:t> III’s Second Empire</a:t>
            </a:r>
          </a:p>
          <a:p>
            <a:r>
              <a:rPr lang="en-US" sz="1200" kern="1200" dirty="0" smtClean="0">
                <a:solidFill>
                  <a:schemeClr val="tx1"/>
                </a:solidFill>
                <a:effectLst/>
                <a:latin typeface="Verdana" pitchFamily="-108" charset="0"/>
                <a:ea typeface="+mn-ea"/>
                <a:cs typeface="+mn-cs"/>
              </a:rPr>
              <a:t>1. Louis Napoleon—now Emperor Napoleon III—stimulated economic growth as his government encouraged new investment banks and massive railroad construction in the 1850s.</a:t>
            </a:r>
          </a:p>
          <a:p>
            <a:r>
              <a:rPr lang="en-US" sz="1200" kern="1200" dirty="0" smtClean="0">
                <a:solidFill>
                  <a:schemeClr val="tx1"/>
                </a:solidFill>
                <a:effectLst/>
                <a:latin typeface="Verdana" pitchFamily="-108" charset="0"/>
                <a:ea typeface="+mn-ea"/>
                <a:cs typeface="+mn-cs"/>
              </a:rPr>
              <a:t>2. In the 1860s he granted workers the right to form unions and the right to strike.</a:t>
            </a:r>
          </a:p>
          <a:p>
            <a:r>
              <a:rPr lang="en-US" sz="1200" kern="1200" dirty="0" smtClean="0">
                <a:solidFill>
                  <a:schemeClr val="tx1"/>
                </a:solidFill>
                <a:effectLst/>
                <a:latin typeface="Verdana" pitchFamily="-108" charset="0"/>
                <a:ea typeface="+mn-ea"/>
                <a:cs typeface="+mn-cs"/>
              </a:rPr>
              <a:t>3. Napoleon III solidified his political power by choosing his own ministers and allowing them great freedom of action, while at the same time restricting but not abolishing the reformed Assembly.</a:t>
            </a:r>
          </a:p>
          <a:p>
            <a:r>
              <a:rPr lang="en-US" sz="1000" kern="1200" dirty="0" smtClean="0">
                <a:solidFill>
                  <a:schemeClr val="tx1"/>
                </a:solidFill>
                <a:effectLst/>
                <a:latin typeface="Verdana" pitchFamily="-108" charset="0"/>
                <a:ea typeface="+mn-ea"/>
                <a:cs typeface="+mn-cs"/>
              </a:rPr>
              <a:t>4. In 1857 and again in 1863, Louis Napoleon’s electoral system worked brilliantly, but in the 1860s it gradually disintegrated, as the middle-class liberals who had always wanted a less authoritarian regime denounced his rule, with increasing effectiveness.</a:t>
            </a:r>
          </a:p>
          <a:p>
            <a:r>
              <a:rPr lang="en-US" sz="1000" kern="1200" dirty="0" smtClean="0">
                <a:solidFill>
                  <a:schemeClr val="tx1"/>
                </a:solidFill>
                <a:effectLst/>
                <a:latin typeface="Verdana" pitchFamily="-108" charset="0"/>
                <a:ea typeface="+mn-ea"/>
                <a:cs typeface="+mn-cs"/>
              </a:rPr>
              <a:t>5. Sensitive to the public mood, Napoleon responded to critics by progressively liberalizing his empire, giving the Assembly greater powers and opposition candidates greater freedoms.</a:t>
            </a:r>
          </a:p>
          <a:p>
            <a:r>
              <a:rPr lang="en-US" sz="1000" kern="1200" dirty="0" smtClean="0">
                <a:solidFill>
                  <a:schemeClr val="tx1"/>
                </a:solidFill>
                <a:effectLst/>
                <a:latin typeface="Verdana" pitchFamily="-108" charset="0"/>
                <a:ea typeface="+mn-ea"/>
                <a:cs typeface="+mn-cs"/>
              </a:rPr>
              <a:t>6. The next year, a sick and weary Louis Napoleon again granted France a new constitution, which combined a basically parliamentary regime with a hereditary emperor as chief of state.</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a:t>
            </a:fld>
            <a:endParaRPr lang="en-US"/>
          </a:p>
        </p:txBody>
      </p:sp>
    </p:spTree>
    <p:extLst>
      <p:ext uri="{BB962C8B-B14F-4D97-AF65-F5344CB8AC3E}">
        <p14:creationId xmlns:p14="http://schemas.microsoft.com/office/powerpoint/2010/main" val="25094820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50</a:t>
            </a:fld>
            <a:endParaRPr lang="en-US"/>
          </a:p>
        </p:txBody>
      </p:sp>
    </p:spTree>
    <p:extLst>
      <p:ext uri="{BB962C8B-B14F-4D97-AF65-F5344CB8AC3E}">
        <p14:creationId xmlns:p14="http://schemas.microsoft.com/office/powerpoint/2010/main" val="2110058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51</a:t>
            </a:fld>
            <a:endParaRPr lang="en-US"/>
          </a:p>
        </p:txBody>
      </p:sp>
    </p:spTree>
    <p:extLst>
      <p:ext uri="{BB962C8B-B14F-4D97-AF65-F5344CB8AC3E}">
        <p14:creationId xmlns:p14="http://schemas.microsoft.com/office/powerpoint/2010/main" val="3634256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VI. Marxism and the Socialist Movement</a:t>
            </a:r>
          </a:p>
          <a:p>
            <a:endParaRPr lang="en-US" sz="1000" b="1" dirty="0" smtClean="0">
              <a:latin typeface="Arial" panose="020B0604020202020204" pitchFamily="34" charset="0"/>
              <a:cs typeface="Arial" panose="020B0604020202020204" pitchFamily="34" charset="0"/>
            </a:endParaRPr>
          </a:p>
          <a:p>
            <a:pPr marL="228600" indent="-228600">
              <a:buAutoNum type="alphaUcPeriod"/>
            </a:pPr>
            <a:r>
              <a:rPr lang="en-US" sz="1000" b="1" dirty="0" smtClean="0">
                <a:latin typeface="Arial" panose="020B0604020202020204" pitchFamily="34" charset="0"/>
                <a:cs typeface="Arial" panose="020B0604020202020204" pitchFamily="34" charset="0"/>
              </a:rPr>
              <a:t>The Socialist International</a:t>
            </a:r>
          </a:p>
          <a:p>
            <a:r>
              <a:rPr lang="en-US" sz="1200" kern="1200" dirty="0" smtClean="0">
                <a:solidFill>
                  <a:schemeClr val="tx1"/>
                </a:solidFill>
                <a:effectLst/>
                <a:latin typeface="Verdana" pitchFamily="-108" charset="0"/>
                <a:ea typeface="+mn-ea"/>
                <a:cs typeface="+mn-cs"/>
              </a:rPr>
              <a:t>1. Neither Bismarck’s anti-socialist laws nor his extensive social security system checked the phenomenal growth of the German Social Democratic Party (SPD), which espoused radical Marxism even while seeking reform through legal parliamentary politics.</a:t>
            </a:r>
          </a:p>
          <a:p>
            <a:r>
              <a:rPr lang="en-US" sz="1200" kern="1200" dirty="0" smtClean="0">
                <a:solidFill>
                  <a:schemeClr val="tx1"/>
                </a:solidFill>
                <a:effectLst/>
                <a:latin typeface="Verdana" pitchFamily="-108" charset="0"/>
                <a:ea typeface="+mn-ea"/>
                <a:cs typeface="+mn-cs"/>
              </a:rPr>
              <a:t>2. Socialist parties also grew elsewhere, including among Russian exiles in Switzerland, France, Belgium, and Austria-Hungary. </a:t>
            </a:r>
          </a:p>
          <a:p>
            <a:r>
              <a:rPr lang="en-US" sz="1000" kern="1200" dirty="0" smtClean="0">
                <a:solidFill>
                  <a:schemeClr val="tx1"/>
                </a:solidFill>
                <a:effectLst/>
                <a:latin typeface="Verdana" pitchFamily="-108" charset="0"/>
                <a:ea typeface="+mn-ea"/>
                <a:cs typeface="+mn-cs"/>
              </a:rPr>
              <a:t>3. Marx himself played an important role in founding the First International of socialists—the International Working Men’s Association—which was an organization he battled successfully to control and used as a means of spreading his doctrines of socialist revolution.</a:t>
            </a:r>
          </a:p>
          <a:p>
            <a:r>
              <a:rPr lang="en-US" sz="1000" kern="1200" dirty="0" smtClean="0">
                <a:solidFill>
                  <a:schemeClr val="tx1"/>
                </a:solidFill>
                <a:effectLst/>
                <a:latin typeface="Verdana" pitchFamily="-108" charset="0"/>
                <a:ea typeface="+mn-ea"/>
                <a:cs typeface="+mn-cs"/>
              </a:rPr>
              <a:t>4. Marx endorsed the radical patriotism of the Paris Commune and its terrible struggle against the French state as a giant step toward socialist revolution, frightening many of his early supporters and causing the First International to collapse.</a:t>
            </a:r>
          </a:p>
          <a:p>
            <a:r>
              <a:rPr lang="en-US" sz="1000" kern="1200" dirty="0" smtClean="0">
                <a:solidFill>
                  <a:schemeClr val="tx1"/>
                </a:solidFill>
                <a:effectLst/>
                <a:latin typeface="Verdana" pitchFamily="-108" charset="0"/>
                <a:ea typeface="+mn-ea"/>
                <a:cs typeface="+mn-cs"/>
              </a:rPr>
              <a:t>5. In 1889, as the individual parties in different countries grew stronger, socialist leaders formed the Second International, a federation of national socialist parties whose delegates met every three years to interpret Marxist doctrines and plan coordinated action.</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52</a:t>
            </a:fld>
            <a:endParaRPr lang="en-US"/>
          </a:p>
        </p:txBody>
      </p:sp>
    </p:spTree>
    <p:extLst>
      <p:ext uri="{BB962C8B-B14F-4D97-AF65-F5344CB8AC3E}">
        <p14:creationId xmlns:p14="http://schemas.microsoft.com/office/powerpoint/2010/main" val="32004809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53</a:t>
            </a:fld>
            <a:endParaRPr lang="en-US"/>
          </a:p>
        </p:txBody>
      </p:sp>
    </p:spTree>
    <p:extLst>
      <p:ext uri="{BB962C8B-B14F-4D97-AF65-F5344CB8AC3E}">
        <p14:creationId xmlns:p14="http://schemas.microsoft.com/office/powerpoint/2010/main" val="4120051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Marxism and the Socialist Movement</a:t>
            </a:r>
          </a:p>
          <a:p>
            <a:endParaRPr lang="en-US" dirty="0" smtClean="0"/>
          </a:p>
          <a:p>
            <a:r>
              <a:rPr lang="en-US" sz="1000" b="1" dirty="0" smtClean="0">
                <a:latin typeface="Arial" panose="020B0604020202020204" pitchFamily="34" charset="0"/>
                <a:cs typeface="Arial" panose="020B0604020202020204" pitchFamily="34" charset="0"/>
              </a:rPr>
              <a:t>B. Labor Unions and Marxist Revisionism</a:t>
            </a:r>
          </a:p>
          <a:p>
            <a:r>
              <a:rPr lang="en-US" sz="1200" kern="1200" dirty="0" smtClean="0">
                <a:solidFill>
                  <a:schemeClr val="tx1"/>
                </a:solidFill>
                <a:effectLst/>
                <a:latin typeface="Verdana" pitchFamily="-108" charset="0"/>
                <a:ea typeface="+mn-ea"/>
                <a:cs typeface="+mn-cs"/>
              </a:rPr>
              <a:t>1. As workers gained the right to vote and to participate politically in the nation-state, they focused their attention more on elections than on revolutions.</a:t>
            </a:r>
          </a:p>
          <a:p>
            <a:r>
              <a:rPr lang="en-US" sz="1200" kern="1200" dirty="0" smtClean="0">
                <a:solidFill>
                  <a:schemeClr val="tx1"/>
                </a:solidFill>
                <a:effectLst/>
                <a:latin typeface="Verdana" pitchFamily="-108" charset="0"/>
                <a:ea typeface="+mn-ea"/>
                <a:cs typeface="+mn-cs"/>
              </a:rPr>
              <a:t>2. Most importantly, as workers’ standard of living rose gradually but substantially after 1850 and the quality of life in urban areas improved dramatically, workers became more moderate.</a:t>
            </a:r>
          </a:p>
          <a:p>
            <a:r>
              <a:rPr lang="en-US" sz="1000" kern="1200" dirty="0" smtClean="0">
                <a:solidFill>
                  <a:schemeClr val="tx1"/>
                </a:solidFill>
                <a:effectLst/>
                <a:latin typeface="Verdana" pitchFamily="-108" charset="0"/>
                <a:ea typeface="+mn-ea"/>
                <a:cs typeface="+mn-cs"/>
              </a:rPr>
              <a:t>3. In the early stages of industrialization, unions were generally prohibited by law: a law of the French Revolution had declared all guilds and unions illegal; British workers’ attempts to unite were made criminal conspiracies in 1799, and other countries saw unions as subversive and enacted laws that hampered their development. </a:t>
            </a:r>
          </a:p>
          <a:p>
            <a:r>
              <a:rPr lang="en-US" sz="1000" kern="1200" dirty="0" smtClean="0">
                <a:solidFill>
                  <a:schemeClr val="tx1"/>
                </a:solidFill>
                <a:effectLst/>
                <a:latin typeface="Verdana" pitchFamily="-108" charset="0"/>
                <a:ea typeface="+mn-ea"/>
                <a:cs typeface="+mn-cs"/>
              </a:rPr>
              <a:t>4. New and more practical kinds of unions, limited primarily to highly skilled workers such as machinists and carpenters, concentrated on winning better wages and hours through collective bargaining and compromise.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54</a:t>
            </a:fld>
            <a:endParaRPr lang="en-US"/>
          </a:p>
        </p:txBody>
      </p:sp>
    </p:spTree>
    <p:extLst>
      <p:ext uri="{BB962C8B-B14F-4D97-AF65-F5344CB8AC3E}">
        <p14:creationId xmlns:p14="http://schemas.microsoft.com/office/powerpoint/2010/main" val="2943289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VI. Marxism and the Socialist Movement</a:t>
            </a:r>
          </a:p>
          <a:p>
            <a:endParaRPr lang="en-US" dirty="0" smtClean="0"/>
          </a:p>
          <a:p>
            <a:r>
              <a:rPr lang="en-US" sz="1000" b="1" dirty="0" smtClean="0">
                <a:latin typeface="Arial" panose="020B0604020202020204" pitchFamily="34" charset="0"/>
                <a:cs typeface="Arial" panose="020B0604020202020204" pitchFamily="34" charset="0"/>
              </a:rPr>
              <a:t>B. Labor Unions and Marxist Revisionism</a:t>
            </a:r>
          </a:p>
          <a:p>
            <a:r>
              <a:rPr lang="en-US" sz="1000" kern="1200" dirty="0" smtClean="0">
                <a:solidFill>
                  <a:schemeClr val="tx1"/>
                </a:solidFill>
                <a:effectLst/>
                <a:latin typeface="Verdana" pitchFamily="-108" charset="0"/>
                <a:ea typeface="+mn-ea"/>
                <a:cs typeface="+mn-cs"/>
              </a:rPr>
              <a:t>5. Genuine collective bargaining, long opposed by socialist intellectuals as a sellout, was officially recognized as desirable by the German Trade Union Congress in 1899.</a:t>
            </a:r>
          </a:p>
          <a:p>
            <a:r>
              <a:rPr lang="en-US" sz="1000" kern="1200" dirty="0" smtClean="0">
                <a:solidFill>
                  <a:schemeClr val="tx1"/>
                </a:solidFill>
                <a:effectLst/>
                <a:latin typeface="Verdana" pitchFamily="-108" charset="0"/>
                <a:ea typeface="+mn-ea"/>
                <a:cs typeface="+mn-cs"/>
              </a:rPr>
              <a:t>6. The socialist Eduard Bernstein (1850–1932) argued in his </a:t>
            </a:r>
            <a:r>
              <a:rPr lang="en-US" sz="1000" i="1" kern="1200" dirty="0" smtClean="0">
                <a:solidFill>
                  <a:schemeClr val="tx1"/>
                </a:solidFill>
                <a:effectLst/>
                <a:latin typeface="Verdana" pitchFamily="-108" charset="0"/>
                <a:ea typeface="+mn-ea"/>
                <a:cs typeface="+mn-cs"/>
              </a:rPr>
              <a:t>Evolutionary Socialism</a:t>
            </a:r>
            <a:r>
              <a:rPr lang="en-US" sz="1000" kern="1200" dirty="0" smtClean="0">
                <a:solidFill>
                  <a:schemeClr val="tx1"/>
                </a:solidFill>
                <a:effectLst/>
                <a:latin typeface="Verdana" pitchFamily="-108" charset="0"/>
                <a:ea typeface="+mn-ea"/>
                <a:cs typeface="+mn-cs"/>
              </a:rPr>
              <a:t> (1899) that many of Marx’s predictions had been proved false.</a:t>
            </a:r>
          </a:p>
          <a:p>
            <a:r>
              <a:rPr lang="en-US" sz="1000" kern="1200" dirty="0" smtClean="0">
                <a:solidFill>
                  <a:schemeClr val="tx1"/>
                </a:solidFill>
                <a:effectLst/>
                <a:latin typeface="Verdana" pitchFamily="-108" charset="0"/>
                <a:ea typeface="+mn-ea"/>
                <a:cs typeface="+mn-cs"/>
              </a:rPr>
              <a:t>7. In France the socialist leader Jean </a:t>
            </a:r>
            <a:r>
              <a:rPr lang="en-US" sz="1000" kern="1200" dirty="0" err="1" smtClean="0">
                <a:solidFill>
                  <a:schemeClr val="tx1"/>
                </a:solidFill>
                <a:effectLst/>
                <a:latin typeface="Verdana" pitchFamily="-108" charset="0"/>
                <a:ea typeface="+mn-ea"/>
                <a:cs typeface="+mn-cs"/>
              </a:rPr>
              <a:t>Jaurès</a:t>
            </a:r>
            <a:r>
              <a:rPr lang="en-US" sz="1000" kern="1200" dirty="0" smtClean="0">
                <a:solidFill>
                  <a:schemeClr val="tx1"/>
                </a:solidFill>
                <a:effectLst/>
                <a:latin typeface="Verdana" pitchFamily="-108" charset="0"/>
                <a:ea typeface="+mn-ea"/>
                <a:cs typeface="+mn-cs"/>
              </a:rPr>
              <a:t> (1859–1914) formally repudiated revisionism, but he remained at heart a gradualist and optimistic secular humanist.</a:t>
            </a:r>
          </a:p>
          <a:p>
            <a:endParaRPr lang="en-US" sz="1000" dirty="0" smtClean="0"/>
          </a:p>
          <a:p>
            <a:endParaRPr lang="en-US" sz="1000" b="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55</a:t>
            </a:fld>
            <a:endParaRPr lang="en-US"/>
          </a:p>
        </p:txBody>
      </p:sp>
    </p:spTree>
    <p:extLst>
      <p:ext uri="{BB962C8B-B14F-4D97-AF65-F5344CB8AC3E}">
        <p14:creationId xmlns:p14="http://schemas.microsoft.com/office/powerpoint/2010/main" val="417435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latin typeface="Arial" panose="020B0604020202020204" pitchFamily="34" charset="0"/>
                <a:cs typeface="Arial" panose="020B0604020202020204" pitchFamily="34" charset="0"/>
              </a:rPr>
              <a:t>II. Nation Building in Italy,</a:t>
            </a:r>
            <a:r>
              <a:rPr lang="en-US" sz="1000" b="1" baseline="0" dirty="0" smtClean="0">
                <a:latin typeface="Arial" panose="020B0604020202020204" pitchFamily="34" charset="0"/>
                <a:cs typeface="Arial" panose="020B0604020202020204" pitchFamily="34" charset="0"/>
              </a:rPr>
              <a:t> Germany, and the United States</a:t>
            </a:r>
          </a:p>
          <a:p>
            <a:endParaRPr lang="en-US" sz="1000" b="1" baseline="0" dirty="0" smtClean="0">
              <a:latin typeface="Arial" panose="020B0604020202020204" pitchFamily="34" charset="0"/>
              <a:cs typeface="Arial" panose="020B0604020202020204" pitchFamily="34" charset="0"/>
            </a:endParaRPr>
          </a:p>
          <a:p>
            <a:pPr marL="228600" indent="-228600">
              <a:buAutoNum type="alphaUcPeriod"/>
            </a:pPr>
            <a:r>
              <a:rPr lang="en-US" sz="1000" b="1" baseline="0" dirty="0" smtClean="0">
                <a:latin typeface="Arial" panose="020B0604020202020204" pitchFamily="34" charset="0"/>
                <a:cs typeface="Arial" panose="020B0604020202020204" pitchFamily="34" charset="0"/>
              </a:rPr>
              <a:t>Italy to 1850</a:t>
            </a:r>
          </a:p>
          <a:p>
            <a:r>
              <a:rPr lang="en-US" sz="1200" kern="1200" dirty="0" smtClean="0">
                <a:solidFill>
                  <a:schemeClr val="tx1"/>
                </a:solidFill>
                <a:effectLst/>
                <a:latin typeface="Verdana" pitchFamily="-108" charset="0"/>
                <a:ea typeface="+mn-ea"/>
                <a:cs typeface="+mn-cs"/>
              </a:rPr>
              <a:t>1. Three approaches</a:t>
            </a:r>
            <a:r>
              <a:rPr lang="en-US" sz="1200" kern="1200" baseline="0" dirty="0" smtClean="0">
                <a:solidFill>
                  <a:schemeClr val="tx1"/>
                </a:solidFill>
                <a:effectLst/>
                <a:latin typeface="Verdana" pitchFamily="-108" charset="0"/>
                <a:ea typeface="+mn-ea"/>
                <a:cs typeface="+mn-cs"/>
              </a:rPr>
              <a:t> to a unified Italy: </a:t>
            </a:r>
            <a:r>
              <a:rPr lang="en-US" sz="1200" kern="1200" dirty="0" smtClean="0">
                <a:solidFill>
                  <a:schemeClr val="tx1"/>
                </a:solidFill>
                <a:effectLst/>
                <a:latin typeface="Verdana" pitchFamily="-108" charset="0"/>
                <a:ea typeface="+mn-ea"/>
                <a:cs typeface="+mn-cs"/>
              </a:rPr>
              <a:t>First, radical and idealistic patriot Giuseppe Mazzini called for a centralized democratic republic based on universal male suffrage and the will of the people. Second, Vincenzo </a:t>
            </a:r>
            <a:r>
              <a:rPr lang="en-US" sz="1200" kern="1200" dirty="0" err="1" smtClean="0">
                <a:solidFill>
                  <a:schemeClr val="tx1"/>
                </a:solidFill>
                <a:effectLst/>
                <a:latin typeface="Verdana" pitchFamily="-108" charset="0"/>
                <a:ea typeface="+mn-ea"/>
                <a:cs typeface="+mn-cs"/>
              </a:rPr>
              <a:t>Gioberti</a:t>
            </a:r>
            <a:r>
              <a:rPr lang="en-US" sz="1200" kern="1200" dirty="0" smtClean="0">
                <a:solidFill>
                  <a:schemeClr val="tx1"/>
                </a:solidFill>
                <a:effectLst/>
                <a:latin typeface="Verdana" pitchFamily="-108" charset="0"/>
                <a:ea typeface="+mn-ea"/>
                <a:cs typeface="+mn-cs"/>
              </a:rPr>
              <a:t>, a Catholic priest, called for a federation of existing states under the presidency of a progressive pope, an idea that received initial cautious support from Pius IX (pontificate 1846–1878). </a:t>
            </a:r>
            <a:r>
              <a:rPr lang="en-US" sz="1000" kern="1200" dirty="0" smtClean="0">
                <a:solidFill>
                  <a:schemeClr val="tx1"/>
                </a:solidFill>
                <a:effectLst/>
                <a:latin typeface="Verdana" pitchFamily="-108" charset="0"/>
                <a:ea typeface="+mn-ea"/>
                <a:cs typeface="+mn-cs"/>
              </a:rPr>
              <a:t>Third, many Italians looked to the constitutional monarchy of Sardinia-Piedmont and its new monarch, Victor Emmanuel, for leadership, especially after the failures of 1848, when Austria smashed Mazzini’s republicanism.</a:t>
            </a:r>
          </a:p>
          <a:p>
            <a:r>
              <a:rPr lang="en-US" sz="1000" kern="1200" dirty="0" smtClean="0">
                <a:solidFill>
                  <a:schemeClr val="tx1"/>
                </a:solidFill>
                <a:effectLst/>
                <a:latin typeface="Verdana" pitchFamily="-108" charset="0"/>
                <a:ea typeface="+mn-ea"/>
                <a:cs typeface="+mn-cs"/>
              </a:rPr>
              <a:t>2. To some of the Italian middle classes, Sardinia appeared to be a liberal, progressive state ideally suited to drive Austria out of northern Italy and lead a united Italy.</a:t>
            </a:r>
          </a:p>
          <a:p>
            <a:r>
              <a:rPr lang="en-US" sz="1000" kern="1200" dirty="0" smtClean="0">
                <a:solidFill>
                  <a:schemeClr val="tx1"/>
                </a:solidFill>
                <a:effectLst/>
                <a:latin typeface="Verdana" pitchFamily="-108" charset="0"/>
                <a:ea typeface="+mn-ea"/>
                <a:cs typeface="+mn-cs"/>
              </a:rPr>
              <a:t>3. Pius IX’s support for unification gave way to hostility after he was temporarily driven from Rome during the upheavals of 1848; thereafter, he opposed national unification and in the </a:t>
            </a:r>
            <a:r>
              <a:rPr lang="en-US" sz="1000" i="1" kern="1200" dirty="0" smtClean="0">
                <a:solidFill>
                  <a:schemeClr val="tx1"/>
                </a:solidFill>
                <a:effectLst/>
                <a:latin typeface="Verdana" pitchFamily="-108" charset="0"/>
                <a:ea typeface="+mn-ea"/>
                <a:cs typeface="+mn-cs"/>
              </a:rPr>
              <a:t>Syllabus of Errors</a:t>
            </a:r>
            <a:r>
              <a:rPr lang="en-US" sz="1000" kern="1200" dirty="0" smtClean="0">
                <a:solidFill>
                  <a:schemeClr val="tx1"/>
                </a:solidFill>
                <a:effectLst/>
                <a:latin typeface="Verdana" pitchFamily="-108" charset="0"/>
                <a:ea typeface="+mn-ea"/>
                <a:cs typeface="+mn-cs"/>
              </a:rPr>
              <a:t> (1864) denounced rationalism, socialism, separation of church and state, and religious liberty.</a:t>
            </a:r>
          </a:p>
          <a:p>
            <a:pPr marL="0" indent="0">
              <a:buNone/>
            </a:pPr>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3386914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B. Cavour</a:t>
            </a:r>
            <a:r>
              <a:rPr lang="en-US" sz="1000" b="1" baseline="0" dirty="0" smtClean="0">
                <a:latin typeface="Arial" panose="020B0604020202020204" pitchFamily="34" charset="0"/>
                <a:cs typeface="Arial" panose="020B0604020202020204" pitchFamily="34" charset="0"/>
              </a:rPr>
              <a:t> and Garibaldi in Italy</a:t>
            </a:r>
          </a:p>
          <a:p>
            <a:r>
              <a:rPr lang="en-US" sz="1200" kern="1200" dirty="0" smtClean="0">
                <a:solidFill>
                  <a:schemeClr val="tx1"/>
                </a:solidFill>
                <a:effectLst/>
                <a:latin typeface="Verdana" pitchFamily="-108" charset="0"/>
                <a:ea typeface="+mn-ea"/>
                <a:cs typeface="+mn-cs"/>
              </a:rPr>
              <a:t>1. Sardinia’s brilliant statesman Count </a:t>
            </a:r>
            <a:r>
              <a:rPr lang="en-US" sz="1200" kern="1200" dirty="0" err="1" smtClean="0">
                <a:solidFill>
                  <a:schemeClr val="tx1"/>
                </a:solidFill>
                <a:effectLst/>
                <a:latin typeface="Verdana" pitchFamily="-108" charset="0"/>
                <a:ea typeface="+mn-ea"/>
                <a:cs typeface="+mn-cs"/>
              </a:rPr>
              <a:t>Camillo</a:t>
            </a:r>
            <a:r>
              <a:rPr lang="en-US" sz="1200" kern="1200" dirty="0" smtClean="0">
                <a:solidFill>
                  <a:schemeClr val="tx1"/>
                </a:solidFill>
                <a:effectLst/>
                <a:latin typeface="Verdana" pitchFamily="-108" charset="0"/>
                <a:ea typeface="+mn-ea"/>
                <a:cs typeface="+mn-cs"/>
              </a:rPr>
              <a:t> </a:t>
            </a:r>
            <a:r>
              <a:rPr lang="en-US" sz="1200" kern="1200" dirty="0" err="1" smtClean="0">
                <a:solidFill>
                  <a:schemeClr val="tx1"/>
                </a:solidFill>
                <a:effectLst/>
                <a:latin typeface="Verdana" pitchFamily="-108" charset="0"/>
                <a:ea typeface="+mn-ea"/>
                <a:cs typeface="+mn-cs"/>
              </a:rPr>
              <a:t>Benso</a:t>
            </a:r>
            <a:r>
              <a:rPr lang="en-US" sz="1200" kern="1200" dirty="0" smtClean="0">
                <a:solidFill>
                  <a:schemeClr val="tx1"/>
                </a:solidFill>
                <a:effectLst/>
                <a:latin typeface="Verdana" pitchFamily="-108" charset="0"/>
                <a:ea typeface="+mn-ea"/>
                <a:cs typeface="+mn-cs"/>
              </a:rPr>
              <a:t> di Cavour had limited and realistic national goals, seeking unity only for the states of northern and perhaps central Italy in an expanded kingdom of Sardinia.</a:t>
            </a:r>
          </a:p>
          <a:p>
            <a:r>
              <a:rPr lang="en-US" sz="1200" kern="1200" dirty="0" smtClean="0">
                <a:solidFill>
                  <a:schemeClr val="tx1"/>
                </a:solidFill>
                <a:effectLst/>
                <a:latin typeface="Verdana" pitchFamily="-108" charset="0"/>
                <a:ea typeface="+mn-ea"/>
                <a:cs typeface="+mn-cs"/>
              </a:rPr>
              <a:t>2. In the 1850s Cavour worked to consolidate Sardinia as a liberal constitutional state capable of leading northern Italy; he successfully built support for Sardinia through a program of highways and railroads, civil liberties, and opposition to clerical privilege.</a:t>
            </a:r>
          </a:p>
          <a:p>
            <a:r>
              <a:rPr lang="en-US" sz="1200" kern="1200" dirty="0" smtClean="0">
                <a:solidFill>
                  <a:schemeClr val="tx1"/>
                </a:solidFill>
                <a:effectLst/>
                <a:latin typeface="Verdana" pitchFamily="-108" charset="0"/>
                <a:ea typeface="+mn-ea"/>
                <a:cs typeface="+mn-cs"/>
              </a:rPr>
              <a:t>3. Cavour realized that Sardinia could not drive Austria out of northern Italy without a powerful ally, and so in 1858 he established a secret alliance with Napoleon III against Austria.</a:t>
            </a:r>
          </a:p>
          <a:p>
            <a:r>
              <a:rPr lang="en-US" sz="1000" kern="1200" dirty="0" smtClean="0">
                <a:solidFill>
                  <a:schemeClr val="tx1"/>
                </a:solidFill>
                <a:effectLst/>
                <a:latin typeface="Verdana" pitchFamily="-108" charset="0"/>
                <a:ea typeface="+mn-ea"/>
                <a:cs typeface="+mn-cs"/>
              </a:rPr>
              <a:t>4. Napoleon then did an about-face, abandoning Cavour and making a compromise peace with the Austrians in July 1859 that required Austria to give up only Lombardy to Sardinia.</a:t>
            </a:r>
          </a:p>
          <a:p>
            <a:r>
              <a:rPr lang="en-US" sz="1000" kern="1200" dirty="0" smtClean="0">
                <a:solidFill>
                  <a:schemeClr val="tx1"/>
                </a:solidFill>
                <a:effectLst/>
                <a:latin typeface="Verdana" pitchFamily="-108" charset="0"/>
                <a:ea typeface="+mn-ea"/>
                <a:cs typeface="+mn-cs"/>
              </a:rPr>
              <a:t>5. Cavour resigned in a rage, but his plans for Italian unification were salvaged by the skillful maneuvers of his allies in the moderate nationalist movement.</a:t>
            </a:r>
          </a:p>
          <a:p>
            <a:r>
              <a:rPr lang="en-US" sz="1000" kern="1200" dirty="0" smtClean="0">
                <a:solidFill>
                  <a:schemeClr val="tx1"/>
                </a:solidFill>
                <a:effectLst/>
                <a:latin typeface="Verdana" pitchFamily="-108" charset="0"/>
                <a:ea typeface="+mn-ea"/>
                <a:cs typeface="+mn-cs"/>
              </a:rPr>
              <a:t>6. By encouraging popular revolts, pro-Sardinian nationalists in central Italy easily toppled their ruling princes and called for fusion with Sardinia.</a:t>
            </a:r>
          </a:p>
        </p:txBody>
      </p:sp>
      <p:sp>
        <p:nvSpPr>
          <p:cNvPr id="4" name="Slide Number Placeholder 3"/>
          <p:cNvSpPr>
            <a:spLocks noGrp="1"/>
          </p:cNvSpPr>
          <p:nvPr>
            <p:ph type="sldNum" sz="quarter" idx="10"/>
          </p:nvPr>
        </p:nvSpPr>
        <p:spPr/>
        <p:txBody>
          <a:bodyPr/>
          <a:lstStyle/>
          <a:p>
            <a:fld id="{55039406-2230-E743-A235-4F4937F475B6}" type="slidenum">
              <a:rPr lang="en-US" smtClean="0"/>
              <a:pPr/>
              <a:t>7</a:t>
            </a:fld>
            <a:endParaRPr lang="en-US"/>
          </a:p>
        </p:txBody>
      </p:sp>
    </p:spTree>
    <p:extLst>
      <p:ext uri="{BB962C8B-B14F-4D97-AF65-F5344CB8AC3E}">
        <p14:creationId xmlns:p14="http://schemas.microsoft.com/office/powerpoint/2010/main" val="175926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II. Nation Building in Italy, Germany, and the United States</a:t>
            </a:r>
          </a:p>
          <a:p>
            <a:endParaRPr lang="en-US" dirty="0" smtClean="0"/>
          </a:p>
          <a:p>
            <a:r>
              <a:rPr lang="en-US" sz="1000" b="1" dirty="0" smtClean="0">
                <a:latin typeface="Arial" panose="020B0604020202020204" pitchFamily="34" charset="0"/>
                <a:cs typeface="Arial" panose="020B0604020202020204" pitchFamily="34" charset="0"/>
              </a:rPr>
              <a:t>B. Cavour</a:t>
            </a:r>
            <a:r>
              <a:rPr lang="en-US" sz="1000" b="1" baseline="0" dirty="0" smtClean="0">
                <a:latin typeface="Arial" panose="020B0604020202020204" pitchFamily="34" charset="0"/>
                <a:cs typeface="Arial" panose="020B0604020202020204" pitchFamily="34" charset="0"/>
              </a:rPr>
              <a:t> and Garibaldi in Italy</a:t>
            </a:r>
          </a:p>
          <a:p>
            <a:r>
              <a:rPr lang="en-US" sz="1000" kern="1200" dirty="0" smtClean="0">
                <a:solidFill>
                  <a:schemeClr val="tx1"/>
                </a:solidFill>
                <a:effectLst/>
                <a:latin typeface="Verdana" pitchFamily="-108" charset="0"/>
                <a:ea typeface="+mn-ea"/>
                <a:cs typeface="+mn-cs"/>
              </a:rPr>
              <a:t>7. Cavour returned to power in early 1860, gained Napoleon III’s support, and achieved his original goal of a northern Italian state when the people of central Italy voted to join a greatly enlarged kingdom of Sardinia under Victor Emmanuel. </a:t>
            </a:r>
          </a:p>
          <a:p>
            <a:r>
              <a:rPr lang="en-US" sz="1000" kern="1200" dirty="0" smtClean="0">
                <a:solidFill>
                  <a:schemeClr val="tx1"/>
                </a:solidFill>
                <a:effectLst/>
                <a:latin typeface="Verdana" pitchFamily="-108" charset="0"/>
                <a:ea typeface="+mn-ea"/>
                <a:cs typeface="+mn-cs"/>
              </a:rPr>
              <a:t>8. For </a:t>
            </a:r>
            <a:r>
              <a:rPr lang="en-US" sz="1000" kern="1200" dirty="0" err="1" smtClean="0">
                <a:solidFill>
                  <a:schemeClr val="tx1"/>
                </a:solidFill>
                <a:effectLst/>
                <a:latin typeface="Verdana" pitchFamily="-108" charset="0"/>
                <a:ea typeface="+mn-ea"/>
                <a:cs typeface="+mn-cs"/>
              </a:rPr>
              <a:t>superpatriots</a:t>
            </a:r>
            <a:r>
              <a:rPr lang="en-US" sz="1000" kern="1200" dirty="0" smtClean="0">
                <a:solidFill>
                  <a:schemeClr val="tx1"/>
                </a:solidFill>
                <a:effectLst/>
                <a:latin typeface="Verdana" pitchFamily="-108" charset="0"/>
                <a:ea typeface="+mn-ea"/>
                <a:cs typeface="+mn-cs"/>
              </a:rPr>
              <a:t> such as Giuseppe Garibaldi (1807–1882), the job of unification was still only half done.</a:t>
            </a:r>
            <a:r>
              <a:rPr lang="en-US" sz="1000" kern="1200" baseline="0" dirty="0" smtClean="0">
                <a:solidFill>
                  <a:schemeClr val="tx1"/>
                </a:solidFill>
                <a:effectLst/>
                <a:latin typeface="Verdana" pitchFamily="-108" charset="0"/>
                <a:ea typeface="+mn-ea"/>
                <a:cs typeface="+mn-cs"/>
              </a:rPr>
              <a:t> </a:t>
            </a:r>
            <a:r>
              <a:rPr lang="en-US" sz="1000" kern="1200" dirty="0" smtClean="0">
                <a:solidFill>
                  <a:schemeClr val="tx1"/>
                </a:solidFill>
                <a:effectLst/>
                <a:latin typeface="Verdana" pitchFamily="-108" charset="0"/>
                <a:ea typeface="+mn-ea"/>
                <a:cs typeface="+mn-cs"/>
              </a:rPr>
              <a:t>Garibaldi, the son of a poor sailor, personified the romantic, revolutionary nationalism and republicanism; he led a corps of volunteers against Austria in 1859 and emerged in 1860 as an independent force in Italian politics. </a:t>
            </a:r>
          </a:p>
          <a:p>
            <a:r>
              <a:rPr lang="en-US" sz="1000" kern="1200" dirty="0" smtClean="0">
                <a:solidFill>
                  <a:schemeClr val="tx1"/>
                </a:solidFill>
                <a:effectLst/>
                <a:latin typeface="Verdana" pitchFamily="-108" charset="0"/>
                <a:ea typeface="+mn-ea"/>
                <a:cs typeface="+mn-cs"/>
              </a:rPr>
              <a:t>9. Partly to use him and partly to get rid of him, Cavour secretly supported Garibaldi’s bold plan to “liberate” the kingdom of the Two </a:t>
            </a:r>
            <a:r>
              <a:rPr lang="en-US" sz="1000" kern="1200" dirty="0" err="1" smtClean="0">
                <a:solidFill>
                  <a:schemeClr val="tx1"/>
                </a:solidFill>
                <a:effectLst/>
                <a:latin typeface="Verdana" pitchFamily="-108" charset="0"/>
                <a:ea typeface="+mn-ea"/>
                <a:cs typeface="+mn-cs"/>
              </a:rPr>
              <a:t>Sicilies</a:t>
            </a:r>
            <a:r>
              <a:rPr lang="en-US" sz="1000" kern="1200" dirty="0" smtClean="0">
                <a:solidFill>
                  <a:schemeClr val="tx1"/>
                </a:solidFill>
                <a:effectLst/>
                <a:latin typeface="Verdana" pitchFamily="-108" charset="0"/>
                <a:ea typeface="+mn-ea"/>
                <a:cs typeface="+mn-cs"/>
              </a:rPr>
              <a:t>.</a:t>
            </a:r>
          </a:p>
          <a:p>
            <a:r>
              <a:rPr lang="en-US" sz="1000" kern="1200" dirty="0" smtClean="0">
                <a:solidFill>
                  <a:schemeClr val="tx1"/>
                </a:solidFill>
                <a:effectLst/>
                <a:latin typeface="Verdana" pitchFamily="-108" charset="0"/>
                <a:ea typeface="+mn-ea"/>
                <a:cs typeface="+mn-cs"/>
              </a:rPr>
              <a:t>10. In 1860 Garibaldi’s guerrilla band of a thousand Red Shirts landed in Sicily, capturing the imagination of the peasantry, which revolted against their landlords, and outwitting the royal army to win battles, gain volunteers, and take Palermo. </a:t>
            </a:r>
          </a:p>
          <a:p>
            <a:r>
              <a:rPr lang="en-US" sz="1000" kern="1200" dirty="0" smtClean="0">
                <a:solidFill>
                  <a:schemeClr val="tx1"/>
                </a:solidFill>
                <a:effectLst/>
                <a:latin typeface="Verdana" pitchFamily="-108" charset="0"/>
                <a:ea typeface="+mn-ea"/>
                <a:cs typeface="+mn-cs"/>
              </a:rPr>
              <a:t>11. When Garibaldi and Victor Emmanuel rode together through Naples to cheering crowds, they symbolically sealed the union of north and south, of monarch and nation-state.</a:t>
            </a:r>
          </a:p>
          <a:p>
            <a:r>
              <a:rPr lang="en-US" sz="1000" kern="1200" dirty="0" smtClean="0">
                <a:solidFill>
                  <a:schemeClr val="tx1"/>
                </a:solidFill>
                <a:effectLst/>
                <a:latin typeface="Verdana" pitchFamily="-108" charset="0"/>
                <a:ea typeface="+mn-ea"/>
                <a:cs typeface="+mn-cs"/>
              </a:rPr>
              <a:t>12. The parliamentary monarchy under Victor Emmanuel II was neither radical nor democratic, and although it was politically unified, a growing social and cultural gap separated the progressive, industrializing north from the stagnant, agrarian south. </a:t>
            </a:r>
          </a:p>
          <a:p>
            <a:endParaRPr lang="en-US" sz="1000" b="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241143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1736392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23</a:t>
            </a:r>
            <a:endParaRPr lang="en-US" sz="4000" dirty="0" smtClean="0"/>
          </a:p>
          <a:p>
            <a:pPr>
              <a:lnSpc>
                <a:spcPct val="80000"/>
              </a:lnSpc>
            </a:pPr>
            <a:r>
              <a:rPr lang="en-US" sz="4000" dirty="0" smtClean="0"/>
              <a:t>The Age of Nationalism</a:t>
            </a:r>
          </a:p>
          <a:p>
            <a:r>
              <a:rPr lang="en-US" dirty="0" smtClean="0"/>
              <a:t>1850–1914</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historic 1860 meeting in Naples between Garibaldi and Victor Emmanuel II. "/>
          <p:cNvPicPr>
            <a:picLocks noChangeAspect="1"/>
          </p:cNvPicPr>
          <p:nvPr/>
        </p:nvPicPr>
        <p:blipFill>
          <a:blip r:embed="rId3"/>
          <a:stretch>
            <a:fillRect/>
          </a:stretch>
        </p:blipFill>
        <p:spPr>
          <a:xfrm>
            <a:off x="426720" y="185927"/>
            <a:ext cx="8290560" cy="6486144"/>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Growing Austro-Prussian Rivalry</a:t>
            </a:r>
          </a:p>
          <a:p>
            <a:pPr marL="0" indent="0">
              <a:buNone/>
            </a:pPr>
            <a:r>
              <a:rPr lang="en-US" sz="2600" dirty="0"/>
              <a:t>1. </a:t>
            </a:r>
            <a:r>
              <a:rPr lang="en-US" sz="2600" dirty="0" smtClean="0"/>
              <a:t>Tension between </a:t>
            </a:r>
            <a:r>
              <a:rPr lang="en-US" sz="2600" dirty="0"/>
              <a:t>Austria and </a:t>
            </a:r>
            <a:r>
              <a:rPr lang="en-US" sz="2600" dirty="0" smtClean="0"/>
              <a:t>Prussia</a:t>
            </a:r>
            <a:endParaRPr lang="en-US" sz="2600" dirty="0"/>
          </a:p>
          <a:p>
            <a:pPr marL="0" indent="0">
              <a:buNone/>
            </a:pPr>
            <a:r>
              <a:rPr lang="en-US" sz="2600" dirty="0"/>
              <a:t>2. </a:t>
            </a:r>
            <a:r>
              <a:rPr lang="en-US" sz="2600" dirty="0" smtClean="0"/>
              <a:t>German </a:t>
            </a:r>
            <a:r>
              <a:rPr lang="en-US" sz="2600" dirty="0"/>
              <a:t>Customs Union (</a:t>
            </a:r>
            <a:r>
              <a:rPr lang="en-US" sz="2600" dirty="0" smtClean="0"/>
              <a:t>Zollverein</a:t>
            </a:r>
            <a:r>
              <a:rPr lang="en-US" sz="2600" dirty="0"/>
              <a:t>)</a:t>
            </a:r>
          </a:p>
          <a:p>
            <a:pPr marL="0" indent="0">
              <a:buNone/>
            </a:pPr>
            <a:r>
              <a:rPr lang="en-US" sz="2600" dirty="0"/>
              <a:t>3. Prussia had </a:t>
            </a:r>
            <a:r>
              <a:rPr lang="en-US" sz="2600" dirty="0" smtClean="0"/>
              <a:t>a weak parliament</a:t>
            </a:r>
            <a:endParaRPr lang="en-US" sz="2600" dirty="0"/>
          </a:p>
          <a:p>
            <a:pPr marL="0" indent="0">
              <a:buNone/>
            </a:pPr>
            <a:r>
              <a:rPr lang="en-US" sz="2600" dirty="0"/>
              <a:t>4. </a:t>
            </a:r>
            <a:r>
              <a:rPr lang="en-US" sz="2600" dirty="0" smtClean="0"/>
              <a:t>William </a:t>
            </a:r>
            <a:r>
              <a:rPr lang="en-US" sz="2600" dirty="0"/>
              <a:t>I (r. 1861–1888</a:t>
            </a:r>
            <a:r>
              <a:rPr lang="en-US" sz="2600" dirty="0" smtClean="0"/>
              <a:t>)</a:t>
            </a:r>
            <a:endParaRPr lang="en-US" sz="2600" dirty="0"/>
          </a:p>
          <a:p>
            <a:pPr marL="0" indent="0">
              <a:buNone/>
            </a:pPr>
            <a:r>
              <a:rPr lang="en-US" sz="2600" dirty="0"/>
              <a:t>5. </a:t>
            </a:r>
            <a:r>
              <a:rPr lang="en-US" sz="2600" dirty="0" smtClean="0"/>
              <a:t>Count </a:t>
            </a:r>
            <a:r>
              <a:rPr lang="en-US" sz="2600" dirty="0"/>
              <a:t>Otto von </a:t>
            </a:r>
            <a:r>
              <a:rPr lang="en-US" sz="2600" dirty="0" smtClean="0"/>
              <a:t>Bismarck</a:t>
            </a:r>
            <a:endParaRPr lang="en-US" sz="2600" dirty="0"/>
          </a:p>
        </p:txBody>
      </p:sp>
    </p:spTree>
    <p:extLst>
      <p:ext uri="{BB962C8B-B14F-4D97-AF65-F5344CB8AC3E}">
        <p14:creationId xmlns:p14="http://schemas.microsoft.com/office/powerpoint/2010/main" val="647409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Bismarck and the Austro-Prussian War</a:t>
            </a:r>
          </a:p>
          <a:p>
            <a:pPr marL="0" indent="0">
              <a:buNone/>
            </a:pPr>
            <a:r>
              <a:rPr lang="en-US" sz="2600" dirty="0"/>
              <a:t>1. </a:t>
            </a:r>
            <a:r>
              <a:rPr lang="en-US" sz="2600" dirty="0" smtClean="0"/>
              <a:t>Master </a:t>
            </a:r>
            <a:r>
              <a:rPr lang="en-US" sz="2600" dirty="0"/>
              <a:t>of </a:t>
            </a:r>
            <a:r>
              <a:rPr lang="en-US" sz="2600" dirty="0" smtClean="0"/>
              <a:t>politics</a:t>
            </a:r>
            <a:endParaRPr lang="en-US" sz="2600" dirty="0"/>
          </a:p>
          <a:p>
            <a:pPr marL="0" indent="0">
              <a:buNone/>
            </a:pPr>
            <a:r>
              <a:rPr lang="en-US" sz="2600" dirty="0"/>
              <a:t>2. </a:t>
            </a:r>
            <a:r>
              <a:rPr lang="en-US" sz="2600" dirty="0" smtClean="0"/>
              <a:t>“Might </a:t>
            </a:r>
            <a:r>
              <a:rPr lang="en-US" sz="2600" dirty="0"/>
              <a:t>makes </a:t>
            </a:r>
            <a:r>
              <a:rPr lang="en-US" sz="2600" dirty="0" smtClean="0"/>
              <a:t>right” </a:t>
            </a:r>
            <a:endParaRPr lang="en-US" sz="2600" dirty="0"/>
          </a:p>
          <a:p>
            <a:pPr marL="0" indent="0">
              <a:buNone/>
            </a:pPr>
            <a:r>
              <a:rPr lang="en-US" sz="2600" dirty="0"/>
              <a:t>3. </a:t>
            </a:r>
            <a:r>
              <a:rPr lang="en-US" sz="2600" dirty="0" smtClean="0"/>
              <a:t>Schleswig-Holstein</a:t>
            </a:r>
            <a:endParaRPr lang="en-US" sz="2600" dirty="0"/>
          </a:p>
          <a:p>
            <a:pPr marL="0" indent="0">
              <a:buNone/>
            </a:pPr>
            <a:r>
              <a:rPr lang="en-US" sz="2600" dirty="0"/>
              <a:t>4. </a:t>
            </a:r>
            <a:r>
              <a:rPr lang="en-US" sz="2600" dirty="0" smtClean="0"/>
              <a:t>Austro-Prussian </a:t>
            </a:r>
            <a:r>
              <a:rPr lang="en-US" sz="2600" dirty="0"/>
              <a:t>War of </a:t>
            </a:r>
            <a:r>
              <a:rPr lang="en-US" sz="2600" dirty="0" smtClean="0"/>
              <a:t>1866</a:t>
            </a:r>
            <a:endParaRPr lang="en-US" sz="2600" dirty="0"/>
          </a:p>
          <a:p>
            <a:pPr marL="0" indent="0">
              <a:buNone/>
            </a:pPr>
            <a:r>
              <a:rPr lang="en-US" sz="2600" dirty="0"/>
              <a:t>5. </a:t>
            </a:r>
            <a:r>
              <a:rPr lang="en-US" sz="2600" dirty="0" smtClean="0"/>
              <a:t>North </a:t>
            </a:r>
            <a:r>
              <a:rPr lang="en-US" sz="2600" dirty="0"/>
              <a:t>German </a:t>
            </a:r>
            <a:r>
              <a:rPr lang="en-US" sz="2600" dirty="0" smtClean="0"/>
              <a:t>Confederation</a:t>
            </a:r>
            <a:endParaRPr lang="en-US" sz="2600" dirty="0"/>
          </a:p>
        </p:txBody>
      </p:sp>
    </p:spTree>
    <p:extLst>
      <p:ext uri="{BB962C8B-B14F-4D97-AF65-F5344CB8AC3E}">
        <p14:creationId xmlns:p14="http://schemas.microsoft.com/office/powerpoint/2010/main" val="677615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fication of Germany from 1815 to 1871. &#10;Prior to 1866, Prussia held a large tract of land that included the Rhine Province to the west and the area around Berlin and extending eastward to Konigsberg. In the Austro-Prussian War in 1866, Prussia added Hanover, Holstein, and Schleswig to its holdings with a major battle at Schleswig-Holstein in 1864. In 1867, the regions of Saxony, Mecklenburg, and Oldenburg joined with Prussia to form the North German Confederation, creating a large solid territory. In 1871, south German states of Bavaria, Baden, and Wurttemberg joined with Prussia to form the German Empire. In 1871, the German Empire expanded to include Lorraine and Alsace, won by Prussia in the Franco-Prussian War. By 1871, the large German Confederation also included the western parts of the Austrian Empire. "/>
          <p:cNvPicPr>
            <a:picLocks noChangeAspect="1"/>
          </p:cNvPicPr>
          <p:nvPr/>
        </p:nvPicPr>
        <p:blipFill>
          <a:blip r:embed="rId3"/>
          <a:stretch>
            <a:fillRect/>
          </a:stretch>
        </p:blipFill>
        <p:spPr>
          <a:xfrm>
            <a:off x="1406652" y="195072"/>
            <a:ext cx="6330696" cy="64678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5"/>
            </a:pPr>
            <a:r>
              <a:rPr lang="en-US" sz="2600" b="1" dirty="0" smtClean="0"/>
              <a:t>Taming the German Parliament</a:t>
            </a:r>
          </a:p>
          <a:p>
            <a:pPr marL="0" indent="0">
              <a:buNone/>
            </a:pPr>
            <a:r>
              <a:rPr lang="en-US" sz="2600" dirty="0"/>
              <a:t>1. </a:t>
            </a:r>
            <a:r>
              <a:rPr lang="en-US" sz="2600" dirty="0" smtClean="0"/>
              <a:t>“National </a:t>
            </a:r>
            <a:r>
              <a:rPr lang="en-US" sz="2600" dirty="0"/>
              <a:t>development of </a:t>
            </a:r>
            <a:r>
              <a:rPr lang="en-US" sz="2600" dirty="0" smtClean="0"/>
              <a:t>Germany”</a:t>
            </a:r>
            <a:endParaRPr lang="en-US" sz="2600" dirty="0"/>
          </a:p>
          <a:p>
            <a:pPr marL="0" indent="0">
              <a:buNone/>
            </a:pPr>
            <a:r>
              <a:rPr lang="en-US" sz="2600" dirty="0"/>
              <a:t>2. </a:t>
            </a:r>
            <a:r>
              <a:rPr lang="en-US" sz="2600" dirty="0" smtClean="0"/>
              <a:t>William </a:t>
            </a:r>
            <a:r>
              <a:rPr lang="en-US" sz="2600" dirty="0"/>
              <a:t>I and </a:t>
            </a:r>
            <a:r>
              <a:rPr lang="en-US" sz="2600" dirty="0" smtClean="0"/>
              <a:t>Bismarck</a:t>
            </a:r>
            <a:endParaRPr lang="en-US" sz="2600" dirty="0"/>
          </a:p>
          <a:p>
            <a:pPr marL="0" indent="0">
              <a:buNone/>
            </a:pPr>
            <a:r>
              <a:rPr lang="en-US" sz="2600" dirty="0"/>
              <a:t>3. </a:t>
            </a:r>
            <a:r>
              <a:rPr lang="en-US" sz="2600" dirty="0" smtClean="0"/>
              <a:t>Popular </a:t>
            </a:r>
            <a:r>
              <a:rPr lang="en-US" sz="2600" dirty="0"/>
              <a:t>participation </a:t>
            </a:r>
            <a:endParaRPr lang="en-US" sz="2600" dirty="0" smtClean="0"/>
          </a:p>
          <a:p>
            <a:pPr marL="0" indent="0">
              <a:buNone/>
            </a:pPr>
            <a:r>
              <a:rPr lang="en-US" sz="2600" dirty="0" smtClean="0"/>
              <a:t>4</a:t>
            </a:r>
            <a:r>
              <a:rPr lang="en-US" sz="2600" dirty="0"/>
              <a:t>. </a:t>
            </a:r>
            <a:r>
              <a:rPr lang="en-US" sz="2600" dirty="0" smtClean="0"/>
              <a:t>Bill </a:t>
            </a:r>
            <a:r>
              <a:rPr lang="en-US" sz="2600" dirty="0"/>
              <a:t>to approve </a:t>
            </a:r>
            <a:r>
              <a:rPr lang="en-US" sz="2600" dirty="0" smtClean="0"/>
              <a:t>government’s </a:t>
            </a:r>
            <a:r>
              <a:rPr lang="en-US" sz="2600" dirty="0"/>
              <a:t>spending between 1862 and </a:t>
            </a:r>
            <a:r>
              <a:rPr lang="en-US" sz="2600" dirty="0" smtClean="0"/>
              <a:t>1866</a:t>
            </a:r>
          </a:p>
          <a:p>
            <a:pPr marL="0" indent="0">
              <a:buNone/>
            </a:pPr>
            <a:r>
              <a:rPr lang="en-US" sz="2600" dirty="0" smtClean="0"/>
              <a:t>5</a:t>
            </a:r>
            <a:r>
              <a:rPr lang="en-US" sz="2600" dirty="0"/>
              <a:t>. </a:t>
            </a:r>
            <a:r>
              <a:rPr lang="en-US" sz="2600" dirty="0" smtClean="0"/>
              <a:t>Constitutional </a:t>
            </a:r>
            <a:r>
              <a:rPr lang="en-US" sz="2600" dirty="0"/>
              <a:t>struggle in Prussia </a:t>
            </a:r>
            <a:r>
              <a:rPr lang="en-US" sz="2600" dirty="0" smtClean="0"/>
              <a:t>ended</a:t>
            </a:r>
            <a:endParaRPr lang="en-US" sz="2600" dirty="0"/>
          </a:p>
        </p:txBody>
      </p:sp>
    </p:spTree>
    <p:extLst>
      <p:ext uri="{BB962C8B-B14F-4D97-AF65-F5344CB8AC3E}">
        <p14:creationId xmlns:p14="http://schemas.microsoft.com/office/powerpoint/2010/main" val="3423185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Franco-Prussian War</a:t>
            </a:r>
          </a:p>
          <a:p>
            <a:pPr marL="0" indent="0">
              <a:buNone/>
            </a:pPr>
            <a:r>
              <a:rPr lang="en-US" sz="2600" dirty="0" smtClean="0"/>
              <a:t>1. Patriotic </a:t>
            </a:r>
            <a:r>
              <a:rPr lang="en-US" sz="2600" dirty="0"/>
              <a:t>war with France </a:t>
            </a:r>
            <a:endParaRPr lang="en-US" sz="2600" dirty="0" smtClean="0"/>
          </a:p>
          <a:p>
            <a:pPr marL="0" indent="0">
              <a:buNone/>
            </a:pPr>
            <a:r>
              <a:rPr lang="en-US" sz="2600" dirty="0" smtClean="0"/>
              <a:t>2. Support </a:t>
            </a:r>
            <a:r>
              <a:rPr lang="en-US" sz="2600" dirty="0"/>
              <a:t>of the south German </a:t>
            </a:r>
            <a:r>
              <a:rPr lang="en-US" sz="2600" dirty="0" smtClean="0"/>
              <a:t>states</a:t>
            </a:r>
            <a:endParaRPr lang="en-US" sz="2600" dirty="0"/>
          </a:p>
          <a:p>
            <a:pPr marL="0" indent="0">
              <a:buNone/>
            </a:pPr>
            <a:r>
              <a:rPr lang="en-US" sz="2600" dirty="0" smtClean="0"/>
              <a:t>3. </a:t>
            </a:r>
            <a:r>
              <a:rPr lang="en-US" sz="2600" dirty="0"/>
              <a:t>William I </a:t>
            </a:r>
            <a:r>
              <a:rPr lang="en-US" sz="2600" dirty="0" smtClean="0"/>
              <a:t> </a:t>
            </a:r>
            <a:endParaRPr lang="en-US" sz="2600" dirty="0"/>
          </a:p>
        </p:txBody>
      </p:sp>
    </p:spTree>
    <p:extLst>
      <p:ext uri="{BB962C8B-B14F-4D97-AF65-F5344CB8AC3E}">
        <p14:creationId xmlns:p14="http://schemas.microsoft.com/office/powerpoint/2010/main" val="173587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6"/>
            </a:pPr>
            <a:r>
              <a:rPr lang="en-US" sz="2600" b="1" dirty="0" smtClean="0"/>
              <a:t>The Franco-Prussian War</a:t>
            </a:r>
          </a:p>
          <a:p>
            <a:pPr marL="0" indent="0">
              <a:buNone/>
            </a:pPr>
            <a:r>
              <a:rPr lang="en-US" sz="2600" dirty="0"/>
              <a:t>4. </a:t>
            </a:r>
            <a:r>
              <a:rPr lang="en-US" sz="2600" dirty="0" smtClean="0"/>
              <a:t>France </a:t>
            </a:r>
            <a:r>
              <a:rPr lang="en-US" sz="2600" dirty="0"/>
              <a:t>accepted Bismarck’s harsh peace </a:t>
            </a:r>
            <a:r>
              <a:rPr lang="en-US" sz="2600" dirty="0" smtClean="0"/>
              <a:t>terms</a:t>
            </a:r>
            <a:endParaRPr lang="en-US" sz="2600" dirty="0"/>
          </a:p>
          <a:p>
            <a:pPr marL="0" indent="0">
              <a:buNone/>
            </a:pPr>
            <a:r>
              <a:rPr lang="en-US" sz="2600" dirty="0"/>
              <a:t>5. </a:t>
            </a:r>
            <a:r>
              <a:rPr lang="en-US" sz="2600" dirty="0" smtClean="0"/>
              <a:t>Poisoned </a:t>
            </a:r>
            <a:r>
              <a:rPr lang="en-US" sz="2600" dirty="0"/>
              <a:t>relations between France and </a:t>
            </a:r>
            <a:r>
              <a:rPr lang="en-US" sz="2600" dirty="0" smtClean="0"/>
              <a:t>Germany</a:t>
            </a:r>
            <a:endParaRPr lang="en-US" sz="2600" dirty="0"/>
          </a:p>
          <a:p>
            <a:pPr marL="0" indent="0">
              <a:buNone/>
            </a:pPr>
            <a:r>
              <a:rPr lang="en-US" sz="2600" dirty="0"/>
              <a:t>6. </a:t>
            </a:r>
            <a:r>
              <a:rPr lang="en-US" sz="2600" dirty="0" smtClean="0"/>
              <a:t>Surge </a:t>
            </a:r>
            <a:r>
              <a:rPr lang="en-US" sz="2600" dirty="0"/>
              <a:t>of patriotic feeling in the German </a:t>
            </a:r>
            <a:r>
              <a:rPr lang="en-US" sz="2600" dirty="0" smtClean="0"/>
              <a:t>Empire</a:t>
            </a:r>
            <a:endParaRPr lang="en-US" sz="2600" dirty="0"/>
          </a:p>
          <a:p>
            <a:pPr marL="0" indent="0">
              <a:buNone/>
            </a:pPr>
            <a:r>
              <a:rPr lang="en-US" sz="2600" dirty="0"/>
              <a:t>7. </a:t>
            </a:r>
            <a:r>
              <a:rPr lang="en-US" sz="2600" dirty="0" smtClean="0"/>
              <a:t>Prussia’s rise</a:t>
            </a:r>
            <a:endParaRPr lang="en-US" sz="2600" dirty="0"/>
          </a:p>
        </p:txBody>
      </p:sp>
    </p:spTree>
    <p:extLst>
      <p:ext uri="{BB962C8B-B14F-4D97-AF65-F5344CB8AC3E}">
        <p14:creationId xmlns:p14="http://schemas.microsoft.com/office/powerpoint/2010/main" val="3165423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commemorative painting of the proclamation of the German Empire in January of 1871. "/>
          <p:cNvPicPr>
            <a:picLocks noChangeAspect="1"/>
          </p:cNvPicPr>
          <p:nvPr/>
        </p:nvPicPr>
        <p:blipFill>
          <a:blip r:embed="rId3"/>
          <a:stretch>
            <a:fillRect/>
          </a:stretch>
        </p:blipFill>
        <p:spPr>
          <a:xfrm>
            <a:off x="975359" y="192023"/>
            <a:ext cx="7193280" cy="64739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7"/>
            </a:pPr>
            <a:r>
              <a:rPr lang="en-US" sz="2600" b="1" dirty="0" smtClean="0"/>
              <a:t>Slavery and Nation Building in the United States</a:t>
            </a:r>
          </a:p>
          <a:p>
            <a:pPr marL="0" indent="0">
              <a:buNone/>
            </a:pPr>
            <a:r>
              <a:rPr lang="en-US" sz="2600" dirty="0"/>
              <a:t>1. </a:t>
            </a:r>
            <a:r>
              <a:rPr lang="en-US" sz="2600" dirty="0" smtClean="0"/>
              <a:t>Northern </a:t>
            </a:r>
            <a:r>
              <a:rPr lang="en-US" sz="2600" dirty="0"/>
              <a:t>U.S. </a:t>
            </a:r>
            <a:r>
              <a:rPr lang="en-US" sz="2600" dirty="0" smtClean="0"/>
              <a:t>states</a:t>
            </a:r>
            <a:endParaRPr lang="en-US" sz="2600" dirty="0"/>
          </a:p>
          <a:p>
            <a:pPr marL="0" indent="0">
              <a:buNone/>
            </a:pPr>
            <a:r>
              <a:rPr lang="en-US" sz="2600" dirty="0"/>
              <a:t>2. </a:t>
            </a:r>
            <a:r>
              <a:rPr lang="en-US" sz="2600" dirty="0" smtClean="0"/>
              <a:t>Influential </a:t>
            </a:r>
            <a:r>
              <a:rPr lang="en-US" sz="2600" dirty="0"/>
              <a:t>Southerners </a:t>
            </a:r>
            <a:r>
              <a:rPr lang="en-US" sz="2600" dirty="0" smtClean="0"/>
              <a:t>defend slavery</a:t>
            </a:r>
            <a:endParaRPr lang="en-US" sz="2600" dirty="0"/>
          </a:p>
          <a:p>
            <a:pPr marL="0" indent="0">
              <a:buNone/>
            </a:pPr>
            <a:r>
              <a:rPr lang="en-US" sz="2600" dirty="0"/>
              <a:t>3. </a:t>
            </a:r>
            <a:r>
              <a:rPr lang="en-US" sz="2600" dirty="0" smtClean="0"/>
              <a:t>North-South </a:t>
            </a:r>
            <a:r>
              <a:rPr lang="en-US" sz="2600" dirty="0"/>
              <a:t>antagonisms </a:t>
            </a:r>
          </a:p>
          <a:p>
            <a:pPr marL="0" indent="0">
              <a:buNone/>
            </a:pPr>
            <a:r>
              <a:rPr lang="en-US" sz="2600" dirty="0"/>
              <a:t>4. </a:t>
            </a:r>
            <a:r>
              <a:rPr lang="en-US" sz="2600" dirty="0" smtClean="0"/>
              <a:t>Debate </a:t>
            </a:r>
            <a:r>
              <a:rPr lang="en-US" sz="2600" dirty="0"/>
              <a:t>over </a:t>
            </a:r>
            <a:r>
              <a:rPr lang="en-US" sz="2600" dirty="0" smtClean="0"/>
              <a:t>extension </a:t>
            </a:r>
            <a:r>
              <a:rPr lang="en-US" sz="2600" dirty="0"/>
              <a:t>of slavery in </a:t>
            </a:r>
            <a:r>
              <a:rPr lang="en-US" sz="2600" dirty="0" smtClean="0"/>
              <a:t>new territory</a:t>
            </a:r>
            <a:endParaRPr lang="en-US" sz="2600" dirty="0"/>
          </a:p>
        </p:txBody>
      </p:sp>
    </p:spTree>
    <p:extLst>
      <p:ext uri="{BB962C8B-B14F-4D97-AF65-F5344CB8AC3E}">
        <p14:creationId xmlns:p14="http://schemas.microsoft.com/office/powerpoint/2010/main" val="1265701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7"/>
            </a:pPr>
            <a:r>
              <a:rPr lang="en-US" sz="2600" b="1" dirty="0" smtClean="0"/>
              <a:t>Slavery and Nation Building in the United States</a:t>
            </a:r>
          </a:p>
          <a:p>
            <a:pPr marL="0" indent="0">
              <a:buNone/>
            </a:pPr>
            <a:r>
              <a:rPr lang="en-US" sz="2600" dirty="0"/>
              <a:t>5. Abraham </a:t>
            </a:r>
            <a:r>
              <a:rPr lang="en-US" sz="2600" dirty="0" smtClean="0"/>
              <a:t>Lincoln</a:t>
            </a:r>
            <a:endParaRPr lang="en-US" sz="2600" dirty="0"/>
          </a:p>
          <a:p>
            <a:pPr marL="0" indent="0">
              <a:buNone/>
            </a:pPr>
            <a:r>
              <a:rPr lang="en-US" sz="2600" dirty="0"/>
              <a:t>6. The Civil War (1861–1865</a:t>
            </a:r>
            <a:r>
              <a:rPr lang="en-US" sz="2600" dirty="0" smtClean="0"/>
              <a:t>) </a:t>
            </a:r>
            <a:endParaRPr lang="en-US" sz="2600" dirty="0"/>
          </a:p>
          <a:p>
            <a:pPr marL="0" indent="0">
              <a:buNone/>
            </a:pPr>
            <a:r>
              <a:rPr lang="en-US" sz="2600" dirty="0"/>
              <a:t>7. </a:t>
            </a:r>
            <a:r>
              <a:rPr lang="en-US" sz="2600" dirty="0" smtClean="0"/>
              <a:t>Homestead </a:t>
            </a:r>
            <a:r>
              <a:rPr lang="en-US" sz="2600" dirty="0"/>
              <a:t>Act of </a:t>
            </a:r>
            <a:r>
              <a:rPr lang="en-US" sz="2600" dirty="0" smtClean="0"/>
              <a:t>1862 </a:t>
            </a:r>
            <a:endParaRPr lang="en-US" sz="2600" dirty="0"/>
          </a:p>
          <a:p>
            <a:pPr marL="0" indent="0">
              <a:buNone/>
            </a:pPr>
            <a:r>
              <a:rPr lang="en-US" sz="2600" dirty="0"/>
              <a:t>8. </a:t>
            </a:r>
            <a:r>
              <a:rPr lang="en-US" sz="2600" dirty="0" smtClean="0"/>
              <a:t>“Manifest </a:t>
            </a:r>
            <a:r>
              <a:rPr lang="en-US" sz="2600" dirty="0"/>
              <a:t>destiny</a:t>
            </a:r>
            <a:r>
              <a:rPr lang="en-US" sz="2600" dirty="0" smtClean="0"/>
              <a:t>”</a:t>
            </a:r>
            <a:endParaRPr lang="en-US" sz="2600" dirty="0"/>
          </a:p>
        </p:txBody>
      </p:sp>
    </p:spTree>
    <p:extLst>
      <p:ext uri="{BB962C8B-B14F-4D97-AF65-F5344CB8AC3E}">
        <p14:creationId xmlns:p14="http://schemas.microsoft.com/office/powerpoint/2010/main" val="1496491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the Age of Nationalism Conscripts in an Italian village cheer a speech by a local dignitary as a soldier bids farewell to his family before joining the army in the field. This portrait pays homage to the Italian peasant, willing to fight for his newborn country. This idealized scene depicts the changing relationship between state and citizen, as nationalism came to predominate at all levels of society."/>
          <p:cNvPicPr>
            <a:picLocks noChangeAspect="1"/>
          </p:cNvPicPr>
          <p:nvPr/>
        </p:nvPicPr>
        <p:blipFill>
          <a:blip r:embed="rId3"/>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slavery in the United States in 1860. The map shows concentrations of slaves in the U.S. states and territories by measuring the percentage of slaves in the total population.  &#10;The highest concentration of slaves occurred in the south in Louisiana, Mississippi, Alabama, Georgia, South Carolina, and Virginia, where slaves made up more than 50% of the population. The northern state of Maryland also had 50% of the population as slaves. North Carolina had 30 to 50% of the population as slaves, as did several other areas of the south. Large swatches of Missouri, Texas, Kentucky, and Virginia had less than 10% of the population in slavery. There were no slaves in the northern and eastern states of Maine, New Hampshire, Massachusetts, Rhode Island, Connecticut, New Jersey, Pennsylvania, New York, Ohio, Indiana, Michigan, Illinois, Wisconsin, Iowa, Minnesota and the territories to the Midwest and west. Canals and railroads crisscross throughout the north. Railroads also dip down into the south. "/>
          <p:cNvPicPr>
            <a:picLocks noChangeAspect="1"/>
          </p:cNvPicPr>
          <p:nvPr/>
        </p:nvPicPr>
        <p:blipFill>
          <a:blip r:embed="rId3"/>
          <a:stretch>
            <a:fillRect/>
          </a:stretch>
        </p:blipFill>
        <p:spPr>
          <a:xfrm>
            <a:off x="304800" y="323088"/>
            <a:ext cx="8534400" cy="6211824"/>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S. secession from 1860-1861. &#10;The map shows the southern states of Virginia, North Carolina, South Carolina, Georgia, Florida, Tennessee, Alabama, Mississippi, Arkansas, Louisiana, and Texas seceding from the Union. The northern states of New York, New Jersey, Maryland, Pennsylvania, Ohio, Kentucky, Indiana, Michigan, Illinois, Wisconsin, Iowa, Montana, the Indian Territory, Kansas, the Dakota Territories, the Nebraska Territories, the Colorado Territories, and the New Mexico Territory all remained in the Union. "/>
          <p:cNvPicPr>
            <a:picLocks noChangeAspect="1"/>
          </p:cNvPicPr>
          <p:nvPr/>
        </p:nvPicPr>
        <p:blipFill>
          <a:blip r:embed="rId3"/>
          <a:stretch>
            <a:fillRect/>
          </a:stretch>
        </p:blipFill>
        <p:spPr>
          <a:xfrm>
            <a:off x="1313688" y="265176"/>
            <a:ext cx="6516624" cy="632764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Modernization of Russia and the Ottoman Empire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“Great Reforms” in Russia</a:t>
            </a:r>
          </a:p>
          <a:p>
            <a:pPr marL="0" indent="0">
              <a:buNone/>
            </a:pPr>
            <a:r>
              <a:rPr lang="en-US" sz="2600" dirty="0" smtClean="0"/>
              <a:t>1. Serfdom</a:t>
            </a:r>
          </a:p>
          <a:p>
            <a:pPr marL="0" indent="0">
              <a:buNone/>
            </a:pPr>
            <a:r>
              <a:rPr lang="en-US" sz="2600" dirty="0" smtClean="0"/>
              <a:t>2</a:t>
            </a:r>
            <a:r>
              <a:rPr lang="en-US" sz="2600" dirty="0"/>
              <a:t>. </a:t>
            </a:r>
            <a:r>
              <a:rPr lang="en-US" sz="2600" dirty="0" smtClean="0"/>
              <a:t>Crimean </a:t>
            </a:r>
            <a:r>
              <a:rPr lang="en-US" sz="2600" dirty="0"/>
              <a:t>War (1853–1856</a:t>
            </a:r>
            <a:r>
              <a:rPr lang="en-US" sz="2600" dirty="0" smtClean="0"/>
              <a:t>)</a:t>
            </a:r>
            <a:endParaRPr lang="en-US" sz="2600" dirty="0"/>
          </a:p>
          <a:p>
            <a:pPr marL="0" indent="0">
              <a:buNone/>
            </a:pPr>
            <a:r>
              <a:rPr lang="en-US" sz="2600" dirty="0"/>
              <a:t>3. Tsar Alexander II (r. 1855–1881</a:t>
            </a:r>
            <a:r>
              <a:rPr lang="en-US" sz="2600" dirty="0" smtClean="0"/>
              <a:t>)</a:t>
            </a:r>
            <a:endParaRPr lang="en-US" sz="2600" dirty="0"/>
          </a:p>
          <a:p>
            <a:pPr marL="0" indent="0">
              <a:buNone/>
            </a:pPr>
            <a:r>
              <a:rPr lang="en-US" sz="2600" dirty="0"/>
              <a:t>4. Changes to the legal </a:t>
            </a:r>
            <a:r>
              <a:rPr lang="en-US" sz="2600" dirty="0" smtClean="0"/>
              <a:t>system</a:t>
            </a:r>
            <a:endParaRPr lang="en-US" sz="2600" dirty="0"/>
          </a:p>
        </p:txBody>
      </p:sp>
    </p:spTree>
    <p:extLst>
      <p:ext uri="{BB962C8B-B14F-4D97-AF65-F5344CB8AC3E}">
        <p14:creationId xmlns:p14="http://schemas.microsoft.com/office/powerpoint/2010/main" val="3325102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The Modernization of Russia and the Ottoman Empire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“Great Reforms” in Russia</a:t>
            </a:r>
          </a:p>
          <a:p>
            <a:pPr marL="0" indent="0">
              <a:buNone/>
            </a:pPr>
            <a:r>
              <a:rPr lang="en-US" sz="2600" dirty="0"/>
              <a:t>5. Efforts to promote economic modernization </a:t>
            </a:r>
          </a:p>
          <a:p>
            <a:pPr marL="0" indent="0">
              <a:buNone/>
            </a:pPr>
            <a:r>
              <a:rPr lang="en-US" sz="2600" dirty="0"/>
              <a:t>6. Industrial </a:t>
            </a:r>
            <a:r>
              <a:rPr lang="en-US" sz="2600" dirty="0" smtClean="0"/>
              <a:t>suburbs </a:t>
            </a:r>
            <a:endParaRPr lang="en-US" sz="2600" dirty="0"/>
          </a:p>
          <a:p>
            <a:pPr marL="0" indent="0">
              <a:buNone/>
            </a:pPr>
            <a:r>
              <a:rPr lang="en-US" sz="2600" dirty="0"/>
              <a:t>7. </a:t>
            </a:r>
            <a:r>
              <a:rPr lang="en-US" sz="2600" dirty="0" smtClean="0"/>
              <a:t>Eastern </a:t>
            </a:r>
            <a:r>
              <a:rPr lang="en-US" sz="2600" dirty="0"/>
              <a:t>Siberia, central Asia, and the Islamic lands of the </a:t>
            </a:r>
            <a:r>
              <a:rPr lang="en-US" sz="2600" dirty="0" smtClean="0"/>
              <a:t>Caucasus</a:t>
            </a:r>
            <a:endParaRPr lang="en-US" sz="2600" dirty="0"/>
          </a:p>
          <a:p>
            <a:pPr marL="0" indent="0">
              <a:buNone/>
            </a:pPr>
            <a:r>
              <a:rPr lang="en-US" sz="2600" dirty="0"/>
              <a:t>8. The assassination of Alexander II </a:t>
            </a:r>
          </a:p>
          <a:p>
            <a:pPr marL="0" indent="0">
              <a:buNone/>
            </a:pPr>
            <a:r>
              <a:rPr lang="en-US" sz="2600" dirty="0"/>
              <a:t>9. </a:t>
            </a:r>
            <a:r>
              <a:rPr lang="en-US" sz="2600" dirty="0" smtClean="0"/>
              <a:t>Sergei Witte</a:t>
            </a:r>
            <a:endParaRPr lang="en-US" sz="2600" dirty="0"/>
          </a:p>
        </p:txBody>
      </p:sp>
    </p:spTree>
    <p:extLst>
      <p:ext uri="{BB962C8B-B14F-4D97-AF65-F5344CB8AC3E}">
        <p14:creationId xmlns:p14="http://schemas.microsoft.com/office/powerpoint/2010/main" val="1685155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Crimean War from 1853 to 1856. &#10;The map shows the Austrian Empire, the Russian Empire, and the Ottoman Empire with the Black Sea between them. Two major battles took place in Crimea on the Russian side of the Black Sea. Another major battle occurred east of Constantinople on the northern border of the Ottoman Empire as it meets the Black Sea. &#10;"/>
          <p:cNvPicPr>
            <a:picLocks noChangeAspect="1"/>
          </p:cNvPicPr>
          <p:nvPr/>
        </p:nvPicPr>
        <p:blipFill>
          <a:blip r:embed="rId3"/>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Russian family sitting outside their log cabin enjoying a meal together at their table while a man plays a song on a balalaika.  "/>
          <p:cNvPicPr>
            <a:picLocks noChangeAspect="1"/>
          </p:cNvPicPr>
          <p:nvPr/>
        </p:nvPicPr>
        <p:blipFill>
          <a:blip r:embed="rId3"/>
          <a:stretch>
            <a:fillRect/>
          </a:stretch>
        </p:blipFill>
        <p:spPr>
          <a:xfrm>
            <a:off x="2212848" y="185927"/>
            <a:ext cx="4718304" cy="648614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alalaika.  "/>
          <p:cNvPicPr>
            <a:picLocks noChangeAspect="1"/>
          </p:cNvPicPr>
          <p:nvPr/>
        </p:nvPicPr>
        <p:blipFill>
          <a:blip r:embed="rId3"/>
          <a:stretch>
            <a:fillRect/>
          </a:stretch>
        </p:blipFill>
        <p:spPr>
          <a:xfrm>
            <a:off x="2438400" y="192023"/>
            <a:ext cx="4267200" cy="647395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wo Russian women taking a food break in a harvest field while a laborer sits with a jug and another woman stands looking over the fields. "/>
          <p:cNvPicPr>
            <a:picLocks noChangeAspect="1"/>
          </p:cNvPicPr>
          <p:nvPr/>
        </p:nvPicPr>
        <p:blipFill>
          <a:blip r:embed="rId3"/>
          <a:stretch>
            <a:fillRect/>
          </a:stretch>
        </p:blipFill>
        <p:spPr>
          <a:xfrm>
            <a:off x="304800" y="737616"/>
            <a:ext cx="8534400" cy="53827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n making a large wooden barrel. "/>
          <p:cNvPicPr>
            <a:picLocks noChangeAspect="1"/>
          </p:cNvPicPr>
          <p:nvPr/>
        </p:nvPicPr>
        <p:blipFill>
          <a:blip r:embed="rId3"/>
          <a:stretch>
            <a:fillRect/>
          </a:stretch>
        </p:blipFill>
        <p:spPr>
          <a:xfrm>
            <a:off x="2410967" y="185927"/>
            <a:ext cx="4322064" cy="648614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eight painted nesting dolls. "/>
          <p:cNvPicPr>
            <a:picLocks noChangeAspect="1"/>
          </p:cNvPicPr>
          <p:nvPr/>
        </p:nvPicPr>
        <p:blipFill>
          <a:blip r:embed="rId3"/>
          <a:stretch>
            <a:fillRect/>
          </a:stretch>
        </p:blipFill>
        <p:spPr>
          <a:xfrm>
            <a:off x="304800" y="179832"/>
            <a:ext cx="8534400" cy="649833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 Napoleon III in France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France’s Second Republic</a:t>
            </a:r>
          </a:p>
          <a:p>
            <a:pPr marL="0" indent="0">
              <a:buNone/>
            </a:pPr>
            <a:r>
              <a:rPr lang="en-US" sz="2600" dirty="0"/>
              <a:t>1. </a:t>
            </a:r>
            <a:r>
              <a:rPr lang="en-US" sz="2600" dirty="0" smtClean="0"/>
              <a:t>Government </a:t>
            </a:r>
            <a:r>
              <a:rPr lang="en-US" sz="2600" dirty="0"/>
              <a:t>should represent the </a:t>
            </a:r>
            <a:r>
              <a:rPr lang="en-US" sz="2600" dirty="0" smtClean="0"/>
              <a:t>people</a:t>
            </a:r>
            <a:endParaRPr lang="en-US" sz="2600" dirty="0"/>
          </a:p>
          <a:p>
            <a:pPr marL="0" indent="0">
              <a:buNone/>
            </a:pPr>
            <a:r>
              <a:rPr lang="en-US" sz="2600" dirty="0"/>
              <a:t>2. </a:t>
            </a:r>
            <a:r>
              <a:rPr lang="en-US" sz="2600" dirty="0" smtClean="0"/>
              <a:t>Strong</a:t>
            </a:r>
            <a:r>
              <a:rPr lang="en-US" sz="2600" dirty="0"/>
              <a:t>, </a:t>
            </a:r>
            <a:r>
              <a:rPr lang="en-US" sz="2600" dirty="0" smtClean="0"/>
              <a:t>authoritarian</a:t>
            </a:r>
            <a:r>
              <a:rPr lang="en-US" sz="2600" dirty="0"/>
              <a:t>, national leader </a:t>
            </a:r>
            <a:endParaRPr lang="en-US" sz="2600" dirty="0" smtClean="0"/>
          </a:p>
          <a:p>
            <a:pPr marL="0" indent="0">
              <a:buNone/>
            </a:pPr>
            <a:r>
              <a:rPr lang="en-US" sz="2600" dirty="0" smtClean="0"/>
              <a:t>3</a:t>
            </a:r>
            <a:r>
              <a:rPr lang="en-US" sz="2600" dirty="0"/>
              <a:t>. </a:t>
            </a:r>
            <a:r>
              <a:rPr lang="en-US" sz="2600" dirty="0" smtClean="0"/>
              <a:t>Strong </a:t>
            </a:r>
            <a:r>
              <a:rPr lang="en-US" sz="2600" dirty="0"/>
              <a:t>leader and a </a:t>
            </a:r>
            <a:r>
              <a:rPr lang="en-US" sz="2600" dirty="0" smtClean="0"/>
              <a:t>champion </a:t>
            </a:r>
            <a:r>
              <a:rPr lang="en-US" sz="2600" dirty="0"/>
              <a:t>of popular </a:t>
            </a:r>
            <a:r>
              <a:rPr lang="en-US" sz="2600" dirty="0" smtClean="0"/>
              <a:t>interests</a:t>
            </a:r>
            <a:endParaRPr lang="en-US" sz="2600" dirty="0"/>
          </a:p>
          <a:p>
            <a:pPr marL="0" indent="0">
              <a:buNone/>
            </a:pPr>
            <a:r>
              <a:rPr lang="en-US" sz="2600" dirty="0"/>
              <a:t>4. </a:t>
            </a:r>
            <a:r>
              <a:rPr lang="en-US" sz="2600" dirty="0" smtClean="0"/>
              <a:t>Increased </a:t>
            </a:r>
            <a:r>
              <a:rPr lang="en-US" sz="2600" dirty="0"/>
              <a:t>the role of the Catholic Church in education </a:t>
            </a:r>
            <a:endParaRPr lang="en-US" sz="2600" dirty="0" smtClean="0"/>
          </a:p>
          <a:p>
            <a:pPr marL="0" indent="0">
              <a:buNone/>
            </a:pPr>
            <a:r>
              <a:rPr lang="en-US" sz="2600" dirty="0" smtClean="0"/>
              <a:t>5</a:t>
            </a:r>
            <a:r>
              <a:rPr lang="en-US" sz="2600" dirty="0"/>
              <a:t>. </a:t>
            </a:r>
            <a:r>
              <a:rPr lang="en-US" sz="2600" dirty="0" smtClean="0"/>
              <a:t>Coup </a:t>
            </a:r>
            <a:r>
              <a:rPr lang="en-US" sz="2600" dirty="0"/>
              <a:t>d’état </a:t>
            </a:r>
            <a:endParaRPr lang="en-US" sz="2600" dirty="0" smtClean="0"/>
          </a:p>
          <a:p>
            <a:pPr marL="0" indent="0">
              <a:buNone/>
            </a:pPr>
            <a:r>
              <a:rPr lang="en-US" sz="2600" dirty="0" smtClean="0"/>
              <a:t>6</a:t>
            </a:r>
            <a:r>
              <a:rPr lang="en-US" sz="2600" dirty="0"/>
              <a:t>. </a:t>
            </a:r>
            <a:r>
              <a:rPr lang="en-US" sz="2600" dirty="0" smtClean="0"/>
              <a:t>Emperor</a:t>
            </a:r>
            <a:endParaRPr lang="en-US" sz="2600" dirty="0"/>
          </a:p>
        </p:txBody>
      </p:sp>
    </p:spTree>
    <p:extLst>
      <p:ext uri="{BB962C8B-B14F-4D97-AF65-F5344CB8AC3E}">
        <p14:creationId xmlns:p14="http://schemas.microsoft.com/office/powerpoint/2010/main" val="3833481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Russian expansion from 1856 to 1900. &#10;The map shows the extent of the Russian Territory in 1855. It is a vast land bordered by China to the south, the Arctic Ocean to the north and the Baltic, Black, and Caspian Seas on the western borders. At points along the way, it borders the Ottoman Empire, Persia, Afghanistan and India. It expanded south into East Asia between 1856 and 1876 and went even further into East Asia from 1877-1900, acquiring all of the lands along the eastern border of the Caspian Sea. By 1876, it had also acquired land along China's northeastern border. Railroads cross the territory, connecting the cities of St. Petersburg, Moscow, Kiev, Odessa, and Warsaw. Another rail line connects Moscow to the Caspian Sea. Finally the Trans-Siberian Railway runs from west to east across the entire country, connecting St. Petersburg to Vladivostok on the Russia/China border. "/>
          <p:cNvPicPr>
            <a:picLocks noChangeAspect="1"/>
          </p:cNvPicPr>
          <p:nvPr/>
        </p:nvPicPr>
        <p:blipFill>
          <a:blip r:embed="rId3"/>
          <a:stretch>
            <a:fillRect/>
          </a:stretch>
        </p:blipFill>
        <p:spPr>
          <a:xfrm>
            <a:off x="838200" y="195072"/>
            <a:ext cx="7467600" cy="646785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Modernization of Russia and the Ottoman Empire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The Russian Revolution of 1905</a:t>
            </a:r>
          </a:p>
          <a:p>
            <a:pPr marL="0" indent="0">
              <a:buNone/>
            </a:pPr>
            <a:r>
              <a:rPr lang="en-US" sz="2600" dirty="0"/>
              <a:t>1. </a:t>
            </a:r>
            <a:r>
              <a:rPr lang="en-US" sz="2600" dirty="0" smtClean="0"/>
              <a:t>Political </a:t>
            </a:r>
            <a:r>
              <a:rPr lang="en-US" sz="2600" dirty="0"/>
              <a:t>upheaval at </a:t>
            </a:r>
            <a:r>
              <a:rPr lang="en-US" sz="2600" dirty="0" smtClean="0"/>
              <a:t>home</a:t>
            </a:r>
            <a:endParaRPr lang="en-US" sz="2600" dirty="0"/>
          </a:p>
          <a:p>
            <a:pPr marL="0" indent="0">
              <a:buNone/>
            </a:pPr>
            <a:r>
              <a:rPr lang="en-US" sz="2600" dirty="0"/>
              <a:t>2. </a:t>
            </a:r>
            <a:r>
              <a:rPr lang="en-US" sz="2600" dirty="0" smtClean="0"/>
              <a:t>Revolution </a:t>
            </a:r>
            <a:r>
              <a:rPr lang="en-US" sz="2600" dirty="0"/>
              <a:t>of </a:t>
            </a:r>
            <a:r>
              <a:rPr lang="en-US" sz="2600" dirty="0" smtClean="0"/>
              <a:t>1905 </a:t>
            </a:r>
            <a:endParaRPr lang="en-US" sz="2600" dirty="0"/>
          </a:p>
          <a:p>
            <a:pPr marL="0" indent="0">
              <a:buNone/>
            </a:pPr>
            <a:r>
              <a:rPr lang="en-US" sz="2600" dirty="0"/>
              <a:t>3. </a:t>
            </a:r>
            <a:r>
              <a:rPr lang="en-US" sz="2600" dirty="0" smtClean="0"/>
              <a:t>Bloody </a:t>
            </a:r>
            <a:r>
              <a:rPr lang="en-US" sz="2600" dirty="0"/>
              <a:t>Sunday </a:t>
            </a:r>
            <a:r>
              <a:rPr lang="en-US" sz="2600" dirty="0" smtClean="0"/>
              <a:t>massacre</a:t>
            </a:r>
            <a:endParaRPr lang="en-US" sz="2600" dirty="0"/>
          </a:p>
          <a:p>
            <a:pPr marL="0" indent="0">
              <a:buNone/>
            </a:pPr>
            <a:r>
              <a:rPr lang="en-US" sz="2600" dirty="0"/>
              <a:t>4. </a:t>
            </a:r>
            <a:r>
              <a:rPr lang="en-US" sz="2600" dirty="0" smtClean="0"/>
              <a:t>General strike</a:t>
            </a:r>
            <a:endParaRPr lang="en-US" sz="2600" dirty="0"/>
          </a:p>
          <a:p>
            <a:pPr marL="0" indent="0">
              <a:buNone/>
            </a:pPr>
            <a:r>
              <a:rPr lang="en-US" sz="2600" dirty="0"/>
              <a:t>5. </a:t>
            </a:r>
            <a:r>
              <a:rPr lang="en-US" sz="2600" dirty="0" smtClean="0"/>
              <a:t>October Manifesto</a:t>
            </a:r>
            <a:endParaRPr lang="en-US" sz="2600" dirty="0"/>
          </a:p>
          <a:p>
            <a:pPr marL="0" indent="0">
              <a:buNone/>
            </a:pPr>
            <a:r>
              <a:rPr lang="en-US" sz="2600" dirty="0"/>
              <a:t>6. </a:t>
            </a:r>
            <a:r>
              <a:rPr lang="en-US" sz="2600" dirty="0" smtClean="0"/>
              <a:t>Fundamental Laws</a:t>
            </a:r>
            <a:endParaRPr lang="en-US" sz="2600" dirty="0"/>
          </a:p>
        </p:txBody>
      </p:sp>
    </p:spTree>
    <p:extLst>
      <p:ext uri="{BB962C8B-B14F-4D97-AF65-F5344CB8AC3E}">
        <p14:creationId xmlns:p14="http://schemas.microsoft.com/office/powerpoint/2010/main" val="2988553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Modernization of Russia and the Ottoman Empire</a:t>
            </a:r>
            <a:endParaRPr lang="en-US" sz="3600"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Reform and Readjustment in the Ottoman Empire</a:t>
            </a:r>
          </a:p>
          <a:p>
            <a:pPr marL="0" indent="0">
              <a:buNone/>
            </a:pPr>
            <a:r>
              <a:rPr lang="en-US" sz="2600" dirty="0"/>
              <a:t>1. </a:t>
            </a:r>
            <a:r>
              <a:rPr lang="en-US" sz="2600" dirty="0" smtClean="0"/>
              <a:t>Modernizing </a:t>
            </a:r>
            <a:r>
              <a:rPr lang="en-US" sz="2600" dirty="0"/>
              <a:t>reforms in agriculture, industry, and the </a:t>
            </a:r>
            <a:r>
              <a:rPr lang="en-US" sz="2600" dirty="0" smtClean="0"/>
              <a:t>military</a:t>
            </a:r>
            <a:endParaRPr lang="en-US" sz="2600" dirty="0"/>
          </a:p>
          <a:p>
            <a:pPr marL="0" indent="0">
              <a:buNone/>
            </a:pPr>
            <a:r>
              <a:rPr lang="en-US" sz="2600" dirty="0"/>
              <a:t>2. </a:t>
            </a:r>
            <a:r>
              <a:rPr lang="en-US" sz="2600" dirty="0" smtClean="0"/>
              <a:t>Syria </a:t>
            </a:r>
            <a:r>
              <a:rPr lang="en-US" sz="2600" dirty="0"/>
              <a:t>and </a:t>
            </a:r>
            <a:r>
              <a:rPr lang="en-US" sz="2600" dirty="0" smtClean="0"/>
              <a:t>Palestine</a:t>
            </a:r>
            <a:endParaRPr lang="en-US" sz="2600" dirty="0"/>
          </a:p>
          <a:p>
            <a:pPr marL="0" indent="0">
              <a:buNone/>
            </a:pPr>
            <a:r>
              <a:rPr lang="en-US" sz="2600" dirty="0"/>
              <a:t>3. Mahmud II’s dynasty </a:t>
            </a:r>
            <a:endParaRPr lang="en-US" sz="2600" dirty="0" smtClean="0"/>
          </a:p>
          <a:p>
            <a:pPr marL="0" indent="0">
              <a:buNone/>
            </a:pPr>
            <a:r>
              <a:rPr lang="en-US" sz="2600" dirty="0" smtClean="0"/>
              <a:t>4</a:t>
            </a:r>
            <a:r>
              <a:rPr lang="en-US" sz="2600" dirty="0"/>
              <a:t>. </a:t>
            </a:r>
            <a:r>
              <a:rPr lang="en-US" sz="2600" dirty="0" err="1" smtClean="0"/>
              <a:t>Tanzimat</a:t>
            </a:r>
            <a:r>
              <a:rPr lang="en-US" sz="2600" dirty="0" smtClean="0"/>
              <a:t> </a:t>
            </a:r>
            <a:r>
              <a:rPr lang="en-US" sz="2600" dirty="0"/>
              <a:t>(“Reorganization</a:t>
            </a:r>
            <a:r>
              <a:rPr lang="en-US" sz="2600" dirty="0" smtClean="0"/>
              <a:t>”)</a:t>
            </a:r>
            <a:endParaRPr lang="en-US" sz="2600" dirty="0"/>
          </a:p>
          <a:p>
            <a:pPr marL="0" indent="0">
              <a:buNone/>
            </a:pPr>
            <a:r>
              <a:rPr lang="en-US" sz="2600" dirty="0"/>
              <a:t>5. </a:t>
            </a:r>
            <a:r>
              <a:rPr lang="en-US" sz="2600" dirty="0" smtClean="0"/>
              <a:t>Imperial </a:t>
            </a:r>
            <a:r>
              <a:rPr lang="en-US" sz="2600" dirty="0"/>
              <a:t>Rescript of </a:t>
            </a:r>
            <a:r>
              <a:rPr lang="en-US" sz="2600" dirty="0" smtClean="0"/>
              <a:t>1856</a:t>
            </a:r>
            <a:endParaRPr lang="en-US" sz="2600" dirty="0"/>
          </a:p>
          <a:p>
            <a:pPr marL="0" indent="0">
              <a:buNone/>
            </a:pPr>
            <a:endParaRPr lang="en-US" sz="2600" dirty="0"/>
          </a:p>
        </p:txBody>
      </p:sp>
    </p:spTree>
    <p:extLst>
      <p:ext uri="{BB962C8B-B14F-4D97-AF65-F5344CB8AC3E}">
        <p14:creationId xmlns:p14="http://schemas.microsoft.com/office/powerpoint/2010/main" val="23832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III. The Modernization of Russia and the Ottoman Empire</a:t>
            </a:r>
            <a:endParaRPr lang="en-US" sz="3600"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Reform and Readjustment in the Ottoman Empire</a:t>
            </a:r>
          </a:p>
          <a:p>
            <a:pPr marL="0" indent="0">
              <a:buNone/>
            </a:pPr>
            <a:r>
              <a:rPr lang="en-US" sz="2600" dirty="0"/>
              <a:t>6. </a:t>
            </a:r>
            <a:r>
              <a:rPr lang="en-US" sz="2600" dirty="0" smtClean="0"/>
              <a:t>Loans </a:t>
            </a:r>
            <a:r>
              <a:rPr lang="en-US" sz="2600" dirty="0"/>
              <a:t>from British and French </a:t>
            </a:r>
            <a:r>
              <a:rPr lang="en-US" sz="2600" dirty="0" smtClean="0"/>
              <a:t>bankers </a:t>
            </a:r>
            <a:endParaRPr lang="en-US" sz="2600" dirty="0"/>
          </a:p>
          <a:p>
            <a:pPr marL="0" indent="0">
              <a:buNone/>
            </a:pPr>
            <a:r>
              <a:rPr lang="en-US" sz="2600" dirty="0"/>
              <a:t>7. </a:t>
            </a:r>
            <a:r>
              <a:rPr lang="en-US" sz="2600" dirty="0" smtClean="0"/>
              <a:t>Increased </a:t>
            </a:r>
            <a:r>
              <a:rPr lang="en-US" sz="2600" dirty="0"/>
              <a:t>religious </a:t>
            </a:r>
            <a:r>
              <a:rPr lang="en-US" sz="2600" dirty="0" smtClean="0"/>
              <a:t>disputes</a:t>
            </a:r>
            <a:endParaRPr lang="en-US" sz="2600" dirty="0"/>
          </a:p>
          <a:p>
            <a:pPr marL="0" indent="0">
              <a:buNone/>
            </a:pPr>
            <a:r>
              <a:rPr lang="en-US" sz="2600" dirty="0"/>
              <a:t>8. </a:t>
            </a:r>
            <a:r>
              <a:rPr lang="en-US" sz="2600" dirty="0" smtClean="0"/>
              <a:t>Sultan </a:t>
            </a:r>
            <a:r>
              <a:rPr lang="en-US" sz="2600" dirty="0" err="1"/>
              <a:t>Abdülhamid</a:t>
            </a:r>
            <a:r>
              <a:rPr lang="en-US" sz="2600" dirty="0"/>
              <a:t> II (r. 1876–1909</a:t>
            </a:r>
            <a:r>
              <a:rPr lang="en-US" sz="2600" dirty="0" smtClean="0"/>
              <a:t>)</a:t>
            </a:r>
            <a:endParaRPr lang="en-US" sz="2600" dirty="0"/>
          </a:p>
          <a:p>
            <a:pPr marL="0" indent="0">
              <a:buNone/>
            </a:pPr>
            <a:r>
              <a:rPr lang="en-US" sz="2600" dirty="0"/>
              <a:t>9. </a:t>
            </a:r>
            <a:r>
              <a:rPr lang="en-US" sz="2600" dirty="0" smtClean="0"/>
              <a:t>Committee </a:t>
            </a:r>
            <a:r>
              <a:rPr lang="en-US" sz="2600" dirty="0"/>
              <a:t>of Union and Progress (CUP</a:t>
            </a:r>
            <a:r>
              <a:rPr lang="en-US" sz="2600" dirty="0" smtClean="0"/>
              <a:t>) </a:t>
            </a:r>
            <a:endParaRPr lang="en-US" sz="2600" dirty="0"/>
          </a:p>
          <a:p>
            <a:pPr marL="0" indent="0">
              <a:buNone/>
            </a:pPr>
            <a:r>
              <a:rPr lang="en-US" sz="2600" dirty="0"/>
              <a:t>10. </a:t>
            </a:r>
            <a:r>
              <a:rPr lang="en-US" sz="2600" dirty="0" smtClean="0"/>
              <a:t>Young Turks </a:t>
            </a:r>
            <a:endParaRPr lang="en-US" sz="2600" dirty="0"/>
          </a:p>
        </p:txBody>
      </p:sp>
    </p:spTree>
    <p:extLst>
      <p:ext uri="{BB962C8B-B14F-4D97-AF65-F5344CB8AC3E}">
        <p14:creationId xmlns:p14="http://schemas.microsoft.com/office/powerpoint/2010/main" val="1002356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Pasha Hilim receiving Archduke Maximillian of Austria. "/>
          <p:cNvPicPr>
            <a:picLocks noChangeAspect="1"/>
          </p:cNvPicPr>
          <p:nvPr/>
        </p:nvPicPr>
        <p:blipFill>
          <a:blip r:embed="rId3"/>
          <a:stretch>
            <a:fillRect/>
          </a:stretch>
        </p:blipFill>
        <p:spPr>
          <a:xfrm>
            <a:off x="929640" y="185927"/>
            <a:ext cx="7284720" cy="648614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The Responsive National State, 1871 – 1914 </a:t>
            </a:r>
            <a:endParaRPr lang="en-US" sz="3600" b="1" dirty="0">
              <a:latin typeface="+mn-lt"/>
            </a:endParaRPr>
          </a:p>
        </p:txBody>
      </p:sp>
      <p:sp>
        <p:nvSpPr>
          <p:cNvPr id="3" name="Content Placeholder 2"/>
          <p:cNvSpPr>
            <a:spLocks noGrp="1"/>
          </p:cNvSpPr>
          <p:nvPr>
            <p:ph idx="1"/>
          </p:nvPr>
        </p:nvSpPr>
        <p:spPr/>
        <p:txBody>
          <a:bodyPr/>
          <a:lstStyle/>
          <a:p>
            <a:pPr marL="0" indent="0">
              <a:buNone/>
            </a:pPr>
            <a:r>
              <a:rPr lang="en-US" sz="2600" dirty="0"/>
              <a:t>1. </a:t>
            </a:r>
            <a:r>
              <a:rPr lang="en-US" sz="2600" dirty="0" smtClean="0"/>
              <a:t>Common framework</a:t>
            </a:r>
            <a:endParaRPr lang="en-US" sz="2600" dirty="0"/>
          </a:p>
          <a:p>
            <a:pPr marL="0" indent="0">
              <a:buNone/>
            </a:pPr>
            <a:r>
              <a:rPr lang="en-US" sz="2600" dirty="0" smtClean="0"/>
              <a:t>2. Constitutions </a:t>
            </a:r>
            <a:r>
              <a:rPr lang="en-US" sz="2600" dirty="0"/>
              <a:t>and universal male </a:t>
            </a:r>
            <a:r>
              <a:rPr lang="en-US" sz="2600" dirty="0" smtClean="0"/>
              <a:t>suffrage </a:t>
            </a:r>
            <a:endParaRPr lang="en-US" sz="2600" dirty="0"/>
          </a:p>
          <a:p>
            <a:pPr marL="0" indent="0">
              <a:buNone/>
            </a:pPr>
            <a:r>
              <a:rPr lang="en-US" sz="2600" dirty="0"/>
              <a:t>3. </a:t>
            </a:r>
            <a:r>
              <a:rPr lang="en-US" sz="2600" dirty="0" smtClean="0"/>
              <a:t>New </a:t>
            </a:r>
            <a:r>
              <a:rPr lang="en-US" sz="2600" dirty="0"/>
              <a:t>pragmatic politicians </a:t>
            </a:r>
            <a:r>
              <a:rPr lang="en-US" sz="2600" dirty="0" smtClean="0"/>
              <a:t>and political parties  </a:t>
            </a:r>
            <a:endParaRPr lang="en-US" sz="2600" dirty="0"/>
          </a:p>
          <a:p>
            <a:pPr marL="0" indent="0">
              <a:buNone/>
            </a:pPr>
            <a:r>
              <a:rPr lang="en-US" sz="2600" dirty="0"/>
              <a:t>4. </a:t>
            </a:r>
            <a:r>
              <a:rPr lang="en-US" sz="2600" dirty="0" smtClean="0"/>
              <a:t>Education, welfare, </a:t>
            </a:r>
            <a:r>
              <a:rPr lang="en-US" sz="2600" dirty="0"/>
              <a:t>and public health </a:t>
            </a:r>
            <a:r>
              <a:rPr lang="en-US" sz="2600" dirty="0" smtClean="0"/>
              <a:t>benefits</a:t>
            </a:r>
            <a:endParaRPr lang="en-US" sz="2600" dirty="0"/>
          </a:p>
          <a:p>
            <a:pPr marL="0" indent="0">
              <a:buNone/>
            </a:pPr>
            <a:r>
              <a:rPr lang="en-US" sz="2600" dirty="0"/>
              <a:t>5. </a:t>
            </a:r>
            <a:r>
              <a:rPr lang="en-US" sz="2600" dirty="0" err="1" smtClean="0"/>
              <a:t>Antiliberal</a:t>
            </a:r>
            <a:r>
              <a:rPr lang="en-US" sz="2600" dirty="0" smtClean="0"/>
              <a:t> </a:t>
            </a:r>
            <a:r>
              <a:rPr lang="en-US" sz="2600" dirty="0"/>
              <a:t>and militaristic </a:t>
            </a:r>
            <a:r>
              <a:rPr lang="en-US" sz="2600" dirty="0" smtClean="0"/>
              <a:t>policies</a:t>
            </a:r>
            <a:endParaRPr lang="en-US" sz="2600" dirty="0"/>
          </a:p>
          <a:p>
            <a:pPr marL="0" indent="0">
              <a:buNone/>
            </a:pPr>
            <a:endParaRPr lang="en-US" sz="2600" dirty="0"/>
          </a:p>
        </p:txBody>
      </p:sp>
    </p:spTree>
    <p:extLst>
      <p:ext uri="{BB962C8B-B14F-4D97-AF65-F5344CB8AC3E}">
        <p14:creationId xmlns:p14="http://schemas.microsoft.com/office/powerpoint/2010/main" val="1017060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Responsive National State, 1871 – 1914 </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The German Empire</a:t>
            </a:r>
          </a:p>
          <a:p>
            <a:pPr marL="0" indent="0">
              <a:buNone/>
            </a:pPr>
            <a:r>
              <a:rPr lang="en-US" sz="2600" dirty="0"/>
              <a:t>1. </a:t>
            </a:r>
            <a:r>
              <a:rPr lang="en-US" sz="2600" dirty="0" smtClean="0"/>
              <a:t>The Reichstag</a:t>
            </a:r>
            <a:endParaRPr lang="en-US" sz="2600" dirty="0"/>
          </a:p>
          <a:p>
            <a:pPr marL="0" indent="0">
              <a:buNone/>
            </a:pPr>
            <a:r>
              <a:rPr lang="en-US" sz="2600" dirty="0"/>
              <a:t>2. </a:t>
            </a:r>
            <a:r>
              <a:rPr lang="en-US" sz="2600" dirty="0" smtClean="0"/>
              <a:t>National Liberals</a:t>
            </a:r>
            <a:endParaRPr lang="en-US" sz="2600" dirty="0"/>
          </a:p>
          <a:p>
            <a:pPr marL="0" indent="0">
              <a:buNone/>
            </a:pPr>
            <a:r>
              <a:rPr lang="en-US" sz="2600" dirty="0"/>
              <a:t>3. </a:t>
            </a:r>
            <a:r>
              <a:rPr lang="en-US" sz="2600" dirty="0" err="1"/>
              <a:t>Kulturkampf</a:t>
            </a:r>
            <a:r>
              <a:rPr lang="en-US" sz="2600" dirty="0"/>
              <a:t> </a:t>
            </a:r>
            <a:r>
              <a:rPr lang="en-US" sz="2600" dirty="0" smtClean="0"/>
              <a:t>in Prussia</a:t>
            </a:r>
            <a:endParaRPr lang="en-US" sz="2600" dirty="0"/>
          </a:p>
          <a:p>
            <a:pPr marL="0" indent="0">
              <a:buNone/>
            </a:pPr>
            <a:r>
              <a:rPr lang="en-US" sz="2600" dirty="0"/>
              <a:t>4. </a:t>
            </a:r>
            <a:r>
              <a:rPr lang="en-US" sz="2600" dirty="0" smtClean="0"/>
              <a:t>Catholic </a:t>
            </a:r>
            <a:r>
              <a:rPr lang="en-US" sz="2600" dirty="0"/>
              <a:t>Center </a:t>
            </a:r>
            <a:r>
              <a:rPr lang="en-US" sz="2600" dirty="0" smtClean="0"/>
              <a:t>Party</a:t>
            </a:r>
            <a:endParaRPr lang="en-US" sz="2600" dirty="0"/>
          </a:p>
          <a:p>
            <a:pPr marL="0" indent="0">
              <a:buNone/>
            </a:pPr>
            <a:r>
              <a:rPr lang="en-US" sz="2600" dirty="0"/>
              <a:t>5. </a:t>
            </a:r>
            <a:r>
              <a:rPr lang="en-US" sz="2600" dirty="0" smtClean="0"/>
              <a:t>Protectionism </a:t>
            </a:r>
            <a:r>
              <a:rPr lang="en-US" sz="2600" dirty="0"/>
              <a:t>in </a:t>
            </a:r>
            <a:r>
              <a:rPr lang="en-US" sz="2600" dirty="0" smtClean="0"/>
              <a:t>Europe</a:t>
            </a:r>
            <a:endParaRPr lang="en-US" sz="2600" dirty="0"/>
          </a:p>
        </p:txBody>
      </p:sp>
    </p:spTree>
    <p:extLst>
      <p:ext uri="{BB962C8B-B14F-4D97-AF65-F5344CB8AC3E}">
        <p14:creationId xmlns:p14="http://schemas.microsoft.com/office/powerpoint/2010/main" val="2877747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Responsive National State, 1871 – 1914 </a:t>
            </a:r>
            <a:endParaRPr lang="en-US" dirty="0"/>
          </a:p>
        </p:txBody>
      </p:sp>
      <p:sp>
        <p:nvSpPr>
          <p:cNvPr id="3" name="Content Placeholder 2"/>
          <p:cNvSpPr>
            <a:spLocks noGrp="1"/>
          </p:cNvSpPr>
          <p:nvPr>
            <p:ph idx="1"/>
          </p:nvPr>
        </p:nvSpPr>
        <p:spPr/>
        <p:txBody>
          <a:bodyPr/>
          <a:lstStyle/>
          <a:p>
            <a:pPr marL="514350" indent="-514350">
              <a:buAutoNum type="alphaUcPeriod"/>
            </a:pPr>
            <a:r>
              <a:rPr lang="en-US" sz="2600" b="1" dirty="0" smtClean="0"/>
              <a:t>The German Empire</a:t>
            </a:r>
          </a:p>
          <a:p>
            <a:pPr marL="0" indent="0">
              <a:buNone/>
            </a:pPr>
            <a:r>
              <a:rPr lang="en-US" sz="2600" dirty="0"/>
              <a:t>6. </a:t>
            </a:r>
            <a:r>
              <a:rPr lang="en-US" sz="2600" dirty="0" smtClean="0"/>
              <a:t>German </a:t>
            </a:r>
            <a:r>
              <a:rPr lang="en-US" sz="2600" dirty="0"/>
              <a:t>Social Democratic Party (SPD</a:t>
            </a:r>
            <a:r>
              <a:rPr lang="en-US" sz="2600" dirty="0" smtClean="0"/>
              <a:t>)</a:t>
            </a:r>
            <a:endParaRPr lang="en-US" sz="2600" dirty="0"/>
          </a:p>
          <a:p>
            <a:pPr marL="0" indent="0">
              <a:buNone/>
            </a:pPr>
            <a:r>
              <a:rPr lang="en-US" sz="2600" dirty="0"/>
              <a:t>7. </a:t>
            </a:r>
            <a:r>
              <a:rPr lang="en-US" sz="2600" dirty="0" smtClean="0"/>
              <a:t>Anti-Socialist Laws</a:t>
            </a:r>
            <a:endParaRPr lang="en-US" sz="2600" dirty="0"/>
          </a:p>
          <a:p>
            <a:pPr marL="0" indent="0">
              <a:buNone/>
            </a:pPr>
            <a:r>
              <a:rPr lang="en-US" sz="2600" dirty="0"/>
              <a:t>8. </a:t>
            </a:r>
            <a:r>
              <a:rPr lang="en-US" sz="2600" dirty="0" smtClean="0"/>
              <a:t>William </a:t>
            </a:r>
            <a:r>
              <a:rPr lang="en-US" sz="2600" dirty="0"/>
              <a:t>II (r. 1888–1918</a:t>
            </a:r>
            <a:r>
              <a:rPr lang="en-US" sz="2600" dirty="0" smtClean="0"/>
              <a:t>)</a:t>
            </a:r>
            <a:endParaRPr lang="en-US" sz="2600" dirty="0"/>
          </a:p>
          <a:p>
            <a:pPr marL="0" indent="0">
              <a:buNone/>
            </a:pPr>
            <a:r>
              <a:rPr lang="en-US" sz="2600" dirty="0"/>
              <a:t>9. Social </a:t>
            </a:r>
            <a:r>
              <a:rPr lang="en-US" sz="2600" dirty="0" smtClean="0"/>
              <a:t>Democrats become largest party</a:t>
            </a:r>
            <a:endParaRPr lang="en-US" sz="2600" dirty="0"/>
          </a:p>
        </p:txBody>
      </p:sp>
    </p:spTree>
    <p:extLst>
      <p:ext uri="{BB962C8B-B14F-4D97-AF65-F5344CB8AC3E}">
        <p14:creationId xmlns:p14="http://schemas.microsoft.com/office/powerpoint/2010/main" val="3970543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Responsive National State, 1871 – 1914 </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Republican France</a:t>
            </a:r>
          </a:p>
          <a:p>
            <a:pPr marL="0" indent="0">
              <a:buNone/>
            </a:pPr>
            <a:r>
              <a:rPr lang="en-US" sz="2600" dirty="0"/>
              <a:t>1. </a:t>
            </a:r>
            <a:r>
              <a:rPr lang="en-US" sz="2600" dirty="0" smtClean="0"/>
              <a:t>Alsace </a:t>
            </a:r>
            <a:r>
              <a:rPr lang="en-US" sz="2600" dirty="0"/>
              <a:t>and Lorraine </a:t>
            </a:r>
            <a:r>
              <a:rPr lang="en-US" sz="2600" dirty="0" smtClean="0"/>
              <a:t>and the Paris Commune</a:t>
            </a:r>
            <a:endParaRPr lang="en-US" sz="2600" dirty="0"/>
          </a:p>
          <a:p>
            <a:pPr marL="0" indent="0">
              <a:buNone/>
            </a:pPr>
            <a:r>
              <a:rPr lang="en-US" sz="2600" dirty="0"/>
              <a:t>2. The National </a:t>
            </a:r>
            <a:r>
              <a:rPr lang="en-US" sz="2600" dirty="0" smtClean="0"/>
              <a:t>Assembly</a:t>
            </a:r>
            <a:endParaRPr lang="en-US" sz="2600" dirty="0"/>
          </a:p>
          <a:p>
            <a:pPr marL="0" indent="0">
              <a:buNone/>
            </a:pPr>
            <a:r>
              <a:rPr lang="en-US" sz="2600" dirty="0"/>
              <a:t>3</a:t>
            </a:r>
            <a:r>
              <a:rPr lang="en-US" sz="2600" dirty="0" smtClean="0"/>
              <a:t>. Léon Gambetta</a:t>
            </a:r>
            <a:endParaRPr lang="en-US" sz="2600" dirty="0"/>
          </a:p>
          <a:p>
            <a:pPr marL="0" indent="0">
              <a:buNone/>
            </a:pPr>
            <a:r>
              <a:rPr lang="en-US" sz="2600" dirty="0" smtClean="0"/>
              <a:t>4. The Dreyfus Affair</a:t>
            </a:r>
            <a:endParaRPr lang="en-US" sz="2600" dirty="0"/>
          </a:p>
        </p:txBody>
      </p:sp>
    </p:spTree>
    <p:extLst>
      <p:ext uri="{BB962C8B-B14F-4D97-AF65-F5344CB8AC3E}">
        <p14:creationId xmlns:p14="http://schemas.microsoft.com/office/powerpoint/2010/main" val="15382769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Responsive National State, 1871 – 1914 </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Great Britain and Ireland</a:t>
            </a:r>
          </a:p>
          <a:p>
            <a:pPr marL="0" indent="0">
              <a:buNone/>
            </a:pPr>
            <a:r>
              <a:rPr lang="en-US" sz="2600" dirty="0"/>
              <a:t>1. </a:t>
            </a:r>
            <a:r>
              <a:rPr lang="en-US" sz="2600" dirty="0" smtClean="0"/>
              <a:t>Second </a:t>
            </a:r>
            <a:r>
              <a:rPr lang="en-US" sz="2600" dirty="0"/>
              <a:t>Reform Bill of Benjamin Disraeli and the Conservative </a:t>
            </a:r>
            <a:r>
              <a:rPr lang="en-US" sz="2600" dirty="0" smtClean="0"/>
              <a:t>Party</a:t>
            </a:r>
            <a:endParaRPr lang="en-US" sz="2600" dirty="0"/>
          </a:p>
          <a:p>
            <a:pPr marL="0" indent="0">
              <a:buNone/>
            </a:pPr>
            <a:r>
              <a:rPr lang="en-US" sz="2600" dirty="0"/>
              <a:t>2. The Third Reform </a:t>
            </a:r>
            <a:r>
              <a:rPr lang="en-US" sz="2600" dirty="0" smtClean="0"/>
              <a:t>Bill </a:t>
            </a:r>
            <a:endParaRPr lang="en-US" sz="2600" dirty="0"/>
          </a:p>
          <a:p>
            <a:pPr marL="0" indent="0">
              <a:buNone/>
            </a:pPr>
            <a:r>
              <a:rPr lang="en-US" sz="2600" dirty="0"/>
              <a:t>3. </a:t>
            </a:r>
            <a:r>
              <a:rPr lang="en-US" sz="2600" dirty="0" smtClean="0"/>
              <a:t>House </a:t>
            </a:r>
            <a:r>
              <a:rPr lang="en-US" sz="2600" dirty="0"/>
              <a:t>of Commons </a:t>
            </a:r>
            <a:r>
              <a:rPr lang="en-US" sz="2600" dirty="0" smtClean="0"/>
              <a:t>and </a:t>
            </a:r>
            <a:r>
              <a:rPr lang="en-US" sz="2600" dirty="0"/>
              <a:t>House of </a:t>
            </a:r>
            <a:r>
              <a:rPr lang="en-US" sz="2600" dirty="0" smtClean="0"/>
              <a:t>Lords</a:t>
            </a:r>
            <a:endParaRPr lang="en-US" sz="2600" dirty="0"/>
          </a:p>
          <a:p>
            <a:pPr marL="0" indent="0">
              <a:buNone/>
            </a:pPr>
            <a:r>
              <a:rPr lang="en-US" sz="2600" dirty="0"/>
              <a:t>4. The Liberal </a:t>
            </a:r>
            <a:r>
              <a:rPr lang="en-US" sz="2600" dirty="0" smtClean="0"/>
              <a:t>Party </a:t>
            </a:r>
            <a:endParaRPr lang="en-US" sz="2600" dirty="0"/>
          </a:p>
          <a:p>
            <a:pPr marL="0" indent="0">
              <a:buNone/>
            </a:pPr>
            <a:r>
              <a:rPr lang="en-US" sz="2600" dirty="0"/>
              <a:t>5. </a:t>
            </a:r>
            <a:r>
              <a:rPr lang="en-US" sz="2600" dirty="0" smtClean="0"/>
              <a:t>Irish famine</a:t>
            </a:r>
            <a:endParaRPr lang="en-US" sz="2600" dirty="0"/>
          </a:p>
          <a:p>
            <a:pPr marL="0" indent="0">
              <a:buNone/>
            </a:pPr>
            <a:r>
              <a:rPr lang="en-US" sz="2600" dirty="0"/>
              <a:t>6. H</a:t>
            </a:r>
            <a:r>
              <a:rPr lang="en-US" sz="2600" dirty="0" smtClean="0"/>
              <a:t>ome-rule bill</a:t>
            </a:r>
            <a:endParaRPr lang="en-US" sz="2600" dirty="0"/>
          </a:p>
        </p:txBody>
      </p:sp>
    </p:spTree>
    <p:extLst>
      <p:ext uri="{BB962C8B-B14F-4D97-AF65-F5344CB8AC3E}">
        <p14:creationId xmlns:p14="http://schemas.microsoft.com/office/powerpoint/2010/main" val="262000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Paris in the Second Empire. "/>
          <p:cNvPicPr>
            <a:picLocks noChangeAspect="1"/>
          </p:cNvPicPr>
          <p:nvPr/>
        </p:nvPicPr>
        <p:blipFill>
          <a:blip r:embed="rId3"/>
          <a:stretch>
            <a:fillRect/>
          </a:stretch>
        </p:blipFill>
        <p:spPr>
          <a:xfrm>
            <a:off x="441959" y="185927"/>
            <a:ext cx="8260080" cy="6486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ainting of the rubble and smoke after a bomb was detonated by the Fenians outside a London prison. "/>
          <p:cNvPicPr>
            <a:picLocks noChangeAspect="1"/>
          </p:cNvPicPr>
          <p:nvPr/>
        </p:nvPicPr>
        <p:blipFill>
          <a:blip r:embed="rId3"/>
          <a:stretch>
            <a:fillRect/>
          </a:stretch>
        </p:blipFill>
        <p:spPr>
          <a:xfrm>
            <a:off x="530352" y="185927"/>
            <a:ext cx="8083296" cy="648614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IV. The Responsive National State, 1871 – 1914 </a:t>
            </a:r>
            <a:endParaRPr lang="en-US" dirty="0"/>
          </a:p>
        </p:txBody>
      </p:sp>
      <p:sp>
        <p:nvSpPr>
          <p:cNvPr id="3" name="Content Placeholder 2"/>
          <p:cNvSpPr>
            <a:spLocks noGrp="1"/>
          </p:cNvSpPr>
          <p:nvPr>
            <p:ph idx="1"/>
          </p:nvPr>
        </p:nvSpPr>
        <p:spPr/>
        <p:txBody>
          <a:bodyPr/>
          <a:lstStyle/>
          <a:p>
            <a:pPr marL="514350" indent="-514350">
              <a:buAutoNum type="alphaUcPeriod" startAt="4"/>
            </a:pPr>
            <a:r>
              <a:rPr lang="en-US" sz="2600" b="1" dirty="0" smtClean="0"/>
              <a:t>The Austro-Hungarian Empire</a:t>
            </a:r>
          </a:p>
          <a:p>
            <a:pPr marL="0" indent="0">
              <a:buNone/>
            </a:pPr>
            <a:r>
              <a:rPr lang="en-US" sz="2600" dirty="0" smtClean="0"/>
              <a:t>1. Emperor </a:t>
            </a:r>
            <a:r>
              <a:rPr lang="en-US" sz="2600" dirty="0"/>
              <a:t>Francis Joseph </a:t>
            </a:r>
            <a:endParaRPr lang="en-US" sz="2600" dirty="0" smtClean="0"/>
          </a:p>
          <a:p>
            <a:pPr marL="0" indent="0">
              <a:buNone/>
            </a:pPr>
            <a:r>
              <a:rPr lang="en-US" sz="2600" dirty="0" smtClean="0"/>
              <a:t>2</a:t>
            </a:r>
            <a:r>
              <a:rPr lang="en-US" sz="2600" dirty="0"/>
              <a:t>. </a:t>
            </a:r>
            <a:r>
              <a:rPr lang="en-US" sz="2600" dirty="0" smtClean="0"/>
              <a:t>Dual monarchy</a:t>
            </a:r>
            <a:endParaRPr lang="en-US" sz="2600" dirty="0"/>
          </a:p>
          <a:p>
            <a:pPr marL="0" indent="0">
              <a:buNone/>
            </a:pPr>
            <a:r>
              <a:rPr lang="en-US" sz="2600" dirty="0"/>
              <a:t>3. </a:t>
            </a:r>
            <a:r>
              <a:rPr lang="en-US" sz="2600" dirty="0" smtClean="0"/>
              <a:t>Magyar nobility</a:t>
            </a:r>
            <a:endParaRPr lang="en-US" sz="2600" dirty="0"/>
          </a:p>
          <a:p>
            <a:pPr marL="0" indent="0">
              <a:buNone/>
            </a:pPr>
            <a:r>
              <a:rPr lang="en-US" sz="2600" dirty="0"/>
              <a:t>4. </a:t>
            </a:r>
            <a:r>
              <a:rPr lang="en-US" sz="2600" dirty="0" smtClean="0"/>
              <a:t>Magyar extremists</a:t>
            </a:r>
            <a:r>
              <a:rPr lang="en-US" sz="2600" dirty="0"/>
              <a:t>	</a:t>
            </a:r>
          </a:p>
          <a:p>
            <a:pPr marL="0" indent="0">
              <a:buNone/>
            </a:pPr>
            <a:r>
              <a:rPr lang="en-US" sz="2600" dirty="0"/>
              <a:t>5. </a:t>
            </a:r>
            <a:r>
              <a:rPr lang="en-US" sz="2600" dirty="0" smtClean="0"/>
              <a:t>Austro-Hungarian </a:t>
            </a:r>
            <a:r>
              <a:rPr lang="en-US" sz="2600" dirty="0"/>
              <a:t>Empire </a:t>
            </a:r>
            <a:r>
              <a:rPr lang="en-US" sz="2600" dirty="0" smtClean="0"/>
              <a:t>weakened by nationalism </a:t>
            </a:r>
            <a:endParaRPr lang="en-US" sz="2600" dirty="0"/>
          </a:p>
        </p:txBody>
      </p:sp>
    </p:spTree>
    <p:extLst>
      <p:ext uri="{BB962C8B-B14F-4D97-AF65-F5344CB8AC3E}">
        <p14:creationId xmlns:p14="http://schemas.microsoft.com/office/powerpoint/2010/main" val="29374065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The Nation and the People</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Making National Citizens</a:t>
            </a:r>
          </a:p>
          <a:p>
            <a:pPr marL="0" indent="0">
              <a:buNone/>
            </a:pPr>
            <a:r>
              <a:rPr lang="en-US" sz="2600" dirty="0"/>
              <a:t>1. Q</a:t>
            </a:r>
            <a:r>
              <a:rPr lang="en-US" sz="2600" dirty="0" smtClean="0"/>
              <a:t>uestion </a:t>
            </a:r>
            <a:r>
              <a:rPr lang="en-US" sz="2600" dirty="0"/>
              <a:t>of national </a:t>
            </a:r>
            <a:r>
              <a:rPr lang="en-US" sz="2600" dirty="0" smtClean="0"/>
              <a:t>loyalty </a:t>
            </a:r>
            <a:endParaRPr lang="en-US" sz="2600" dirty="0"/>
          </a:p>
          <a:p>
            <a:pPr marL="0" indent="0">
              <a:buNone/>
            </a:pPr>
            <a:r>
              <a:rPr lang="en-US" sz="2600" dirty="0"/>
              <a:t>2. </a:t>
            </a:r>
            <a:r>
              <a:rPr lang="en-US" sz="2600" dirty="0" smtClean="0"/>
              <a:t>Challenges of </a:t>
            </a:r>
            <a:r>
              <a:rPr lang="en-US" sz="2600" dirty="0"/>
              <a:t>nation </a:t>
            </a:r>
            <a:r>
              <a:rPr lang="en-US" sz="2600" dirty="0" smtClean="0"/>
              <a:t>building</a:t>
            </a:r>
            <a:endParaRPr lang="en-US" sz="2600" dirty="0"/>
          </a:p>
          <a:p>
            <a:pPr marL="0" indent="0">
              <a:buNone/>
            </a:pPr>
            <a:r>
              <a:rPr lang="en-US" sz="2600" dirty="0"/>
              <a:t>3. </a:t>
            </a:r>
            <a:r>
              <a:rPr lang="en-US" sz="2600" dirty="0" smtClean="0"/>
              <a:t>Eroding </a:t>
            </a:r>
            <a:r>
              <a:rPr lang="en-US" sz="2600" dirty="0"/>
              <a:t>regional </a:t>
            </a:r>
            <a:r>
              <a:rPr lang="en-US" sz="2600" dirty="0" smtClean="0"/>
              <a:t>differences </a:t>
            </a:r>
            <a:endParaRPr lang="en-US" sz="2600" dirty="0"/>
          </a:p>
          <a:p>
            <a:pPr marL="0" indent="0">
              <a:buNone/>
            </a:pPr>
            <a:r>
              <a:rPr lang="en-US" sz="2600" dirty="0"/>
              <a:t>4. </a:t>
            </a:r>
            <a:r>
              <a:rPr lang="en-US" sz="2600" dirty="0" smtClean="0"/>
              <a:t>Transportation </a:t>
            </a:r>
            <a:r>
              <a:rPr lang="en-US" sz="2600" dirty="0"/>
              <a:t>and communication </a:t>
            </a:r>
            <a:r>
              <a:rPr lang="en-US" sz="2600" dirty="0" smtClean="0"/>
              <a:t>networks </a:t>
            </a:r>
            <a:endParaRPr lang="en-US" sz="2600" dirty="0"/>
          </a:p>
          <a:p>
            <a:pPr marL="0" indent="0">
              <a:buNone/>
            </a:pPr>
            <a:r>
              <a:rPr lang="en-US" sz="2600" dirty="0"/>
              <a:t>5. </a:t>
            </a:r>
            <a:r>
              <a:rPr lang="en-US" sz="2600" dirty="0" smtClean="0"/>
              <a:t>National superiority </a:t>
            </a:r>
            <a:endParaRPr lang="en-US" sz="2600" dirty="0"/>
          </a:p>
        </p:txBody>
      </p:sp>
    </p:spTree>
    <p:extLst>
      <p:ext uri="{BB962C8B-B14F-4D97-AF65-F5344CB8AC3E}">
        <p14:creationId xmlns:p14="http://schemas.microsoft.com/office/powerpoint/2010/main" val="2193203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talian banknote."/>
          <p:cNvPicPr>
            <a:picLocks noChangeAspect="1"/>
          </p:cNvPicPr>
          <p:nvPr/>
        </p:nvPicPr>
        <p:blipFill>
          <a:blip r:embed="rId3"/>
          <a:stretch>
            <a:fillRect/>
          </a:stretch>
        </p:blipFill>
        <p:spPr>
          <a:xfrm>
            <a:off x="304800" y="618744"/>
            <a:ext cx="8534400" cy="562051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Belgian stamp."/>
          <p:cNvPicPr>
            <a:picLocks noChangeAspect="1"/>
          </p:cNvPicPr>
          <p:nvPr/>
        </p:nvPicPr>
        <p:blipFill>
          <a:blip r:embed="rId3"/>
          <a:stretch>
            <a:fillRect/>
          </a:stretch>
        </p:blipFill>
        <p:spPr>
          <a:xfrm>
            <a:off x="2438400" y="204216"/>
            <a:ext cx="4267200" cy="64495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Battle of the Nations monument in Leipzig Germany in 1913. "/>
          <p:cNvPicPr>
            <a:picLocks noChangeAspect="1"/>
          </p:cNvPicPr>
          <p:nvPr/>
        </p:nvPicPr>
        <p:blipFill>
          <a:blip r:embed="rId3"/>
          <a:stretch>
            <a:fillRect/>
          </a:stretch>
        </p:blipFill>
        <p:spPr>
          <a:xfrm>
            <a:off x="2438400" y="185927"/>
            <a:ext cx="4267200" cy="6486144"/>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National Monument to King Victor Emmanuel II in Rome, Italy, in 1911. "/>
          <p:cNvPicPr>
            <a:picLocks noChangeAspect="1"/>
          </p:cNvPicPr>
          <p:nvPr/>
        </p:nvPicPr>
        <p:blipFill>
          <a:blip r:embed="rId3"/>
          <a:stretch>
            <a:fillRect/>
          </a:stretch>
        </p:blipFill>
        <p:spPr>
          <a:xfrm>
            <a:off x="304800" y="560832"/>
            <a:ext cx="8534400" cy="573633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Nation and the People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Nationalism and Racism</a:t>
            </a:r>
          </a:p>
          <a:p>
            <a:pPr marL="0" indent="0">
              <a:buNone/>
            </a:pPr>
            <a:r>
              <a:rPr lang="en-US" sz="2600" dirty="0"/>
              <a:t>1. </a:t>
            </a:r>
            <a:r>
              <a:rPr lang="en-US" sz="2600" dirty="0" smtClean="0"/>
              <a:t>National </a:t>
            </a:r>
            <a:r>
              <a:rPr lang="en-US" sz="2600" dirty="0"/>
              <a:t>racial </a:t>
            </a:r>
            <a:r>
              <a:rPr lang="en-US" sz="2600" dirty="0" smtClean="0"/>
              <a:t>characteristics</a:t>
            </a:r>
            <a:endParaRPr lang="en-US" sz="2600" dirty="0"/>
          </a:p>
          <a:p>
            <a:pPr marL="0" indent="0">
              <a:buNone/>
            </a:pPr>
            <a:r>
              <a:rPr lang="en-US" sz="2600" dirty="0"/>
              <a:t>2. </a:t>
            </a:r>
            <a:r>
              <a:rPr lang="en-US" sz="2600" dirty="0" smtClean="0"/>
              <a:t>On </a:t>
            </a:r>
            <a:r>
              <a:rPr lang="en-US" sz="2600" dirty="0"/>
              <a:t>the Inequality of the Human Races (1854</a:t>
            </a:r>
            <a:r>
              <a:rPr lang="en-US" sz="2600" dirty="0" smtClean="0"/>
              <a:t>) </a:t>
            </a:r>
            <a:endParaRPr lang="en-US" sz="2600" dirty="0"/>
          </a:p>
          <a:p>
            <a:pPr marL="0" indent="0">
              <a:buNone/>
            </a:pPr>
            <a:r>
              <a:rPr lang="en-US" sz="2600" dirty="0"/>
              <a:t>3. Social Darwinist </a:t>
            </a:r>
            <a:r>
              <a:rPr lang="en-US" sz="2600" dirty="0" smtClean="0"/>
              <a:t>ideas </a:t>
            </a:r>
            <a:endParaRPr lang="en-US" sz="2600" dirty="0"/>
          </a:p>
          <a:p>
            <a:pPr marL="0" indent="0">
              <a:buNone/>
            </a:pPr>
            <a:r>
              <a:rPr lang="en-US" sz="2600" dirty="0"/>
              <a:t>4. </a:t>
            </a:r>
            <a:r>
              <a:rPr lang="en-US" sz="2600" dirty="0" smtClean="0"/>
              <a:t>Nationalism and </a:t>
            </a:r>
            <a:r>
              <a:rPr lang="en-US" sz="2600" dirty="0"/>
              <a:t>scientific </a:t>
            </a:r>
            <a:r>
              <a:rPr lang="en-US" sz="2600" dirty="0" smtClean="0"/>
              <a:t>racism </a:t>
            </a:r>
            <a:endParaRPr lang="en-US" sz="2600" dirty="0"/>
          </a:p>
          <a:p>
            <a:pPr marL="0" indent="0">
              <a:buNone/>
            </a:pPr>
            <a:r>
              <a:rPr lang="en-US" sz="2600" dirty="0"/>
              <a:t>5. </a:t>
            </a:r>
            <a:r>
              <a:rPr lang="en-US" sz="2600" dirty="0" smtClean="0"/>
              <a:t>Race theorists </a:t>
            </a:r>
            <a:endParaRPr lang="en-US" sz="2600" dirty="0"/>
          </a:p>
          <a:p>
            <a:pPr marL="0" indent="0">
              <a:buNone/>
            </a:pPr>
            <a:r>
              <a:rPr lang="en-US" sz="2600" dirty="0"/>
              <a:t>6. </a:t>
            </a:r>
            <a:r>
              <a:rPr lang="en-US" sz="2600" dirty="0" smtClean="0"/>
              <a:t>Jews </a:t>
            </a:r>
            <a:r>
              <a:rPr lang="en-US" sz="2600" dirty="0"/>
              <a:t>were the ultimate </a:t>
            </a:r>
            <a:r>
              <a:rPr lang="en-US" sz="2600" dirty="0" smtClean="0"/>
              <a:t>outsiders </a:t>
            </a:r>
            <a:endParaRPr lang="en-US" sz="2600" dirty="0"/>
          </a:p>
        </p:txBody>
      </p:sp>
    </p:spTree>
    <p:extLst>
      <p:ext uri="{BB962C8B-B14F-4D97-AF65-F5344CB8AC3E}">
        <p14:creationId xmlns:p14="http://schemas.microsoft.com/office/powerpoint/2010/main" val="3848722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Nation and the People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Jewish Emancipation and Modern Anti-Semitism</a:t>
            </a:r>
          </a:p>
          <a:p>
            <a:pPr marL="0" indent="0">
              <a:buNone/>
            </a:pPr>
            <a:r>
              <a:rPr lang="en-US" sz="2600" dirty="0"/>
              <a:t>1. </a:t>
            </a:r>
            <a:r>
              <a:rPr lang="en-US" sz="2600" dirty="0" smtClean="0"/>
              <a:t>Jewish emancipation</a:t>
            </a:r>
            <a:endParaRPr lang="en-US" sz="2600" dirty="0"/>
          </a:p>
          <a:p>
            <a:pPr marL="0" indent="0">
              <a:buNone/>
            </a:pPr>
            <a:r>
              <a:rPr lang="en-US" sz="2600" dirty="0"/>
              <a:t>2. </a:t>
            </a:r>
            <a:r>
              <a:rPr lang="en-US" sz="2600" dirty="0" smtClean="0"/>
              <a:t>Improved economic situation</a:t>
            </a:r>
            <a:endParaRPr lang="en-US" sz="2600" dirty="0"/>
          </a:p>
          <a:p>
            <a:pPr marL="0" indent="0">
              <a:buNone/>
            </a:pPr>
            <a:r>
              <a:rPr lang="en-US" sz="2600" dirty="0"/>
              <a:t>3. </a:t>
            </a:r>
            <a:r>
              <a:rPr lang="en-US" sz="2600" dirty="0" smtClean="0"/>
              <a:t>Patriotic citizens</a:t>
            </a:r>
            <a:endParaRPr lang="en-US" sz="2600" dirty="0"/>
          </a:p>
          <a:p>
            <a:pPr marL="0" indent="0">
              <a:buNone/>
            </a:pPr>
            <a:r>
              <a:rPr lang="en-US" sz="2600" dirty="0"/>
              <a:t>4. </a:t>
            </a:r>
            <a:r>
              <a:rPr lang="en-US" sz="2600" dirty="0" smtClean="0"/>
              <a:t>Stock </a:t>
            </a:r>
            <a:r>
              <a:rPr lang="en-US" sz="2600" dirty="0"/>
              <a:t>market crash of </a:t>
            </a:r>
            <a:r>
              <a:rPr lang="en-US" sz="2600" dirty="0" smtClean="0"/>
              <a:t>1873</a:t>
            </a:r>
            <a:endParaRPr lang="en-US" sz="2600" dirty="0"/>
          </a:p>
        </p:txBody>
      </p:sp>
    </p:spTree>
    <p:extLst>
      <p:ext uri="{BB962C8B-B14F-4D97-AF65-F5344CB8AC3E}">
        <p14:creationId xmlns:p14="http://schemas.microsoft.com/office/powerpoint/2010/main" val="3695735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 The Nation and the People</a:t>
            </a:r>
            <a:endParaRPr lang="en-US" dirty="0"/>
          </a:p>
        </p:txBody>
      </p:sp>
      <p:sp>
        <p:nvSpPr>
          <p:cNvPr id="3" name="Content Placeholder 2"/>
          <p:cNvSpPr>
            <a:spLocks noGrp="1"/>
          </p:cNvSpPr>
          <p:nvPr>
            <p:ph idx="1"/>
          </p:nvPr>
        </p:nvSpPr>
        <p:spPr/>
        <p:txBody>
          <a:bodyPr/>
          <a:lstStyle/>
          <a:p>
            <a:pPr marL="514350" indent="-514350">
              <a:buAutoNum type="alphaUcPeriod" startAt="3"/>
            </a:pPr>
            <a:r>
              <a:rPr lang="en-US" sz="2600" b="1" dirty="0" smtClean="0"/>
              <a:t>Jewish Emancipation and Modern Anti-Semitism</a:t>
            </a:r>
          </a:p>
          <a:p>
            <a:pPr marL="0" indent="0">
              <a:buNone/>
            </a:pPr>
            <a:r>
              <a:rPr lang="en-US" sz="2600" dirty="0"/>
              <a:t>5. </a:t>
            </a:r>
            <a:r>
              <a:rPr lang="en-US" sz="2600" dirty="0" smtClean="0"/>
              <a:t>“</a:t>
            </a:r>
            <a:r>
              <a:rPr lang="en-US" sz="2600" dirty="0"/>
              <a:t>The Protocols of the Elders of </a:t>
            </a:r>
            <a:r>
              <a:rPr lang="en-US" sz="2600" dirty="0" smtClean="0"/>
              <a:t>Zion”</a:t>
            </a:r>
            <a:endParaRPr lang="en-US" sz="2600" dirty="0"/>
          </a:p>
          <a:p>
            <a:pPr marL="0" indent="0">
              <a:buNone/>
            </a:pPr>
            <a:r>
              <a:rPr lang="en-US" sz="2600" dirty="0"/>
              <a:t>6. </a:t>
            </a:r>
            <a:r>
              <a:rPr lang="en-US" sz="2600" dirty="0" smtClean="0"/>
              <a:t>Karl </a:t>
            </a:r>
            <a:r>
              <a:rPr lang="en-US" sz="2600" dirty="0" err="1" smtClean="0"/>
              <a:t>Lueger</a:t>
            </a:r>
            <a:r>
              <a:rPr lang="en-US" sz="2600" dirty="0" smtClean="0"/>
              <a:t> and </a:t>
            </a:r>
            <a:r>
              <a:rPr lang="en-US" sz="2600" dirty="0"/>
              <a:t>his Christian Socialist </a:t>
            </a:r>
            <a:r>
              <a:rPr lang="en-US" sz="2600" dirty="0" smtClean="0"/>
              <a:t>Party </a:t>
            </a:r>
            <a:endParaRPr lang="en-US" sz="2600" dirty="0"/>
          </a:p>
          <a:p>
            <a:pPr marL="0" indent="0">
              <a:buNone/>
            </a:pPr>
            <a:r>
              <a:rPr lang="en-US" sz="2600" dirty="0"/>
              <a:t>7. </a:t>
            </a:r>
            <a:r>
              <a:rPr lang="en-US" sz="2600" dirty="0" smtClean="0"/>
              <a:t>Theodor Herzl</a:t>
            </a:r>
            <a:endParaRPr lang="en-US" sz="2600" dirty="0"/>
          </a:p>
        </p:txBody>
      </p:sp>
    </p:spTree>
    <p:extLst>
      <p:ext uri="{BB962C8B-B14F-4D97-AF65-F5344CB8AC3E}">
        <p14:creationId xmlns:p14="http://schemas.microsoft.com/office/powerpoint/2010/main" val="3625699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 Napoleon III in France</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Napoleon III’s Second Empire</a:t>
            </a:r>
          </a:p>
          <a:p>
            <a:pPr marL="0" indent="0">
              <a:buNone/>
            </a:pPr>
            <a:r>
              <a:rPr lang="en-US" sz="2600" dirty="0" smtClean="0"/>
              <a:t>1. Stimulated </a:t>
            </a:r>
            <a:r>
              <a:rPr lang="en-US" sz="2600" dirty="0"/>
              <a:t>economic growth </a:t>
            </a:r>
            <a:endParaRPr lang="en-US" sz="2600" dirty="0" smtClean="0"/>
          </a:p>
          <a:p>
            <a:pPr marL="0" indent="0">
              <a:buNone/>
            </a:pPr>
            <a:r>
              <a:rPr lang="en-US" sz="2600" dirty="0" smtClean="0"/>
              <a:t>2</a:t>
            </a:r>
            <a:r>
              <a:rPr lang="en-US" sz="2600" dirty="0"/>
              <a:t>. </a:t>
            </a:r>
            <a:r>
              <a:rPr lang="en-US" sz="2600" dirty="0" smtClean="0"/>
              <a:t>Unions and strikes</a:t>
            </a:r>
            <a:endParaRPr lang="en-US" sz="2600" dirty="0"/>
          </a:p>
          <a:p>
            <a:pPr marL="0" indent="0">
              <a:buNone/>
            </a:pPr>
            <a:r>
              <a:rPr lang="en-US" sz="2600" dirty="0"/>
              <a:t>3. Napoleon III solidified his political </a:t>
            </a:r>
            <a:r>
              <a:rPr lang="en-US" sz="2600" dirty="0" smtClean="0"/>
              <a:t>power</a:t>
            </a:r>
            <a:endParaRPr lang="en-US" sz="2600" dirty="0"/>
          </a:p>
          <a:p>
            <a:pPr marL="0" indent="0">
              <a:buNone/>
            </a:pPr>
            <a:r>
              <a:rPr lang="en-US" sz="2600" dirty="0"/>
              <a:t>4. </a:t>
            </a:r>
            <a:r>
              <a:rPr lang="en-US" sz="2600" dirty="0" smtClean="0"/>
              <a:t>Middle-class </a:t>
            </a:r>
            <a:r>
              <a:rPr lang="en-US" sz="2600" dirty="0"/>
              <a:t>liberals </a:t>
            </a:r>
            <a:r>
              <a:rPr lang="en-US" sz="2600" dirty="0" smtClean="0"/>
              <a:t>denounced </a:t>
            </a:r>
            <a:r>
              <a:rPr lang="en-US" sz="2600" dirty="0"/>
              <a:t>his </a:t>
            </a:r>
            <a:r>
              <a:rPr lang="en-US" sz="2600" dirty="0" smtClean="0"/>
              <a:t>rule</a:t>
            </a:r>
            <a:endParaRPr lang="en-US" sz="2600" dirty="0"/>
          </a:p>
          <a:p>
            <a:pPr marL="0" indent="0">
              <a:buNone/>
            </a:pPr>
            <a:r>
              <a:rPr lang="en-US" sz="2600" dirty="0"/>
              <a:t>5. P</a:t>
            </a:r>
            <a:r>
              <a:rPr lang="en-US" sz="2600" dirty="0" smtClean="0"/>
              <a:t>rogressively liberalized the empire</a:t>
            </a:r>
            <a:endParaRPr lang="en-US" sz="2600" dirty="0"/>
          </a:p>
          <a:p>
            <a:pPr marL="0" indent="0">
              <a:buNone/>
            </a:pPr>
            <a:r>
              <a:rPr lang="en-US" sz="2600" dirty="0" smtClean="0"/>
              <a:t>6. New constitution</a:t>
            </a:r>
            <a:endParaRPr lang="en-US" sz="2600" dirty="0"/>
          </a:p>
        </p:txBody>
      </p:sp>
    </p:spTree>
    <p:extLst>
      <p:ext uri="{BB962C8B-B14F-4D97-AF65-F5344CB8AC3E}">
        <p14:creationId xmlns:p14="http://schemas.microsoft.com/office/powerpoint/2010/main" val="7560616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olor postcard that illustrates the expulsion of Jews from Russia. The Jews are being forced out by Russian soldiers with bayonets. They are walking across the border with everything they own on their backs. "/>
          <p:cNvPicPr>
            <a:picLocks noChangeAspect="1"/>
          </p:cNvPicPr>
          <p:nvPr/>
        </p:nvPicPr>
        <p:blipFill>
          <a:blip r:embed="rId3"/>
          <a:stretch>
            <a:fillRect/>
          </a:stretch>
        </p:blipFill>
        <p:spPr>
          <a:xfrm>
            <a:off x="316991" y="252983"/>
            <a:ext cx="8510016" cy="635203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odor Herzl standing in Palestine in 1898. "/>
          <p:cNvPicPr>
            <a:picLocks noChangeAspect="1"/>
          </p:cNvPicPr>
          <p:nvPr/>
        </p:nvPicPr>
        <p:blipFill>
          <a:blip r:embed="rId3"/>
          <a:stretch>
            <a:fillRect/>
          </a:stretch>
        </p:blipFill>
        <p:spPr>
          <a:xfrm>
            <a:off x="2273807" y="185927"/>
            <a:ext cx="4596384" cy="6486144"/>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VI. Marxism and the Socialist Movement</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The Socialist International</a:t>
            </a:r>
          </a:p>
          <a:p>
            <a:pPr marL="0" indent="0">
              <a:buNone/>
            </a:pPr>
            <a:r>
              <a:rPr lang="en-US" sz="2600" dirty="0"/>
              <a:t>1. </a:t>
            </a:r>
            <a:r>
              <a:rPr lang="en-US" sz="2600" dirty="0" smtClean="0"/>
              <a:t>Growth </a:t>
            </a:r>
            <a:r>
              <a:rPr lang="en-US" sz="2600" dirty="0"/>
              <a:t>of the German Social Democratic Party (SPD</a:t>
            </a:r>
            <a:r>
              <a:rPr lang="en-US" sz="2600" dirty="0" smtClean="0"/>
              <a:t>)</a:t>
            </a:r>
            <a:endParaRPr lang="en-US" sz="2600" dirty="0"/>
          </a:p>
          <a:p>
            <a:pPr marL="0" indent="0">
              <a:buNone/>
            </a:pPr>
            <a:r>
              <a:rPr lang="en-US" sz="2600" dirty="0"/>
              <a:t>2. Socialist parties </a:t>
            </a:r>
            <a:r>
              <a:rPr lang="en-US" sz="2600" dirty="0" smtClean="0"/>
              <a:t>grew elsewhere </a:t>
            </a:r>
            <a:endParaRPr lang="en-US" sz="2600" dirty="0"/>
          </a:p>
          <a:p>
            <a:pPr marL="0" indent="0">
              <a:buNone/>
            </a:pPr>
            <a:r>
              <a:rPr lang="en-US" sz="2600" dirty="0"/>
              <a:t>3. </a:t>
            </a:r>
            <a:r>
              <a:rPr lang="en-US" sz="2600" dirty="0" smtClean="0"/>
              <a:t>International </a:t>
            </a:r>
            <a:r>
              <a:rPr lang="en-US" sz="2600" dirty="0"/>
              <a:t>Working Men’s </a:t>
            </a:r>
            <a:r>
              <a:rPr lang="en-US" sz="2600" dirty="0" smtClean="0"/>
              <a:t>Association</a:t>
            </a:r>
          </a:p>
          <a:p>
            <a:pPr marL="0" indent="0">
              <a:buNone/>
            </a:pPr>
            <a:r>
              <a:rPr lang="en-US" sz="2600" dirty="0" smtClean="0"/>
              <a:t>4</a:t>
            </a:r>
            <a:r>
              <a:rPr lang="en-US" sz="2600" dirty="0"/>
              <a:t>. Marx endorsed the </a:t>
            </a:r>
            <a:r>
              <a:rPr lang="en-US" sz="2600" dirty="0" smtClean="0"/>
              <a:t>Paris Commune</a:t>
            </a:r>
            <a:endParaRPr lang="en-US" sz="2600" dirty="0"/>
          </a:p>
          <a:p>
            <a:pPr marL="0" indent="0">
              <a:buNone/>
            </a:pPr>
            <a:r>
              <a:rPr lang="en-US" sz="2600" dirty="0"/>
              <a:t>5. </a:t>
            </a:r>
            <a:r>
              <a:rPr lang="en-US" sz="2600" dirty="0" smtClean="0"/>
              <a:t>Second International</a:t>
            </a:r>
            <a:endParaRPr lang="en-US" sz="2600" dirty="0"/>
          </a:p>
          <a:p>
            <a:pPr marL="0" indent="0">
              <a:buNone/>
            </a:pPr>
            <a:endParaRPr lang="en-US" sz="2600" dirty="0"/>
          </a:p>
        </p:txBody>
      </p:sp>
    </p:spTree>
    <p:extLst>
      <p:ext uri="{BB962C8B-B14F-4D97-AF65-F5344CB8AC3E}">
        <p14:creationId xmlns:p14="http://schemas.microsoft.com/office/powerpoint/2010/main" val="896227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postcard with greetings from the May Day Festival in Germany. It appears to be a peaceful gathering of great numbers of people of all ages while someone on a podium gives a speech. "/>
          <p:cNvPicPr>
            <a:picLocks noChangeAspect="1"/>
          </p:cNvPicPr>
          <p:nvPr/>
        </p:nvPicPr>
        <p:blipFill>
          <a:blip r:embed="rId3"/>
          <a:stretch>
            <a:fillRect/>
          </a:stretch>
        </p:blipFill>
        <p:spPr>
          <a:xfrm>
            <a:off x="316991" y="411479"/>
            <a:ext cx="8510016" cy="603504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Marxism and the Socialist Movement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Labor Unions and Marxist Revisionism</a:t>
            </a:r>
          </a:p>
          <a:p>
            <a:pPr marL="0" indent="0">
              <a:buNone/>
            </a:pPr>
            <a:r>
              <a:rPr lang="en-US" sz="2600" dirty="0"/>
              <a:t>1. </a:t>
            </a:r>
            <a:r>
              <a:rPr lang="en-US" sz="2600" dirty="0" smtClean="0"/>
              <a:t>Elections vs revolutions</a:t>
            </a:r>
            <a:endParaRPr lang="en-US" sz="2600" dirty="0"/>
          </a:p>
          <a:p>
            <a:pPr marL="0" indent="0">
              <a:buNone/>
            </a:pPr>
            <a:r>
              <a:rPr lang="en-US" sz="2600" dirty="0"/>
              <a:t>2. </a:t>
            </a:r>
            <a:r>
              <a:rPr lang="en-US" sz="2600" dirty="0" smtClean="0"/>
              <a:t>Workers</a:t>
            </a:r>
            <a:r>
              <a:rPr lang="en-US" sz="2600" dirty="0"/>
              <a:t>’ standard of living rose </a:t>
            </a:r>
          </a:p>
          <a:p>
            <a:pPr marL="0" indent="0">
              <a:buNone/>
            </a:pPr>
            <a:r>
              <a:rPr lang="en-US" sz="2600" dirty="0" smtClean="0"/>
              <a:t>3. Unions </a:t>
            </a:r>
            <a:endParaRPr lang="en-US" sz="2600" dirty="0"/>
          </a:p>
          <a:p>
            <a:pPr marL="0" indent="0">
              <a:buNone/>
            </a:pPr>
            <a:r>
              <a:rPr lang="en-US" sz="2600" dirty="0"/>
              <a:t>4. </a:t>
            </a:r>
            <a:r>
              <a:rPr lang="en-US" sz="2600" dirty="0" smtClean="0"/>
              <a:t>Collective bargaining and compromise</a:t>
            </a:r>
            <a:endParaRPr lang="en-US" sz="2600" dirty="0"/>
          </a:p>
        </p:txBody>
      </p:sp>
    </p:spTree>
    <p:extLst>
      <p:ext uri="{BB962C8B-B14F-4D97-AF65-F5344CB8AC3E}">
        <p14:creationId xmlns:p14="http://schemas.microsoft.com/office/powerpoint/2010/main" val="14928234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VI. Marxism and the Socialist Movement</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Labor Unions and Marxist Revisionism</a:t>
            </a:r>
          </a:p>
          <a:p>
            <a:pPr marL="0" indent="0">
              <a:buNone/>
            </a:pPr>
            <a:r>
              <a:rPr lang="en-US" sz="2600" dirty="0"/>
              <a:t>5. </a:t>
            </a:r>
            <a:r>
              <a:rPr lang="en-US" sz="2600" dirty="0" smtClean="0"/>
              <a:t>German </a:t>
            </a:r>
            <a:r>
              <a:rPr lang="en-US" sz="2600" dirty="0"/>
              <a:t>Trade Union </a:t>
            </a:r>
            <a:r>
              <a:rPr lang="en-US" sz="2600" dirty="0" smtClean="0"/>
              <a:t>Congress</a:t>
            </a:r>
            <a:endParaRPr lang="en-US" sz="2600" dirty="0"/>
          </a:p>
          <a:p>
            <a:pPr marL="0" indent="0">
              <a:buNone/>
            </a:pPr>
            <a:r>
              <a:rPr lang="en-US" sz="2600" dirty="0"/>
              <a:t>6. </a:t>
            </a:r>
            <a:r>
              <a:rPr lang="en-US" sz="2600" dirty="0" smtClean="0"/>
              <a:t>Eduard </a:t>
            </a:r>
            <a:r>
              <a:rPr lang="en-US" sz="2600" dirty="0"/>
              <a:t>Bernstein (1850–1932</a:t>
            </a:r>
            <a:r>
              <a:rPr lang="en-US" sz="2600" dirty="0" smtClean="0"/>
              <a:t>)</a:t>
            </a:r>
            <a:endParaRPr lang="en-US" sz="2600" dirty="0"/>
          </a:p>
          <a:p>
            <a:pPr marL="0" indent="0">
              <a:buNone/>
            </a:pPr>
            <a:r>
              <a:rPr lang="en-US" sz="2600" dirty="0"/>
              <a:t>7. </a:t>
            </a:r>
            <a:r>
              <a:rPr lang="en-US" sz="2600" dirty="0" smtClean="0"/>
              <a:t>Jean </a:t>
            </a:r>
            <a:r>
              <a:rPr lang="en-US" sz="2600" dirty="0" err="1"/>
              <a:t>Jaurès</a:t>
            </a:r>
            <a:r>
              <a:rPr lang="en-US" sz="2600" dirty="0"/>
              <a:t> (</a:t>
            </a:r>
            <a:r>
              <a:rPr lang="en-US" sz="2600"/>
              <a:t>1859–1914</a:t>
            </a:r>
            <a:r>
              <a:rPr lang="en-US" sz="2600" smtClean="0"/>
              <a:t>)</a:t>
            </a:r>
            <a:endParaRPr lang="en-US" sz="2600" dirty="0"/>
          </a:p>
        </p:txBody>
      </p:sp>
    </p:spTree>
    <p:extLst>
      <p:ext uri="{BB962C8B-B14F-4D97-AF65-F5344CB8AC3E}">
        <p14:creationId xmlns:p14="http://schemas.microsoft.com/office/powerpoint/2010/main" val="4266300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Nation Building in Italy, Germany, and the United States</a:t>
            </a:r>
            <a:endParaRPr lang="en-US" sz="3600" b="1" dirty="0">
              <a:latin typeface="+mn-lt"/>
            </a:endParaRPr>
          </a:p>
        </p:txBody>
      </p:sp>
      <p:sp>
        <p:nvSpPr>
          <p:cNvPr id="3" name="Content Placeholder 2"/>
          <p:cNvSpPr>
            <a:spLocks noGrp="1"/>
          </p:cNvSpPr>
          <p:nvPr>
            <p:ph idx="1"/>
          </p:nvPr>
        </p:nvSpPr>
        <p:spPr/>
        <p:txBody>
          <a:bodyPr/>
          <a:lstStyle/>
          <a:p>
            <a:pPr marL="514350" indent="-514350">
              <a:buAutoNum type="alphaUcPeriod"/>
            </a:pPr>
            <a:r>
              <a:rPr lang="en-US" sz="2600" b="1" dirty="0" smtClean="0"/>
              <a:t>Italy to 1850</a:t>
            </a:r>
          </a:p>
          <a:p>
            <a:pPr marL="0" indent="0">
              <a:buNone/>
            </a:pPr>
            <a:r>
              <a:rPr lang="en-US" sz="2600" dirty="0"/>
              <a:t>1. Three approaches to a unified </a:t>
            </a:r>
            <a:r>
              <a:rPr lang="en-US" sz="2600" dirty="0" smtClean="0"/>
              <a:t>Italy</a:t>
            </a:r>
            <a:endParaRPr lang="en-US" sz="2600" dirty="0"/>
          </a:p>
          <a:p>
            <a:pPr marL="0" indent="0">
              <a:buNone/>
            </a:pPr>
            <a:r>
              <a:rPr lang="en-US" sz="2600" dirty="0"/>
              <a:t>2. </a:t>
            </a:r>
            <a:r>
              <a:rPr lang="en-US" sz="2600" dirty="0" smtClean="0"/>
              <a:t>Sardinia </a:t>
            </a:r>
          </a:p>
          <a:p>
            <a:pPr marL="0" indent="0">
              <a:buNone/>
            </a:pPr>
            <a:r>
              <a:rPr lang="en-US" sz="2600" dirty="0" smtClean="0"/>
              <a:t>3</a:t>
            </a:r>
            <a:r>
              <a:rPr lang="en-US" sz="2600" dirty="0"/>
              <a:t>. Pius </a:t>
            </a:r>
            <a:r>
              <a:rPr lang="en-US" sz="2600" dirty="0" smtClean="0"/>
              <a:t>IX</a:t>
            </a:r>
            <a:endParaRPr lang="en-US" sz="2600" dirty="0"/>
          </a:p>
        </p:txBody>
      </p:sp>
    </p:spTree>
    <p:extLst>
      <p:ext uri="{BB962C8B-B14F-4D97-AF65-F5344CB8AC3E}">
        <p14:creationId xmlns:p14="http://schemas.microsoft.com/office/powerpoint/2010/main" val="389271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Cavour and Garibaldi in Italy</a:t>
            </a:r>
          </a:p>
          <a:p>
            <a:pPr marL="0" indent="0">
              <a:buNone/>
            </a:pPr>
            <a:r>
              <a:rPr lang="en-US" sz="2600" dirty="0"/>
              <a:t>1. </a:t>
            </a:r>
            <a:r>
              <a:rPr lang="en-US" sz="2600" dirty="0" smtClean="0"/>
              <a:t>Count </a:t>
            </a:r>
            <a:r>
              <a:rPr lang="en-US" sz="2600" dirty="0"/>
              <a:t>Camillo </a:t>
            </a:r>
            <a:r>
              <a:rPr lang="en-US" sz="2600" dirty="0" err="1"/>
              <a:t>Benso</a:t>
            </a:r>
            <a:r>
              <a:rPr lang="en-US" sz="2600" dirty="0"/>
              <a:t> di </a:t>
            </a:r>
            <a:r>
              <a:rPr lang="en-US" sz="2600" dirty="0" smtClean="0"/>
              <a:t>Cavour</a:t>
            </a:r>
            <a:endParaRPr lang="en-US" sz="2600" dirty="0"/>
          </a:p>
          <a:p>
            <a:pPr marL="0" indent="0">
              <a:buNone/>
            </a:pPr>
            <a:r>
              <a:rPr lang="en-US" sz="2600" dirty="0"/>
              <a:t>2. </a:t>
            </a:r>
            <a:r>
              <a:rPr lang="en-US" sz="2600" dirty="0" smtClean="0"/>
              <a:t>Consolidated </a:t>
            </a:r>
            <a:r>
              <a:rPr lang="en-US" sz="2600" dirty="0"/>
              <a:t>Sardinia </a:t>
            </a:r>
            <a:endParaRPr lang="en-US" sz="2600" dirty="0" smtClean="0"/>
          </a:p>
          <a:p>
            <a:pPr marL="0" indent="0">
              <a:buNone/>
            </a:pPr>
            <a:r>
              <a:rPr lang="en-US" sz="2600" dirty="0" smtClean="0"/>
              <a:t>3</a:t>
            </a:r>
            <a:r>
              <a:rPr lang="en-US" sz="2600" dirty="0"/>
              <a:t>. </a:t>
            </a:r>
            <a:r>
              <a:rPr lang="en-US" sz="2600" dirty="0" smtClean="0"/>
              <a:t>Secret </a:t>
            </a:r>
            <a:r>
              <a:rPr lang="en-US" sz="2600" dirty="0"/>
              <a:t>alliance with Napoleon </a:t>
            </a:r>
            <a:r>
              <a:rPr lang="en-US" sz="2600" dirty="0" smtClean="0"/>
              <a:t>III</a:t>
            </a:r>
            <a:endParaRPr lang="en-US" sz="2600" dirty="0"/>
          </a:p>
          <a:p>
            <a:pPr marL="0" indent="0">
              <a:buNone/>
            </a:pPr>
            <a:r>
              <a:rPr lang="en-US" sz="2600" dirty="0"/>
              <a:t>4. Napoleon </a:t>
            </a:r>
            <a:r>
              <a:rPr lang="en-US" sz="2600" dirty="0" smtClean="0"/>
              <a:t>abandons Cavour</a:t>
            </a:r>
            <a:endParaRPr lang="en-US" sz="2600" dirty="0"/>
          </a:p>
          <a:p>
            <a:pPr marL="0" indent="0">
              <a:buNone/>
            </a:pPr>
            <a:r>
              <a:rPr lang="en-US" sz="2600" dirty="0"/>
              <a:t>5. Cavour </a:t>
            </a:r>
            <a:r>
              <a:rPr lang="en-US" sz="2600" dirty="0" smtClean="0"/>
              <a:t>resigned</a:t>
            </a:r>
            <a:endParaRPr lang="en-US" sz="2600" dirty="0"/>
          </a:p>
          <a:p>
            <a:pPr marL="0" indent="0">
              <a:buNone/>
            </a:pPr>
            <a:r>
              <a:rPr lang="en-US" sz="2600" dirty="0"/>
              <a:t>6. </a:t>
            </a:r>
            <a:r>
              <a:rPr lang="en-US" sz="2600" dirty="0" smtClean="0"/>
              <a:t>Pro-Sardinian </a:t>
            </a:r>
            <a:r>
              <a:rPr lang="en-US" sz="2600" dirty="0"/>
              <a:t>nationalists </a:t>
            </a:r>
            <a:r>
              <a:rPr lang="en-US" sz="2600" dirty="0" smtClean="0"/>
              <a:t>toppled </a:t>
            </a:r>
            <a:r>
              <a:rPr lang="en-US" sz="2600" dirty="0"/>
              <a:t>their ruling </a:t>
            </a:r>
            <a:r>
              <a:rPr lang="en-US" sz="2600" dirty="0" smtClean="0"/>
              <a:t>princes</a:t>
            </a:r>
            <a:endParaRPr lang="en-US" sz="2600" dirty="0"/>
          </a:p>
        </p:txBody>
      </p:sp>
    </p:spTree>
    <p:extLst>
      <p:ext uri="{BB962C8B-B14F-4D97-AF65-F5344CB8AC3E}">
        <p14:creationId xmlns:p14="http://schemas.microsoft.com/office/powerpoint/2010/main" val="235663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0000"/>
                </a:solidFill>
              </a:rPr>
              <a:t>II. Nation Building in Italy, Germany, and the United States</a:t>
            </a:r>
            <a:endParaRPr lang="en-US" dirty="0"/>
          </a:p>
        </p:txBody>
      </p:sp>
      <p:sp>
        <p:nvSpPr>
          <p:cNvPr id="3" name="Content Placeholder 2"/>
          <p:cNvSpPr>
            <a:spLocks noGrp="1"/>
          </p:cNvSpPr>
          <p:nvPr>
            <p:ph idx="1"/>
          </p:nvPr>
        </p:nvSpPr>
        <p:spPr/>
        <p:txBody>
          <a:bodyPr/>
          <a:lstStyle/>
          <a:p>
            <a:pPr marL="514350" indent="-514350">
              <a:buAutoNum type="alphaUcPeriod" startAt="2"/>
            </a:pPr>
            <a:r>
              <a:rPr lang="en-US" sz="2600" b="1" dirty="0" smtClean="0"/>
              <a:t>Cavour and Garibaldi in Italy</a:t>
            </a:r>
          </a:p>
          <a:p>
            <a:pPr marL="0" indent="0">
              <a:buNone/>
            </a:pPr>
            <a:r>
              <a:rPr lang="en-US" sz="2600" dirty="0"/>
              <a:t>7. Cavour </a:t>
            </a:r>
            <a:r>
              <a:rPr lang="en-US" sz="2600" dirty="0" smtClean="0"/>
              <a:t>and </a:t>
            </a:r>
            <a:r>
              <a:rPr lang="en-US" sz="2600" dirty="0"/>
              <a:t>Victor </a:t>
            </a:r>
            <a:r>
              <a:rPr lang="en-US" sz="2600" dirty="0" smtClean="0"/>
              <a:t>Emmanuel </a:t>
            </a:r>
            <a:endParaRPr lang="en-US" sz="2600" dirty="0"/>
          </a:p>
          <a:p>
            <a:pPr marL="0" indent="0">
              <a:buNone/>
            </a:pPr>
            <a:r>
              <a:rPr lang="en-US" sz="2600" dirty="0"/>
              <a:t>8. </a:t>
            </a:r>
            <a:r>
              <a:rPr lang="en-US" sz="2600" dirty="0" smtClean="0"/>
              <a:t>Giuseppe </a:t>
            </a:r>
            <a:r>
              <a:rPr lang="en-US" sz="2600" dirty="0"/>
              <a:t>Garibaldi (1807–1882</a:t>
            </a:r>
            <a:r>
              <a:rPr lang="en-US" sz="2600" dirty="0" smtClean="0"/>
              <a:t>) </a:t>
            </a:r>
            <a:endParaRPr lang="en-US" sz="2600" dirty="0"/>
          </a:p>
          <a:p>
            <a:pPr marL="0" indent="0">
              <a:buNone/>
            </a:pPr>
            <a:r>
              <a:rPr lang="en-US" sz="2600" dirty="0" smtClean="0"/>
              <a:t>9. Cavour </a:t>
            </a:r>
            <a:r>
              <a:rPr lang="en-US" sz="2600" dirty="0"/>
              <a:t>secretly supported Garibaldi’s </a:t>
            </a:r>
            <a:r>
              <a:rPr lang="en-US" sz="2600" dirty="0" smtClean="0"/>
              <a:t>plan</a:t>
            </a:r>
            <a:endParaRPr lang="en-US" sz="2600" dirty="0"/>
          </a:p>
          <a:p>
            <a:pPr marL="0" indent="0">
              <a:buNone/>
            </a:pPr>
            <a:r>
              <a:rPr lang="en-US" sz="2600" dirty="0"/>
              <a:t>10. </a:t>
            </a:r>
            <a:r>
              <a:rPr lang="en-US" sz="2600" dirty="0" smtClean="0"/>
              <a:t>Red Shirts </a:t>
            </a:r>
            <a:endParaRPr lang="en-US" sz="2600" dirty="0"/>
          </a:p>
          <a:p>
            <a:pPr marL="0" indent="0">
              <a:buNone/>
            </a:pPr>
            <a:r>
              <a:rPr lang="en-US" sz="2600" dirty="0"/>
              <a:t>11. </a:t>
            </a:r>
            <a:r>
              <a:rPr lang="en-US" sz="2600" dirty="0" smtClean="0"/>
              <a:t>Symbolically </a:t>
            </a:r>
            <a:r>
              <a:rPr lang="en-US" sz="2600" dirty="0"/>
              <a:t>sealed the union of north and </a:t>
            </a:r>
            <a:r>
              <a:rPr lang="en-US" sz="2600" dirty="0" smtClean="0"/>
              <a:t>south</a:t>
            </a:r>
            <a:endParaRPr lang="en-US" sz="2600" dirty="0"/>
          </a:p>
          <a:p>
            <a:pPr marL="0" indent="0">
              <a:buNone/>
            </a:pPr>
            <a:r>
              <a:rPr lang="en-US" sz="2600" dirty="0"/>
              <a:t>12. </a:t>
            </a:r>
            <a:r>
              <a:rPr lang="en-US" sz="2600" dirty="0" smtClean="0"/>
              <a:t>Parliamentary </a:t>
            </a:r>
            <a:r>
              <a:rPr lang="en-US" sz="2600" dirty="0"/>
              <a:t>monarchy under Victor Emmanuel </a:t>
            </a:r>
            <a:r>
              <a:rPr lang="en-US" sz="2600" dirty="0" smtClean="0"/>
              <a:t>II</a:t>
            </a:r>
            <a:endParaRPr lang="en-US" sz="2600" dirty="0"/>
          </a:p>
        </p:txBody>
      </p:sp>
    </p:spTree>
    <p:extLst>
      <p:ext uri="{BB962C8B-B14F-4D97-AF65-F5344CB8AC3E}">
        <p14:creationId xmlns:p14="http://schemas.microsoft.com/office/powerpoint/2010/main" val="166890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fication of Italy in 1859-1870. &#10;The Kingdom of Sardinia-Piedmont is a small kingdom prior to 1859. At that time it included Sardinia, Piedmont, Nice, and Savoy. After two decisive battles at Magenta and Milan Solferino in 1859, it also gained the territory of Lombardy. In 1860, it moved south, covering most of the entire Italian peninsula in including Parma, Modena, Romagna, Tuscany, The Marches, and the Kingdom of the Two Sicilies. By 1866, It had become the Kingdom of Italy and also included Venetia. In 1870, the Kingdom of Italy was completely unified by adding the Papal States, which included the city of Rome. "/>
          <p:cNvPicPr>
            <a:picLocks noChangeAspect="1"/>
          </p:cNvPicPr>
          <p:nvPr/>
        </p:nvPicPr>
        <p:blipFill>
          <a:blip r:embed="rId3"/>
          <a:stretch>
            <a:fillRect/>
          </a:stretch>
        </p:blipFill>
        <p:spPr>
          <a:xfrm>
            <a:off x="1459992" y="265176"/>
            <a:ext cx="6224016" cy="632764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906</TotalTime>
  <Words>7163</Words>
  <Application>Microsoft Office PowerPoint</Application>
  <PresentationFormat>On-screen Show (4:3)</PresentationFormat>
  <Paragraphs>489</Paragraphs>
  <Slides>55</Slides>
  <Notes>55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ＭＳ Ｐゴシック</vt:lpstr>
      <vt:lpstr>Arial</vt:lpstr>
      <vt:lpstr>Verdana</vt:lpstr>
      <vt:lpstr>Blank Presentation</vt:lpstr>
      <vt:lpstr>A History of Western Society Twelfth Edition</vt:lpstr>
      <vt:lpstr>PowerPoint Presentation</vt:lpstr>
      <vt:lpstr>I. Napoleon III in France</vt:lpstr>
      <vt:lpstr>PowerPoint Presentation</vt:lpstr>
      <vt:lpstr>I. Napoleon III in France</vt:lpstr>
      <vt:lpstr>II. Nation Building in Italy, Germany, and the United States</vt:lpstr>
      <vt:lpstr>II. Nation Building in Italy, Germany, and the United States</vt:lpstr>
      <vt:lpstr>II. Nation Building in Italy, Germany, and the United States</vt:lpstr>
      <vt:lpstr>PowerPoint Presentation</vt:lpstr>
      <vt:lpstr>PowerPoint Presentation</vt:lpstr>
      <vt:lpstr>II. Nation Building in Italy, Germany, and the United States</vt:lpstr>
      <vt:lpstr>II. Nation Building in Italy, Germany, and the United States</vt:lpstr>
      <vt:lpstr>PowerPoint Presentation</vt:lpstr>
      <vt:lpstr>II. Nation Building in Italy, Germany, and the United States</vt:lpstr>
      <vt:lpstr>II. Nation Building in Italy, Germany, and the United States</vt:lpstr>
      <vt:lpstr>II. Nation Building in Italy, Germany, and the United States</vt:lpstr>
      <vt:lpstr>PowerPoint Presentation</vt:lpstr>
      <vt:lpstr>II. Nation Building in Italy, Germany, and the United States</vt:lpstr>
      <vt:lpstr>II. Nation Building in Italy, Germany, and the United States</vt:lpstr>
      <vt:lpstr>PowerPoint Presentation</vt:lpstr>
      <vt:lpstr>PowerPoint Presentation</vt:lpstr>
      <vt:lpstr>III. The Modernization of Russia and the Ottoman Empire</vt:lpstr>
      <vt:lpstr>III. The Modernization of Russia and the Ottoman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The Modernization of Russia and the Ottoman Empire</vt:lpstr>
      <vt:lpstr>III. The Modernization of Russia and the Ottoman Empire</vt:lpstr>
      <vt:lpstr>III. The Modernization of Russia and the Ottoman Empire</vt:lpstr>
      <vt:lpstr>PowerPoint Presentation</vt:lpstr>
      <vt:lpstr>IV. The Responsive National State, 1871 – 1914 </vt:lpstr>
      <vt:lpstr>IV. The Responsive National State, 1871 – 1914 </vt:lpstr>
      <vt:lpstr>IV. The Responsive National State, 1871 – 1914 </vt:lpstr>
      <vt:lpstr>IV. The Responsive National State, 1871 – 1914 </vt:lpstr>
      <vt:lpstr>IV. The Responsive National State, 1871 – 1914 </vt:lpstr>
      <vt:lpstr>PowerPoint Presentation</vt:lpstr>
      <vt:lpstr>IV. The Responsive National State, 1871 – 1914 </vt:lpstr>
      <vt:lpstr>V. The Nation and the People</vt:lpstr>
      <vt:lpstr>PowerPoint Presentation</vt:lpstr>
      <vt:lpstr>PowerPoint Presentation</vt:lpstr>
      <vt:lpstr>PowerPoint Presentation</vt:lpstr>
      <vt:lpstr>PowerPoint Presentation</vt:lpstr>
      <vt:lpstr>V. The Nation and the People</vt:lpstr>
      <vt:lpstr>V. The Nation and the People</vt:lpstr>
      <vt:lpstr>V. The Nation and the People</vt:lpstr>
      <vt:lpstr>PowerPoint Presentation</vt:lpstr>
      <vt:lpstr>PowerPoint Presentation</vt:lpstr>
      <vt:lpstr>VI. Marxism and the Socialist Movement</vt:lpstr>
      <vt:lpstr>PowerPoint Presentation</vt:lpstr>
      <vt:lpstr>VI. Marxism and the Socialist Movement</vt:lpstr>
      <vt:lpstr>VI. Marxism and the Socialist Movement</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138</cp:revision>
  <dcterms:created xsi:type="dcterms:W3CDTF">2016-07-18T20:55:42Z</dcterms:created>
  <dcterms:modified xsi:type="dcterms:W3CDTF">2017-03-29T20:50:56Z</dcterms:modified>
  <cp:category/>
</cp:coreProperties>
</file>