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2"/>
  </p:notesMasterIdLst>
  <p:sldIdLst>
    <p:sldId id="259" r:id="rId2"/>
    <p:sldId id="260" r:id="rId3"/>
    <p:sldId id="283" r:id="rId4"/>
    <p:sldId id="281" r:id="rId5"/>
    <p:sldId id="285" r:id="rId6"/>
    <p:sldId id="279" r:id="rId7"/>
    <p:sldId id="261" r:id="rId8"/>
    <p:sldId id="287" r:id="rId9"/>
    <p:sldId id="289" r:id="rId10"/>
    <p:sldId id="282" r:id="rId11"/>
    <p:sldId id="291" r:id="rId12"/>
    <p:sldId id="262" r:id="rId13"/>
    <p:sldId id="292" r:id="rId14"/>
    <p:sldId id="294" r:id="rId15"/>
    <p:sldId id="263" r:id="rId16"/>
    <p:sldId id="296" r:id="rId17"/>
    <p:sldId id="264" r:id="rId18"/>
    <p:sldId id="265" r:id="rId19"/>
    <p:sldId id="266" r:id="rId20"/>
    <p:sldId id="267" r:id="rId21"/>
    <p:sldId id="268" r:id="rId22"/>
    <p:sldId id="269" r:id="rId23"/>
    <p:sldId id="298" r:id="rId24"/>
    <p:sldId id="328" r:id="rId25"/>
    <p:sldId id="301" r:id="rId26"/>
    <p:sldId id="329" r:id="rId27"/>
    <p:sldId id="270" r:id="rId28"/>
    <p:sldId id="304" r:id="rId29"/>
    <p:sldId id="306" r:id="rId30"/>
    <p:sldId id="308" r:id="rId31"/>
    <p:sldId id="310" r:id="rId32"/>
    <p:sldId id="271" r:id="rId33"/>
    <p:sldId id="314" r:id="rId34"/>
    <p:sldId id="330" r:id="rId35"/>
    <p:sldId id="280" r:id="rId36"/>
    <p:sldId id="318" r:id="rId37"/>
    <p:sldId id="331" r:id="rId38"/>
    <p:sldId id="272" r:id="rId39"/>
    <p:sldId id="273" r:id="rId40"/>
    <p:sldId id="320" r:id="rId41"/>
    <p:sldId id="332" r:id="rId42"/>
    <p:sldId id="274" r:id="rId43"/>
    <p:sldId id="275" r:id="rId44"/>
    <p:sldId id="276" r:id="rId45"/>
    <p:sldId id="277" r:id="rId46"/>
    <p:sldId id="323" r:id="rId47"/>
    <p:sldId id="325" r:id="rId48"/>
    <p:sldId id="327" r:id="rId49"/>
    <p:sldId id="333" r:id="rId50"/>
    <p:sldId id="278" r:id="rId5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100" autoAdjust="0"/>
    <p:restoredTop sz="52749" autoAdjust="0"/>
  </p:normalViewPr>
  <p:slideViewPr>
    <p:cSldViewPr snapToGrid="0">
      <p:cViewPr varScale="1">
        <p:scale>
          <a:sx n="37" d="100"/>
          <a:sy n="37" d="100"/>
        </p:scale>
        <p:origin x="1872"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20098370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207245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503975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Taming the City</a:t>
            </a:r>
          </a:p>
          <a:p>
            <a:endParaRPr lang="en-US" dirty="0" smtClean="0"/>
          </a:p>
          <a:p>
            <a:r>
              <a:rPr lang="en-US" sz="1000" b="1" dirty="0" smtClean="0">
                <a:latin typeface="Arial" panose="020B0604020202020204" pitchFamily="34" charset="0"/>
                <a:cs typeface="Arial" panose="020B0604020202020204" pitchFamily="34" charset="0"/>
              </a:rPr>
              <a:t>E. Public Transportation</a:t>
            </a:r>
          </a:p>
          <a:p>
            <a:r>
              <a:rPr lang="en-US" sz="1200" kern="1200" dirty="0" smtClean="0">
                <a:solidFill>
                  <a:schemeClr val="tx1"/>
                </a:solidFill>
                <a:effectLst/>
                <a:latin typeface="Verdana" pitchFamily="-108" charset="0"/>
                <a:ea typeface="+mn-ea"/>
                <a:cs typeface="+mn-cs"/>
              </a:rPr>
              <a:t>1. In the 1870s many cities authorized private companies to operate horse-drawn streetcars; then in the 1890s cities adopted the electric streetcar, which was cheaper, faster, more dependable, cleaner, and more comfortable than horse-drawn streetcars.</a:t>
            </a:r>
          </a:p>
          <a:p>
            <a:r>
              <a:rPr lang="en-US" sz="1200" kern="1200" dirty="0" smtClean="0">
                <a:solidFill>
                  <a:schemeClr val="tx1"/>
                </a:solidFill>
                <a:effectLst/>
                <a:latin typeface="Verdana" pitchFamily="-108" charset="0"/>
                <a:ea typeface="+mn-ea"/>
                <a:cs typeface="+mn-cs"/>
              </a:rPr>
              <a:t>2. Boulevards and horse-drawn streetcars facilitated a middle-class move to better and more spacious housing in the 1860s and 1870s; after 1890 electric streetcars gave people of modest means access to new, improved housing and helped the city, though still crowded, to expand and become less congested.</a:t>
            </a:r>
          </a:p>
          <a:p>
            <a:r>
              <a:rPr lang="en-US" sz="1200" kern="1200" dirty="0" smtClean="0">
                <a:solidFill>
                  <a:schemeClr val="tx1"/>
                </a:solidFill>
                <a:effectLst/>
                <a:latin typeface="Verdana" pitchFamily="-108" charset="0"/>
                <a:ea typeface="+mn-ea"/>
                <a:cs typeface="+mn-cs"/>
              </a:rPr>
              <a:t>3. On the continent, many city governments built electric streetcar systems that provided transportation to new housing developments for the working classes beyond the city limits; thus suburban commuting was born.</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1631436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2659072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Rich and Poor and Those in Between</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Distribution of Income</a:t>
            </a:r>
          </a:p>
          <a:p>
            <a:r>
              <a:rPr lang="en-US" sz="1200" kern="1200" dirty="0" smtClean="0">
                <a:solidFill>
                  <a:schemeClr val="tx1"/>
                </a:solidFill>
                <a:effectLst/>
                <a:latin typeface="Verdana" pitchFamily="-108" charset="0"/>
                <a:ea typeface="+mn-ea"/>
                <a:cs typeface="+mn-cs"/>
              </a:rPr>
              <a:t>1. The aristocracy retained its position at the top of the social ladder, followed closely by the new elite, composed mainly of the most successful families from banking, industry, and commerce.</a:t>
            </a:r>
          </a:p>
          <a:p>
            <a:r>
              <a:rPr lang="en-US" sz="1200" kern="1200" dirty="0" smtClean="0">
                <a:solidFill>
                  <a:schemeClr val="tx1"/>
                </a:solidFill>
                <a:effectLst/>
                <a:latin typeface="Verdana" pitchFamily="-108" charset="0"/>
                <a:ea typeface="+mn-ea"/>
                <a:cs typeface="+mn-cs"/>
              </a:rPr>
              <a:t>2. In almost every advanced country around 1900, the richest 5 percent of all households in the population received about a third of all national income, and the bottom 30 percent of all households received 10 percent or less of all income. </a:t>
            </a:r>
          </a:p>
          <a:p>
            <a:r>
              <a:rPr lang="en-US" sz="1000" kern="1200" dirty="0" smtClean="0">
                <a:solidFill>
                  <a:schemeClr val="tx1"/>
                </a:solidFill>
                <a:effectLst/>
                <a:latin typeface="Verdana" pitchFamily="-108" charset="0"/>
                <a:ea typeface="+mn-ea"/>
                <a:cs typeface="+mn-cs"/>
              </a:rPr>
              <a:t>3. The middle classes, accounting for less than 20 percent of the population, were much smaller than they are today, and income taxes on the wealthy were light or nonexistent; thus the gap between rich and poor remained enormous at the start of the twentieth century.</a:t>
            </a:r>
          </a:p>
          <a:p>
            <a:r>
              <a:rPr lang="en-US" sz="1000" kern="1200" dirty="0" smtClean="0">
                <a:solidFill>
                  <a:schemeClr val="tx1"/>
                </a:solidFill>
                <a:effectLst/>
                <a:latin typeface="Verdana" pitchFamily="-108" charset="0"/>
                <a:ea typeface="+mn-ea"/>
                <a:cs typeface="+mn-cs"/>
              </a:rPr>
              <a:t>4. Economic specialization had created a variety of new social groups, as an almost unlimited range of jobs, skills, and earnings developed and one group or subclass blended into another in a complex, confusing hierarchy.</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3588667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Rich and Poor and Those in Between</a:t>
            </a:r>
          </a:p>
          <a:p>
            <a:endParaRPr lang="en-US" dirty="0" smtClean="0"/>
          </a:p>
          <a:p>
            <a:r>
              <a:rPr lang="en-US" sz="1000" b="1" dirty="0" smtClean="0">
                <a:latin typeface="Arial" panose="020B0604020202020204" pitchFamily="34" charset="0"/>
                <a:cs typeface="Arial" panose="020B0604020202020204" pitchFamily="34" charset="0"/>
              </a:rPr>
              <a:t>B. The People and Occupations of</a:t>
            </a:r>
            <a:r>
              <a:rPr lang="en-US" sz="1000" b="1" baseline="0" dirty="0" smtClean="0">
                <a:latin typeface="Arial" panose="020B0604020202020204" pitchFamily="34" charset="0"/>
                <a:cs typeface="Arial" panose="020B0604020202020204" pitchFamily="34" charset="0"/>
              </a:rPr>
              <a:t> the Middle Classes</a:t>
            </a:r>
          </a:p>
          <a:p>
            <a:r>
              <a:rPr lang="en-US" sz="1200" kern="1200" dirty="0" smtClean="0">
                <a:solidFill>
                  <a:schemeClr val="tx1"/>
                </a:solidFill>
                <a:effectLst/>
                <a:latin typeface="Verdana" pitchFamily="-108" charset="0"/>
                <a:ea typeface="+mn-ea"/>
                <a:cs typeface="+mn-cs"/>
              </a:rPr>
              <a:t>1. The much larger, much less wealthy, and increasingly diversified middle classes included the moderately successful industrialists and merchants as well as professionals in law, business, and medicine.</a:t>
            </a:r>
          </a:p>
          <a:p>
            <a:r>
              <a:rPr lang="en-US" sz="1200" kern="1200" dirty="0" smtClean="0">
                <a:solidFill>
                  <a:schemeClr val="tx1"/>
                </a:solidFill>
                <a:effectLst/>
                <a:latin typeface="Verdana" pitchFamily="-108" charset="0"/>
                <a:ea typeface="+mn-ea"/>
                <a:cs typeface="+mn-cs"/>
              </a:rPr>
              <a:t>2. As industry and technology expanded, a demand developed for experts with specialized knowledge, and advanced education soared in importance among the middle classes.</a:t>
            </a:r>
          </a:p>
          <a:p>
            <a:r>
              <a:rPr lang="en-US" sz="1000" kern="1200" dirty="0" smtClean="0">
                <a:solidFill>
                  <a:schemeClr val="tx1"/>
                </a:solidFill>
                <a:effectLst/>
                <a:latin typeface="Verdana" pitchFamily="-108" charset="0"/>
                <a:ea typeface="+mn-ea"/>
                <a:cs typeface="+mn-cs"/>
              </a:rPr>
              <a:t>3. The number of independent, property-owning shopkeepers and small businesspeople grew, as did the number of white-collar employees.</a:t>
            </a:r>
          </a:p>
          <a:p>
            <a:r>
              <a:rPr lang="en-US" sz="1000" kern="1200" dirty="0" smtClean="0">
                <a:solidFill>
                  <a:schemeClr val="tx1"/>
                </a:solidFill>
                <a:effectLst/>
                <a:latin typeface="Verdana" pitchFamily="-108" charset="0"/>
                <a:ea typeface="+mn-ea"/>
                <a:cs typeface="+mn-cs"/>
              </a:rPr>
              <a:t>4. White-collar workers, though they owned little property and often earned no more than some skilled or semiskilled workers, were fiercely committed to the middle-class ideal of upward social mobility. </a:t>
            </a:r>
          </a:p>
          <a:p>
            <a:r>
              <a:rPr lang="en-US" sz="1000" kern="1200" dirty="0" smtClean="0">
                <a:solidFill>
                  <a:schemeClr val="tx1"/>
                </a:solidFill>
                <a:effectLst/>
                <a:latin typeface="Verdana" pitchFamily="-108" charset="0"/>
                <a:ea typeface="+mn-ea"/>
                <a:cs typeface="+mn-cs"/>
              </a:rPr>
              <a:t>5. Nurses also rose from the lower ranks of unskilled labor, and dentistry was taken out of the hands of working-class barbers and placed in the hands of highly trained professionals.</a:t>
            </a:r>
          </a:p>
          <a:p>
            <a:endParaRPr lang="en-US" sz="10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1589112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373408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Rich and Poor and Those in Between</a:t>
            </a:r>
          </a:p>
          <a:p>
            <a:endParaRPr lang="en-US" dirty="0" smtClean="0"/>
          </a:p>
          <a:p>
            <a:r>
              <a:rPr lang="en-US" sz="1000" b="1" dirty="0" smtClean="0">
                <a:latin typeface="Arial" panose="020B0604020202020204" pitchFamily="34" charset="0"/>
                <a:cs typeface="Arial" panose="020B0604020202020204" pitchFamily="34" charset="0"/>
              </a:rPr>
              <a:t>C. Middle-Class Culture and Values</a:t>
            </a:r>
          </a:p>
          <a:p>
            <a:r>
              <a:rPr lang="en-US" sz="1200" kern="1200" dirty="0" smtClean="0">
                <a:solidFill>
                  <a:schemeClr val="tx1"/>
                </a:solidFill>
                <a:effectLst/>
                <a:latin typeface="Verdana" pitchFamily="-108" charset="0"/>
                <a:ea typeface="+mn-ea"/>
                <a:cs typeface="+mn-cs"/>
              </a:rPr>
              <a:t>1. Unlike the working classes, the middle classes had the money to eat well and spent a substantial portion of their household budget on food and entertainment.</a:t>
            </a:r>
          </a:p>
          <a:p>
            <a:r>
              <a:rPr lang="en-US" sz="1200" kern="1200" dirty="0" smtClean="0">
                <a:solidFill>
                  <a:schemeClr val="tx1"/>
                </a:solidFill>
                <a:effectLst/>
                <a:latin typeface="Verdana" pitchFamily="-108" charset="0"/>
                <a:ea typeface="+mn-ea"/>
                <a:cs typeface="+mn-cs"/>
              </a:rPr>
              <a:t>2. Employing a full-time maid to cook and clean was the clearest sign that a family had crossed the cultural divide separating it from the working classes.</a:t>
            </a:r>
          </a:p>
          <a:p>
            <a:r>
              <a:rPr lang="en-US" sz="1200" kern="1200" dirty="0" smtClean="0">
                <a:solidFill>
                  <a:schemeClr val="tx1"/>
                </a:solidFill>
                <a:effectLst/>
                <a:latin typeface="Verdana" pitchFamily="-108" charset="0"/>
                <a:ea typeface="+mn-ea"/>
                <a:cs typeface="+mn-cs"/>
              </a:rPr>
              <a:t>3. Many prosperous families rented, rather than owned, their homes and perhaps purchased country places or built beach houses for weekend and summer use.</a:t>
            </a:r>
          </a:p>
          <a:p>
            <a:r>
              <a:rPr lang="en-US" sz="1000" kern="1200" dirty="0" smtClean="0">
                <a:solidFill>
                  <a:schemeClr val="tx1"/>
                </a:solidFill>
                <a:effectLst/>
                <a:latin typeface="Verdana" pitchFamily="-108" charset="0"/>
                <a:ea typeface="+mn-ea"/>
                <a:cs typeface="+mn-cs"/>
              </a:rPr>
              <a:t>4. The factory, the sewing machine, and the department store all helped reduce the cost and expand the variety of clothing, particularly for middle-class women and men.</a:t>
            </a:r>
          </a:p>
          <a:p>
            <a:r>
              <a:rPr lang="en-US" sz="1000" kern="1200" dirty="0" smtClean="0">
                <a:solidFill>
                  <a:schemeClr val="tx1"/>
                </a:solidFill>
                <a:effectLst/>
                <a:latin typeface="Verdana" pitchFamily="-108" charset="0"/>
                <a:ea typeface="+mn-ea"/>
                <a:cs typeface="+mn-cs"/>
              </a:rPr>
              <a:t>5. Rich Europeans devoted less time to business and more time to books, music, and travel than less wealthy families did.</a:t>
            </a:r>
          </a:p>
          <a:p>
            <a:r>
              <a:rPr lang="en-US" sz="1000" kern="1200" dirty="0" smtClean="0">
                <a:solidFill>
                  <a:schemeClr val="tx1"/>
                </a:solidFill>
                <a:effectLst/>
                <a:latin typeface="Verdana" pitchFamily="-108" charset="0"/>
                <a:ea typeface="+mn-ea"/>
                <a:cs typeface="+mn-cs"/>
              </a:rPr>
              <a:t>6. In addition to their material tastes, the middle classes generally agreed upon a strict code of behavior and morality that stressed hard work, self-discipline, and personal achievement.</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1732330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1494479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3520018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160237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3694741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706716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738996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655977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Rich and Poor and Those in Between</a:t>
            </a:r>
          </a:p>
          <a:p>
            <a:endParaRPr lang="en-US" dirty="0" smtClean="0"/>
          </a:p>
          <a:p>
            <a:r>
              <a:rPr lang="en-US" sz="1000" b="1" dirty="0" smtClean="0">
                <a:latin typeface="Arial" panose="020B0604020202020204" pitchFamily="34" charset="0"/>
                <a:cs typeface="Arial" panose="020B0604020202020204" pitchFamily="34" charset="0"/>
              </a:rPr>
              <a:t>D. The People and Occupations of the Working Classes</a:t>
            </a:r>
          </a:p>
          <a:p>
            <a:r>
              <a:rPr lang="en-US" sz="1200" kern="1200" dirty="0" smtClean="0">
                <a:solidFill>
                  <a:schemeClr val="tx1"/>
                </a:solidFill>
                <a:effectLst/>
                <a:latin typeface="Verdana" pitchFamily="-108" charset="0"/>
                <a:ea typeface="+mn-ea"/>
                <a:cs typeface="+mn-cs"/>
              </a:rPr>
              <a:t>1. The urban working classes were even less unified and homogeneous than the middle classes, as economic development and increased specialization expanded the traditional range of working-class skills, earnings, and experiences.</a:t>
            </a:r>
          </a:p>
          <a:p>
            <a:r>
              <a:rPr lang="en-US" sz="1200" kern="1200" dirty="0" smtClean="0">
                <a:solidFill>
                  <a:schemeClr val="tx1"/>
                </a:solidFill>
                <a:effectLst/>
                <a:latin typeface="Verdana" pitchFamily="-108" charset="0"/>
                <a:ea typeface="+mn-ea"/>
                <a:cs typeface="+mn-cs"/>
              </a:rPr>
              <a:t>2. Skilled, semiskilled, and unskilled workers developed widely divergent lifestyles and cultural values; these differences contributed to a keen sense of social status and hierarchy.</a:t>
            </a:r>
          </a:p>
          <a:p>
            <a:r>
              <a:rPr lang="en-US" sz="1000" kern="1200" dirty="0" smtClean="0">
                <a:solidFill>
                  <a:schemeClr val="tx1"/>
                </a:solidFill>
                <a:effectLst/>
                <a:latin typeface="Verdana" pitchFamily="-108" charset="0"/>
                <a:ea typeface="+mn-ea"/>
                <a:cs typeface="+mn-cs"/>
              </a:rPr>
              <a:t>3. The labor aristocracy—highly skilled workers such as construction bosses, factory foremen, cabinetmakers, jewelers, and printers that comprised about 15 percent of the working classes—existed in a state of flux as individuals and whole crafts moved in and out of it.</a:t>
            </a:r>
          </a:p>
          <a:p>
            <a:r>
              <a:rPr lang="en-US" sz="1000" kern="1200" dirty="0" smtClean="0">
                <a:solidFill>
                  <a:schemeClr val="tx1"/>
                </a:solidFill>
                <a:effectLst/>
                <a:latin typeface="Verdana" pitchFamily="-108" charset="0"/>
                <a:ea typeface="+mn-ea"/>
                <a:cs typeface="+mn-cs"/>
              </a:rPr>
              <a:t>4. To maintain its precarious standing, members of the upper working class, who considered themselves the natural leaders of all the working classes, adopted distinctive values, including a strong commitment to the family, middle-class morality, and the goal of economic improvement.</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1173556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Rich and Poor and Those in Between</a:t>
            </a:r>
          </a:p>
          <a:p>
            <a:endParaRPr lang="en-US" dirty="0" smtClean="0"/>
          </a:p>
          <a:p>
            <a:r>
              <a:rPr lang="en-US" sz="1000" b="1" dirty="0" smtClean="0">
                <a:latin typeface="Arial" panose="020B0604020202020204" pitchFamily="34" charset="0"/>
                <a:cs typeface="Arial" panose="020B0604020202020204" pitchFamily="34" charset="0"/>
              </a:rPr>
              <a:t>D. The People and Occupations of the Working Classes</a:t>
            </a:r>
          </a:p>
          <a:p>
            <a:r>
              <a:rPr lang="en-US" sz="1000" kern="1200" dirty="0" smtClean="0">
                <a:solidFill>
                  <a:schemeClr val="tx1"/>
                </a:solidFill>
                <a:effectLst/>
                <a:latin typeface="Verdana" pitchFamily="-108" charset="0"/>
                <a:ea typeface="+mn-ea"/>
                <a:cs typeface="+mn-cs"/>
              </a:rPr>
              <a:t>5. Workers in the established crafts—carpenters, bricklayers, pipe fitters—stood near the top of the semiskilled hierarchy; a large number of the semiskilled were factory workers, including substantial numbers of unmarried women, who earned highly variable but relatively good wages.</a:t>
            </a:r>
          </a:p>
          <a:p>
            <a:r>
              <a:rPr lang="en-US" sz="1000" kern="1200" dirty="0" smtClean="0">
                <a:solidFill>
                  <a:schemeClr val="tx1"/>
                </a:solidFill>
                <a:effectLst/>
                <a:latin typeface="Verdana" pitchFamily="-108" charset="0"/>
                <a:ea typeface="+mn-ea"/>
                <a:cs typeface="+mn-cs"/>
              </a:rPr>
              <a:t>6. Below the semiskilled workers was a larger group of unskilled workers that included day laborers who were unorganized and divided, united only by the common fate of meager earnings and poor living conditions.</a:t>
            </a:r>
          </a:p>
          <a:p>
            <a:r>
              <a:rPr lang="en-US" sz="1000" kern="1200" dirty="0" smtClean="0">
                <a:solidFill>
                  <a:schemeClr val="tx1"/>
                </a:solidFill>
                <a:effectLst/>
                <a:latin typeface="Verdana" pitchFamily="-108" charset="0"/>
                <a:ea typeface="+mn-ea"/>
                <a:cs typeface="+mn-cs"/>
              </a:rPr>
              <a:t>7. One of the largest components of the unskilled group was domestic servants, the great majority of whom were women; indeed, one out of every three girls in Britain between the ages of fifteen and twenty worked as a domestic servant.</a:t>
            </a:r>
          </a:p>
          <a:p>
            <a:r>
              <a:rPr lang="en-US" sz="1000" kern="1200" dirty="0" smtClean="0">
                <a:solidFill>
                  <a:schemeClr val="tx1"/>
                </a:solidFill>
                <a:effectLst/>
                <a:latin typeface="Verdana" pitchFamily="-108" charset="0"/>
                <a:ea typeface="+mn-ea"/>
                <a:cs typeface="+mn-cs"/>
              </a:rPr>
              <a:t>8. Many working-class wives had to join the broad ranks of working women in the “sweated industries,” which involved poorly paid handicraft production by women working in their homes and getting paid by the piece.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108138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Rich and Poor and Those in Between</a:t>
            </a:r>
          </a:p>
          <a:p>
            <a:endParaRPr lang="en-US" dirty="0" smtClean="0"/>
          </a:p>
          <a:p>
            <a:r>
              <a:rPr lang="en-US" sz="1000" b="1" dirty="0" smtClean="0">
                <a:latin typeface="Arial" panose="020B0604020202020204" pitchFamily="34" charset="0"/>
                <a:cs typeface="Arial" panose="020B0604020202020204" pitchFamily="34" charset="0"/>
              </a:rPr>
              <a:t>E. Working-Class Leisure and Religion</a:t>
            </a:r>
          </a:p>
          <a:p>
            <a:r>
              <a:rPr lang="en-US" sz="1200" kern="1200" dirty="0" smtClean="0">
                <a:solidFill>
                  <a:schemeClr val="tx1"/>
                </a:solidFill>
                <a:effectLst/>
                <a:latin typeface="Verdana" pitchFamily="-108" charset="0"/>
                <a:ea typeface="+mn-ea"/>
                <a:cs typeface="+mn-cs"/>
              </a:rPr>
              <a:t>1. Heavy problem drinking declined in the late nineteenth century, as it became less socially acceptable, which reflected the moral leadership of the labor aristocracy.</a:t>
            </a:r>
          </a:p>
          <a:p>
            <a:r>
              <a:rPr lang="en-US" sz="1200" kern="1200" dirty="0" smtClean="0">
                <a:solidFill>
                  <a:schemeClr val="tx1"/>
                </a:solidFill>
                <a:effectLst/>
                <a:latin typeface="Verdana" pitchFamily="-108" charset="0"/>
                <a:ea typeface="+mn-ea"/>
                <a:cs typeface="+mn-cs"/>
              </a:rPr>
              <a:t>2. At the same time, drinking became more publicly acceptable, and cafés and pubs became the loci for both moderate and radical working-class political activities.</a:t>
            </a:r>
          </a:p>
          <a:p>
            <a:r>
              <a:rPr lang="en-US" sz="1000" kern="1200" dirty="0" smtClean="0">
                <a:solidFill>
                  <a:schemeClr val="tx1"/>
                </a:solidFill>
                <a:effectLst/>
                <a:latin typeface="Verdana" pitchFamily="-108" charset="0"/>
                <a:ea typeface="+mn-ea"/>
                <a:cs typeface="+mn-cs"/>
              </a:rPr>
              <a:t>3. As “cruel sports” such as bullbaiting and cockfighting declined, modern, commercialized spectator sports such as horse racing and soccer became popular.</a:t>
            </a:r>
          </a:p>
          <a:p>
            <a:r>
              <a:rPr lang="en-US" sz="1000" kern="1200" dirty="0" smtClean="0">
                <a:solidFill>
                  <a:schemeClr val="tx1"/>
                </a:solidFill>
                <a:effectLst/>
                <a:latin typeface="Verdana" pitchFamily="-108" charset="0"/>
                <a:ea typeface="+mn-ea"/>
                <a:cs typeface="+mn-cs"/>
              </a:rPr>
              <a:t>4. Music halls and vaudeville theaters, the working-class counterparts of middle-class opera and classical theater, were enormously popular.</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1457450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Rich and Poor and Those in Between</a:t>
            </a:r>
          </a:p>
          <a:p>
            <a:endParaRPr lang="en-US" dirty="0" smtClean="0"/>
          </a:p>
          <a:p>
            <a:r>
              <a:rPr lang="en-US" sz="1000" b="1" dirty="0" smtClean="0">
                <a:latin typeface="Arial" panose="020B0604020202020204" pitchFamily="34" charset="0"/>
                <a:cs typeface="Arial" panose="020B0604020202020204" pitchFamily="34" charset="0"/>
              </a:rPr>
              <a:t>E. Working-Class Leisure and Religion</a:t>
            </a:r>
          </a:p>
          <a:p>
            <a:r>
              <a:rPr lang="en-US" sz="1000" kern="1200" dirty="0" smtClean="0">
                <a:solidFill>
                  <a:schemeClr val="tx1"/>
                </a:solidFill>
                <a:effectLst/>
                <a:latin typeface="Verdana" pitchFamily="-108" charset="0"/>
                <a:ea typeface="+mn-ea"/>
                <a:cs typeface="+mn-cs"/>
              </a:rPr>
              <a:t>5. Religion continued to provide working people with solace and meaning, as eighteenth-century Catholic vitality and the Protestant rejuvenation exemplified by German Pietism and English Methodism carried over into the nineteenth century.</a:t>
            </a:r>
          </a:p>
          <a:p>
            <a:r>
              <a:rPr lang="en-US" sz="1000" kern="1200" dirty="0" smtClean="0">
                <a:solidFill>
                  <a:schemeClr val="tx1"/>
                </a:solidFill>
                <a:effectLst/>
                <a:latin typeface="Verdana" pitchFamily="-108" charset="0"/>
                <a:ea typeface="+mn-ea"/>
                <a:cs typeface="+mn-cs"/>
              </a:rPr>
              <a:t>6. Yet, by the late nineteenth century, a considerable decline in both church attendance and church donations was occurring in most European countries, especially among the urban working classes.</a:t>
            </a:r>
          </a:p>
          <a:p>
            <a:r>
              <a:rPr lang="en-US" sz="1000" kern="1200" dirty="0" smtClean="0">
                <a:solidFill>
                  <a:schemeClr val="tx1"/>
                </a:solidFill>
                <a:effectLst/>
                <a:latin typeface="Verdana" pitchFamily="-108" charset="0"/>
                <a:ea typeface="+mn-ea"/>
                <a:cs typeface="+mn-cs"/>
              </a:rPr>
              <a:t>7. Socialists attacked religion as a pillar of bourgeois society, and as the working classes became more politically conscious, they tended to see established churches as allied with their political opponents. </a:t>
            </a:r>
          </a:p>
          <a:p>
            <a:r>
              <a:rPr lang="en-US" sz="1000" kern="1200" dirty="0" smtClean="0">
                <a:solidFill>
                  <a:schemeClr val="tx1"/>
                </a:solidFill>
                <a:effectLst/>
                <a:latin typeface="Verdana" pitchFamily="-108" charset="0"/>
                <a:ea typeface="+mn-ea"/>
                <a:cs typeface="+mn-cs"/>
              </a:rPr>
              <a:t>8. Religion also underwent “feminization” because women of both the working- and middle-classes exhibited more piety and attended service more regularly than men.</a:t>
            </a:r>
          </a:p>
          <a:p>
            <a:endParaRPr lang="en-US" sz="1000" dirty="0" smtClean="0"/>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1472098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159544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Changing Family Lifestyles</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Middle-Class Marriage and Courtship Rituals</a:t>
            </a:r>
          </a:p>
          <a:p>
            <a:r>
              <a:rPr lang="en-US" sz="1200" kern="1200" dirty="0" smtClean="0">
                <a:solidFill>
                  <a:schemeClr val="tx1"/>
                </a:solidFill>
                <a:effectLst/>
                <a:latin typeface="Verdana" pitchFamily="-108" charset="0"/>
                <a:ea typeface="+mn-ea"/>
                <a:cs typeface="+mn-cs"/>
              </a:rPr>
              <a:t>1. Economic considerations by no means disappeared, but a culture of romantic love—popularized in advice manuals, fiction, and art and practiced in courtship rituals, weddings, and married life—made the companionate marriage the ideal.</a:t>
            </a:r>
          </a:p>
          <a:p>
            <a:r>
              <a:rPr lang="en-US" sz="1000" kern="1200" dirty="0" smtClean="0">
                <a:solidFill>
                  <a:schemeClr val="tx1"/>
                </a:solidFill>
                <a:effectLst/>
                <a:latin typeface="Verdana" pitchFamily="-108" charset="0"/>
                <a:ea typeface="+mn-ea"/>
                <a:cs typeface="+mn-cs"/>
              </a:rPr>
              <a:t>2. Engagements followed a complicated set of rules: following a public announcement, a couple could appear in public together and walk arm in arm, but custom placed strict limits on physical intimacy. </a:t>
            </a:r>
          </a:p>
          <a:p>
            <a:r>
              <a:rPr lang="en-US" sz="1000" kern="1200" dirty="0" smtClean="0">
                <a:solidFill>
                  <a:schemeClr val="tx1"/>
                </a:solidFill>
                <a:effectLst/>
                <a:latin typeface="Verdana" pitchFamily="-108" charset="0"/>
                <a:ea typeface="+mn-ea"/>
                <a:cs typeface="+mn-cs"/>
              </a:rPr>
              <a:t>3. A middle-class man could marry only if he could support a wife, children, and a servant, which meant he should be fairly prosperous and in the middle of his career; thus, he was typically much older than his young wife. </a:t>
            </a:r>
          </a:p>
          <a:p>
            <a:r>
              <a:rPr lang="en-US" sz="1000" kern="1200" dirty="0" smtClean="0">
                <a:solidFill>
                  <a:schemeClr val="tx1"/>
                </a:solidFill>
                <a:effectLst/>
                <a:latin typeface="Verdana" pitchFamily="-108" charset="0"/>
                <a:ea typeface="+mn-ea"/>
                <a:cs typeface="+mn-cs"/>
              </a:rPr>
              <a:t>4. Women, trained to fall passionately in love, equated marriage with emotional intensity, while men, encouraged to “find a wife” and to see themselves as the protector of a young and fragile creature, took a more active but dispassionate role in courtship. </a:t>
            </a:r>
          </a:p>
          <a:p>
            <a:r>
              <a:rPr lang="en-US" sz="1000" kern="1200" dirty="0" smtClean="0">
                <a:solidFill>
                  <a:schemeClr val="tx1"/>
                </a:solidFill>
                <a:effectLst/>
                <a:latin typeface="Verdana" pitchFamily="-108" charset="0"/>
                <a:ea typeface="+mn-ea"/>
                <a:cs typeface="+mn-cs"/>
              </a:rPr>
              <a:t>5. The inequality of marriage was codified in European legal systems that, with rare exceptions, placed property ownership in the hands of the husband.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2551346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Changing Family Lifestyles</a:t>
            </a:r>
          </a:p>
          <a:p>
            <a:endParaRPr lang="en-US" dirty="0" smtClean="0"/>
          </a:p>
          <a:p>
            <a:r>
              <a:rPr lang="en-US" sz="1000" b="1" dirty="0" smtClean="0">
                <a:latin typeface="Arial" panose="020B0604020202020204" pitchFamily="34" charset="0"/>
                <a:cs typeface="Arial" panose="020B0604020202020204" pitchFamily="34" charset="0"/>
              </a:rPr>
              <a:t>B. Middle- and Working-Class Sexuality</a:t>
            </a:r>
          </a:p>
          <a:p>
            <a:r>
              <a:rPr lang="en-US" sz="1200" kern="1200" dirty="0" smtClean="0">
                <a:solidFill>
                  <a:schemeClr val="tx1"/>
                </a:solidFill>
                <a:effectLst/>
                <a:latin typeface="Verdana" pitchFamily="-108" charset="0"/>
                <a:ea typeface="+mn-ea"/>
                <a:cs typeface="+mn-cs"/>
              </a:rPr>
              <a:t>1. A double standard in sexual relations—men were aggressive sexual creatures and women were pure—paralleled the gender inequalities of middle-class standards of love and marriage. </a:t>
            </a:r>
          </a:p>
          <a:p>
            <a:r>
              <a:rPr lang="en-US" sz="1200" kern="1200" dirty="0" smtClean="0">
                <a:solidFill>
                  <a:schemeClr val="tx1"/>
                </a:solidFill>
                <a:effectLst/>
                <a:latin typeface="Verdana" pitchFamily="-108" charset="0"/>
                <a:ea typeface="+mn-ea"/>
                <a:cs typeface="+mn-cs"/>
              </a:rPr>
              <a:t>2. Contemporary science legitimized this double standard; according to physicians, men could easily be aroused and fall prey to their raging biological drives, while respectable women were, by nature, supposedly uninterested in sex. </a:t>
            </a:r>
          </a:p>
          <a:p>
            <a:r>
              <a:rPr lang="en-US" sz="1200" kern="1200" dirty="0" smtClean="0">
                <a:solidFill>
                  <a:schemeClr val="tx1"/>
                </a:solidFill>
                <a:effectLst/>
                <a:latin typeface="Verdana" pitchFamily="-108" charset="0"/>
                <a:ea typeface="+mn-ea"/>
                <a:cs typeface="+mn-cs"/>
              </a:rPr>
              <a:t>3. In the early nineteenth century, sexual standards among the working classes differed greatly from middle-class norms; premarital sex for working-class men and women was common and more acceptable, and about one-third of births in many urban areas occurred out of wedlock.</a:t>
            </a:r>
          </a:p>
          <a:p>
            <a:r>
              <a:rPr lang="en-US" sz="1000" kern="1200" dirty="0" smtClean="0">
                <a:solidFill>
                  <a:schemeClr val="tx1"/>
                </a:solidFill>
                <a:effectLst/>
                <a:latin typeface="Verdana" pitchFamily="-108" charset="0"/>
                <a:ea typeface="+mn-ea"/>
                <a:cs typeface="+mn-cs"/>
              </a:rPr>
              <a:t>4. Sexuality activity did not decrease among young, unmarried workers, but in the later nineteenth century, pregnancy led increasingly to marriage and the establishment of a two-parent household. </a:t>
            </a:r>
          </a:p>
          <a:p>
            <a:r>
              <a:rPr lang="en-US" sz="1000" kern="1200" dirty="0" smtClean="0">
                <a:solidFill>
                  <a:schemeClr val="tx1"/>
                </a:solidFill>
                <a:effectLst/>
                <a:latin typeface="Verdana" pitchFamily="-108" charset="0"/>
                <a:ea typeface="+mn-ea"/>
                <a:cs typeface="+mn-cs"/>
              </a:rPr>
              <a:t>5. This development reflected the spread of middle-class ideals of family respectability among the working classes, as well as their gradual economic improvement.</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397096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Taming the City</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Industry and</a:t>
            </a:r>
            <a:r>
              <a:rPr lang="en-US" sz="1000" b="1" baseline="0" dirty="0" smtClean="0">
                <a:latin typeface="Arial" panose="020B0604020202020204" pitchFamily="34" charset="0"/>
                <a:cs typeface="Arial" panose="020B0604020202020204" pitchFamily="34" charset="0"/>
              </a:rPr>
              <a:t> the Growth of Cities</a:t>
            </a:r>
          </a:p>
          <a:p>
            <a:r>
              <a:rPr lang="en-US" sz="1200" kern="1200" dirty="0" smtClean="0">
                <a:solidFill>
                  <a:schemeClr val="tx1"/>
                </a:solidFill>
                <a:effectLst/>
                <a:latin typeface="Verdana" pitchFamily="-108" charset="0"/>
                <a:ea typeface="+mn-ea"/>
                <a:cs typeface="+mn-cs"/>
              </a:rPr>
              <a:t>1. Because masses of people needed to live in close proximity to shops, markets, and workplaces, city dwellers were packed tightly together and suffered and died from the spread of infectious disease in far greater numbers than their rural counterparts.</a:t>
            </a:r>
          </a:p>
          <a:p>
            <a:r>
              <a:rPr lang="en-US" sz="1200" kern="1200" dirty="0" smtClean="0">
                <a:solidFill>
                  <a:schemeClr val="tx1"/>
                </a:solidFill>
                <a:effectLst/>
                <a:latin typeface="Verdana" pitchFamily="-108" charset="0"/>
                <a:ea typeface="+mn-ea"/>
                <a:cs typeface="+mn-cs"/>
              </a:rPr>
              <a:t>2. Cities had many advantages over the countryside, including better shipping facilities and supplies, a larger pool of labor, and nearby factories to supply a business’s needs and buy its products; therefore, as industry grew, cities expanded rapidly. </a:t>
            </a:r>
          </a:p>
          <a:p>
            <a:r>
              <a:rPr lang="en-US" sz="1000" kern="1200" dirty="0" smtClean="0">
                <a:solidFill>
                  <a:schemeClr val="tx1"/>
                </a:solidFill>
                <a:effectLst/>
                <a:latin typeface="Verdana" pitchFamily="-108" charset="0"/>
                <a:ea typeface="+mn-ea"/>
                <a:cs typeface="+mn-cs"/>
              </a:rPr>
              <a:t>3. These highly concentrated urban populations lived in extremely unsanitary and unhealthy conditions, with open drains and sewers flowing alongside or down the middle of unpaved streets.</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39075723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Changing Family Lifestyles</a:t>
            </a:r>
          </a:p>
          <a:p>
            <a:endParaRPr lang="en-US" dirty="0" smtClean="0"/>
          </a:p>
          <a:p>
            <a:r>
              <a:rPr lang="en-US" sz="1000" b="1" dirty="0" smtClean="0">
                <a:latin typeface="Arial" panose="020B0604020202020204" pitchFamily="34" charset="0"/>
                <a:cs typeface="Arial" panose="020B0604020202020204" pitchFamily="34" charset="0"/>
              </a:rPr>
              <a:t>C. Prostitution</a:t>
            </a:r>
          </a:p>
          <a:p>
            <a:r>
              <a:rPr lang="en-US" sz="1200" kern="1200" dirty="0" smtClean="0">
                <a:solidFill>
                  <a:schemeClr val="tx1"/>
                </a:solidFill>
                <a:effectLst/>
                <a:latin typeface="Verdana" pitchFamily="-108" charset="0"/>
                <a:ea typeface="+mn-ea"/>
                <a:cs typeface="+mn-cs"/>
              </a:rPr>
              <a:t>1. Young working-class women used prostitution as a source of second income or as a way to weather a period of unemployment; they serviced lower-class men, soldiers, and sailors, as well as middle- and upper-class men. </a:t>
            </a:r>
          </a:p>
          <a:p>
            <a:r>
              <a:rPr lang="en-US" sz="1200" kern="1200" dirty="0" smtClean="0">
                <a:solidFill>
                  <a:schemeClr val="tx1"/>
                </a:solidFill>
                <a:effectLst/>
                <a:latin typeface="Verdana" pitchFamily="-108" charset="0"/>
                <a:ea typeface="+mn-ea"/>
                <a:cs typeface="+mn-cs"/>
              </a:rPr>
              <a:t>2. Among the working-classes, prostitution, like domestic service, was considered a stage of life, not permanent employment, and after having done it for a while, many women went on to marry and have homes and families.</a:t>
            </a:r>
          </a:p>
          <a:p>
            <a:r>
              <a:rPr lang="en-US" sz="1000" kern="1200" dirty="0" smtClean="0">
                <a:solidFill>
                  <a:schemeClr val="tx1"/>
                </a:solidFill>
                <a:effectLst/>
                <a:latin typeface="Verdana" pitchFamily="-108" charset="0"/>
                <a:ea typeface="+mn-ea"/>
                <a:cs typeface="+mn-cs"/>
              </a:rPr>
              <a:t>3. As middle-class values became more prominent after the 1860s, the prostitute increasingly was viewed as immoral, lascivious, and unhealthy and blamed for the spread of crime and diseases such as syphilis.</a:t>
            </a:r>
          </a:p>
          <a:p>
            <a:r>
              <a:rPr lang="en-US" sz="1000" kern="1200" dirty="0" smtClean="0">
                <a:solidFill>
                  <a:schemeClr val="tx1"/>
                </a:solidFill>
                <a:effectLst/>
                <a:latin typeface="Verdana" pitchFamily="-108" charset="0"/>
                <a:ea typeface="+mn-ea"/>
                <a:cs typeface="+mn-cs"/>
              </a:rPr>
              <a:t>4. State and city authorities subjected prostitutes to increased surveillance; in Great Britain the British Contagious Diseases Acts required women identified as “common prostitutes” to undergo biweekly medical exams and confined those who showed signs of venereal disease in a “lock hospital.” </a:t>
            </a:r>
          </a:p>
          <a:p>
            <a:r>
              <a:rPr lang="en-US" sz="1000" kern="1200" dirty="0" smtClean="0">
                <a:solidFill>
                  <a:schemeClr val="tx1"/>
                </a:solidFill>
                <a:effectLst/>
                <a:latin typeface="Verdana" pitchFamily="-108" charset="0"/>
                <a:ea typeface="+mn-ea"/>
                <a:cs typeface="+mn-cs"/>
              </a:rPr>
              <a:t>5. A middle-class campaign against this controversial policy, led by Josephine Butler and the Ladies National Association, proclaimed the Acts physically abused poor women, violated their constitutional rights, and legitimized male vice.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2715492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Changing Family Lifestyles</a:t>
            </a:r>
          </a:p>
          <a:p>
            <a:endParaRPr lang="en-US" dirty="0" smtClean="0"/>
          </a:p>
          <a:p>
            <a:r>
              <a:rPr lang="en-US" sz="1000" b="1" dirty="0" smtClean="0">
                <a:latin typeface="Arial" panose="020B0604020202020204" pitchFamily="34" charset="0"/>
                <a:cs typeface="Arial" panose="020B0604020202020204" pitchFamily="34" charset="0"/>
              </a:rPr>
              <a:t>D. Separate Spheres and</a:t>
            </a:r>
            <a:r>
              <a:rPr lang="en-US" sz="1000" b="1" baseline="0" dirty="0" smtClean="0">
                <a:latin typeface="Arial" panose="020B0604020202020204" pitchFamily="34" charset="0"/>
                <a:cs typeface="Arial" panose="020B0604020202020204" pitchFamily="34" charset="0"/>
              </a:rPr>
              <a:t> the Importance of Homemaking</a:t>
            </a:r>
          </a:p>
          <a:p>
            <a:r>
              <a:rPr lang="en-US" sz="1200" kern="1200" dirty="0" smtClean="0">
                <a:solidFill>
                  <a:schemeClr val="tx1"/>
                </a:solidFill>
                <a:effectLst/>
                <a:latin typeface="Verdana" pitchFamily="-108" charset="0"/>
                <a:ea typeface="+mn-ea"/>
                <a:cs typeface="+mn-cs"/>
              </a:rPr>
              <a:t>1. The ideal of “separate spheres,” a strict division of labor and lifestyles by gender, cast men as breadwinners and women as homemakers.  </a:t>
            </a:r>
          </a:p>
          <a:p>
            <a:r>
              <a:rPr lang="en-US" sz="1200" kern="1200" dirty="0" smtClean="0">
                <a:solidFill>
                  <a:schemeClr val="tx1"/>
                </a:solidFill>
                <a:effectLst/>
                <a:latin typeface="Verdana" pitchFamily="-108" charset="0"/>
                <a:ea typeface="+mn-ea"/>
                <a:cs typeface="+mn-cs"/>
              </a:rPr>
              <a:t>2. The single-family home, a symbol of middle-class status and a sanctuary from the world, was central to the notion of separate spheres. </a:t>
            </a:r>
          </a:p>
          <a:p>
            <a:r>
              <a:rPr lang="en-US" sz="1000" kern="1200" dirty="0" smtClean="0">
                <a:solidFill>
                  <a:schemeClr val="tx1"/>
                </a:solidFill>
                <a:effectLst/>
                <a:latin typeface="Verdana" pitchFamily="-108" charset="0"/>
                <a:ea typeface="+mn-ea"/>
                <a:cs typeface="+mn-cs"/>
              </a:rPr>
              <a:t>3. Middle-class homes expanded to include separate bedrooms for parents and each family member and a drawing room used for entertaining guests, as well as ostentatious interior displays of furniture, bric-a-brac, heavy curtains, and colorful silks. </a:t>
            </a:r>
          </a:p>
          <a:p>
            <a:r>
              <a:rPr lang="en-US" sz="1000" kern="1200" dirty="0" smtClean="0">
                <a:solidFill>
                  <a:schemeClr val="tx1"/>
                </a:solidFill>
                <a:effectLst/>
                <a:latin typeface="Verdana" pitchFamily="-108" charset="0"/>
                <a:ea typeface="+mn-ea"/>
                <a:cs typeface="+mn-cs"/>
              </a:rPr>
              <a:t>4. Housekeeping manuals prescribed the wife’s responsibilities to include ensuring her husband a “restful and refreshing atmosphere” and making “his stay at home as pleasant as possible.”</a:t>
            </a:r>
          </a:p>
          <a:p>
            <a:r>
              <a:rPr lang="en-US" sz="1000" kern="1200" dirty="0" smtClean="0">
                <a:solidFill>
                  <a:schemeClr val="tx1"/>
                </a:solidFill>
                <a:effectLst/>
                <a:latin typeface="Verdana" pitchFamily="-108" charset="0"/>
                <a:ea typeface="+mn-ea"/>
                <a:cs typeface="+mn-cs"/>
              </a:rPr>
              <a:t>5. By 1900 working-class families had adopted many middle-class values, although they did not have the means to fully realize the ideal of separate spheres. </a:t>
            </a:r>
          </a:p>
          <a:p>
            <a:r>
              <a:rPr lang="en-US" sz="1000" kern="1200" dirty="0" smtClean="0">
                <a:solidFill>
                  <a:schemeClr val="tx1"/>
                </a:solidFill>
                <a:effectLst/>
                <a:latin typeface="Verdana" pitchFamily="-108" charset="0"/>
                <a:ea typeface="+mn-ea"/>
                <a:cs typeface="+mn-cs"/>
              </a:rPr>
              <a:t>6. Running an urban household was a complicated, demanding, and valuable task; it was a full-time occupation that included twice-a-day food shopping, careful economizing, and the growing crusade against dirt, not to mention child rearing.</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3433125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20778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Changing Family Lifestyles</a:t>
            </a:r>
          </a:p>
          <a:p>
            <a:endParaRPr lang="en-US" dirty="0" smtClean="0"/>
          </a:p>
          <a:p>
            <a:r>
              <a:rPr lang="en-US" sz="1000" b="1" dirty="0" smtClean="0">
                <a:latin typeface="Arial" panose="020B0604020202020204" pitchFamily="34" charset="0"/>
                <a:cs typeface="Arial" panose="020B0604020202020204" pitchFamily="34" charset="0"/>
              </a:rPr>
              <a:t>E. Child</a:t>
            </a:r>
            <a:r>
              <a:rPr lang="en-US" sz="1000" b="1" baseline="0" dirty="0" smtClean="0">
                <a:latin typeface="Arial" panose="020B0604020202020204" pitchFamily="34" charset="0"/>
                <a:cs typeface="Arial" panose="020B0604020202020204" pitchFamily="34" charset="0"/>
              </a:rPr>
              <a:t> Rearing</a:t>
            </a:r>
          </a:p>
          <a:p>
            <a:r>
              <a:rPr lang="en-US" sz="1200" kern="1200" dirty="0" smtClean="0">
                <a:solidFill>
                  <a:schemeClr val="tx1"/>
                </a:solidFill>
                <a:effectLst/>
                <a:latin typeface="Verdana" pitchFamily="-108" charset="0"/>
                <a:ea typeface="+mn-ea"/>
                <a:cs typeface="+mn-cs"/>
              </a:rPr>
              <a:t>1. This surge of maternal feeling was shaped by and reflected in specialized books on child rearing and infant hygiene, some of which, including Gustav </a:t>
            </a:r>
            <a:r>
              <a:rPr lang="en-US" sz="1200" kern="1200" dirty="0" err="1" smtClean="0">
                <a:solidFill>
                  <a:schemeClr val="tx1"/>
                </a:solidFill>
                <a:effectLst/>
                <a:latin typeface="Verdana" pitchFamily="-108" charset="0"/>
                <a:ea typeface="+mn-ea"/>
                <a:cs typeface="+mn-cs"/>
              </a:rPr>
              <a:t>Droz’s</a:t>
            </a:r>
            <a:r>
              <a:rPr lang="en-US" sz="1200" kern="1200" dirty="0" smtClean="0">
                <a:solidFill>
                  <a:schemeClr val="tx1"/>
                </a:solidFill>
                <a:effectLst/>
                <a:latin typeface="Verdana" pitchFamily="-108" charset="0"/>
                <a:ea typeface="+mn-ea"/>
                <a:cs typeface="+mn-cs"/>
              </a:rPr>
              <a:t> popular </a:t>
            </a:r>
            <a:r>
              <a:rPr lang="en-US" sz="1200" i="1" kern="1200" dirty="0" smtClean="0">
                <a:solidFill>
                  <a:schemeClr val="tx1"/>
                </a:solidFill>
                <a:effectLst/>
                <a:latin typeface="Verdana" pitchFamily="-108" charset="0"/>
                <a:ea typeface="+mn-ea"/>
                <a:cs typeface="+mn-cs"/>
              </a:rPr>
              <a:t>Papa, Mama, and Baby</a:t>
            </a:r>
            <a:r>
              <a:rPr lang="en-US" sz="1200" kern="1200" dirty="0" smtClean="0">
                <a:solidFill>
                  <a:schemeClr val="tx1"/>
                </a:solidFill>
                <a:effectLst/>
                <a:latin typeface="Verdana" pitchFamily="-108" charset="0"/>
                <a:ea typeface="+mn-ea"/>
                <a:cs typeface="+mn-cs"/>
              </a:rPr>
              <a:t>, encouraged fathers to become more affectionate toward their children.</a:t>
            </a:r>
          </a:p>
          <a:p>
            <a:r>
              <a:rPr lang="en-US" sz="1200" kern="1200" dirty="0" smtClean="0">
                <a:solidFill>
                  <a:schemeClr val="tx1"/>
                </a:solidFill>
                <a:effectLst/>
                <a:latin typeface="Verdana" pitchFamily="-108" charset="0"/>
                <a:ea typeface="+mn-ea"/>
                <a:cs typeface="+mn-cs"/>
              </a:rPr>
              <a:t>2. Mothers increasingly breast-fed their infants rather than paying wet nurses to do so, even though breast-feeding involved a temporary loss of freedom.</a:t>
            </a:r>
          </a:p>
          <a:p>
            <a:r>
              <a:rPr lang="en-US" sz="1000" kern="1200" dirty="0" smtClean="0">
                <a:solidFill>
                  <a:schemeClr val="tx1"/>
                </a:solidFill>
                <a:effectLst/>
                <a:latin typeface="Verdana" pitchFamily="-108" charset="0"/>
                <a:ea typeface="+mn-ea"/>
                <a:cs typeface="+mn-cs"/>
              </a:rPr>
              <a:t>3. The loving care lavished on infants was matched by greater concern for older children and adolescents, who were also wrapped in the strong emotional ties of a more intimate and protective family.</a:t>
            </a:r>
          </a:p>
          <a:p>
            <a:r>
              <a:rPr lang="en-US" sz="1000" kern="1200" dirty="0" smtClean="0">
                <a:solidFill>
                  <a:schemeClr val="tx1"/>
                </a:solidFill>
                <a:effectLst/>
                <a:latin typeface="Verdana" pitchFamily="-108" charset="0"/>
                <a:ea typeface="+mn-ea"/>
                <a:cs typeface="+mn-cs"/>
              </a:rPr>
              <a:t>4. By having fewer youngsters, parents could give those they had valuable advantages, from music lessons and summer vacations to long, expensive university educations and suitable dowries.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3693194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Changing Family Lifestyles</a:t>
            </a:r>
          </a:p>
          <a:p>
            <a:endParaRPr lang="en-US" dirty="0" smtClean="0"/>
          </a:p>
          <a:p>
            <a:r>
              <a:rPr lang="en-US" sz="1000" b="1" dirty="0" smtClean="0">
                <a:latin typeface="Arial" panose="020B0604020202020204" pitchFamily="34" charset="0"/>
                <a:cs typeface="Arial" panose="020B0604020202020204" pitchFamily="34" charset="0"/>
              </a:rPr>
              <a:t>E. Child</a:t>
            </a:r>
            <a:r>
              <a:rPr lang="en-US" sz="1000" b="1" baseline="0" dirty="0" smtClean="0">
                <a:latin typeface="Arial" panose="020B0604020202020204" pitchFamily="34" charset="0"/>
                <a:cs typeface="Arial" panose="020B0604020202020204" pitchFamily="34" charset="0"/>
              </a:rPr>
              <a:t> Rearing</a:t>
            </a:r>
          </a:p>
          <a:p>
            <a:r>
              <a:rPr lang="en-US" sz="1000" kern="1200" dirty="0" smtClean="0">
                <a:solidFill>
                  <a:schemeClr val="tx1"/>
                </a:solidFill>
                <a:effectLst/>
                <a:latin typeface="Verdana" pitchFamily="-108" charset="0"/>
                <a:ea typeface="+mn-ea"/>
                <a:cs typeface="+mn-cs"/>
              </a:rPr>
              <a:t>5. By the end of the nineteenth century, the birthrate was declining across Europe, and it continued to decline until after World War II. </a:t>
            </a:r>
          </a:p>
          <a:p>
            <a:r>
              <a:rPr lang="en-US" sz="1000" kern="1200" dirty="0" smtClean="0">
                <a:solidFill>
                  <a:schemeClr val="tx1"/>
                </a:solidFill>
                <a:effectLst/>
                <a:latin typeface="Verdana" pitchFamily="-108" charset="0"/>
                <a:ea typeface="+mn-ea"/>
                <a:cs typeface="+mn-cs"/>
              </a:rPr>
              <a:t>6. Professional family experts encouraged parents to focus on developing their children’s self-control, self-fulfillment, and sense of Christian morality and discouraged corporal punishment.</a:t>
            </a:r>
          </a:p>
          <a:p>
            <a:r>
              <a:rPr lang="en-US" sz="1000" kern="1200" dirty="0" smtClean="0">
                <a:solidFill>
                  <a:schemeClr val="tx1"/>
                </a:solidFill>
                <a:effectLst/>
                <a:latin typeface="Verdana" pitchFamily="-108" charset="0"/>
                <a:ea typeface="+mn-ea"/>
                <a:cs typeface="+mn-cs"/>
              </a:rPr>
              <a:t>7. Distance between parents and children was most apparent in the wealthiest families in which domestic servants, nannies, and tutors did much of the work of child rearing. </a:t>
            </a:r>
          </a:p>
          <a:p>
            <a:r>
              <a:rPr lang="en-US" sz="1000" kern="1200" dirty="0" smtClean="0">
                <a:solidFill>
                  <a:schemeClr val="tx1"/>
                </a:solidFill>
                <a:effectLst/>
                <a:latin typeface="Verdana" pitchFamily="-108" charset="0"/>
                <a:ea typeface="+mn-ea"/>
                <a:cs typeface="+mn-cs"/>
              </a:rPr>
              <a:t>8. Working-class children probably had more independence because, unlike their middle-class peers who remained economically dependent until a long education was finished or a proper marriage secured, working-class boys and girls went to work when they reached adolescence.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1068608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2645659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Changing Family Lifestyles</a:t>
            </a:r>
          </a:p>
          <a:p>
            <a:endParaRPr lang="en-US" dirty="0" smtClean="0"/>
          </a:p>
          <a:p>
            <a:r>
              <a:rPr lang="en-US" sz="1000" b="1" dirty="0" smtClean="0">
                <a:latin typeface="Arial" panose="020B0604020202020204" pitchFamily="34" charset="0"/>
                <a:cs typeface="Arial" panose="020B0604020202020204" pitchFamily="34" charset="0"/>
              </a:rPr>
              <a:t>F. The Feminist Movement</a:t>
            </a:r>
          </a:p>
          <a:p>
            <a:r>
              <a:rPr lang="en-US" sz="1200" kern="1200" dirty="0" smtClean="0">
                <a:solidFill>
                  <a:schemeClr val="tx1"/>
                </a:solidFill>
                <a:effectLst/>
                <a:latin typeface="Verdana" pitchFamily="-108" charset="0"/>
                <a:ea typeface="+mn-ea"/>
                <a:cs typeface="+mn-cs"/>
              </a:rPr>
              <a:t>1. Organizations founded by middle-class feminists campaigned for equal legal rights for women and access to higher education and professional employment, arguing that unmarried women and middle-class widows with inadequate incomes needed more opportunities to support themselves.</a:t>
            </a:r>
          </a:p>
          <a:p>
            <a:r>
              <a:rPr lang="en-US" sz="1200" kern="1200" dirty="0" smtClean="0">
                <a:solidFill>
                  <a:schemeClr val="tx1"/>
                </a:solidFill>
                <a:effectLst/>
                <a:latin typeface="Verdana" pitchFamily="-108" charset="0"/>
                <a:ea typeface="+mn-ea"/>
                <a:cs typeface="+mn-cs"/>
              </a:rPr>
              <a:t>2. These organizations scored some significant victories, such as the 1882 law giving English married women full property rights.</a:t>
            </a:r>
          </a:p>
          <a:p>
            <a:r>
              <a:rPr lang="en-US" sz="1000" kern="1200" dirty="0" smtClean="0">
                <a:solidFill>
                  <a:schemeClr val="tx1"/>
                </a:solidFill>
                <a:effectLst/>
                <a:latin typeface="Verdana" pitchFamily="-108" charset="0"/>
                <a:ea typeface="+mn-ea"/>
                <a:cs typeface="+mn-cs"/>
              </a:rPr>
              <a:t>3. More women gradually found professional and white-collar employment, especially after about 1880, in fields such as teaching, nursing, and social work.</a:t>
            </a:r>
          </a:p>
          <a:p>
            <a:r>
              <a:rPr lang="en-US" sz="1000" kern="1200" dirty="0" smtClean="0">
                <a:solidFill>
                  <a:schemeClr val="tx1"/>
                </a:solidFill>
                <a:effectLst/>
                <a:latin typeface="Verdana" pitchFamily="-108" charset="0"/>
                <a:ea typeface="+mn-ea"/>
                <a:cs typeface="+mn-cs"/>
              </a:rPr>
              <a:t>4. In Britain in the decade before World War I, the women’s suffrage movement mounted a militant campaign for the right to vote. “Suffragettes” marched in protest demonstrations, heckled members of Parliament, and destroyed property, and when jailed, they went on highly publicized hunger strikes; British women received the vote in 1919.</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2024824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Changing Family Lifestyles</a:t>
            </a:r>
          </a:p>
          <a:p>
            <a:endParaRPr lang="en-US" dirty="0" smtClean="0"/>
          </a:p>
          <a:p>
            <a:r>
              <a:rPr lang="en-US" sz="1000" b="1" dirty="0" smtClean="0">
                <a:latin typeface="Arial" panose="020B0604020202020204" pitchFamily="34" charset="0"/>
                <a:cs typeface="Arial" panose="020B0604020202020204" pitchFamily="34" charset="0"/>
              </a:rPr>
              <a:t>F. The Feminist Movement</a:t>
            </a:r>
          </a:p>
          <a:p>
            <a:r>
              <a:rPr lang="en-US" sz="1000" kern="1200" dirty="0" smtClean="0">
                <a:solidFill>
                  <a:schemeClr val="tx1"/>
                </a:solidFill>
                <a:effectLst/>
                <a:latin typeface="Verdana" pitchFamily="-108" charset="0"/>
                <a:ea typeface="+mn-ea"/>
                <a:cs typeface="+mn-cs"/>
              </a:rPr>
              <a:t>5. Before 1900, women in Germany fought to break barriers to advanced education and the professions; by 1913, protests organized by the Federation of German Women’s Association brought changes in the German Civil Code of 1906, granting women some family and property rights. </a:t>
            </a:r>
          </a:p>
          <a:p>
            <a:r>
              <a:rPr lang="en-US" sz="1000" kern="1200" dirty="0" smtClean="0">
                <a:solidFill>
                  <a:schemeClr val="tx1"/>
                </a:solidFill>
                <a:effectLst/>
                <a:latin typeface="Verdana" pitchFamily="-108" charset="0"/>
                <a:ea typeface="+mn-ea"/>
                <a:cs typeface="+mn-cs"/>
              </a:rPr>
              <a:t>6. Socialist women leaders, who argued that the liberation of working-class women would come only with the liberation of the entire working class through revolution, championed working women and won some practical improvements, especially in Germany.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3663563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21917498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2511268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10679793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Science and Thought</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The Triumph of Science in Industry</a:t>
            </a:r>
          </a:p>
          <a:p>
            <a:r>
              <a:rPr lang="en-US" sz="1200" kern="1200" dirty="0" smtClean="0">
                <a:solidFill>
                  <a:schemeClr val="tx1"/>
                </a:solidFill>
                <a:effectLst/>
                <a:latin typeface="Verdana" pitchFamily="-108" charset="0"/>
                <a:ea typeface="+mn-ea"/>
                <a:cs typeface="+mn-cs"/>
              </a:rPr>
              <a:t>1. An explosive growth of fundamental scientific discoveries from the 1830s onward increasingly translated into material improvements for the general population.</a:t>
            </a:r>
          </a:p>
          <a:p>
            <a:r>
              <a:rPr lang="en-US" sz="1200" kern="1200" dirty="0" smtClean="0">
                <a:solidFill>
                  <a:schemeClr val="tx1"/>
                </a:solidFill>
                <a:effectLst/>
                <a:latin typeface="Verdana" pitchFamily="-108" charset="0"/>
                <a:ea typeface="+mn-ea"/>
                <a:cs typeface="+mn-cs"/>
              </a:rPr>
              <a:t>2. Building on Isaac Newton’s laws, physicists formulated the fundamental laws of thermodynamics, which were then applied to mechanical engineering, chemical processes, and many other fields.</a:t>
            </a:r>
          </a:p>
          <a:p>
            <a:r>
              <a:rPr lang="en-US" sz="1000" kern="1200" dirty="0" smtClean="0">
                <a:solidFill>
                  <a:schemeClr val="tx1"/>
                </a:solidFill>
                <a:effectLst/>
                <a:latin typeface="Verdana" pitchFamily="-108" charset="0"/>
                <a:ea typeface="+mn-ea"/>
                <a:cs typeface="+mn-cs"/>
              </a:rPr>
              <a:t>3. Chemists devised ways of measuring the atomic weight of different elements, and in 1869 the Russian chemist Dmitri Mendeleev (1834–1907) codified the rules of chemistry in the periodic law and the periodic table.</a:t>
            </a:r>
          </a:p>
          <a:p>
            <a:r>
              <a:rPr lang="en-US" sz="1000" kern="1200" dirty="0" smtClean="0">
                <a:solidFill>
                  <a:schemeClr val="tx1"/>
                </a:solidFill>
                <a:effectLst/>
                <a:latin typeface="Verdana" pitchFamily="-108" charset="0"/>
                <a:ea typeface="+mn-ea"/>
                <a:cs typeface="+mn-cs"/>
              </a:rPr>
              <a:t>4. Applying theoretical insights gleaned from organic chemistry, researchers in German chemical companies discovered ways of transforming coal tar into synthetic dyes for the world of fashion.</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413201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Science and Thought</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The Triumph of Science in Industry</a:t>
            </a:r>
          </a:p>
          <a:p>
            <a:r>
              <a:rPr lang="en-US" sz="1000" kern="1200" dirty="0" smtClean="0">
                <a:solidFill>
                  <a:schemeClr val="tx1"/>
                </a:solidFill>
                <a:effectLst/>
                <a:latin typeface="Verdana" pitchFamily="-108" charset="0"/>
                <a:ea typeface="+mn-ea"/>
                <a:cs typeface="+mn-cs"/>
              </a:rPr>
              <a:t>5. Electricity was transformed by a century of technological advancement into a commercial form of energy, first used in communications, then in electrochemistry, and finally in central power generation.</a:t>
            </a:r>
          </a:p>
          <a:p>
            <a:r>
              <a:rPr lang="en-US" sz="1000" kern="1200" dirty="0" smtClean="0">
                <a:solidFill>
                  <a:schemeClr val="tx1"/>
                </a:solidFill>
                <a:effectLst/>
                <a:latin typeface="Verdana" pitchFamily="-108" charset="0"/>
                <a:ea typeface="+mn-ea"/>
                <a:cs typeface="+mn-cs"/>
              </a:rPr>
              <a:t>6. By 1890 the internal combustion engine fueled by petroleum was an emerging competitor. </a:t>
            </a:r>
          </a:p>
          <a:p>
            <a:r>
              <a:rPr lang="en-US" sz="1000" kern="1200" dirty="0" smtClean="0">
                <a:solidFill>
                  <a:schemeClr val="tx1"/>
                </a:solidFill>
                <a:effectLst/>
                <a:latin typeface="Verdana" pitchFamily="-108" charset="0"/>
                <a:ea typeface="+mn-ea"/>
                <a:cs typeface="+mn-cs"/>
              </a:rPr>
              <a:t>7. This burst of industrial creativity and technological innovation, often called the Second Industrial Revolution, promoted strong economic growth and was a leading force driving urban reforms and the rising standard of living.</a:t>
            </a:r>
          </a:p>
          <a:p>
            <a:r>
              <a:rPr lang="en-US" sz="1000" kern="1200" dirty="0" smtClean="0">
                <a:solidFill>
                  <a:schemeClr val="tx1"/>
                </a:solidFill>
                <a:effectLst/>
                <a:latin typeface="Verdana" pitchFamily="-108" charset="0"/>
                <a:ea typeface="+mn-ea"/>
                <a:cs typeface="+mn-cs"/>
              </a:rPr>
              <a:t>8. The methods of science acquired unrivaled prestige after 1850, and the conclusion of many that the union of careful experiment and abstract theory was the only reliable route to truth and objective reality made the “unscientific” intuitions of poets and religious revelations seem hopelessly inferior.</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10719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3896791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3161009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16809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2236449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Science and Thought</a:t>
            </a:r>
          </a:p>
          <a:p>
            <a:endParaRPr lang="en-US" dirty="0" smtClean="0"/>
          </a:p>
          <a:p>
            <a:r>
              <a:rPr lang="en-US" sz="1000" b="1" dirty="0" smtClean="0">
                <a:latin typeface="Arial" panose="020B0604020202020204" pitchFamily="34" charset="0"/>
                <a:cs typeface="Arial" panose="020B0604020202020204" pitchFamily="34" charset="0"/>
              </a:rPr>
              <a:t>B. Darwin and Natural Selection</a:t>
            </a:r>
          </a:p>
          <a:p>
            <a:r>
              <a:rPr lang="en-US" sz="1200" kern="1200" dirty="0" smtClean="0">
                <a:solidFill>
                  <a:schemeClr val="tx1"/>
                </a:solidFill>
                <a:effectLst/>
                <a:latin typeface="Verdana" pitchFamily="-108" charset="0"/>
                <a:ea typeface="+mn-ea"/>
                <a:cs typeface="+mn-cs"/>
              </a:rPr>
              <a:t>1. In geology, Charles Lyell (1797–1875) effectively discredited the view that the earth’s surface had been formed by short-lived cataclysms, such as earthquakes and biblical floods, postulating instead that geological processes slowly formed the earth’s surface over an immensely long time.</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Lyell’s findings undermined religious teachings about the age of the earth.</a:t>
            </a:r>
          </a:p>
          <a:p>
            <a:r>
              <a:rPr lang="en-US" sz="1200" kern="1200" dirty="0" smtClean="0">
                <a:solidFill>
                  <a:schemeClr val="tx1"/>
                </a:solidFill>
                <a:effectLst/>
                <a:latin typeface="Verdana" pitchFamily="-108" charset="0"/>
                <a:ea typeface="+mn-ea"/>
                <a:cs typeface="+mn-cs"/>
              </a:rPr>
              <a:t>2. Similarly, the evolutionary view of biological development, first proposed by Anaximander in the sixth century </a:t>
            </a:r>
            <a:r>
              <a:rPr lang="en-US" sz="1200" kern="1200" cap="small" dirty="0" err="1" smtClean="0">
                <a:solidFill>
                  <a:schemeClr val="tx1"/>
                </a:solidFill>
                <a:effectLst/>
                <a:latin typeface="Verdana" pitchFamily="-108" charset="0"/>
                <a:ea typeface="+mn-ea"/>
                <a:cs typeface="+mn-cs"/>
              </a:rPr>
              <a:t>b.c.e</a:t>
            </a:r>
            <a:r>
              <a:rPr lang="en-US" sz="1200" kern="1200" cap="small" dirty="0" smtClean="0">
                <a:solidFill>
                  <a:schemeClr val="tx1"/>
                </a:solidFill>
                <a:effectLst/>
                <a:latin typeface="Verdana" pitchFamily="-108" charset="0"/>
                <a:ea typeface="+mn-ea"/>
                <a:cs typeface="+mn-cs"/>
              </a:rPr>
              <a:t>.</a:t>
            </a:r>
            <a:r>
              <a:rPr lang="en-US" sz="1200" kern="1200" dirty="0" smtClean="0">
                <a:solidFill>
                  <a:schemeClr val="tx1"/>
                </a:solidFill>
                <a:effectLst/>
                <a:latin typeface="Verdana" pitchFamily="-108" charset="0"/>
                <a:ea typeface="+mn-ea"/>
                <a:cs typeface="+mn-cs"/>
              </a:rPr>
              <a:t>, reemerged in the work of French naturalist Jean Baptiste Lamarck (1744–1829), who asserted that all forms of life had arisen through a long process of continuous adjustment to the environment.</a:t>
            </a:r>
          </a:p>
          <a:p>
            <a:r>
              <a:rPr lang="en-US" sz="1000" kern="1200" dirty="0" smtClean="0">
                <a:solidFill>
                  <a:schemeClr val="tx1"/>
                </a:solidFill>
                <a:effectLst/>
                <a:latin typeface="Verdana" pitchFamily="-108" charset="0"/>
                <a:ea typeface="+mn-ea"/>
                <a:cs typeface="+mn-cs"/>
              </a:rPr>
              <a:t>3. In his work </a:t>
            </a:r>
            <a:r>
              <a:rPr lang="en-US" sz="1000" i="1" kern="1200" dirty="0" smtClean="0">
                <a:solidFill>
                  <a:schemeClr val="tx1"/>
                </a:solidFill>
                <a:effectLst/>
                <a:latin typeface="Verdana" pitchFamily="-108" charset="0"/>
                <a:ea typeface="+mn-ea"/>
                <a:cs typeface="+mn-cs"/>
              </a:rPr>
              <a:t>On the Origin of Species by the Means of Natural Selection</a:t>
            </a:r>
            <a:r>
              <a:rPr lang="en-US" sz="1000" kern="1200" dirty="0" smtClean="0">
                <a:solidFill>
                  <a:schemeClr val="tx1"/>
                </a:solidFill>
                <a:effectLst/>
                <a:latin typeface="Verdana" pitchFamily="-108" charset="0"/>
                <a:ea typeface="+mn-ea"/>
                <a:cs typeface="+mn-cs"/>
              </a:rPr>
              <a:t> (1859), Darwin argued that chance variations among members of a given species that prove useful in the struggle for survival are selected naturally and gradually spread to the entire species through reproduction.</a:t>
            </a:r>
          </a:p>
          <a:p>
            <a:r>
              <a:rPr lang="en-US" sz="1000" kern="1200" dirty="0" smtClean="0">
                <a:solidFill>
                  <a:schemeClr val="tx1"/>
                </a:solidFill>
                <a:effectLst/>
                <a:latin typeface="Verdana" pitchFamily="-108" charset="0"/>
                <a:ea typeface="+mn-ea"/>
                <a:cs typeface="+mn-cs"/>
              </a:rPr>
              <a:t>4. English philosopher Herbert Spencer (1820–1903) applied Darwin’s theory to human affairs, claiming that the human race was driven forward to ever-greater specialization and progress by a brutal economic struggle that determined the “survival of the fittest.”</a:t>
            </a:r>
          </a:p>
          <a:p>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4083700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Science and Thought</a:t>
            </a:r>
          </a:p>
          <a:p>
            <a:r>
              <a:rPr lang="en-US" sz="1000" b="1" dirty="0" smtClean="0">
                <a:latin typeface="Arial" panose="020B0604020202020204" pitchFamily="34" charset="0"/>
                <a:cs typeface="Arial" panose="020B0604020202020204" pitchFamily="34" charset="0"/>
              </a:rPr>
              <a:t>C. The Modern University and the</a:t>
            </a:r>
            <a:r>
              <a:rPr lang="en-US" sz="1000" b="1" baseline="0" dirty="0" smtClean="0">
                <a:latin typeface="Arial" panose="020B0604020202020204" pitchFamily="34" charset="0"/>
                <a:cs typeface="Arial" panose="020B0604020202020204" pitchFamily="34" charset="0"/>
              </a:rPr>
              <a:t> Social Sciences</a:t>
            </a:r>
          </a:p>
          <a:p>
            <a:r>
              <a:rPr lang="en-US" sz="1200" kern="1200" dirty="0" smtClean="0">
                <a:solidFill>
                  <a:schemeClr val="tx1"/>
                </a:solidFill>
                <a:effectLst/>
                <a:latin typeface="Verdana" pitchFamily="-108" charset="0"/>
                <a:ea typeface="+mn-ea"/>
                <a:cs typeface="+mn-cs"/>
              </a:rPr>
              <a:t>1. By the 1880s Europe’s major universities had been modernized and professionalized; education emphasized controlled research projects, and faculty devoted to the newly instituted human or social sciences took their place alongside the hard sciences. </a:t>
            </a:r>
          </a:p>
          <a:p>
            <a:r>
              <a:rPr lang="en-US" sz="1200" kern="1200" dirty="0" smtClean="0">
                <a:solidFill>
                  <a:schemeClr val="tx1"/>
                </a:solidFill>
                <a:effectLst/>
                <a:latin typeface="Verdana" pitchFamily="-108" charset="0"/>
                <a:ea typeface="+mn-ea"/>
                <a:cs typeface="+mn-cs"/>
              </a:rPr>
              <a:t>2. German sociologist Max Weber (1864–1920) argued in </a:t>
            </a:r>
            <a:r>
              <a:rPr lang="en-US" sz="1200" i="1" kern="1200" dirty="0" smtClean="0">
                <a:solidFill>
                  <a:schemeClr val="tx1"/>
                </a:solidFill>
                <a:effectLst/>
                <a:latin typeface="Verdana" pitchFamily="-108" charset="0"/>
                <a:ea typeface="+mn-ea"/>
                <a:cs typeface="+mn-cs"/>
              </a:rPr>
              <a:t>The Protestant Ethic and the “Spirit” of Capitalism</a:t>
            </a:r>
            <a:r>
              <a:rPr lang="en-US" sz="1200" kern="1200" dirty="0" smtClean="0">
                <a:solidFill>
                  <a:schemeClr val="tx1"/>
                </a:solidFill>
                <a:effectLst/>
                <a:latin typeface="Verdana" pitchFamily="-108" charset="0"/>
                <a:ea typeface="+mn-ea"/>
                <a:cs typeface="+mn-cs"/>
              </a:rPr>
              <a:t> (1890) that the rise of capitalism in northern Europe was directly linked to Protestant values of hard work, saving, and investing—the foundations for capitalist development.  </a:t>
            </a:r>
          </a:p>
          <a:p>
            <a:r>
              <a:rPr lang="en-US" sz="1000" kern="1200" dirty="0" smtClean="0">
                <a:solidFill>
                  <a:schemeClr val="tx1"/>
                </a:solidFill>
                <a:effectLst/>
                <a:latin typeface="Verdana" pitchFamily="-108" charset="0"/>
                <a:ea typeface="+mn-ea"/>
                <a:cs typeface="+mn-cs"/>
              </a:rPr>
              <a:t>3. French sociologist </a:t>
            </a:r>
            <a:r>
              <a:rPr lang="en-US" sz="1000" kern="1200" dirty="0" err="1" smtClean="0">
                <a:solidFill>
                  <a:schemeClr val="tx1"/>
                </a:solidFill>
                <a:effectLst/>
                <a:latin typeface="Verdana" pitchFamily="-108" charset="0"/>
                <a:ea typeface="+mn-ea"/>
                <a:cs typeface="+mn-cs"/>
              </a:rPr>
              <a:t>Émile</a:t>
            </a:r>
            <a:r>
              <a:rPr lang="en-US" sz="1000" kern="1200" dirty="0" smtClean="0">
                <a:solidFill>
                  <a:schemeClr val="tx1"/>
                </a:solidFill>
                <a:effectLst/>
                <a:latin typeface="Verdana" pitchFamily="-108" charset="0"/>
                <a:ea typeface="+mn-ea"/>
                <a:cs typeface="+mn-cs"/>
              </a:rPr>
              <a:t> Durkheim (1858–1917) earned an international reputation for </a:t>
            </a:r>
            <a:r>
              <a:rPr lang="en-US" sz="1000" i="1" kern="1200" dirty="0" smtClean="0">
                <a:solidFill>
                  <a:schemeClr val="tx1"/>
                </a:solidFill>
                <a:effectLst/>
                <a:latin typeface="Verdana" pitchFamily="-108" charset="0"/>
                <a:ea typeface="+mn-ea"/>
                <a:cs typeface="+mn-cs"/>
              </a:rPr>
              <a:t>The Elementary Forms of Religious Life</a:t>
            </a:r>
            <a:r>
              <a:rPr lang="en-US" sz="1000" kern="1200" dirty="0" smtClean="0">
                <a:solidFill>
                  <a:schemeClr val="tx1"/>
                </a:solidFill>
                <a:effectLst/>
                <a:latin typeface="Verdana" pitchFamily="-108" charset="0"/>
                <a:ea typeface="+mn-ea"/>
                <a:cs typeface="+mn-cs"/>
              </a:rPr>
              <a:t> (1912), a study of the psychic and social basis of religion, and </a:t>
            </a:r>
            <a:r>
              <a:rPr lang="en-US" sz="1000" i="1" kern="1200" dirty="0" smtClean="0">
                <a:solidFill>
                  <a:schemeClr val="tx1"/>
                </a:solidFill>
                <a:effectLst/>
                <a:latin typeface="Verdana" pitchFamily="-108" charset="0"/>
                <a:ea typeface="+mn-ea"/>
                <a:cs typeface="+mn-cs"/>
              </a:rPr>
              <a:t>Suicide </a:t>
            </a:r>
            <a:r>
              <a:rPr lang="en-US" sz="1000" kern="1200" dirty="0" smtClean="0">
                <a:solidFill>
                  <a:schemeClr val="tx1"/>
                </a:solidFill>
                <a:effectLst/>
                <a:latin typeface="Verdana" pitchFamily="-108" charset="0"/>
                <a:ea typeface="+mn-ea"/>
                <a:cs typeface="+mn-cs"/>
              </a:rPr>
              <a:t>(1897), a pioneering work of quantitative sociology that concluded that growing suicide rates were caused by widespread feelings of rootlessness.  </a:t>
            </a:r>
          </a:p>
          <a:p>
            <a:r>
              <a:rPr lang="en-US" sz="1000" kern="1200" dirty="0" smtClean="0">
                <a:solidFill>
                  <a:schemeClr val="tx1"/>
                </a:solidFill>
                <a:effectLst/>
                <a:latin typeface="Verdana" pitchFamily="-108" charset="0"/>
                <a:ea typeface="+mn-ea"/>
                <a:cs typeface="+mn-cs"/>
              </a:rPr>
              <a:t>4. The German Ferdinand </a:t>
            </a:r>
            <a:r>
              <a:rPr lang="en-US" sz="1000" kern="1200" dirty="0" err="1" smtClean="0">
                <a:solidFill>
                  <a:schemeClr val="tx1"/>
                </a:solidFill>
                <a:effectLst/>
                <a:latin typeface="Verdana" pitchFamily="-108" charset="0"/>
                <a:ea typeface="+mn-ea"/>
                <a:cs typeface="+mn-cs"/>
              </a:rPr>
              <a:t>Tönnies</a:t>
            </a:r>
            <a:r>
              <a:rPr lang="en-US" sz="1000" kern="1200" dirty="0" smtClean="0">
                <a:solidFill>
                  <a:schemeClr val="tx1"/>
                </a:solidFill>
                <a:effectLst/>
                <a:latin typeface="Verdana" pitchFamily="-108" charset="0"/>
                <a:ea typeface="+mn-ea"/>
                <a:cs typeface="+mn-cs"/>
              </a:rPr>
              <a:t> (1855–1936) argued that industrialization had transformed European civilization from a “community” to a “society,” replacing traditional values with rationalized self-interest and leading to intensified alienation.  </a:t>
            </a:r>
          </a:p>
          <a:p>
            <a:r>
              <a:rPr lang="en-US" sz="1000" kern="1200" dirty="0" smtClean="0">
                <a:solidFill>
                  <a:schemeClr val="tx1"/>
                </a:solidFill>
                <a:effectLst/>
                <a:latin typeface="Verdana" pitchFamily="-108" charset="0"/>
                <a:ea typeface="+mn-ea"/>
                <a:cs typeface="+mn-cs"/>
              </a:rPr>
              <a:t>5. In </a:t>
            </a:r>
            <a:r>
              <a:rPr lang="en-US" sz="1000" i="1" kern="1200" dirty="0" smtClean="0">
                <a:solidFill>
                  <a:schemeClr val="tx1"/>
                </a:solidFill>
                <a:effectLst/>
                <a:latin typeface="Verdana" pitchFamily="-108" charset="0"/>
                <a:ea typeface="+mn-ea"/>
                <a:cs typeface="+mn-cs"/>
              </a:rPr>
              <a:t>The Crowd</a:t>
            </a:r>
            <a:r>
              <a:rPr lang="en-US" sz="1000" kern="1200" dirty="0" smtClean="0">
                <a:solidFill>
                  <a:schemeClr val="tx1"/>
                </a:solidFill>
                <a:effectLst/>
                <a:latin typeface="Verdana" pitchFamily="-108" charset="0"/>
                <a:ea typeface="+mn-ea"/>
                <a:cs typeface="+mn-cs"/>
              </a:rPr>
              <a:t> (1895), French sociologist Gustav Le Bon (1841–1931) wrote that the alienated masses were prone to gathering in mass crowds, in which individuals lost control of their emotions and actions and could be easily manipulated by a charismatic leader.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2227185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Science and Thought</a:t>
            </a:r>
          </a:p>
          <a:p>
            <a:endParaRPr lang="en-US" dirty="0" smtClean="0"/>
          </a:p>
          <a:p>
            <a:r>
              <a:rPr lang="en-US" sz="1000" b="1" dirty="0" smtClean="0">
                <a:latin typeface="Arial" panose="020B0604020202020204" pitchFamily="34" charset="0"/>
                <a:cs typeface="Arial" panose="020B0604020202020204" pitchFamily="34" charset="0"/>
              </a:rPr>
              <a:t>D. Realism in Art and Literature</a:t>
            </a:r>
          </a:p>
          <a:p>
            <a:r>
              <a:rPr lang="en-US" sz="1200" kern="1200" dirty="0" smtClean="0">
                <a:solidFill>
                  <a:schemeClr val="tx1"/>
                </a:solidFill>
                <a:effectLst/>
                <a:latin typeface="Verdana" pitchFamily="-108" charset="0"/>
                <a:ea typeface="+mn-ea"/>
                <a:cs typeface="+mn-cs"/>
              </a:rPr>
              <a:t>1. In art and literature, the key themes of realism—a strict, supposedly scientific objective approach to depicting life exactly as it is—emerged in the 1840s.</a:t>
            </a:r>
          </a:p>
          <a:p>
            <a:r>
              <a:rPr lang="en-US" sz="1200" kern="1200" dirty="0" smtClean="0">
                <a:solidFill>
                  <a:schemeClr val="tx1"/>
                </a:solidFill>
                <a:effectLst/>
                <a:latin typeface="Verdana" pitchFamily="-108" charset="0"/>
                <a:ea typeface="+mn-ea"/>
                <a:cs typeface="+mn-cs"/>
              </a:rPr>
              <a:t>2. Beginning with a dissection of the middle classes, the realists eventually focused on the working classes, putting a microscope to many unexplored and taboo subjects—sex, labor strikes, violence, alcoholism—to reveal the savage behaviors of humans living in urban industrial society.</a:t>
            </a:r>
          </a:p>
          <a:p>
            <a:r>
              <a:rPr lang="en-US" sz="1200" kern="1200" dirty="0" smtClean="0">
                <a:solidFill>
                  <a:schemeClr val="tx1"/>
                </a:solidFill>
                <a:effectLst/>
                <a:latin typeface="Verdana" pitchFamily="-108" charset="0"/>
                <a:ea typeface="+mn-ea"/>
                <a:cs typeface="+mn-cs"/>
              </a:rPr>
              <a:t>3. Artists such as </a:t>
            </a:r>
            <a:r>
              <a:rPr lang="en-US" sz="1200" kern="1200" dirty="0" err="1" smtClean="0">
                <a:solidFill>
                  <a:schemeClr val="tx1"/>
                </a:solidFill>
                <a:effectLst/>
                <a:latin typeface="Verdana" pitchFamily="-108" charset="0"/>
                <a:ea typeface="+mn-ea"/>
                <a:cs typeface="+mn-cs"/>
              </a:rPr>
              <a:t>Gustave</a:t>
            </a:r>
            <a:r>
              <a:rPr lang="en-US" sz="1200" kern="1200" dirty="0" smtClean="0">
                <a:solidFill>
                  <a:schemeClr val="tx1"/>
                </a:solidFill>
                <a:effectLst/>
                <a:latin typeface="Verdana" pitchFamily="-108" charset="0"/>
                <a:ea typeface="+mn-ea"/>
                <a:cs typeface="+mn-cs"/>
              </a:rPr>
              <a:t> Courbet, Jean-François Millet, and </a:t>
            </a:r>
            <a:r>
              <a:rPr lang="en-US" sz="1200" kern="1200" dirty="0" err="1" smtClean="0">
                <a:solidFill>
                  <a:schemeClr val="tx1"/>
                </a:solidFill>
                <a:effectLst/>
                <a:latin typeface="Verdana" pitchFamily="-108" charset="0"/>
                <a:ea typeface="+mn-ea"/>
                <a:cs typeface="+mn-cs"/>
              </a:rPr>
              <a:t>Honoré</a:t>
            </a:r>
            <a:r>
              <a:rPr lang="en-US" sz="1200" kern="1200" dirty="0" smtClean="0">
                <a:solidFill>
                  <a:schemeClr val="tx1"/>
                </a:solidFill>
                <a:effectLst/>
                <a:latin typeface="Verdana" pitchFamily="-108" charset="0"/>
                <a:ea typeface="+mn-ea"/>
                <a:cs typeface="+mn-cs"/>
              </a:rPr>
              <a:t> Daumier painted scenes of laboring workers and peasants in somber colors and simple compositions.</a:t>
            </a:r>
          </a:p>
          <a:p>
            <a:r>
              <a:rPr lang="en-US" sz="1000" kern="1200" dirty="0" smtClean="0">
                <a:solidFill>
                  <a:schemeClr val="tx1"/>
                </a:solidFill>
                <a:effectLst/>
                <a:latin typeface="Verdana" pitchFamily="-108" charset="0"/>
                <a:ea typeface="+mn-ea"/>
                <a:cs typeface="+mn-cs"/>
              </a:rPr>
              <a:t>4. Literary realism also began in France, where </a:t>
            </a:r>
            <a:r>
              <a:rPr lang="en-US" sz="1000" kern="1200" dirty="0" err="1" smtClean="0">
                <a:solidFill>
                  <a:schemeClr val="tx1"/>
                </a:solidFill>
                <a:effectLst/>
                <a:latin typeface="Verdana" pitchFamily="-108" charset="0"/>
                <a:ea typeface="+mn-ea"/>
                <a:cs typeface="+mn-cs"/>
              </a:rPr>
              <a:t>Honoré</a:t>
            </a:r>
            <a:r>
              <a:rPr lang="en-US" sz="1000" kern="1200" dirty="0" smtClean="0">
                <a:solidFill>
                  <a:schemeClr val="tx1"/>
                </a:solidFill>
                <a:effectLst/>
                <a:latin typeface="Verdana" pitchFamily="-108" charset="0"/>
                <a:ea typeface="+mn-ea"/>
                <a:cs typeface="+mn-cs"/>
              </a:rPr>
              <a:t> de Balzac, Gustave Flaubert, and </a:t>
            </a:r>
            <a:r>
              <a:rPr lang="en-US" sz="1000" kern="1200" dirty="0" err="1" smtClean="0">
                <a:solidFill>
                  <a:schemeClr val="tx1"/>
                </a:solidFill>
                <a:effectLst/>
                <a:latin typeface="Verdana" pitchFamily="-108" charset="0"/>
                <a:ea typeface="+mn-ea"/>
                <a:cs typeface="+mn-cs"/>
              </a:rPr>
              <a:t>Émile</a:t>
            </a:r>
            <a:r>
              <a:rPr lang="en-US" sz="1000" kern="1200" dirty="0" smtClean="0">
                <a:solidFill>
                  <a:schemeClr val="tx1"/>
                </a:solidFill>
                <a:effectLst/>
                <a:latin typeface="Verdana" pitchFamily="-108" charset="0"/>
                <a:ea typeface="+mn-ea"/>
                <a:cs typeface="+mn-cs"/>
              </a:rPr>
              <a:t> Zola became internationally famous novelists.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852484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Science and Thought</a:t>
            </a:r>
          </a:p>
          <a:p>
            <a:endParaRPr lang="en-US" dirty="0" smtClean="0"/>
          </a:p>
          <a:p>
            <a:r>
              <a:rPr lang="en-US" sz="1000" b="1" dirty="0" smtClean="0">
                <a:latin typeface="Arial" panose="020B0604020202020204" pitchFamily="34" charset="0"/>
                <a:cs typeface="Arial" panose="020B0604020202020204" pitchFamily="34" charset="0"/>
              </a:rPr>
              <a:t>D. Realism in Art and Literature</a:t>
            </a:r>
          </a:p>
          <a:p>
            <a:r>
              <a:rPr lang="en-US" sz="1000" kern="1200" dirty="0" smtClean="0">
                <a:solidFill>
                  <a:schemeClr val="tx1"/>
                </a:solidFill>
                <a:effectLst/>
                <a:latin typeface="Verdana" pitchFamily="-108" charset="0"/>
                <a:ea typeface="+mn-ea"/>
                <a:cs typeface="+mn-cs"/>
              </a:rPr>
              <a:t>5. Like many later realists, Zola sympathized with socialism, a view evident in his overpowering novel </a:t>
            </a:r>
            <a:r>
              <a:rPr lang="en-US" sz="1000" i="1" kern="1200" dirty="0" smtClean="0">
                <a:solidFill>
                  <a:schemeClr val="tx1"/>
                </a:solidFill>
                <a:effectLst/>
                <a:latin typeface="Verdana" pitchFamily="-108" charset="0"/>
                <a:ea typeface="+mn-ea"/>
                <a:cs typeface="+mn-cs"/>
              </a:rPr>
              <a:t>Germinal</a:t>
            </a:r>
            <a:r>
              <a:rPr lang="en-US" sz="1000" kern="1200" dirty="0" smtClean="0">
                <a:solidFill>
                  <a:schemeClr val="tx1"/>
                </a:solidFill>
                <a:effectLst/>
                <a:latin typeface="Verdana" pitchFamily="-108" charset="0"/>
                <a:ea typeface="+mn-ea"/>
                <a:cs typeface="+mn-cs"/>
              </a:rPr>
              <a:t> (1885).</a:t>
            </a:r>
          </a:p>
          <a:p>
            <a:r>
              <a:rPr lang="en-US" sz="1000" kern="1200" dirty="0" smtClean="0">
                <a:solidFill>
                  <a:schemeClr val="tx1"/>
                </a:solidFill>
                <a:effectLst/>
                <a:latin typeface="Verdana" pitchFamily="-108" charset="0"/>
                <a:ea typeface="+mn-ea"/>
                <a:cs typeface="+mn-cs"/>
              </a:rPr>
              <a:t>6. In the novel </a:t>
            </a:r>
            <a:r>
              <a:rPr lang="en-US" sz="1000" i="1" kern="1200" dirty="0" smtClean="0">
                <a:solidFill>
                  <a:schemeClr val="tx1"/>
                </a:solidFill>
                <a:effectLst/>
                <a:latin typeface="Verdana" pitchFamily="-108" charset="0"/>
                <a:ea typeface="+mn-ea"/>
                <a:cs typeface="+mn-cs"/>
              </a:rPr>
              <a:t>Middlemarch: A Study of Provincial Life</a:t>
            </a:r>
            <a:r>
              <a:rPr lang="en-US" sz="1000" kern="1200" dirty="0" smtClean="0">
                <a:solidFill>
                  <a:schemeClr val="tx1"/>
                </a:solidFill>
                <a:effectLst/>
                <a:latin typeface="Verdana" pitchFamily="-108" charset="0"/>
                <a:ea typeface="+mn-ea"/>
                <a:cs typeface="+mn-cs"/>
              </a:rPr>
              <a:t> (1871–1872),  George Eliot—the pen name of the English author Mary Ann Evans (1819–1880)—achieved a more deeply felt, less sensational kind of realism.</a:t>
            </a:r>
          </a:p>
          <a:p>
            <a:r>
              <a:rPr lang="en-US" sz="1000" kern="1200" dirty="0" smtClean="0">
                <a:solidFill>
                  <a:schemeClr val="tx1"/>
                </a:solidFill>
                <a:effectLst/>
                <a:latin typeface="Verdana" pitchFamily="-108" charset="0"/>
                <a:ea typeface="+mn-ea"/>
                <a:cs typeface="+mn-cs"/>
              </a:rPr>
              <a:t>7. In his monumental novel </a:t>
            </a:r>
            <a:r>
              <a:rPr lang="en-US" sz="1000" i="1" kern="1200" dirty="0" smtClean="0">
                <a:solidFill>
                  <a:schemeClr val="tx1"/>
                </a:solidFill>
                <a:effectLst/>
                <a:latin typeface="Verdana" pitchFamily="-108" charset="0"/>
                <a:ea typeface="+mn-ea"/>
                <a:cs typeface="+mn-cs"/>
              </a:rPr>
              <a:t>War and Peace</a:t>
            </a:r>
            <a:r>
              <a:rPr lang="en-US" sz="1000" kern="1200" dirty="0" smtClean="0">
                <a:solidFill>
                  <a:schemeClr val="tx1"/>
                </a:solidFill>
                <a:effectLst/>
                <a:latin typeface="Verdana" pitchFamily="-108" charset="0"/>
                <a:ea typeface="+mn-ea"/>
                <a:cs typeface="+mn-cs"/>
              </a:rPr>
              <a:t> (1864–1869), Russian realist, Count Leo Tolstoy (1828–1910) developed his fatalistic theory of history, which regards free will as an illusion, but offered the message that human love, trust, and everyday family ties are life’s enduring values.</a:t>
            </a:r>
          </a:p>
          <a:p>
            <a:endParaRPr lang="en-US" sz="1000" dirty="0" smtClean="0"/>
          </a:p>
          <a:p>
            <a:endParaRPr lang="en-US" sz="1000" dirty="0" smtClean="0"/>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2765602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Taming the City</a:t>
            </a:r>
          </a:p>
          <a:p>
            <a:endParaRPr lang="en-US" dirty="0" smtClean="0"/>
          </a:p>
          <a:p>
            <a:r>
              <a:rPr lang="en-US" sz="1000" b="1" dirty="0" smtClean="0">
                <a:latin typeface="Arial" panose="020B0604020202020204" pitchFamily="34" charset="0"/>
                <a:cs typeface="Arial" panose="020B0604020202020204" pitchFamily="34" charset="0"/>
              </a:rPr>
              <a:t>B. The Advent of the Public Health Movement</a:t>
            </a:r>
          </a:p>
          <a:p>
            <a:r>
              <a:rPr lang="en-US" sz="1200" kern="1200" dirty="0" smtClean="0">
                <a:solidFill>
                  <a:schemeClr val="tx1"/>
                </a:solidFill>
                <a:effectLst/>
                <a:latin typeface="Verdana" pitchFamily="-108" charset="0"/>
                <a:ea typeface="+mn-ea"/>
                <a:cs typeface="+mn-cs"/>
              </a:rPr>
              <a:t>1. Edwin Chadwick, one of the commissioners charged with the administration of relief to paupers under Britain’s revised Poor Law of 1834, emerged as a powerful voice for reform.</a:t>
            </a:r>
          </a:p>
          <a:p>
            <a:r>
              <a:rPr lang="en-US" sz="1200" kern="1200" dirty="0" smtClean="0">
                <a:solidFill>
                  <a:schemeClr val="tx1"/>
                </a:solidFill>
                <a:effectLst/>
                <a:latin typeface="Verdana" pitchFamily="-108" charset="0"/>
                <a:ea typeface="+mn-ea"/>
                <a:cs typeface="+mn-cs"/>
              </a:rPr>
              <a:t>2. Chadwick was inspired by the ideas of radical philosopher Jeremy Bentham (1748–1832), who developed utilitarianism, an approach to social issues that advocated dealing with public problems on a rational, scientific basis to advance the “greatest good for the greatest number.”</a:t>
            </a:r>
          </a:p>
          <a:p>
            <a:r>
              <a:rPr lang="en-US" sz="1000" kern="1200" dirty="0" smtClean="0">
                <a:solidFill>
                  <a:schemeClr val="tx1"/>
                </a:solidFill>
                <a:effectLst/>
                <a:latin typeface="Verdana" pitchFamily="-108" charset="0"/>
                <a:ea typeface="+mn-ea"/>
                <a:cs typeface="+mn-cs"/>
              </a:rPr>
              <a:t>3. In 1848, after a cholera epidemic, Chadwick’s report became the basis of Great Britain’s first public health law, which created a national health board and gave cities broad authority to build modern sanitation systems.</a:t>
            </a:r>
          </a:p>
          <a:p>
            <a:r>
              <a:rPr lang="en-US" sz="1000" kern="1200" dirty="0" smtClean="0">
                <a:solidFill>
                  <a:schemeClr val="tx1"/>
                </a:solidFill>
                <a:effectLst/>
                <a:latin typeface="Verdana" pitchFamily="-108" charset="0"/>
                <a:ea typeface="+mn-ea"/>
                <a:cs typeface="+mn-cs"/>
              </a:rPr>
              <a:t>4. From the late 1840s on, the public health movement won supporters in the United States, France, and Germany, and governments began to accept at least limited responsibility for the health of all citizens.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12229986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111128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41625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3212793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Taming the City</a:t>
            </a:r>
          </a:p>
          <a:p>
            <a:endParaRPr lang="en-US" dirty="0" smtClean="0"/>
          </a:p>
          <a:p>
            <a:r>
              <a:rPr lang="en-US" sz="1000" b="1" dirty="0" smtClean="0">
                <a:latin typeface="Arial" panose="020B0604020202020204" pitchFamily="34" charset="0"/>
                <a:cs typeface="Arial" panose="020B0604020202020204" pitchFamily="34" charset="0"/>
              </a:rPr>
              <a:t>C. The Bacterial Revolution</a:t>
            </a:r>
          </a:p>
          <a:p>
            <a:r>
              <a:rPr lang="en-US" sz="1200" kern="1200" dirty="0" smtClean="0">
                <a:solidFill>
                  <a:schemeClr val="tx1"/>
                </a:solidFill>
                <a:effectLst/>
                <a:latin typeface="Verdana" pitchFamily="-108" charset="0"/>
                <a:ea typeface="+mn-ea"/>
                <a:cs typeface="+mn-cs"/>
              </a:rPr>
              <a:t>1. In the 1840s and 1850s, keen observation by doctors and public health officials pinpointed the role of bad drinking water in the transmission of disease and suggested that contagion was spread through physical contact with filth, not by its odors.</a:t>
            </a:r>
          </a:p>
          <a:p>
            <a:r>
              <a:rPr lang="en-US" sz="1200" kern="1200" dirty="0" smtClean="0">
                <a:solidFill>
                  <a:schemeClr val="tx1"/>
                </a:solidFill>
                <a:effectLst/>
                <a:latin typeface="Verdana" pitchFamily="-108" charset="0"/>
                <a:ea typeface="+mn-ea"/>
                <a:cs typeface="+mn-cs"/>
              </a:rPr>
              <a:t>2. Louis Pasteur (1822–1895), a French chemist studying fermentation for brewers using a microscope, developed the germ theory of disease, which holds that disease is caused by the spread of living organisms that can be controlled.</a:t>
            </a:r>
          </a:p>
          <a:p>
            <a:r>
              <a:rPr lang="en-US" sz="1200" kern="1200" dirty="0" smtClean="0">
                <a:solidFill>
                  <a:schemeClr val="tx1"/>
                </a:solidFill>
                <a:effectLst/>
                <a:latin typeface="Verdana" pitchFamily="-108" charset="0"/>
                <a:ea typeface="+mn-ea"/>
                <a:cs typeface="+mn-cs"/>
              </a:rPr>
              <a:t>3. After German country doctor Robert Koch and his coworkers developed pure cultures of harmful bacteria and described their life cycles, other researchers identified the organisms responsible for various diseases and developed effective vaccines.</a:t>
            </a:r>
          </a:p>
          <a:p>
            <a:r>
              <a:rPr lang="en-US" sz="1000" kern="1200" dirty="0" smtClean="0">
                <a:solidFill>
                  <a:schemeClr val="tx1"/>
                </a:solidFill>
                <a:effectLst/>
                <a:latin typeface="Verdana" pitchFamily="-108" charset="0"/>
                <a:ea typeface="+mn-ea"/>
                <a:cs typeface="+mn-cs"/>
              </a:rPr>
              <a:t>4. Germ theory dramatically improved hospital and surgery environments, especially when English surgeon Joseph Lister (1827–1912) reasoned that applying a chemical disinfectant to a wound dressing would kill aerial bacteria.</a:t>
            </a:r>
          </a:p>
          <a:p>
            <a:r>
              <a:rPr lang="en-US" sz="1000" kern="1200" dirty="0" smtClean="0">
                <a:solidFill>
                  <a:schemeClr val="tx1"/>
                </a:solidFill>
                <a:effectLst/>
                <a:latin typeface="Verdana" pitchFamily="-108" charset="0"/>
                <a:ea typeface="+mn-ea"/>
                <a:cs typeface="+mn-cs"/>
              </a:rPr>
              <a:t>5. In the 1880s German surgeons began sterilizing not only the wound but also everything else—hands, instruments, clothing—that entered the operating room.</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249180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Taming the City</a:t>
            </a:r>
          </a:p>
          <a:p>
            <a:endParaRPr lang="en-US" dirty="0" smtClean="0"/>
          </a:p>
          <a:p>
            <a:r>
              <a:rPr lang="en-US" sz="1000" b="1" dirty="0" smtClean="0">
                <a:latin typeface="Arial" panose="020B0604020202020204" pitchFamily="34" charset="0"/>
                <a:cs typeface="Arial" panose="020B0604020202020204" pitchFamily="34" charset="0"/>
              </a:rPr>
              <a:t>D. Improvements in Urban Planning</a:t>
            </a:r>
          </a:p>
          <a:p>
            <a:r>
              <a:rPr lang="en-US" sz="1200" kern="1200" dirty="0" smtClean="0">
                <a:solidFill>
                  <a:schemeClr val="tx1"/>
                </a:solidFill>
                <a:effectLst/>
                <a:latin typeface="Verdana" pitchFamily="-108" charset="0"/>
                <a:ea typeface="+mn-ea"/>
                <a:cs typeface="+mn-cs"/>
              </a:rPr>
              <a:t>1. Napoleon III (r. 1848–1870) believed that rebuilding much of Paris would provide employment, improve living conditions, limit the outbreak of cholera epidemics, and testify to the power and glory of his empire.</a:t>
            </a:r>
          </a:p>
          <a:p>
            <a:r>
              <a:rPr lang="en-US" sz="1200" kern="1200" dirty="0" smtClean="0">
                <a:solidFill>
                  <a:schemeClr val="tx1"/>
                </a:solidFill>
                <a:effectLst/>
                <a:latin typeface="Verdana" pitchFamily="-108" charset="0"/>
                <a:ea typeface="+mn-ea"/>
                <a:cs typeface="+mn-cs"/>
              </a:rPr>
              <a:t>2. Baron Georges Haussmann (1809–1884), appointed by Napoleon III, proved to be an authoritarian planner capable of bulldozing both buildings and opposition and transforming Paris in a matter of twenty years.</a:t>
            </a:r>
          </a:p>
          <a:p>
            <a:r>
              <a:rPr lang="en-US" sz="1200" kern="1200" dirty="0" smtClean="0">
                <a:solidFill>
                  <a:schemeClr val="tx1"/>
                </a:solidFill>
                <a:effectLst/>
                <a:latin typeface="Verdana" pitchFamily="-108" charset="0"/>
                <a:ea typeface="+mn-ea"/>
                <a:cs typeface="+mn-cs"/>
              </a:rPr>
              <a:t>3. The creation of the boulevards demolished some of the worst slums and stimulated the construction of better housing, especially for the middle classes.</a:t>
            </a:r>
          </a:p>
          <a:p>
            <a:r>
              <a:rPr lang="en-US" sz="1000" kern="1200" dirty="0" smtClean="0">
                <a:solidFill>
                  <a:schemeClr val="tx1"/>
                </a:solidFill>
                <a:effectLst/>
                <a:latin typeface="Verdana" pitchFamily="-108" charset="0"/>
                <a:ea typeface="+mn-ea"/>
                <a:cs typeface="+mn-cs"/>
              </a:rPr>
              <a:t>4. Two very large parks, small neighborhood parks, and open spaces were created throughout the city.</a:t>
            </a:r>
          </a:p>
          <a:p>
            <a:r>
              <a:rPr lang="en-US" sz="1000" kern="1200" dirty="0" smtClean="0">
                <a:solidFill>
                  <a:schemeClr val="tx1"/>
                </a:solidFill>
                <a:effectLst/>
                <a:latin typeface="Verdana" pitchFamily="-108" charset="0"/>
                <a:ea typeface="+mn-ea"/>
                <a:cs typeface="+mn-cs"/>
              </a:rPr>
              <a:t>5. The city also improved its sewers, and a system of aqueducts more than doubled the city’s supply of clean, fresh water.</a:t>
            </a:r>
          </a:p>
          <a:p>
            <a:r>
              <a:rPr lang="en-US" sz="1000" kern="1200" dirty="0" smtClean="0">
                <a:solidFill>
                  <a:schemeClr val="tx1"/>
                </a:solidFill>
                <a:effectLst/>
                <a:latin typeface="Verdana" pitchFamily="-108" charset="0"/>
                <a:ea typeface="+mn-ea"/>
                <a:cs typeface="+mn-cs"/>
              </a:rPr>
              <a:t>6. Rebuilding Paris provided a new model for urban planning and stimulated urban reform throughout Europe, particularly after 1870.</a:t>
            </a:r>
          </a:p>
          <a:p>
            <a:r>
              <a:rPr lang="en-US" sz="1000" kern="1200" dirty="0" smtClean="0">
                <a:solidFill>
                  <a:schemeClr val="tx1"/>
                </a:solidFill>
                <a:effectLst/>
                <a:latin typeface="Verdana" pitchFamily="-108" charset="0"/>
                <a:ea typeface="+mn-ea"/>
                <a:cs typeface="+mn-cs"/>
              </a:rPr>
              <a:t>7. Zoning expropriation laws, which allowed a majority of the owners of land in a given quarter of the city to impose major street or sanitation improvements on a reluctant minority, were an important mechanism of the new urban reform movement.</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1486103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22</a:t>
            </a:r>
            <a:endParaRPr lang="en-US" sz="4000" dirty="0" smtClean="0"/>
          </a:p>
          <a:p>
            <a:pPr>
              <a:lnSpc>
                <a:spcPct val="80000"/>
              </a:lnSpc>
            </a:pPr>
            <a:r>
              <a:rPr lang="en-US" sz="4000" dirty="0" smtClean="0"/>
              <a:t>Life in the Emerging Urban Society</a:t>
            </a:r>
          </a:p>
          <a:p>
            <a:r>
              <a:rPr lang="en-US" dirty="0" smtClean="0"/>
              <a:t>1840–1914</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modernization of Paris from 1850 to 1870. &#10;The map shows the boundaries of the city of Paris before 1860. The expanded city limits are also shown, adding a significant amount of land all the way around the city. Public parks are also shown, including two large parks on the edges of the city and three smaller parks within the city borders. A fortress wall outside the original city was built in 1841, encircling the entire city. It seems to help form the new borders. A wall that used to encircle the old part of the city is razed by Haussman to rebuild boulevards around the city. Haussman constructed several streets around and through the city. Haussman also brought railway systems into and across the city. Eight major railroad stations were built during this time within the old, central part of the city.  "/>
          <p:cNvPicPr>
            <a:picLocks noChangeAspect="1"/>
          </p:cNvPicPr>
          <p:nvPr/>
        </p:nvPicPr>
        <p:blipFill>
          <a:blip r:embed="rId3"/>
          <a:stretch>
            <a:fillRect/>
          </a:stretch>
        </p:blipFill>
        <p:spPr>
          <a:xfrm>
            <a:off x="1344167" y="265176"/>
            <a:ext cx="6455664" cy="632764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Taming the City</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Public Transportation</a:t>
            </a:r>
          </a:p>
          <a:p>
            <a:pPr marL="0" indent="0">
              <a:buNone/>
            </a:pPr>
            <a:r>
              <a:rPr lang="en-US" sz="2600" dirty="0" smtClean="0"/>
              <a:t>1. Streetcars</a:t>
            </a:r>
          </a:p>
          <a:p>
            <a:pPr marL="0" indent="0">
              <a:buNone/>
            </a:pPr>
            <a:r>
              <a:rPr lang="en-US" sz="2600" dirty="0" smtClean="0"/>
              <a:t>2. Spacious housing</a:t>
            </a:r>
            <a:endParaRPr lang="en-US" sz="2600" dirty="0"/>
          </a:p>
          <a:p>
            <a:pPr marL="0" indent="0">
              <a:buNone/>
            </a:pPr>
            <a:r>
              <a:rPr lang="en-US" sz="2600" dirty="0"/>
              <a:t>3. </a:t>
            </a:r>
            <a:r>
              <a:rPr lang="en-US" sz="2600" dirty="0" smtClean="0"/>
              <a:t>Suburban commuting</a:t>
            </a:r>
            <a:endParaRPr lang="en-US" sz="2600" dirty="0"/>
          </a:p>
        </p:txBody>
      </p:sp>
    </p:spTree>
    <p:extLst>
      <p:ext uri="{BB962C8B-B14F-4D97-AF65-F5344CB8AC3E}">
        <p14:creationId xmlns:p14="http://schemas.microsoft.com/office/powerpoint/2010/main" val="2950511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neighborhood on Kensington High Street in London in 1895. "/>
          <p:cNvPicPr>
            <a:picLocks noChangeAspect="1"/>
          </p:cNvPicPr>
          <p:nvPr/>
        </p:nvPicPr>
        <p:blipFill>
          <a:blip r:embed="rId3"/>
          <a:stretch>
            <a:fillRect/>
          </a:stretch>
        </p:blipFill>
        <p:spPr>
          <a:xfrm>
            <a:off x="1225296" y="185927"/>
            <a:ext cx="6693408" cy="648614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Rich and Poor and Those in Between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Distribution of Income</a:t>
            </a:r>
          </a:p>
          <a:p>
            <a:pPr marL="0" indent="0">
              <a:buNone/>
            </a:pPr>
            <a:r>
              <a:rPr lang="en-US" sz="2600" dirty="0"/>
              <a:t>1. </a:t>
            </a:r>
            <a:r>
              <a:rPr lang="en-US" sz="2600" dirty="0" smtClean="0"/>
              <a:t>The social ladder</a:t>
            </a:r>
            <a:endParaRPr lang="en-US" sz="2600" dirty="0"/>
          </a:p>
          <a:p>
            <a:pPr marL="0" indent="0">
              <a:buNone/>
            </a:pPr>
            <a:r>
              <a:rPr lang="en-US" sz="2600" dirty="0"/>
              <a:t>2. </a:t>
            </a:r>
            <a:r>
              <a:rPr lang="en-US" sz="2600" dirty="0" smtClean="0"/>
              <a:t>Richest </a:t>
            </a:r>
            <a:r>
              <a:rPr lang="en-US" sz="2600" dirty="0"/>
              <a:t>5 percent </a:t>
            </a:r>
            <a:r>
              <a:rPr lang="en-US" sz="2600" dirty="0" smtClean="0"/>
              <a:t>vs </a:t>
            </a:r>
            <a:r>
              <a:rPr lang="en-US" sz="2600" dirty="0"/>
              <a:t>bottom 30 percent </a:t>
            </a:r>
            <a:endParaRPr lang="en-US" sz="2600" dirty="0" smtClean="0"/>
          </a:p>
          <a:p>
            <a:pPr marL="0" indent="0">
              <a:buNone/>
            </a:pPr>
            <a:r>
              <a:rPr lang="en-US" sz="2600" dirty="0" smtClean="0"/>
              <a:t>3</a:t>
            </a:r>
            <a:r>
              <a:rPr lang="en-US" sz="2600" dirty="0"/>
              <a:t>. The middle </a:t>
            </a:r>
            <a:r>
              <a:rPr lang="en-US" sz="2600" dirty="0" smtClean="0"/>
              <a:t>classes</a:t>
            </a:r>
            <a:endParaRPr lang="en-US" sz="2600" dirty="0"/>
          </a:p>
          <a:p>
            <a:pPr marL="0" indent="0">
              <a:buNone/>
            </a:pPr>
            <a:r>
              <a:rPr lang="en-US" sz="2600" dirty="0"/>
              <a:t>4. Economic </a:t>
            </a:r>
            <a:r>
              <a:rPr lang="en-US" sz="2600" dirty="0" smtClean="0"/>
              <a:t>specialization</a:t>
            </a:r>
            <a:endParaRPr lang="en-US" sz="2600" dirty="0"/>
          </a:p>
        </p:txBody>
      </p:sp>
    </p:spTree>
    <p:extLst>
      <p:ext uri="{BB962C8B-B14F-4D97-AF65-F5344CB8AC3E}">
        <p14:creationId xmlns:p14="http://schemas.microsoft.com/office/powerpoint/2010/main" val="2321691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Rich and Poor and Those in Between</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People and Occupations of the Middle Classes</a:t>
            </a:r>
          </a:p>
          <a:p>
            <a:pPr marL="514350" indent="-514350">
              <a:buAutoNum type="arabicPeriod"/>
            </a:pPr>
            <a:r>
              <a:rPr lang="en-US" sz="2600" dirty="0" smtClean="0"/>
              <a:t>Increasingly </a:t>
            </a:r>
            <a:r>
              <a:rPr lang="en-US" sz="2600" dirty="0"/>
              <a:t>diversified middle </a:t>
            </a:r>
            <a:r>
              <a:rPr lang="en-US" sz="2600" dirty="0" smtClean="0"/>
              <a:t>classes</a:t>
            </a:r>
          </a:p>
          <a:p>
            <a:pPr marL="0" indent="0">
              <a:buNone/>
            </a:pPr>
            <a:r>
              <a:rPr lang="en-US" sz="2600" dirty="0" smtClean="0"/>
              <a:t>2</a:t>
            </a:r>
            <a:r>
              <a:rPr lang="en-US" sz="2600" dirty="0"/>
              <a:t>. </a:t>
            </a:r>
            <a:r>
              <a:rPr lang="en-US" sz="2600" dirty="0" smtClean="0"/>
              <a:t>Specialized knowledge </a:t>
            </a:r>
            <a:r>
              <a:rPr lang="en-US" sz="2600" dirty="0"/>
              <a:t>and advanced </a:t>
            </a:r>
            <a:r>
              <a:rPr lang="en-US" sz="2600" dirty="0" smtClean="0"/>
              <a:t>education</a:t>
            </a:r>
            <a:endParaRPr lang="en-US" sz="2600" dirty="0"/>
          </a:p>
          <a:p>
            <a:pPr marL="0" indent="0">
              <a:buNone/>
            </a:pPr>
            <a:r>
              <a:rPr lang="en-US" sz="2600" dirty="0"/>
              <a:t>3. </a:t>
            </a:r>
            <a:r>
              <a:rPr lang="en-US" sz="2600" dirty="0" smtClean="0"/>
              <a:t>Independent</a:t>
            </a:r>
            <a:r>
              <a:rPr lang="en-US" sz="2600" dirty="0"/>
              <a:t>, property-owning </a:t>
            </a:r>
            <a:r>
              <a:rPr lang="en-US" sz="2600" dirty="0" smtClean="0"/>
              <a:t>shopkeepers</a:t>
            </a:r>
            <a:endParaRPr lang="en-US" sz="2600" dirty="0"/>
          </a:p>
          <a:p>
            <a:pPr marL="0" indent="0">
              <a:buNone/>
            </a:pPr>
            <a:r>
              <a:rPr lang="en-US" sz="2600" dirty="0"/>
              <a:t>4. White-collar </a:t>
            </a:r>
            <a:r>
              <a:rPr lang="en-US" sz="2600" dirty="0" smtClean="0"/>
              <a:t>workers</a:t>
            </a:r>
            <a:endParaRPr lang="en-US" sz="2600" dirty="0"/>
          </a:p>
          <a:p>
            <a:pPr marL="0" indent="0">
              <a:buNone/>
            </a:pPr>
            <a:r>
              <a:rPr lang="en-US" sz="2600" dirty="0"/>
              <a:t>5. Nurses </a:t>
            </a:r>
            <a:r>
              <a:rPr lang="en-US" sz="2600" dirty="0" smtClean="0"/>
              <a:t>and dentists</a:t>
            </a:r>
            <a:endParaRPr lang="en-US" sz="2600" dirty="0"/>
          </a:p>
        </p:txBody>
      </p:sp>
    </p:spTree>
    <p:extLst>
      <p:ext uri="{BB962C8B-B14F-4D97-AF65-F5344CB8AC3E}">
        <p14:creationId xmlns:p14="http://schemas.microsoft.com/office/powerpoint/2010/main" val="33049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drawing of apartment living in Paris. &#10;The cartoon shows the largest and most ornately decorated rooms on the second floor, with just two people relaxing around a warm fireplace. On the third floor, an equally spacious apartment is filled with a large, seemingly middle class family. On the fourth floor, two apartments take up the same space. One is simply furnished, while the other is bare save for a man and his sack of goods. On the fifth floor there are three small, attic apartments. In one of the tiny apartments a family of six looks stressed and cold with very little furniture. Another of the tiny apartments has a man trying to sleep on a mattress on the floor while he holds an umbrella over his head, presumably because the ceiling leaks. In the third apartment, two merry artists work on paintings. On the first floor of the building, there are two apartments that look more like servants' quarters. One shows a simple kitchen with a woman in an apron providing drink for a well-dressed man. The other room shows a couple dancing while a woman plays the piano.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Rich and Poor and Those in Between</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Middle-Class Culture and Values</a:t>
            </a:r>
          </a:p>
          <a:p>
            <a:pPr marL="0" indent="0">
              <a:buNone/>
            </a:pPr>
            <a:r>
              <a:rPr lang="en-US" sz="2600" dirty="0"/>
              <a:t>1. </a:t>
            </a:r>
            <a:r>
              <a:rPr lang="en-US" sz="2600" dirty="0" smtClean="0"/>
              <a:t>Food </a:t>
            </a:r>
            <a:r>
              <a:rPr lang="en-US" sz="2600" dirty="0"/>
              <a:t>and </a:t>
            </a:r>
            <a:r>
              <a:rPr lang="en-US" sz="2600" dirty="0" smtClean="0"/>
              <a:t>entertainment</a:t>
            </a:r>
            <a:endParaRPr lang="en-US" sz="2600" dirty="0"/>
          </a:p>
          <a:p>
            <a:pPr marL="0" indent="0">
              <a:buNone/>
            </a:pPr>
            <a:r>
              <a:rPr lang="en-US" sz="2600" dirty="0"/>
              <a:t>2. </a:t>
            </a:r>
            <a:r>
              <a:rPr lang="en-US" sz="2600" dirty="0" smtClean="0"/>
              <a:t>Full-time maids</a:t>
            </a:r>
            <a:endParaRPr lang="en-US" sz="2600" dirty="0"/>
          </a:p>
          <a:p>
            <a:pPr marL="0" indent="0">
              <a:buNone/>
            </a:pPr>
            <a:r>
              <a:rPr lang="en-US" sz="2600" dirty="0"/>
              <a:t>3. </a:t>
            </a:r>
            <a:r>
              <a:rPr lang="en-US" sz="2600" dirty="0" smtClean="0"/>
              <a:t>Rented homes</a:t>
            </a:r>
            <a:endParaRPr lang="en-US" sz="2600" dirty="0"/>
          </a:p>
          <a:p>
            <a:pPr marL="0" indent="0">
              <a:buNone/>
            </a:pPr>
            <a:r>
              <a:rPr lang="en-US" sz="2600" dirty="0"/>
              <a:t>4. </a:t>
            </a:r>
            <a:r>
              <a:rPr lang="en-US" sz="2600" dirty="0" smtClean="0"/>
              <a:t>Clothing</a:t>
            </a:r>
            <a:endParaRPr lang="en-US" sz="2600" dirty="0"/>
          </a:p>
          <a:p>
            <a:pPr marL="0" indent="0">
              <a:buNone/>
            </a:pPr>
            <a:r>
              <a:rPr lang="en-US" sz="2600" dirty="0"/>
              <a:t>5. </a:t>
            </a:r>
            <a:r>
              <a:rPr lang="en-US" sz="2600" dirty="0" smtClean="0"/>
              <a:t>Books</a:t>
            </a:r>
            <a:r>
              <a:rPr lang="en-US" sz="2600" dirty="0"/>
              <a:t>, music, and </a:t>
            </a:r>
            <a:r>
              <a:rPr lang="en-US" sz="2600" dirty="0" smtClean="0"/>
              <a:t>travel</a:t>
            </a:r>
            <a:endParaRPr lang="en-US" sz="2600" dirty="0"/>
          </a:p>
          <a:p>
            <a:pPr marL="0" indent="0">
              <a:buNone/>
            </a:pPr>
            <a:r>
              <a:rPr lang="en-US" sz="2600" dirty="0"/>
              <a:t>6. </a:t>
            </a:r>
            <a:r>
              <a:rPr lang="en-US" sz="2600" dirty="0" smtClean="0"/>
              <a:t>Strict </a:t>
            </a:r>
            <a:r>
              <a:rPr lang="en-US" sz="2600" dirty="0"/>
              <a:t>code of behavior and </a:t>
            </a:r>
            <a:r>
              <a:rPr lang="en-US" sz="2600" dirty="0" smtClean="0"/>
              <a:t>morality</a:t>
            </a:r>
            <a:endParaRPr lang="en-US" sz="2600" dirty="0"/>
          </a:p>
          <a:p>
            <a:pPr marL="0" indent="0">
              <a:buNone/>
            </a:pPr>
            <a:endParaRPr lang="en-US" sz="2600" dirty="0"/>
          </a:p>
        </p:txBody>
      </p:sp>
    </p:spTree>
    <p:extLst>
      <p:ext uri="{BB962C8B-B14F-4D97-AF65-F5344CB8AC3E}">
        <p14:creationId xmlns:p14="http://schemas.microsoft.com/office/powerpoint/2010/main" val="2140779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wealthy dinner party. Two finely dressed women sit with men in tuxedos."/>
          <p:cNvPicPr>
            <a:picLocks noChangeAspect="1"/>
          </p:cNvPicPr>
          <p:nvPr/>
        </p:nvPicPr>
        <p:blipFill>
          <a:blip r:embed="rId3"/>
          <a:stretch>
            <a:fillRect/>
          </a:stretch>
        </p:blipFill>
        <p:spPr>
          <a:xfrm>
            <a:off x="1039367" y="185927"/>
            <a:ext cx="7065264" cy="648614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rat killing in 1852 in London. "/>
          <p:cNvPicPr>
            <a:picLocks noChangeAspect="1"/>
          </p:cNvPicPr>
          <p:nvPr/>
        </p:nvPicPr>
        <p:blipFill>
          <a:blip r:embed="rId3"/>
          <a:stretch>
            <a:fillRect/>
          </a:stretch>
        </p:blipFill>
        <p:spPr>
          <a:xfrm>
            <a:off x="774191" y="185927"/>
            <a:ext cx="7595616" cy="64861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wo young women in ornate crinoline dresses in Paris in 1869 as they look at themselves in a standing mirror. They are adorned with jewelry and white gloves. "/>
          <p:cNvPicPr>
            <a:picLocks noChangeAspect="1"/>
          </p:cNvPicPr>
          <p:nvPr/>
        </p:nvPicPr>
        <p:blipFill>
          <a:blip r:embed="rId3"/>
          <a:stretch>
            <a:fillRect/>
          </a:stretch>
        </p:blipFill>
        <p:spPr>
          <a:xfrm>
            <a:off x="2234183" y="185927"/>
            <a:ext cx="4675632" cy="648614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the Nineteenth-Century City The excitement and variety of urban life sparkle in this depiction of a public entertainment gala in 1860, sponsored by London’s Royal Dramatic College and held in the city’s fabulous Crystal Palace."/>
          <p:cNvPicPr>
            <a:picLocks noChangeAspect="1"/>
          </p:cNvPicPr>
          <p:nvPr/>
        </p:nvPicPr>
        <p:blipFill>
          <a:blip r:embed="rId3"/>
          <a:stretch>
            <a:fillRect/>
          </a:stretch>
        </p:blipFill>
        <p:spPr>
          <a:xfrm>
            <a:off x="630935" y="185927"/>
            <a:ext cx="7882128"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woman looking at the window as she wears her summer dress with bustle in England in 1875. The dress is ornate with many pieces and frills.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woman in alternative dress in England in 1863. Her dress is made of a tweed fabric and looks more like a suit.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advertisement of a woman looking carefree in her loose-fitting dress in France in 1910. A gust of wind shows the dress flowing around her, revealing her ankles and high-heeled shoes.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Rich and Poor and Those in Between</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People and Occupations of the Working Classes</a:t>
            </a:r>
          </a:p>
          <a:p>
            <a:pPr marL="0" indent="0">
              <a:buNone/>
            </a:pPr>
            <a:r>
              <a:rPr lang="en-US" sz="2600" dirty="0" smtClean="0"/>
              <a:t>1. Less </a:t>
            </a:r>
            <a:r>
              <a:rPr lang="en-US" sz="2600" dirty="0"/>
              <a:t>unified and homogeneous </a:t>
            </a:r>
            <a:endParaRPr lang="en-US" sz="2600" dirty="0" smtClean="0"/>
          </a:p>
          <a:p>
            <a:pPr marL="0" indent="0">
              <a:buNone/>
            </a:pPr>
            <a:r>
              <a:rPr lang="en-US" sz="2600" dirty="0" smtClean="0"/>
              <a:t>2</a:t>
            </a:r>
            <a:r>
              <a:rPr lang="en-US" sz="2600" dirty="0"/>
              <a:t>. Skilled, semiskilled, and unskilled </a:t>
            </a:r>
            <a:r>
              <a:rPr lang="en-US" sz="2600" dirty="0" smtClean="0"/>
              <a:t>workers</a:t>
            </a:r>
            <a:endParaRPr lang="en-US" sz="2600" dirty="0"/>
          </a:p>
          <a:p>
            <a:pPr marL="0" indent="0">
              <a:buNone/>
            </a:pPr>
            <a:r>
              <a:rPr lang="en-US" sz="2600" dirty="0"/>
              <a:t>3. The labor </a:t>
            </a:r>
            <a:r>
              <a:rPr lang="en-US" sz="2600" dirty="0" smtClean="0"/>
              <a:t>aristocracy</a:t>
            </a:r>
            <a:endParaRPr lang="en-US" sz="2600" dirty="0"/>
          </a:p>
          <a:p>
            <a:pPr marL="0" indent="0">
              <a:buNone/>
            </a:pPr>
            <a:r>
              <a:rPr lang="en-US" sz="2600" dirty="0"/>
              <a:t>4. </a:t>
            </a:r>
            <a:r>
              <a:rPr lang="en-US" sz="2600" dirty="0" smtClean="0"/>
              <a:t>Distinctive values</a:t>
            </a:r>
            <a:endParaRPr lang="en-US" sz="2600" dirty="0"/>
          </a:p>
        </p:txBody>
      </p:sp>
    </p:spTree>
    <p:extLst>
      <p:ext uri="{BB962C8B-B14F-4D97-AF65-F5344CB8AC3E}">
        <p14:creationId xmlns:p14="http://schemas.microsoft.com/office/powerpoint/2010/main" val="3743335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Rich and Poor and Those in Between</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People and Occupations of the Working Classes</a:t>
            </a:r>
          </a:p>
          <a:p>
            <a:pPr marL="0" indent="0">
              <a:buNone/>
            </a:pPr>
            <a:r>
              <a:rPr lang="en-US" sz="2600" dirty="0"/>
              <a:t>5. Workers in the established </a:t>
            </a:r>
            <a:r>
              <a:rPr lang="en-US" sz="2600" dirty="0" smtClean="0"/>
              <a:t>crafts</a:t>
            </a:r>
          </a:p>
          <a:p>
            <a:pPr marL="0" indent="0">
              <a:buNone/>
            </a:pPr>
            <a:r>
              <a:rPr lang="en-US" sz="2600" dirty="0" smtClean="0"/>
              <a:t>6</a:t>
            </a:r>
            <a:r>
              <a:rPr lang="en-US" sz="2600" dirty="0"/>
              <a:t>. </a:t>
            </a:r>
            <a:r>
              <a:rPr lang="en-US" sz="2600" dirty="0" smtClean="0"/>
              <a:t>Unskilled workers</a:t>
            </a:r>
            <a:endParaRPr lang="en-US" sz="2600" dirty="0"/>
          </a:p>
          <a:p>
            <a:pPr marL="0" indent="0">
              <a:buNone/>
            </a:pPr>
            <a:r>
              <a:rPr lang="en-US" sz="2600" dirty="0"/>
              <a:t>7. </a:t>
            </a:r>
            <a:r>
              <a:rPr lang="en-US" sz="2600" dirty="0" smtClean="0"/>
              <a:t>Domestic servants</a:t>
            </a:r>
          </a:p>
          <a:p>
            <a:pPr marL="0" indent="0">
              <a:buNone/>
            </a:pPr>
            <a:r>
              <a:rPr lang="en-US" sz="2600" dirty="0" smtClean="0"/>
              <a:t>8</a:t>
            </a:r>
            <a:r>
              <a:rPr lang="en-US" sz="2600" dirty="0"/>
              <a:t>. </a:t>
            </a:r>
            <a:r>
              <a:rPr lang="en-US" sz="2600" dirty="0" smtClean="0"/>
              <a:t>Working-class wives</a:t>
            </a:r>
            <a:endParaRPr lang="en-US" sz="2600" dirty="0"/>
          </a:p>
        </p:txBody>
      </p:sp>
    </p:spTree>
    <p:extLst>
      <p:ext uri="{BB962C8B-B14F-4D97-AF65-F5344CB8AC3E}">
        <p14:creationId xmlns:p14="http://schemas.microsoft.com/office/powerpoint/2010/main" val="3645842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Rich and Poor and Those in Between</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Working-Class Leisure and Religion</a:t>
            </a:r>
          </a:p>
          <a:p>
            <a:pPr marL="0" indent="0">
              <a:buNone/>
            </a:pPr>
            <a:r>
              <a:rPr lang="en-US" sz="2600" dirty="0" smtClean="0"/>
              <a:t>1. Heavy </a:t>
            </a:r>
            <a:r>
              <a:rPr lang="en-US" sz="2600" dirty="0"/>
              <a:t>problem drinking declined </a:t>
            </a:r>
            <a:endParaRPr lang="en-US" sz="2600" dirty="0" smtClean="0"/>
          </a:p>
          <a:p>
            <a:pPr marL="0" indent="0">
              <a:buNone/>
            </a:pPr>
            <a:r>
              <a:rPr lang="en-US" sz="2600" dirty="0" smtClean="0"/>
              <a:t>2</a:t>
            </a:r>
            <a:r>
              <a:rPr lang="en-US" sz="2600" dirty="0"/>
              <a:t>. </a:t>
            </a:r>
            <a:r>
              <a:rPr lang="en-US" sz="2600" dirty="0" smtClean="0"/>
              <a:t>Drinking </a:t>
            </a:r>
            <a:r>
              <a:rPr lang="en-US" sz="2600" dirty="0"/>
              <a:t>became more publicly </a:t>
            </a:r>
            <a:r>
              <a:rPr lang="en-US" sz="2600" dirty="0" smtClean="0"/>
              <a:t>acceptable</a:t>
            </a:r>
          </a:p>
          <a:p>
            <a:pPr marL="0" indent="0">
              <a:buNone/>
            </a:pPr>
            <a:r>
              <a:rPr lang="en-US" sz="2600" dirty="0" smtClean="0"/>
              <a:t>3</a:t>
            </a:r>
            <a:r>
              <a:rPr lang="en-US" sz="2600" dirty="0"/>
              <a:t>. </a:t>
            </a:r>
            <a:r>
              <a:rPr lang="en-US" sz="2600" dirty="0" smtClean="0"/>
              <a:t>Commercialized </a:t>
            </a:r>
            <a:r>
              <a:rPr lang="en-US" sz="2600" dirty="0"/>
              <a:t>spectator </a:t>
            </a:r>
            <a:r>
              <a:rPr lang="en-US" sz="2600" dirty="0" smtClean="0"/>
              <a:t>sports</a:t>
            </a:r>
            <a:endParaRPr lang="en-US" sz="2600" dirty="0"/>
          </a:p>
          <a:p>
            <a:pPr marL="0" indent="0">
              <a:buNone/>
            </a:pPr>
            <a:r>
              <a:rPr lang="en-US" sz="2600" dirty="0"/>
              <a:t>4. Music halls and vaudeville </a:t>
            </a:r>
            <a:r>
              <a:rPr lang="en-US" sz="2600" dirty="0" smtClean="0"/>
              <a:t>theaters</a:t>
            </a:r>
            <a:endParaRPr lang="en-US" sz="2600" dirty="0"/>
          </a:p>
        </p:txBody>
      </p:sp>
    </p:spTree>
    <p:extLst>
      <p:ext uri="{BB962C8B-B14F-4D97-AF65-F5344CB8AC3E}">
        <p14:creationId xmlns:p14="http://schemas.microsoft.com/office/powerpoint/2010/main" val="317033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Rich and Poor and Those in Between</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Working-Class Leisure and Religion</a:t>
            </a:r>
          </a:p>
          <a:p>
            <a:pPr marL="0" indent="0">
              <a:buNone/>
            </a:pPr>
            <a:r>
              <a:rPr lang="en-US" sz="2600" dirty="0" smtClean="0"/>
              <a:t>5</a:t>
            </a:r>
            <a:r>
              <a:rPr lang="en-US" sz="2600" dirty="0"/>
              <a:t>. </a:t>
            </a:r>
            <a:r>
              <a:rPr lang="en-US" sz="2600" dirty="0" smtClean="0"/>
              <a:t>Religion</a:t>
            </a:r>
            <a:endParaRPr lang="en-US" sz="2600" dirty="0"/>
          </a:p>
          <a:p>
            <a:pPr marL="0" indent="0">
              <a:buNone/>
            </a:pPr>
            <a:r>
              <a:rPr lang="en-US" sz="2600" dirty="0"/>
              <a:t>6. </a:t>
            </a:r>
            <a:r>
              <a:rPr lang="en-US" sz="2600" dirty="0" smtClean="0"/>
              <a:t>Decline </a:t>
            </a:r>
            <a:r>
              <a:rPr lang="en-US" sz="2600" dirty="0"/>
              <a:t>in both church attendance and church donations </a:t>
            </a:r>
          </a:p>
          <a:p>
            <a:pPr marL="0" indent="0">
              <a:buNone/>
            </a:pPr>
            <a:r>
              <a:rPr lang="en-US" sz="2600" dirty="0"/>
              <a:t>7. Socialists attacked </a:t>
            </a:r>
            <a:r>
              <a:rPr lang="en-US" sz="2600" dirty="0" smtClean="0"/>
              <a:t>religion </a:t>
            </a:r>
            <a:endParaRPr lang="en-US" sz="2600" dirty="0"/>
          </a:p>
          <a:p>
            <a:pPr marL="0" indent="0">
              <a:buNone/>
            </a:pPr>
            <a:r>
              <a:rPr lang="en-US" sz="2600" dirty="0"/>
              <a:t>8. </a:t>
            </a:r>
            <a:r>
              <a:rPr lang="en-US" sz="2600" dirty="0" smtClean="0"/>
              <a:t>“Feminization”</a:t>
            </a:r>
            <a:endParaRPr lang="en-US" sz="2600" dirty="0"/>
          </a:p>
          <a:p>
            <a:pPr marL="0" indent="0">
              <a:buNone/>
            </a:pPr>
            <a:endParaRPr lang="en-US" sz="2600" dirty="0"/>
          </a:p>
        </p:txBody>
      </p:sp>
    </p:spTree>
    <p:extLst>
      <p:ext uri="{BB962C8B-B14F-4D97-AF65-F5344CB8AC3E}">
        <p14:creationId xmlns:p14="http://schemas.microsoft.com/office/powerpoint/2010/main" val="2216909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interior of the Moulin Rouge in 1895. "/>
          <p:cNvPicPr>
            <a:picLocks noChangeAspect="1"/>
          </p:cNvPicPr>
          <p:nvPr/>
        </p:nvPicPr>
        <p:blipFill>
          <a:blip r:embed="rId3"/>
          <a:stretch>
            <a:fillRect/>
          </a:stretch>
        </p:blipFill>
        <p:spPr>
          <a:xfrm>
            <a:off x="304800" y="292607"/>
            <a:ext cx="8534400" cy="627278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Changing Family Lifestyles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Middle-Class Marriage and Courtship Rituals</a:t>
            </a:r>
          </a:p>
          <a:p>
            <a:pPr marL="0" indent="0">
              <a:buNone/>
            </a:pPr>
            <a:r>
              <a:rPr lang="en-US" sz="2600" dirty="0" smtClean="0"/>
              <a:t>1. Culture </a:t>
            </a:r>
            <a:r>
              <a:rPr lang="en-US" sz="2600" dirty="0"/>
              <a:t>of romantic </a:t>
            </a:r>
            <a:r>
              <a:rPr lang="en-US" sz="2600" dirty="0" smtClean="0"/>
              <a:t>love</a:t>
            </a:r>
          </a:p>
          <a:p>
            <a:pPr marL="0" indent="0">
              <a:buNone/>
            </a:pPr>
            <a:r>
              <a:rPr lang="en-US" sz="2600" dirty="0" smtClean="0"/>
              <a:t>2</a:t>
            </a:r>
            <a:r>
              <a:rPr lang="en-US" sz="2600" dirty="0"/>
              <a:t>. </a:t>
            </a:r>
            <a:r>
              <a:rPr lang="en-US" sz="2600" dirty="0" smtClean="0"/>
              <a:t>Rules for engagements </a:t>
            </a:r>
          </a:p>
          <a:p>
            <a:pPr marL="0" indent="0">
              <a:buNone/>
            </a:pPr>
            <a:r>
              <a:rPr lang="en-US" sz="2600" dirty="0" smtClean="0"/>
              <a:t>3. Middle-class marriage requirements </a:t>
            </a:r>
            <a:endParaRPr lang="en-US" sz="2600" dirty="0"/>
          </a:p>
          <a:p>
            <a:pPr marL="0" indent="0">
              <a:buNone/>
            </a:pPr>
            <a:r>
              <a:rPr lang="en-US" sz="2600" dirty="0"/>
              <a:t>4. </a:t>
            </a:r>
            <a:r>
              <a:rPr lang="en-US" sz="2600" dirty="0" smtClean="0"/>
              <a:t>Gender roles in courtship </a:t>
            </a:r>
          </a:p>
          <a:p>
            <a:pPr marL="0" indent="0">
              <a:buNone/>
            </a:pPr>
            <a:r>
              <a:rPr lang="en-US" sz="2600" dirty="0" smtClean="0"/>
              <a:t>5</a:t>
            </a:r>
            <a:r>
              <a:rPr lang="en-US" sz="2600" dirty="0"/>
              <a:t>. I</a:t>
            </a:r>
            <a:r>
              <a:rPr lang="en-US" sz="2600" dirty="0" smtClean="0"/>
              <a:t>nequality </a:t>
            </a:r>
            <a:r>
              <a:rPr lang="en-US" sz="2600" dirty="0"/>
              <a:t>of </a:t>
            </a:r>
            <a:r>
              <a:rPr lang="en-US" sz="2600" dirty="0" smtClean="0"/>
              <a:t>marriage</a:t>
            </a:r>
            <a:endParaRPr lang="en-US" sz="2600" dirty="0"/>
          </a:p>
        </p:txBody>
      </p:sp>
    </p:spTree>
    <p:extLst>
      <p:ext uri="{BB962C8B-B14F-4D97-AF65-F5344CB8AC3E}">
        <p14:creationId xmlns:p14="http://schemas.microsoft.com/office/powerpoint/2010/main" val="3645154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Changing Family Lifestyles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Middle- and Working-Class Sexuality</a:t>
            </a:r>
          </a:p>
          <a:p>
            <a:pPr marL="0" indent="0">
              <a:buNone/>
            </a:pPr>
            <a:r>
              <a:rPr lang="en-US" sz="2600" dirty="0"/>
              <a:t>1. D</a:t>
            </a:r>
            <a:r>
              <a:rPr lang="en-US" sz="2600" dirty="0" smtClean="0"/>
              <a:t>ouble </a:t>
            </a:r>
            <a:r>
              <a:rPr lang="en-US" sz="2600" dirty="0"/>
              <a:t>standard in sexual </a:t>
            </a:r>
            <a:r>
              <a:rPr lang="en-US" sz="2600" dirty="0" smtClean="0"/>
              <a:t>relations</a:t>
            </a:r>
            <a:endParaRPr lang="en-US" sz="2600" dirty="0"/>
          </a:p>
          <a:p>
            <a:pPr marL="0" indent="0">
              <a:buNone/>
            </a:pPr>
            <a:r>
              <a:rPr lang="en-US" sz="2600" dirty="0"/>
              <a:t>2. S</a:t>
            </a:r>
            <a:r>
              <a:rPr lang="en-US" sz="2600" dirty="0" smtClean="0"/>
              <a:t>cience </a:t>
            </a:r>
            <a:r>
              <a:rPr lang="en-US" sz="2600" dirty="0"/>
              <a:t>legitimized </a:t>
            </a:r>
            <a:r>
              <a:rPr lang="en-US" sz="2600" dirty="0" smtClean="0"/>
              <a:t>double </a:t>
            </a:r>
            <a:r>
              <a:rPr lang="en-US" sz="2600" dirty="0"/>
              <a:t>standard </a:t>
            </a:r>
          </a:p>
          <a:p>
            <a:pPr marL="0" indent="0">
              <a:buNone/>
            </a:pPr>
            <a:r>
              <a:rPr lang="en-US" sz="2600" dirty="0"/>
              <a:t>3. </a:t>
            </a:r>
            <a:r>
              <a:rPr lang="en-US" sz="2600" dirty="0" smtClean="0"/>
              <a:t>Sexual </a:t>
            </a:r>
            <a:r>
              <a:rPr lang="en-US" sz="2600" dirty="0"/>
              <a:t>standards among </a:t>
            </a:r>
            <a:r>
              <a:rPr lang="en-US" sz="2600" dirty="0" smtClean="0"/>
              <a:t>the classes</a:t>
            </a:r>
            <a:endParaRPr lang="en-US" sz="2600" dirty="0"/>
          </a:p>
          <a:p>
            <a:pPr marL="0" indent="0">
              <a:buNone/>
            </a:pPr>
            <a:r>
              <a:rPr lang="en-US" sz="2600" dirty="0"/>
              <a:t>4. </a:t>
            </a:r>
            <a:r>
              <a:rPr lang="en-US" sz="2600" dirty="0" smtClean="0"/>
              <a:t>Establishment </a:t>
            </a:r>
            <a:r>
              <a:rPr lang="en-US" sz="2600" dirty="0"/>
              <a:t>of </a:t>
            </a:r>
            <a:r>
              <a:rPr lang="en-US" sz="2600" dirty="0" smtClean="0"/>
              <a:t>two-parent household </a:t>
            </a:r>
            <a:endParaRPr lang="en-US" sz="2600" dirty="0"/>
          </a:p>
          <a:p>
            <a:pPr marL="0" indent="0">
              <a:buNone/>
            </a:pPr>
            <a:r>
              <a:rPr lang="en-US" sz="2600" dirty="0"/>
              <a:t>5. </a:t>
            </a:r>
            <a:r>
              <a:rPr lang="en-US" sz="2600" dirty="0" smtClean="0"/>
              <a:t>Spread </a:t>
            </a:r>
            <a:r>
              <a:rPr lang="en-US" sz="2600" dirty="0"/>
              <a:t>of middle-class </a:t>
            </a:r>
            <a:r>
              <a:rPr lang="en-US" sz="2600" dirty="0" smtClean="0"/>
              <a:t>ideals</a:t>
            </a:r>
            <a:endParaRPr lang="en-US" sz="2600" dirty="0"/>
          </a:p>
        </p:txBody>
      </p:sp>
    </p:spTree>
    <p:extLst>
      <p:ext uri="{BB962C8B-B14F-4D97-AF65-F5344CB8AC3E}">
        <p14:creationId xmlns:p14="http://schemas.microsoft.com/office/powerpoint/2010/main" val="4268772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Taming the City</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Industry and the Growth of Cities</a:t>
            </a:r>
          </a:p>
          <a:p>
            <a:pPr marL="0" indent="0">
              <a:buNone/>
            </a:pPr>
            <a:r>
              <a:rPr lang="en-US" sz="2600" dirty="0"/>
              <a:t>1. </a:t>
            </a:r>
            <a:r>
              <a:rPr lang="en-US" sz="2600" dirty="0" smtClean="0"/>
              <a:t>Urban spread </a:t>
            </a:r>
            <a:r>
              <a:rPr lang="en-US" sz="2600" dirty="0"/>
              <a:t>of infectious </a:t>
            </a:r>
            <a:r>
              <a:rPr lang="en-US" sz="2600" dirty="0" smtClean="0"/>
              <a:t>disease</a:t>
            </a:r>
            <a:endParaRPr lang="en-US" sz="2600" dirty="0"/>
          </a:p>
          <a:p>
            <a:pPr marL="0" indent="0">
              <a:buNone/>
            </a:pPr>
            <a:r>
              <a:rPr lang="en-US" sz="2600" dirty="0"/>
              <a:t>2. </a:t>
            </a:r>
            <a:r>
              <a:rPr lang="en-US" sz="2600" dirty="0" smtClean="0"/>
              <a:t>Advantages of cities </a:t>
            </a:r>
            <a:endParaRPr lang="en-US" sz="2600" dirty="0"/>
          </a:p>
          <a:p>
            <a:pPr marL="0" indent="0">
              <a:buNone/>
            </a:pPr>
            <a:r>
              <a:rPr lang="en-US" sz="2600" dirty="0"/>
              <a:t>3. </a:t>
            </a:r>
            <a:r>
              <a:rPr lang="en-US" sz="2600" dirty="0" smtClean="0"/>
              <a:t>Unsanitary </a:t>
            </a:r>
            <a:r>
              <a:rPr lang="en-US" sz="2600" dirty="0"/>
              <a:t>and unhealthy </a:t>
            </a:r>
            <a:r>
              <a:rPr lang="en-US" sz="2600" dirty="0" smtClean="0"/>
              <a:t>conditions</a:t>
            </a:r>
            <a:endParaRPr lang="en-US" sz="2600" dirty="0"/>
          </a:p>
        </p:txBody>
      </p:sp>
    </p:spTree>
    <p:extLst>
      <p:ext uri="{BB962C8B-B14F-4D97-AF65-F5344CB8AC3E}">
        <p14:creationId xmlns:p14="http://schemas.microsoft.com/office/powerpoint/2010/main" val="696908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Changing Family Lifestyles</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Prostitution</a:t>
            </a:r>
          </a:p>
          <a:p>
            <a:pPr marL="0" indent="0">
              <a:buNone/>
            </a:pPr>
            <a:r>
              <a:rPr lang="en-US" sz="2600" dirty="0"/>
              <a:t>1. </a:t>
            </a:r>
            <a:r>
              <a:rPr lang="en-US" sz="2600" dirty="0" smtClean="0"/>
              <a:t>Source of second income </a:t>
            </a:r>
            <a:endParaRPr lang="en-US" sz="2600" dirty="0"/>
          </a:p>
          <a:p>
            <a:pPr marL="0" indent="0">
              <a:buNone/>
            </a:pPr>
            <a:r>
              <a:rPr lang="en-US" sz="2600" dirty="0"/>
              <a:t>2. </a:t>
            </a:r>
            <a:r>
              <a:rPr lang="en-US" sz="2600" dirty="0" smtClean="0"/>
              <a:t>Considered </a:t>
            </a:r>
            <a:r>
              <a:rPr lang="en-US" sz="2600" dirty="0"/>
              <a:t>a stage of life, not permanent </a:t>
            </a:r>
            <a:r>
              <a:rPr lang="en-US" sz="2600" dirty="0" smtClean="0"/>
              <a:t>employment</a:t>
            </a:r>
            <a:endParaRPr lang="en-US" sz="2600" dirty="0"/>
          </a:p>
          <a:p>
            <a:pPr marL="0" indent="0">
              <a:buNone/>
            </a:pPr>
            <a:r>
              <a:rPr lang="en-US" sz="2600" dirty="0" smtClean="0"/>
              <a:t> 3</a:t>
            </a:r>
            <a:r>
              <a:rPr lang="en-US" sz="2600" dirty="0"/>
              <a:t>. </a:t>
            </a:r>
            <a:r>
              <a:rPr lang="en-US" sz="2600" dirty="0" smtClean="0"/>
              <a:t>Increasingly viewed </a:t>
            </a:r>
            <a:r>
              <a:rPr lang="en-US" sz="2600" dirty="0"/>
              <a:t>as </a:t>
            </a:r>
            <a:r>
              <a:rPr lang="en-US" sz="2600" dirty="0" smtClean="0"/>
              <a:t>immoral</a:t>
            </a:r>
            <a:endParaRPr lang="en-US" sz="2600" dirty="0"/>
          </a:p>
          <a:p>
            <a:pPr marL="0" indent="0">
              <a:buNone/>
            </a:pPr>
            <a:r>
              <a:rPr lang="en-US" sz="2600" dirty="0"/>
              <a:t>4. </a:t>
            </a:r>
            <a:r>
              <a:rPr lang="en-US" sz="2600" dirty="0" smtClean="0"/>
              <a:t>British </a:t>
            </a:r>
            <a:r>
              <a:rPr lang="en-US" sz="2600" dirty="0"/>
              <a:t>Contagious Diseases </a:t>
            </a:r>
            <a:endParaRPr lang="en-US" sz="2600" dirty="0" smtClean="0"/>
          </a:p>
          <a:p>
            <a:pPr marL="0" indent="0">
              <a:buNone/>
            </a:pPr>
            <a:r>
              <a:rPr lang="en-US" sz="2600" dirty="0" smtClean="0"/>
              <a:t>5</a:t>
            </a:r>
            <a:r>
              <a:rPr lang="en-US" sz="2600" dirty="0"/>
              <a:t>. </a:t>
            </a:r>
            <a:r>
              <a:rPr lang="en-US" sz="2600" dirty="0" smtClean="0"/>
              <a:t>Josephine </a:t>
            </a:r>
            <a:r>
              <a:rPr lang="en-US" sz="2600" dirty="0"/>
              <a:t>Butler and the Ladies National </a:t>
            </a:r>
            <a:r>
              <a:rPr lang="en-US" sz="2600" dirty="0" smtClean="0"/>
              <a:t>Association</a:t>
            </a:r>
            <a:endParaRPr lang="en-US" sz="2600" dirty="0"/>
          </a:p>
        </p:txBody>
      </p:sp>
    </p:spTree>
    <p:extLst>
      <p:ext uri="{BB962C8B-B14F-4D97-AF65-F5344CB8AC3E}">
        <p14:creationId xmlns:p14="http://schemas.microsoft.com/office/powerpoint/2010/main" val="2822490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Changing Family Lifestyles</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Separate Spheres and the Importance of Homemaking</a:t>
            </a:r>
          </a:p>
          <a:p>
            <a:pPr marL="0" indent="0">
              <a:buNone/>
            </a:pPr>
            <a:r>
              <a:rPr lang="en-US" sz="2600" dirty="0"/>
              <a:t>1. </a:t>
            </a:r>
            <a:r>
              <a:rPr lang="en-US" sz="2600" dirty="0" smtClean="0"/>
              <a:t>Division of labor and lifestyles by gender  </a:t>
            </a:r>
            <a:endParaRPr lang="en-US" sz="2600" dirty="0"/>
          </a:p>
          <a:p>
            <a:pPr marL="0" indent="0">
              <a:buNone/>
            </a:pPr>
            <a:r>
              <a:rPr lang="en-US" sz="2600" dirty="0"/>
              <a:t>2. </a:t>
            </a:r>
            <a:r>
              <a:rPr lang="en-US" sz="2600" dirty="0" smtClean="0"/>
              <a:t>Single-family home </a:t>
            </a:r>
            <a:endParaRPr lang="en-US" sz="2600" dirty="0"/>
          </a:p>
          <a:p>
            <a:pPr marL="0" indent="0">
              <a:buNone/>
            </a:pPr>
            <a:r>
              <a:rPr lang="en-US" sz="2600" dirty="0"/>
              <a:t>3. Middle-class homes </a:t>
            </a:r>
            <a:r>
              <a:rPr lang="en-US" sz="2600" dirty="0" smtClean="0"/>
              <a:t>expanded </a:t>
            </a:r>
            <a:endParaRPr lang="en-US" sz="2600" dirty="0"/>
          </a:p>
          <a:p>
            <a:pPr marL="0" indent="0">
              <a:buNone/>
            </a:pPr>
            <a:r>
              <a:rPr lang="en-US" sz="2600" dirty="0"/>
              <a:t>4. </a:t>
            </a:r>
            <a:r>
              <a:rPr lang="en-US" sz="2600" dirty="0" smtClean="0"/>
              <a:t>Wife’s </a:t>
            </a:r>
            <a:r>
              <a:rPr lang="en-US" sz="2600" dirty="0"/>
              <a:t>responsibilities </a:t>
            </a:r>
            <a:endParaRPr lang="en-US" sz="2600" dirty="0" smtClean="0"/>
          </a:p>
          <a:p>
            <a:pPr marL="0" indent="0">
              <a:buNone/>
            </a:pPr>
            <a:r>
              <a:rPr lang="en-US" sz="2600" dirty="0" smtClean="0"/>
              <a:t>5</a:t>
            </a:r>
            <a:r>
              <a:rPr lang="en-US" sz="2600" dirty="0"/>
              <a:t>. </a:t>
            </a:r>
            <a:r>
              <a:rPr lang="en-US" sz="2600" dirty="0" smtClean="0"/>
              <a:t>Working-class </a:t>
            </a:r>
            <a:r>
              <a:rPr lang="en-US" sz="2600" dirty="0"/>
              <a:t>families </a:t>
            </a:r>
            <a:r>
              <a:rPr lang="en-US" sz="2600" dirty="0" smtClean="0"/>
              <a:t>and the separate spheres</a:t>
            </a:r>
            <a:endParaRPr lang="en-US" sz="2600" dirty="0"/>
          </a:p>
          <a:p>
            <a:pPr marL="0" indent="0">
              <a:buNone/>
            </a:pPr>
            <a:r>
              <a:rPr lang="en-US" sz="2600" dirty="0"/>
              <a:t>6. Running an urban </a:t>
            </a:r>
            <a:r>
              <a:rPr lang="en-US" sz="2600" dirty="0" smtClean="0"/>
              <a:t>household</a:t>
            </a:r>
            <a:endParaRPr lang="en-US" sz="2600" dirty="0"/>
          </a:p>
        </p:txBody>
      </p:sp>
    </p:spTree>
    <p:extLst>
      <p:ext uri="{BB962C8B-B14F-4D97-AF65-F5344CB8AC3E}">
        <p14:creationId xmlns:p14="http://schemas.microsoft.com/office/powerpoint/2010/main" val="3996187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middle class family celebrating a Victorian Christmas in the late 1800s. "/>
          <p:cNvPicPr>
            <a:picLocks noChangeAspect="1"/>
          </p:cNvPicPr>
          <p:nvPr/>
        </p:nvPicPr>
        <p:blipFill>
          <a:blip r:embed="rId3"/>
          <a:stretch>
            <a:fillRect/>
          </a:stretch>
        </p:blipFill>
        <p:spPr>
          <a:xfrm>
            <a:off x="734567" y="185927"/>
            <a:ext cx="7674864" cy="6486144"/>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Changing Family Lifestyles</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Child Rearing</a:t>
            </a:r>
          </a:p>
          <a:p>
            <a:pPr marL="0" indent="0">
              <a:buNone/>
            </a:pPr>
            <a:r>
              <a:rPr lang="en-US" sz="2600" dirty="0" smtClean="0"/>
              <a:t>1. Gustav </a:t>
            </a:r>
            <a:r>
              <a:rPr lang="en-US" sz="2600" dirty="0" err="1"/>
              <a:t>Droz’s</a:t>
            </a:r>
            <a:r>
              <a:rPr lang="en-US" sz="2600" dirty="0"/>
              <a:t> </a:t>
            </a:r>
            <a:r>
              <a:rPr lang="en-US" sz="2600" i="1" dirty="0" smtClean="0"/>
              <a:t>Papa</a:t>
            </a:r>
            <a:r>
              <a:rPr lang="en-US" sz="2600" i="1" dirty="0"/>
              <a:t>, Mama, and </a:t>
            </a:r>
            <a:r>
              <a:rPr lang="en-US" sz="2600" i="1" dirty="0" smtClean="0"/>
              <a:t>Baby</a:t>
            </a:r>
            <a:endParaRPr lang="en-US" sz="2600" dirty="0"/>
          </a:p>
          <a:p>
            <a:pPr marL="0" indent="0">
              <a:buNone/>
            </a:pPr>
            <a:r>
              <a:rPr lang="en-US" sz="2600" dirty="0" smtClean="0"/>
              <a:t>2</a:t>
            </a:r>
            <a:r>
              <a:rPr lang="en-US" sz="2600" dirty="0"/>
              <a:t>. Mothers increasingly breast-fed their infants </a:t>
            </a:r>
            <a:endParaRPr lang="en-US" sz="2600" dirty="0" smtClean="0"/>
          </a:p>
          <a:p>
            <a:pPr marL="0" indent="0">
              <a:buNone/>
            </a:pPr>
            <a:r>
              <a:rPr lang="en-US" sz="2600" dirty="0" smtClean="0"/>
              <a:t>3</a:t>
            </a:r>
            <a:r>
              <a:rPr lang="en-US" sz="2600" dirty="0"/>
              <a:t>. </a:t>
            </a:r>
            <a:r>
              <a:rPr lang="en-US" sz="2600" dirty="0" smtClean="0"/>
              <a:t>Concern </a:t>
            </a:r>
            <a:r>
              <a:rPr lang="en-US" sz="2600" dirty="0"/>
              <a:t>for older children and </a:t>
            </a:r>
            <a:r>
              <a:rPr lang="en-US" sz="2600" dirty="0" smtClean="0"/>
              <a:t>adolescents</a:t>
            </a:r>
            <a:endParaRPr lang="en-US" sz="2600" dirty="0"/>
          </a:p>
          <a:p>
            <a:pPr marL="0" indent="0">
              <a:buNone/>
            </a:pPr>
            <a:r>
              <a:rPr lang="en-US" sz="2600" dirty="0"/>
              <a:t>4. </a:t>
            </a:r>
            <a:r>
              <a:rPr lang="en-US" sz="2600" dirty="0" smtClean="0"/>
              <a:t>Valuable advantages</a:t>
            </a:r>
            <a:endParaRPr lang="en-US" sz="2600" dirty="0"/>
          </a:p>
        </p:txBody>
      </p:sp>
    </p:spTree>
    <p:extLst>
      <p:ext uri="{BB962C8B-B14F-4D97-AF65-F5344CB8AC3E}">
        <p14:creationId xmlns:p14="http://schemas.microsoft.com/office/powerpoint/2010/main" val="1128873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Changing Family Lifestyles</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Child Rearing</a:t>
            </a:r>
          </a:p>
          <a:p>
            <a:pPr marL="0" indent="0">
              <a:buNone/>
            </a:pPr>
            <a:r>
              <a:rPr lang="en-US" sz="2600" dirty="0"/>
              <a:t>5. </a:t>
            </a:r>
            <a:r>
              <a:rPr lang="en-US" sz="2600" dirty="0" smtClean="0"/>
              <a:t>Declining birthrate </a:t>
            </a:r>
            <a:endParaRPr lang="en-US" sz="2600" dirty="0"/>
          </a:p>
          <a:p>
            <a:pPr marL="0" indent="0">
              <a:buNone/>
            </a:pPr>
            <a:r>
              <a:rPr lang="en-US" sz="2600" dirty="0"/>
              <a:t>6. </a:t>
            </a:r>
            <a:r>
              <a:rPr lang="en-US" sz="2600" dirty="0" smtClean="0"/>
              <a:t>Children’s </a:t>
            </a:r>
            <a:r>
              <a:rPr lang="en-US" sz="2600" dirty="0"/>
              <a:t>self-control, self-fulfillment, and sense of Christian </a:t>
            </a:r>
            <a:r>
              <a:rPr lang="en-US" sz="2600" dirty="0" smtClean="0"/>
              <a:t>morality</a:t>
            </a:r>
          </a:p>
          <a:p>
            <a:pPr marL="0" indent="0">
              <a:buNone/>
            </a:pPr>
            <a:r>
              <a:rPr lang="en-US" sz="2600" dirty="0" smtClean="0"/>
              <a:t>7</a:t>
            </a:r>
            <a:r>
              <a:rPr lang="en-US" sz="2600" dirty="0"/>
              <a:t>. Distance </a:t>
            </a:r>
            <a:r>
              <a:rPr lang="en-US" sz="2600" dirty="0" smtClean="0"/>
              <a:t>in wealthy families </a:t>
            </a:r>
            <a:endParaRPr lang="en-US" sz="2600" dirty="0"/>
          </a:p>
          <a:p>
            <a:pPr marL="0" indent="0">
              <a:buNone/>
            </a:pPr>
            <a:r>
              <a:rPr lang="en-US" sz="2600" dirty="0"/>
              <a:t>8. Working-class children </a:t>
            </a:r>
            <a:r>
              <a:rPr lang="en-US" sz="2600" dirty="0" smtClean="0"/>
              <a:t>had </a:t>
            </a:r>
            <a:r>
              <a:rPr lang="en-US" sz="2600" dirty="0"/>
              <a:t>more </a:t>
            </a:r>
            <a:r>
              <a:rPr lang="en-US" sz="2600" dirty="0" smtClean="0"/>
              <a:t>independence</a:t>
            </a:r>
            <a:endParaRPr lang="en-US" sz="2600" dirty="0"/>
          </a:p>
        </p:txBody>
      </p:sp>
    </p:spTree>
    <p:extLst>
      <p:ext uri="{BB962C8B-B14F-4D97-AF65-F5344CB8AC3E}">
        <p14:creationId xmlns:p14="http://schemas.microsoft.com/office/powerpoint/2010/main" val="749077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mple line graph demonstrates the decline of birth rates in England and Wales, Germany, France, and Sweden from 1840 to 1913. &#10;The y axis is labeled with births per thousand, while the x axis is labeled with the years by spans of 10. In 1840, France had the lowest birthrate (28,000) with England and Germany hovering around 31,000. Sweden was much higher at 35,800 births in 1840. France continued to remain the lowest in birthrates throughout the years, steadily declining to 19,000 in 1913. Germany had a huge spike in birthrates to nearly 40,000 in 1875. It peaked there and slowly began to decline to 27,000 in 1913. England and Wales started at 31,000 in 1840, creeping steadily upward to a peak of 34,000 in 1877. Birthrates in England rapidly declined to the second lowest at 22,000 in 1913. Sweden's line is rather tumultuous, starting at 35,800, inching up to 36,500 in 1850 and then dropping sharply to 31,000 in 1855. It spiked back up to 35,000 in 1862 and then declined to 29,000 in 1870, where it experienced a slight bump back up before beginning a steady decline from 1875 onward. Sweden's birthrate in 1913 was near 23,000. "/>
          <p:cNvPicPr>
            <a:picLocks noChangeAspect="1"/>
          </p:cNvPicPr>
          <p:nvPr/>
        </p:nvPicPr>
        <p:blipFill>
          <a:blip r:embed="rId3"/>
          <a:stretch>
            <a:fillRect/>
          </a:stretch>
        </p:blipFill>
        <p:spPr>
          <a:xfrm>
            <a:off x="2170176" y="265176"/>
            <a:ext cx="4803648" cy="632764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Changing Family Lifestyles</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The Feminist Movement</a:t>
            </a:r>
          </a:p>
          <a:p>
            <a:pPr marL="0" indent="0">
              <a:buNone/>
            </a:pPr>
            <a:r>
              <a:rPr lang="en-US" sz="2600" dirty="0"/>
              <a:t>1. </a:t>
            </a:r>
            <a:r>
              <a:rPr lang="en-US" sz="2600" dirty="0" smtClean="0"/>
              <a:t>Middle-class feminists</a:t>
            </a:r>
            <a:endParaRPr lang="en-US" sz="2600" dirty="0"/>
          </a:p>
          <a:p>
            <a:pPr marL="0" indent="0">
              <a:buNone/>
            </a:pPr>
            <a:r>
              <a:rPr lang="en-US" sz="2600" dirty="0"/>
              <a:t>2. </a:t>
            </a:r>
            <a:r>
              <a:rPr lang="en-US" sz="2600" dirty="0" smtClean="0"/>
              <a:t>1882 law gave English married women full </a:t>
            </a:r>
            <a:r>
              <a:rPr lang="en-US" sz="2600" dirty="0"/>
              <a:t>property </a:t>
            </a:r>
            <a:r>
              <a:rPr lang="en-US" sz="2600" dirty="0" smtClean="0"/>
              <a:t>rights</a:t>
            </a:r>
            <a:endParaRPr lang="en-US" sz="2600" dirty="0"/>
          </a:p>
          <a:p>
            <a:pPr marL="0" indent="0">
              <a:buNone/>
            </a:pPr>
            <a:r>
              <a:rPr lang="en-US" sz="2600" dirty="0"/>
              <a:t>3. </a:t>
            </a:r>
            <a:r>
              <a:rPr lang="en-US" sz="2600" dirty="0" smtClean="0"/>
              <a:t>Professional </a:t>
            </a:r>
            <a:r>
              <a:rPr lang="en-US" sz="2600" dirty="0"/>
              <a:t>and white-collar </a:t>
            </a:r>
            <a:r>
              <a:rPr lang="en-US" sz="2600" dirty="0" smtClean="0"/>
              <a:t>employment</a:t>
            </a:r>
          </a:p>
          <a:p>
            <a:pPr marL="0" indent="0">
              <a:buNone/>
            </a:pPr>
            <a:r>
              <a:rPr lang="en-US" sz="2600" dirty="0" smtClean="0"/>
              <a:t>4</a:t>
            </a:r>
            <a:r>
              <a:rPr lang="en-US" sz="2600" dirty="0"/>
              <a:t>. </a:t>
            </a:r>
            <a:r>
              <a:rPr lang="en-US" sz="2600" dirty="0" smtClean="0"/>
              <a:t>“</a:t>
            </a:r>
            <a:r>
              <a:rPr lang="en-US" sz="2600" dirty="0"/>
              <a:t>Suffragettes</a:t>
            </a:r>
            <a:r>
              <a:rPr lang="en-US" sz="2600" dirty="0" smtClean="0"/>
              <a:t>”</a:t>
            </a:r>
            <a:endParaRPr lang="en-US" sz="2600" dirty="0"/>
          </a:p>
        </p:txBody>
      </p:sp>
    </p:spTree>
    <p:extLst>
      <p:ext uri="{BB962C8B-B14F-4D97-AF65-F5344CB8AC3E}">
        <p14:creationId xmlns:p14="http://schemas.microsoft.com/office/powerpoint/2010/main" val="2454847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Changing Family Lifestyles</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The Feminist Movement</a:t>
            </a:r>
          </a:p>
          <a:p>
            <a:pPr marL="0" indent="0">
              <a:buNone/>
            </a:pPr>
            <a:r>
              <a:rPr lang="en-US" sz="2600" dirty="0"/>
              <a:t>5. </a:t>
            </a:r>
            <a:r>
              <a:rPr lang="en-US" sz="2600" dirty="0" smtClean="0"/>
              <a:t>Federation </a:t>
            </a:r>
            <a:r>
              <a:rPr lang="en-US" sz="2600" dirty="0"/>
              <a:t>of German Women’s </a:t>
            </a:r>
            <a:r>
              <a:rPr lang="en-US" sz="2600" dirty="0" smtClean="0"/>
              <a:t>Association</a:t>
            </a:r>
            <a:endParaRPr lang="en-US" sz="2600" dirty="0"/>
          </a:p>
          <a:p>
            <a:pPr marL="0" indent="0">
              <a:buNone/>
            </a:pPr>
            <a:r>
              <a:rPr lang="en-US" sz="2600" dirty="0"/>
              <a:t>6. Socialist women </a:t>
            </a:r>
            <a:r>
              <a:rPr lang="en-US" sz="2600" dirty="0" smtClean="0"/>
              <a:t>leaders</a:t>
            </a:r>
            <a:endParaRPr lang="en-US" sz="2600" dirty="0"/>
          </a:p>
        </p:txBody>
      </p:sp>
    </p:spTree>
    <p:extLst>
      <p:ext uri="{BB962C8B-B14F-4D97-AF65-F5344CB8AC3E}">
        <p14:creationId xmlns:p14="http://schemas.microsoft.com/office/powerpoint/2010/main" val="336716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arrest of Emily Pankhurst outside Buckingham Palace in 1914. She is being carried away by a policeman while men suits and tuxedos walk nearby.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Franziska Tiburtius in Berlin in 1915.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European cities with populations of 100,000 or more during the 17th century.&#10;In 1800, large cities were spread out few and far between throughout Europe. Cities with populations of 500,000 or more included Paris, London, and Constantinople. Other large cities of 100,000 or more included Madrid, Barcelona, Naples, Rome, Berlin, Vienna, Warsaw, St. Petersburg, and Moscow. Palermo, Marseilles, Lyons, Milan, Lisbon, Valencia, Dublin, Amsterdam, Hamburg, and Copenhagen were also large cities just under 100,000. By 1900, cities of 100,000 or more dotted the countryside, mostly clustered in France, Northern Italy, the German Confederation, and England. By 1900, Paris, London, Constantinople, Vienna, Berlin, and St. Petersburg had all grown to 1,000,000 or more. Madrid, Barcelona, Warsaw, Moscow, Naples, and Budapest has also grown; from 100,000 to 500,000 or more. Meanwhile, Dublin, Lisbon, Valencia, Marseilles, Lyons, Milan, Rome, Palermo, Amsterdam, Hamburg, and Copenhagen stayed fairly similar in size during that decade. "/>
          <p:cNvPicPr>
            <a:picLocks noChangeAspect="1"/>
          </p:cNvPicPr>
          <p:nvPr/>
        </p:nvPicPr>
        <p:blipFill>
          <a:blip r:embed="rId3"/>
          <a:stretch>
            <a:fillRect/>
          </a:stretch>
        </p:blipFill>
        <p:spPr>
          <a:xfrm>
            <a:off x="304800" y="338327"/>
            <a:ext cx="8534400" cy="618134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Science and Thought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Triumph of Science in Industry</a:t>
            </a:r>
          </a:p>
          <a:p>
            <a:pPr marL="0" indent="0">
              <a:buNone/>
            </a:pPr>
            <a:r>
              <a:rPr lang="en-US" sz="2600" dirty="0"/>
              <a:t>1. </a:t>
            </a:r>
            <a:r>
              <a:rPr lang="en-US" sz="2600" dirty="0" smtClean="0"/>
              <a:t>Growth </a:t>
            </a:r>
            <a:r>
              <a:rPr lang="en-US" sz="2600" dirty="0"/>
              <a:t>of fundamental scientific </a:t>
            </a:r>
            <a:r>
              <a:rPr lang="en-US" sz="2600" dirty="0" smtClean="0"/>
              <a:t>discoveries</a:t>
            </a:r>
            <a:endParaRPr lang="en-US" sz="2600" dirty="0"/>
          </a:p>
          <a:p>
            <a:pPr marL="0" indent="0">
              <a:buNone/>
            </a:pPr>
            <a:r>
              <a:rPr lang="en-US" sz="2600" dirty="0"/>
              <a:t>2. </a:t>
            </a:r>
            <a:r>
              <a:rPr lang="en-US" sz="2600" dirty="0" smtClean="0"/>
              <a:t>Laws </a:t>
            </a:r>
            <a:r>
              <a:rPr lang="en-US" sz="2600" dirty="0"/>
              <a:t>of </a:t>
            </a:r>
            <a:r>
              <a:rPr lang="en-US" sz="2600" dirty="0" smtClean="0"/>
              <a:t>thermodynamics</a:t>
            </a:r>
            <a:endParaRPr lang="en-US" sz="2600" dirty="0"/>
          </a:p>
          <a:p>
            <a:pPr marL="0" indent="0">
              <a:buNone/>
            </a:pPr>
            <a:r>
              <a:rPr lang="en-US" sz="2600" dirty="0"/>
              <a:t>3. </a:t>
            </a:r>
            <a:r>
              <a:rPr lang="en-US" sz="2600" dirty="0" smtClean="0"/>
              <a:t>Dmitri </a:t>
            </a:r>
            <a:r>
              <a:rPr lang="en-US" sz="2600" dirty="0"/>
              <a:t>Mendeleev (1834–1907</a:t>
            </a:r>
            <a:r>
              <a:rPr lang="en-US" sz="2600" dirty="0" smtClean="0"/>
              <a:t>)</a:t>
            </a:r>
            <a:endParaRPr lang="en-US" sz="2600" dirty="0"/>
          </a:p>
          <a:p>
            <a:pPr marL="0" indent="0">
              <a:buNone/>
            </a:pPr>
            <a:r>
              <a:rPr lang="en-US" sz="2600" dirty="0"/>
              <a:t>4. </a:t>
            </a:r>
            <a:r>
              <a:rPr lang="en-US" sz="2600" dirty="0" smtClean="0"/>
              <a:t>Transforming </a:t>
            </a:r>
            <a:r>
              <a:rPr lang="en-US" sz="2600" dirty="0"/>
              <a:t>coal tar into </a:t>
            </a:r>
            <a:r>
              <a:rPr lang="en-US" sz="2600" dirty="0" smtClean="0"/>
              <a:t>synthetic dyes</a:t>
            </a:r>
            <a:endParaRPr lang="en-US" sz="2600" dirty="0"/>
          </a:p>
        </p:txBody>
      </p:sp>
    </p:spTree>
    <p:extLst>
      <p:ext uri="{BB962C8B-B14F-4D97-AF65-F5344CB8AC3E}">
        <p14:creationId xmlns:p14="http://schemas.microsoft.com/office/powerpoint/2010/main" val="3262914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Science and Thought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Triumph of Science in Industry</a:t>
            </a:r>
          </a:p>
          <a:p>
            <a:pPr marL="0" indent="0">
              <a:buNone/>
            </a:pPr>
            <a:r>
              <a:rPr lang="en-US" sz="2600" dirty="0"/>
              <a:t>5. Electricity </a:t>
            </a:r>
            <a:r>
              <a:rPr lang="en-US" sz="2600" dirty="0" smtClean="0"/>
              <a:t>transformed into </a:t>
            </a:r>
            <a:r>
              <a:rPr lang="en-US" sz="2600" dirty="0"/>
              <a:t>a commercial form of </a:t>
            </a:r>
            <a:r>
              <a:rPr lang="en-US" sz="2600" dirty="0" smtClean="0"/>
              <a:t>energy</a:t>
            </a:r>
            <a:endParaRPr lang="en-US" sz="2600" dirty="0"/>
          </a:p>
          <a:p>
            <a:pPr marL="0" indent="0">
              <a:buNone/>
            </a:pPr>
            <a:r>
              <a:rPr lang="en-US" sz="2600" dirty="0"/>
              <a:t>6. </a:t>
            </a:r>
            <a:r>
              <a:rPr lang="en-US" sz="2600" dirty="0" smtClean="0"/>
              <a:t>Internal </a:t>
            </a:r>
            <a:r>
              <a:rPr lang="en-US" sz="2600" dirty="0"/>
              <a:t>combustion engine </a:t>
            </a:r>
            <a:endParaRPr lang="en-US" sz="2600" dirty="0" smtClean="0"/>
          </a:p>
          <a:p>
            <a:pPr marL="0" indent="0">
              <a:buNone/>
            </a:pPr>
            <a:r>
              <a:rPr lang="en-US" sz="2600" dirty="0" smtClean="0"/>
              <a:t>7</a:t>
            </a:r>
            <a:r>
              <a:rPr lang="en-US" sz="2600" dirty="0"/>
              <a:t>. </a:t>
            </a:r>
            <a:r>
              <a:rPr lang="en-US" sz="2600" dirty="0" smtClean="0"/>
              <a:t>Second </a:t>
            </a:r>
            <a:r>
              <a:rPr lang="en-US" sz="2600" dirty="0"/>
              <a:t>Industrial </a:t>
            </a:r>
            <a:r>
              <a:rPr lang="en-US" sz="2600" dirty="0" smtClean="0"/>
              <a:t>Revolution</a:t>
            </a:r>
            <a:endParaRPr lang="en-US" sz="2600" dirty="0"/>
          </a:p>
          <a:p>
            <a:pPr marL="0" indent="0">
              <a:buNone/>
            </a:pPr>
            <a:r>
              <a:rPr lang="en-US" sz="2600" dirty="0"/>
              <a:t>8. </a:t>
            </a:r>
            <a:r>
              <a:rPr lang="en-US" sz="2600" dirty="0" smtClean="0"/>
              <a:t>Inferior “unscientific</a:t>
            </a:r>
            <a:r>
              <a:rPr lang="en-US" sz="2600" dirty="0"/>
              <a:t>” </a:t>
            </a:r>
            <a:r>
              <a:rPr lang="en-US" sz="2600" dirty="0" smtClean="0"/>
              <a:t>intuitions</a:t>
            </a:r>
            <a:endParaRPr lang="en-US" sz="2600" dirty="0"/>
          </a:p>
        </p:txBody>
      </p:sp>
    </p:spTree>
    <p:extLst>
      <p:ext uri="{BB962C8B-B14F-4D97-AF65-F5344CB8AC3E}">
        <p14:creationId xmlns:p14="http://schemas.microsoft.com/office/powerpoint/2010/main" val="2723655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llustration of the Palace of Electricity in Paris at the world fair in 1900."/>
          <p:cNvPicPr>
            <a:picLocks noChangeAspect="1"/>
          </p:cNvPicPr>
          <p:nvPr/>
        </p:nvPicPr>
        <p:blipFill>
          <a:blip r:embed="rId3"/>
          <a:stretch>
            <a:fillRect/>
          </a:stretch>
        </p:blipFill>
        <p:spPr>
          <a:xfrm>
            <a:off x="731520" y="192023"/>
            <a:ext cx="7680960" cy="6473952"/>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advertisement for lighting systems from the Luks' lighting company in Riga. "/>
          <p:cNvPicPr>
            <a:picLocks noChangeAspect="1"/>
          </p:cNvPicPr>
          <p:nvPr/>
        </p:nvPicPr>
        <p:blipFill>
          <a:blip r:embed="rId3"/>
          <a:stretch>
            <a:fillRect/>
          </a:stretch>
        </p:blipFill>
        <p:spPr>
          <a:xfrm>
            <a:off x="2310383" y="192023"/>
            <a:ext cx="4523232" cy="647395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large-scale world telegraph communications in 1901-03. &#10;The map shows many telegraph lines between the U.S. and Europe. There are also telegraph lines crisscrossing between continents and throughout Europe, Australia, and the U.S. Lines can also be seen along the coasts of South America, Africa, and Asia. "/>
          <p:cNvPicPr>
            <a:picLocks noChangeAspect="1"/>
          </p:cNvPicPr>
          <p:nvPr/>
        </p:nvPicPr>
        <p:blipFill>
          <a:blip r:embed="rId3"/>
          <a:stretch>
            <a:fillRect/>
          </a:stretch>
        </p:blipFill>
        <p:spPr>
          <a:xfrm>
            <a:off x="365759" y="192023"/>
            <a:ext cx="8412480" cy="647395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electric street cars in Milan, Italy in 1900."/>
          <p:cNvPicPr>
            <a:picLocks noChangeAspect="1"/>
          </p:cNvPicPr>
          <p:nvPr/>
        </p:nvPicPr>
        <p:blipFill>
          <a:blip r:embed="rId3"/>
          <a:stretch>
            <a:fillRect/>
          </a:stretch>
        </p:blipFill>
        <p:spPr>
          <a:xfrm>
            <a:off x="551688" y="185927"/>
            <a:ext cx="8040624" cy="648614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Science and Thought</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Darwin and Natural Selection</a:t>
            </a:r>
          </a:p>
          <a:p>
            <a:pPr marL="0" indent="0">
              <a:buNone/>
            </a:pPr>
            <a:r>
              <a:rPr lang="en-US" sz="2600" dirty="0"/>
              <a:t>1. </a:t>
            </a:r>
            <a:r>
              <a:rPr lang="en-US" sz="2600" dirty="0" smtClean="0"/>
              <a:t>Charles </a:t>
            </a:r>
            <a:r>
              <a:rPr lang="en-US" sz="2600" dirty="0"/>
              <a:t>Lyell (1797–1875</a:t>
            </a:r>
            <a:r>
              <a:rPr lang="en-US" sz="2600" dirty="0" smtClean="0"/>
              <a:t>)</a:t>
            </a:r>
            <a:endParaRPr lang="en-US" sz="2600" dirty="0"/>
          </a:p>
          <a:p>
            <a:pPr marL="0" indent="0">
              <a:buNone/>
            </a:pPr>
            <a:r>
              <a:rPr lang="en-US" sz="2600" dirty="0"/>
              <a:t>2. </a:t>
            </a:r>
            <a:r>
              <a:rPr lang="en-US" sz="2600" dirty="0" smtClean="0"/>
              <a:t>Jean </a:t>
            </a:r>
            <a:r>
              <a:rPr lang="en-US" sz="2600" dirty="0"/>
              <a:t>Baptiste Lamarck (1744–1829</a:t>
            </a:r>
            <a:r>
              <a:rPr lang="en-US" sz="2600" dirty="0" smtClean="0"/>
              <a:t>)</a:t>
            </a:r>
            <a:endParaRPr lang="en-US" sz="2600" dirty="0"/>
          </a:p>
          <a:p>
            <a:pPr marL="0" indent="0">
              <a:buNone/>
            </a:pPr>
            <a:r>
              <a:rPr lang="en-US" sz="2600" dirty="0"/>
              <a:t>3. </a:t>
            </a:r>
            <a:r>
              <a:rPr lang="en-US" sz="2600" dirty="0" smtClean="0"/>
              <a:t>On </a:t>
            </a:r>
            <a:r>
              <a:rPr lang="en-US" sz="2600" dirty="0"/>
              <a:t>the Origin of Species by the Means of Natural Selection (1859</a:t>
            </a:r>
            <a:r>
              <a:rPr lang="en-US" sz="2600" dirty="0" smtClean="0"/>
              <a:t>)</a:t>
            </a:r>
            <a:endParaRPr lang="en-US" sz="2600" dirty="0"/>
          </a:p>
          <a:p>
            <a:pPr marL="0" indent="0">
              <a:buNone/>
            </a:pPr>
            <a:r>
              <a:rPr lang="en-US" sz="2600" dirty="0"/>
              <a:t>4. </a:t>
            </a:r>
            <a:r>
              <a:rPr lang="en-US" sz="2600" dirty="0" smtClean="0"/>
              <a:t>Herbert </a:t>
            </a:r>
            <a:r>
              <a:rPr lang="en-US" sz="2600" dirty="0"/>
              <a:t>Spencer (1820–1903</a:t>
            </a:r>
            <a:r>
              <a:rPr lang="en-US" sz="2600" dirty="0" smtClean="0"/>
              <a:t>)</a:t>
            </a:r>
            <a:endParaRPr lang="en-US" sz="2600" dirty="0"/>
          </a:p>
        </p:txBody>
      </p:sp>
    </p:spTree>
    <p:extLst>
      <p:ext uri="{BB962C8B-B14F-4D97-AF65-F5344CB8AC3E}">
        <p14:creationId xmlns:p14="http://schemas.microsoft.com/office/powerpoint/2010/main" val="2450551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Science and Thought</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Modern University and the Social Sciences</a:t>
            </a:r>
          </a:p>
          <a:p>
            <a:pPr marL="0" indent="0">
              <a:buNone/>
            </a:pPr>
            <a:r>
              <a:rPr lang="en-US" sz="2600" dirty="0"/>
              <a:t>1. </a:t>
            </a:r>
            <a:r>
              <a:rPr lang="en-US" sz="2600" dirty="0" smtClean="0"/>
              <a:t>Major universities </a:t>
            </a:r>
            <a:endParaRPr lang="en-US" sz="2600" dirty="0"/>
          </a:p>
          <a:p>
            <a:pPr marL="0" indent="0">
              <a:buNone/>
            </a:pPr>
            <a:r>
              <a:rPr lang="en-US" sz="2600" dirty="0"/>
              <a:t>2. </a:t>
            </a:r>
            <a:r>
              <a:rPr lang="en-US" sz="2600" dirty="0" smtClean="0"/>
              <a:t>Max </a:t>
            </a:r>
            <a:r>
              <a:rPr lang="en-US" sz="2600" dirty="0"/>
              <a:t>Weber (1864–1920</a:t>
            </a:r>
            <a:r>
              <a:rPr lang="en-US" sz="2600" dirty="0" smtClean="0"/>
              <a:t>)  </a:t>
            </a:r>
            <a:endParaRPr lang="en-US" sz="2600" dirty="0"/>
          </a:p>
          <a:p>
            <a:pPr marL="0" indent="0">
              <a:buNone/>
            </a:pPr>
            <a:r>
              <a:rPr lang="en-US" sz="2600" dirty="0"/>
              <a:t>3. </a:t>
            </a:r>
            <a:r>
              <a:rPr lang="en-US" sz="2600" dirty="0" err="1" smtClean="0"/>
              <a:t>Émile</a:t>
            </a:r>
            <a:r>
              <a:rPr lang="en-US" sz="2600" dirty="0" smtClean="0"/>
              <a:t> </a:t>
            </a:r>
            <a:r>
              <a:rPr lang="en-US" sz="2600" dirty="0"/>
              <a:t>Durkheim (1858–1917</a:t>
            </a:r>
            <a:r>
              <a:rPr lang="en-US" sz="2600" dirty="0" smtClean="0"/>
              <a:t>)  </a:t>
            </a:r>
            <a:endParaRPr lang="en-US" sz="2600" dirty="0"/>
          </a:p>
          <a:p>
            <a:pPr marL="0" indent="0">
              <a:buNone/>
            </a:pPr>
            <a:r>
              <a:rPr lang="en-US" sz="2600" dirty="0"/>
              <a:t>4. </a:t>
            </a:r>
            <a:r>
              <a:rPr lang="en-US" sz="2600" dirty="0" smtClean="0"/>
              <a:t>Ferdinand </a:t>
            </a:r>
            <a:r>
              <a:rPr lang="en-US" sz="2600" dirty="0" err="1"/>
              <a:t>Tönnies</a:t>
            </a:r>
            <a:r>
              <a:rPr lang="en-US" sz="2600" dirty="0"/>
              <a:t> (1855–1936</a:t>
            </a:r>
            <a:r>
              <a:rPr lang="en-US" sz="2600" dirty="0" smtClean="0"/>
              <a:t>)  </a:t>
            </a:r>
            <a:endParaRPr lang="en-US" sz="2600" dirty="0"/>
          </a:p>
          <a:p>
            <a:pPr marL="0" indent="0">
              <a:buNone/>
            </a:pPr>
            <a:r>
              <a:rPr lang="en-US" sz="2600" dirty="0"/>
              <a:t>5. </a:t>
            </a:r>
            <a:r>
              <a:rPr lang="en-US" sz="2600" dirty="0" smtClean="0"/>
              <a:t>Gustav </a:t>
            </a:r>
            <a:r>
              <a:rPr lang="en-US" sz="2600" dirty="0"/>
              <a:t>Le Bon (1841–1931</a:t>
            </a:r>
            <a:r>
              <a:rPr lang="en-US" sz="2600" dirty="0" smtClean="0"/>
              <a:t>)</a:t>
            </a:r>
            <a:endParaRPr lang="en-US" sz="2600" dirty="0"/>
          </a:p>
        </p:txBody>
      </p:sp>
    </p:spTree>
    <p:extLst>
      <p:ext uri="{BB962C8B-B14F-4D97-AF65-F5344CB8AC3E}">
        <p14:creationId xmlns:p14="http://schemas.microsoft.com/office/powerpoint/2010/main" val="549439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Science and Thought</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Realism in Art and Literature</a:t>
            </a:r>
          </a:p>
          <a:p>
            <a:pPr marL="0" indent="0">
              <a:buNone/>
            </a:pPr>
            <a:r>
              <a:rPr lang="en-US" sz="2600" dirty="0"/>
              <a:t>1. </a:t>
            </a:r>
            <a:r>
              <a:rPr lang="en-US" sz="2600" dirty="0" smtClean="0"/>
              <a:t>Art </a:t>
            </a:r>
            <a:r>
              <a:rPr lang="en-US" sz="2600" dirty="0"/>
              <a:t>and </a:t>
            </a:r>
            <a:r>
              <a:rPr lang="en-US" sz="2600" dirty="0" smtClean="0"/>
              <a:t>literature</a:t>
            </a:r>
            <a:endParaRPr lang="en-US" sz="2600" dirty="0"/>
          </a:p>
          <a:p>
            <a:pPr marL="0" indent="0">
              <a:buNone/>
            </a:pPr>
            <a:r>
              <a:rPr lang="en-US" sz="2600" dirty="0"/>
              <a:t>2. </a:t>
            </a:r>
            <a:r>
              <a:rPr lang="en-US" sz="2600" dirty="0" smtClean="0"/>
              <a:t>Unexplored </a:t>
            </a:r>
            <a:r>
              <a:rPr lang="en-US" sz="2600" dirty="0"/>
              <a:t>and taboo </a:t>
            </a:r>
            <a:r>
              <a:rPr lang="en-US" sz="2600" dirty="0" smtClean="0"/>
              <a:t>subjects</a:t>
            </a:r>
          </a:p>
          <a:p>
            <a:pPr marL="0" indent="0">
              <a:buNone/>
            </a:pPr>
            <a:r>
              <a:rPr lang="en-US" sz="2600" dirty="0" smtClean="0"/>
              <a:t>3</a:t>
            </a:r>
            <a:r>
              <a:rPr lang="en-US" sz="2600" dirty="0"/>
              <a:t>. </a:t>
            </a:r>
            <a:r>
              <a:rPr lang="en-US" sz="2600" dirty="0" smtClean="0"/>
              <a:t>Gustave </a:t>
            </a:r>
            <a:r>
              <a:rPr lang="en-US" sz="2600" dirty="0"/>
              <a:t>Courbet, Jean-François Millet, and </a:t>
            </a:r>
            <a:r>
              <a:rPr lang="en-US" sz="2600" dirty="0" err="1"/>
              <a:t>Honoré</a:t>
            </a:r>
            <a:r>
              <a:rPr lang="en-US" sz="2600" dirty="0"/>
              <a:t> Daumier </a:t>
            </a:r>
            <a:endParaRPr lang="en-US" sz="2600" dirty="0" smtClean="0"/>
          </a:p>
          <a:p>
            <a:pPr marL="0" indent="0">
              <a:buNone/>
            </a:pPr>
            <a:r>
              <a:rPr lang="en-US" sz="2600" dirty="0" smtClean="0"/>
              <a:t>4</a:t>
            </a:r>
            <a:r>
              <a:rPr lang="en-US" sz="2600" dirty="0"/>
              <a:t>. </a:t>
            </a:r>
            <a:r>
              <a:rPr lang="en-US" sz="2600" dirty="0" err="1" smtClean="0"/>
              <a:t>Honoré</a:t>
            </a:r>
            <a:r>
              <a:rPr lang="en-US" sz="2600" dirty="0" smtClean="0"/>
              <a:t> </a:t>
            </a:r>
            <a:r>
              <a:rPr lang="en-US" sz="2600" dirty="0"/>
              <a:t>de Balzac, Gustave Flaubert, and </a:t>
            </a:r>
            <a:r>
              <a:rPr lang="en-US" sz="2600" dirty="0" err="1"/>
              <a:t>Émile</a:t>
            </a:r>
            <a:r>
              <a:rPr lang="en-US" sz="2600" dirty="0"/>
              <a:t> </a:t>
            </a:r>
            <a:r>
              <a:rPr lang="en-US" sz="2600" dirty="0" smtClean="0"/>
              <a:t>Zola</a:t>
            </a:r>
            <a:endParaRPr lang="en-US" sz="2600" dirty="0"/>
          </a:p>
        </p:txBody>
      </p:sp>
    </p:spTree>
    <p:extLst>
      <p:ext uri="{BB962C8B-B14F-4D97-AF65-F5344CB8AC3E}">
        <p14:creationId xmlns:p14="http://schemas.microsoft.com/office/powerpoint/2010/main" val="2519735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Science and Thought</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Realism in Art and Literature</a:t>
            </a:r>
          </a:p>
          <a:p>
            <a:pPr marL="0" indent="0">
              <a:buNone/>
            </a:pPr>
            <a:r>
              <a:rPr lang="en-US" sz="2600" dirty="0"/>
              <a:t>5. </a:t>
            </a:r>
            <a:r>
              <a:rPr lang="en-US" sz="2600" dirty="0" smtClean="0"/>
              <a:t>Zola </a:t>
            </a:r>
            <a:r>
              <a:rPr lang="en-US" sz="2600" dirty="0"/>
              <a:t>sympathized with </a:t>
            </a:r>
            <a:r>
              <a:rPr lang="en-US" sz="2600" dirty="0" smtClean="0"/>
              <a:t>socialism</a:t>
            </a:r>
          </a:p>
          <a:p>
            <a:pPr marL="0" indent="0">
              <a:buNone/>
            </a:pPr>
            <a:r>
              <a:rPr lang="en-US" sz="2600" dirty="0" smtClean="0"/>
              <a:t>6</a:t>
            </a:r>
            <a:r>
              <a:rPr lang="en-US" sz="2600" dirty="0"/>
              <a:t>. </a:t>
            </a:r>
            <a:r>
              <a:rPr lang="en-US" sz="2600" dirty="0" smtClean="0"/>
              <a:t>George Eliot</a:t>
            </a:r>
          </a:p>
          <a:p>
            <a:pPr marL="0" indent="0">
              <a:buNone/>
            </a:pPr>
            <a:r>
              <a:rPr lang="en-US" sz="2600" dirty="0" smtClean="0"/>
              <a:t>7. Count </a:t>
            </a:r>
            <a:r>
              <a:rPr lang="en-US" sz="2600" dirty="0"/>
              <a:t>Leo Tolstoy (1828–1910</a:t>
            </a:r>
            <a:r>
              <a:rPr lang="en-US" sz="2600" dirty="0" smtClean="0"/>
              <a:t>)</a:t>
            </a:r>
            <a:endParaRPr lang="en-US" sz="2600" dirty="0"/>
          </a:p>
        </p:txBody>
      </p:sp>
    </p:spTree>
    <p:extLst>
      <p:ext uri="{BB962C8B-B14F-4D97-AF65-F5344CB8AC3E}">
        <p14:creationId xmlns:p14="http://schemas.microsoft.com/office/powerpoint/2010/main" val="2159092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Taming the City</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Advent of the Public Health Movement</a:t>
            </a:r>
          </a:p>
          <a:p>
            <a:pPr marL="0" indent="0">
              <a:buNone/>
            </a:pPr>
            <a:r>
              <a:rPr lang="en-US" sz="2600" dirty="0"/>
              <a:t>1. Edwin </a:t>
            </a:r>
            <a:r>
              <a:rPr lang="en-US" sz="2600" dirty="0" smtClean="0"/>
              <a:t>Chadwick</a:t>
            </a:r>
            <a:endParaRPr lang="en-US" sz="2600" dirty="0"/>
          </a:p>
          <a:p>
            <a:pPr marL="0" indent="0">
              <a:buNone/>
            </a:pPr>
            <a:r>
              <a:rPr lang="en-US" sz="2600" dirty="0"/>
              <a:t>2. </a:t>
            </a:r>
            <a:r>
              <a:rPr lang="en-US" sz="2600" dirty="0" smtClean="0"/>
              <a:t>Jeremy </a:t>
            </a:r>
            <a:r>
              <a:rPr lang="en-US" sz="2600" dirty="0"/>
              <a:t>Bentham (</a:t>
            </a:r>
            <a:r>
              <a:rPr lang="en-US" sz="2600" dirty="0" smtClean="0"/>
              <a:t>1748–1832)</a:t>
            </a:r>
          </a:p>
          <a:p>
            <a:pPr marL="0" indent="0">
              <a:buNone/>
            </a:pPr>
            <a:r>
              <a:rPr lang="en-US" sz="2600" dirty="0" smtClean="0"/>
              <a:t>3</a:t>
            </a:r>
            <a:r>
              <a:rPr lang="en-US" sz="2600" dirty="0"/>
              <a:t>. </a:t>
            </a:r>
            <a:r>
              <a:rPr lang="en-US" sz="2600" dirty="0" smtClean="0"/>
              <a:t>Great </a:t>
            </a:r>
            <a:r>
              <a:rPr lang="en-US" sz="2600" dirty="0"/>
              <a:t>Britain’s first public health </a:t>
            </a:r>
            <a:r>
              <a:rPr lang="en-US" sz="2600" dirty="0" smtClean="0"/>
              <a:t>law</a:t>
            </a:r>
            <a:endParaRPr lang="en-US" sz="2600" dirty="0"/>
          </a:p>
          <a:p>
            <a:pPr marL="0" indent="0">
              <a:buNone/>
            </a:pPr>
            <a:r>
              <a:rPr lang="en-US" sz="2600" dirty="0"/>
              <a:t>4. </a:t>
            </a:r>
            <a:r>
              <a:rPr lang="en-US" sz="2600" dirty="0" smtClean="0"/>
              <a:t>United </a:t>
            </a:r>
            <a:r>
              <a:rPr lang="en-US" sz="2600" dirty="0"/>
              <a:t>States, France, and </a:t>
            </a:r>
            <a:r>
              <a:rPr lang="en-US" sz="2600" dirty="0" smtClean="0"/>
              <a:t>Germany</a:t>
            </a:r>
            <a:endParaRPr lang="en-US" sz="2600" dirty="0"/>
          </a:p>
        </p:txBody>
      </p:sp>
    </p:spTree>
    <p:extLst>
      <p:ext uri="{BB962C8B-B14F-4D97-AF65-F5344CB8AC3E}">
        <p14:creationId xmlns:p14="http://schemas.microsoft.com/office/powerpoint/2010/main" val="3816844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carriage crammed with people in France in the 1800s. "/>
          <p:cNvPicPr>
            <a:picLocks noChangeAspect="1"/>
          </p:cNvPicPr>
          <p:nvPr/>
        </p:nvPicPr>
        <p:blipFill>
          <a:blip r:embed="rId3"/>
          <a:stretch>
            <a:fillRect/>
          </a:stretch>
        </p:blipFill>
        <p:spPr>
          <a:xfrm>
            <a:off x="557784" y="185927"/>
            <a:ext cx="8028432" cy="64861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imple line graph demonstrates the decline of death rates in England and Wales, Germany, France, and Sweden from 1840 to 1913. &#10;The y axis is labeled with deaths per thousand, while the x axis is labeled with the years by spans of 10. In 1840, Sweden had the lowest amount of deaths (20,500), with England and France hovering around 23,000. Germany was much higher at 26,500 deaths in 1840. All four countries experienced a spike in deaths in 1855, with France experiencing the sharpest increase, to more than 26,000. For all four countries, the death rate dropped in 1860 to as low as 18,000 in Sweden. All four experienced an increase in deaths in the late 1860s. France experienced the sharpest decrease in 1860, dropping to 21,000 only to spike back up to 29,000 in the 1870s. Until this point in 1870, the four countries' lines stayed in the same position on the graph, with Germany always having the highest death rate, followed by France, England, and then Sweden. However, in 1870, France broke this general pattern by surpassing even Germany in death rates. From 1880 and onward, all four nations experienced a steady decline in death rates with some slight overlaps here and there between lines. By 1913, Sweden and  England were nearly identical with a death rate hovering around 14,000. Germany had surpassed France in a declining death rate to 15,500 in 1913. France's death rate in 1913 was 18,000. "/>
          <p:cNvPicPr>
            <a:picLocks noChangeAspect="1"/>
          </p:cNvPicPr>
          <p:nvPr/>
        </p:nvPicPr>
        <p:blipFill>
          <a:blip r:embed="rId3"/>
          <a:stretch>
            <a:fillRect/>
          </a:stretch>
        </p:blipFill>
        <p:spPr>
          <a:xfrm>
            <a:off x="2121407" y="265176"/>
            <a:ext cx="4901184" cy="632764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artoon illustration mocking the Southwark Water Works in the heavily polluted Thames River. "/>
          <p:cNvPicPr>
            <a:picLocks noChangeAspect="1"/>
          </p:cNvPicPr>
          <p:nvPr/>
        </p:nvPicPr>
        <p:blipFill>
          <a:blip r:embed="rId3"/>
          <a:stretch>
            <a:fillRect/>
          </a:stretch>
        </p:blipFill>
        <p:spPr>
          <a:xfrm>
            <a:off x="463296" y="192023"/>
            <a:ext cx="8217408" cy="647395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Taming the City</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Bacterial Revolution</a:t>
            </a:r>
          </a:p>
          <a:p>
            <a:pPr marL="0" indent="0">
              <a:buNone/>
            </a:pPr>
            <a:r>
              <a:rPr lang="en-US" sz="2600" dirty="0"/>
              <a:t>1. </a:t>
            </a:r>
            <a:r>
              <a:rPr lang="en-US" sz="2600" dirty="0" smtClean="0"/>
              <a:t>Drinking </a:t>
            </a:r>
            <a:r>
              <a:rPr lang="en-US" sz="2600" dirty="0"/>
              <a:t>water </a:t>
            </a:r>
            <a:r>
              <a:rPr lang="en-US" sz="2600" dirty="0" smtClean="0"/>
              <a:t>and transmission </a:t>
            </a:r>
            <a:r>
              <a:rPr lang="en-US" sz="2600" dirty="0"/>
              <a:t>of </a:t>
            </a:r>
            <a:r>
              <a:rPr lang="en-US" sz="2600" dirty="0" smtClean="0"/>
              <a:t>disease</a:t>
            </a:r>
            <a:endParaRPr lang="en-US" sz="2600" dirty="0"/>
          </a:p>
          <a:p>
            <a:pPr marL="0" indent="0">
              <a:buNone/>
            </a:pPr>
            <a:r>
              <a:rPr lang="en-US" sz="2600" dirty="0"/>
              <a:t>2. Louis Pasteur (1822–1895</a:t>
            </a:r>
            <a:r>
              <a:rPr lang="en-US" sz="2600" dirty="0" smtClean="0"/>
              <a:t>)</a:t>
            </a:r>
            <a:endParaRPr lang="en-US" sz="2600" dirty="0"/>
          </a:p>
          <a:p>
            <a:pPr marL="0" indent="0">
              <a:buNone/>
            </a:pPr>
            <a:r>
              <a:rPr lang="en-US" sz="2600" dirty="0"/>
              <a:t>3. </a:t>
            </a:r>
            <a:r>
              <a:rPr lang="en-US" sz="2600" dirty="0" smtClean="0"/>
              <a:t>Robert Koch</a:t>
            </a:r>
            <a:endParaRPr lang="en-US" sz="2600" dirty="0"/>
          </a:p>
          <a:p>
            <a:pPr marL="0" indent="0">
              <a:buNone/>
            </a:pPr>
            <a:r>
              <a:rPr lang="en-US" sz="2600" dirty="0"/>
              <a:t>4. </a:t>
            </a:r>
            <a:r>
              <a:rPr lang="en-US" sz="2600" dirty="0" smtClean="0"/>
              <a:t>Joseph </a:t>
            </a:r>
            <a:r>
              <a:rPr lang="en-US" sz="2600" dirty="0"/>
              <a:t>Lister (1827–1912</a:t>
            </a:r>
            <a:r>
              <a:rPr lang="en-US" sz="2600" dirty="0" smtClean="0"/>
              <a:t>)</a:t>
            </a:r>
            <a:endParaRPr lang="en-US" sz="2600" dirty="0"/>
          </a:p>
          <a:p>
            <a:pPr marL="0" indent="0">
              <a:buNone/>
            </a:pPr>
            <a:r>
              <a:rPr lang="en-US" sz="2600" dirty="0"/>
              <a:t>5. </a:t>
            </a:r>
            <a:r>
              <a:rPr lang="en-US" sz="2600" dirty="0" smtClean="0"/>
              <a:t>Sterilization in the operating room</a:t>
            </a:r>
            <a:endParaRPr lang="en-US" sz="2600" dirty="0"/>
          </a:p>
        </p:txBody>
      </p:sp>
    </p:spTree>
    <p:extLst>
      <p:ext uri="{BB962C8B-B14F-4D97-AF65-F5344CB8AC3E}">
        <p14:creationId xmlns:p14="http://schemas.microsoft.com/office/powerpoint/2010/main" val="311351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Taming the City</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Improvements in Urban Planning</a:t>
            </a:r>
          </a:p>
          <a:p>
            <a:pPr marL="0" indent="0">
              <a:buNone/>
            </a:pPr>
            <a:r>
              <a:rPr lang="en-US" sz="2600" dirty="0"/>
              <a:t>1. Napoleon III (r. 1848–1870</a:t>
            </a:r>
            <a:r>
              <a:rPr lang="en-US" sz="2600" dirty="0" smtClean="0"/>
              <a:t>)</a:t>
            </a:r>
            <a:endParaRPr lang="en-US" sz="2600" dirty="0"/>
          </a:p>
          <a:p>
            <a:pPr marL="0" indent="0">
              <a:buNone/>
            </a:pPr>
            <a:r>
              <a:rPr lang="en-US" sz="2600" dirty="0"/>
              <a:t>2. Baron Georges Haussmann (1809–1884</a:t>
            </a:r>
            <a:r>
              <a:rPr lang="en-US" sz="2600" dirty="0" smtClean="0"/>
              <a:t>)</a:t>
            </a:r>
            <a:endParaRPr lang="en-US" sz="2600" dirty="0"/>
          </a:p>
          <a:p>
            <a:pPr marL="0" indent="0">
              <a:buNone/>
            </a:pPr>
            <a:r>
              <a:rPr lang="en-US" sz="2600" dirty="0"/>
              <a:t>3. </a:t>
            </a:r>
            <a:r>
              <a:rPr lang="en-US" sz="2600" dirty="0" smtClean="0"/>
              <a:t>Boulevards</a:t>
            </a:r>
            <a:endParaRPr lang="en-US" sz="2600" dirty="0"/>
          </a:p>
          <a:p>
            <a:pPr marL="0" indent="0">
              <a:buNone/>
            </a:pPr>
            <a:r>
              <a:rPr lang="en-US" sz="2600" dirty="0"/>
              <a:t>4. </a:t>
            </a:r>
            <a:r>
              <a:rPr lang="en-US" sz="2600" dirty="0" smtClean="0"/>
              <a:t>Parks</a:t>
            </a:r>
            <a:endParaRPr lang="en-US" sz="2600" dirty="0"/>
          </a:p>
          <a:p>
            <a:pPr marL="0" indent="0">
              <a:buNone/>
            </a:pPr>
            <a:r>
              <a:rPr lang="en-US" sz="2600" dirty="0"/>
              <a:t>5. </a:t>
            </a:r>
            <a:r>
              <a:rPr lang="en-US" sz="2600" dirty="0" smtClean="0"/>
              <a:t>Sewers and aqueducts</a:t>
            </a:r>
            <a:endParaRPr lang="en-US" sz="2600" dirty="0"/>
          </a:p>
          <a:p>
            <a:pPr marL="0" indent="0">
              <a:buNone/>
            </a:pPr>
            <a:r>
              <a:rPr lang="en-US" sz="2600" dirty="0"/>
              <a:t>6. Rebuilding </a:t>
            </a:r>
            <a:r>
              <a:rPr lang="en-US" sz="2600" dirty="0" smtClean="0"/>
              <a:t>Paris</a:t>
            </a:r>
            <a:endParaRPr lang="en-US" sz="2600" dirty="0"/>
          </a:p>
          <a:p>
            <a:pPr marL="0" indent="0">
              <a:buNone/>
            </a:pPr>
            <a:r>
              <a:rPr lang="en-US" sz="2600" dirty="0"/>
              <a:t>7. Zoning expropriation </a:t>
            </a:r>
            <a:r>
              <a:rPr lang="en-US" sz="2600" dirty="0" smtClean="0"/>
              <a:t>laws</a:t>
            </a:r>
            <a:endParaRPr lang="en-US" sz="2600" dirty="0"/>
          </a:p>
        </p:txBody>
      </p:sp>
    </p:spTree>
    <p:extLst>
      <p:ext uri="{BB962C8B-B14F-4D97-AF65-F5344CB8AC3E}">
        <p14:creationId xmlns:p14="http://schemas.microsoft.com/office/powerpoint/2010/main" val="361839788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620</TotalTime>
  <Words>5534</Words>
  <Application>Microsoft Office PowerPoint</Application>
  <PresentationFormat>On-screen Show (4:3)</PresentationFormat>
  <Paragraphs>411</Paragraphs>
  <Slides>50</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ＭＳ Ｐゴシック</vt:lpstr>
      <vt:lpstr>Arial</vt:lpstr>
      <vt:lpstr>Verdana</vt:lpstr>
      <vt:lpstr>Blank Presentation</vt:lpstr>
      <vt:lpstr>A History of Western Society Twelfth Edition</vt:lpstr>
      <vt:lpstr>PowerPoint Presentation</vt:lpstr>
      <vt:lpstr>I. Taming the City</vt:lpstr>
      <vt:lpstr>PowerPoint Presentation</vt:lpstr>
      <vt:lpstr>I. Taming the City</vt:lpstr>
      <vt:lpstr>PowerPoint Presentation</vt:lpstr>
      <vt:lpstr>PowerPoint Presentation</vt:lpstr>
      <vt:lpstr>I. Taming the City</vt:lpstr>
      <vt:lpstr>I. Taming the City</vt:lpstr>
      <vt:lpstr>PowerPoint Presentation</vt:lpstr>
      <vt:lpstr>I. Taming the City</vt:lpstr>
      <vt:lpstr>PowerPoint Presentation</vt:lpstr>
      <vt:lpstr>II. Rich and Poor and Those in Between</vt:lpstr>
      <vt:lpstr>II. Rich and Poor and Those in Between</vt:lpstr>
      <vt:lpstr>PowerPoint Presentation</vt:lpstr>
      <vt:lpstr>II. Rich and Poor and Those in Between</vt:lpstr>
      <vt:lpstr>PowerPoint Presentation</vt:lpstr>
      <vt:lpstr>PowerPoint Presentation</vt:lpstr>
      <vt:lpstr>PowerPoint Presentation</vt:lpstr>
      <vt:lpstr>PowerPoint Presentation</vt:lpstr>
      <vt:lpstr>PowerPoint Presentation</vt:lpstr>
      <vt:lpstr>PowerPoint Presentation</vt:lpstr>
      <vt:lpstr>II. Rich and Poor and Those in Between</vt:lpstr>
      <vt:lpstr>II. Rich and Poor and Those in Between</vt:lpstr>
      <vt:lpstr>II. Rich and Poor and Those in Between</vt:lpstr>
      <vt:lpstr>II. Rich and Poor and Those in Between</vt:lpstr>
      <vt:lpstr>PowerPoint Presentation</vt:lpstr>
      <vt:lpstr>III. Changing Family Lifestyles</vt:lpstr>
      <vt:lpstr>III. Changing Family Lifestyles</vt:lpstr>
      <vt:lpstr>III. Changing Family Lifestyles</vt:lpstr>
      <vt:lpstr>III. Changing Family Lifestyles</vt:lpstr>
      <vt:lpstr>PowerPoint Presentation</vt:lpstr>
      <vt:lpstr>III. Changing Family Lifestyles</vt:lpstr>
      <vt:lpstr>III. Changing Family Lifestyles</vt:lpstr>
      <vt:lpstr>PowerPoint Presentation</vt:lpstr>
      <vt:lpstr>III. Changing Family Lifestyles</vt:lpstr>
      <vt:lpstr>III. Changing Family Lifestyles</vt:lpstr>
      <vt:lpstr>PowerPoint Presentation</vt:lpstr>
      <vt:lpstr>PowerPoint Presentation</vt:lpstr>
      <vt:lpstr>IV. Science and Thought</vt:lpstr>
      <vt:lpstr>IV. Science and Thought</vt:lpstr>
      <vt:lpstr>PowerPoint Presentation</vt:lpstr>
      <vt:lpstr>PowerPoint Presentation</vt:lpstr>
      <vt:lpstr>PowerPoint Presentation</vt:lpstr>
      <vt:lpstr>PowerPoint Presentation</vt:lpstr>
      <vt:lpstr>IV. Science and Thought</vt:lpstr>
      <vt:lpstr>IV. Science and Thought</vt:lpstr>
      <vt:lpstr>IV. Science and Thought</vt:lpstr>
      <vt:lpstr>IV. Science and Thought</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128</cp:revision>
  <dcterms:created xsi:type="dcterms:W3CDTF">2016-07-18T20:53:38Z</dcterms:created>
  <dcterms:modified xsi:type="dcterms:W3CDTF">2017-03-29T20:49:51Z</dcterms:modified>
  <cp:category/>
</cp:coreProperties>
</file>