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59" r:id="rId2"/>
    <p:sldId id="260" r:id="rId3"/>
    <p:sldId id="279" r:id="rId4"/>
    <p:sldId id="322" r:id="rId5"/>
    <p:sldId id="261" r:id="rId6"/>
    <p:sldId id="262" r:id="rId7"/>
    <p:sldId id="276" r:id="rId8"/>
    <p:sldId id="281" r:id="rId9"/>
    <p:sldId id="323" r:id="rId10"/>
    <p:sldId id="263" r:id="rId11"/>
    <p:sldId id="277" r:id="rId12"/>
    <p:sldId id="284" r:id="rId13"/>
    <p:sldId id="286" r:id="rId14"/>
    <p:sldId id="288" r:id="rId15"/>
    <p:sldId id="264" r:id="rId16"/>
    <p:sldId id="290" r:id="rId17"/>
    <p:sldId id="293" r:id="rId18"/>
    <p:sldId id="324" r:id="rId19"/>
    <p:sldId id="295" r:id="rId20"/>
    <p:sldId id="265" r:id="rId21"/>
    <p:sldId id="297" r:id="rId22"/>
    <p:sldId id="299" r:id="rId23"/>
    <p:sldId id="266" r:id="rId24"/>
    <p:sldId id="267" r:id="rId25"/>
    <p:sldId id="301" r:id="rId26"/>
    <p:sldId id="268" r:id="rId27"/>
    <p:sldId id="303" r:id="rId28"/>
    <p:sldId id="275" r:id="rId29"/>
    <p:sldId id="305" r:id="rId30"/>
    <p:sldId id="325" r:id="rId31"/>
    <p:sldId id="269" r:id="rId32"/>
    <p:sldId id="270" r:id="rId33"/>
    <p:sldId id="309" r:id="rId34"/>
    <p:sldId id="311" r:id="rId35"/>
    <p:sldId id="326" r:id="rId36"/>
    <p:sldId id="271" r:id="rId37"/>
    <p:sldId id="314" r:id="rId38"/>
    <p:sldId id="327" r:id="rId39"/>
    <p:sldId id="272" r:id="rId40"/>
    <p:sldId id="273" r:id="rId41"/>
    <p:sldId id="274" r:id="rId42"/>
    <p:sldId id="318" r:id="rId43"/>
    <p:sldId id="328" r:id="rId44"/>
    <p:sldId id="278" r:id="rId45"/>
    <p:sldId id="321" r:id="rId46"/>
    <p:sldId id="329"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92" autoAdjust="0"/>
    <p:restoredTop sz="51857" autoAdjust="0"/>
  </p:normalViewPr>
  <p:slideViewPr>
    <p:cSldViewPr snapToGrid="0">
      <p:cViewPr varScale="1">
        <p:scale>
          <a:sx n="60" d="100"/>
          <a:sy n="60" d="100"/>
        </p:scale>
        <p:origin x="28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42649713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91770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Spread of Radical Ideas</a:t>
            </a:r>
          </a:p>
          <a:p>
            <a:endParaRPr lang="en-US" dirty="0" smtClean="0"/>
          </a:p>
          <a:p>
            <a:r>
              <a:rPr lang="en-US" sz="1000" b="1" dirty="0" smtClean="0">
                <a:latin typeface="Arial" panose="020B0604020202020204" pitchFamily="34" charset="0"/>
                <a:cs typeface="Arial" panose="020B0604020202020204" pitchFamily="34" charset="0"/>
              </a:rPr>
              <a:t>C. The Foundations of Modern Socialism</a:t>
            </a:r>
          </a:p>
          <a:p>
            <a:r>
              <a:rPr lang="en-US" sz="1200" kern="1200" dirty="0" smtClean="0">
                <a:solidFill>
                  <a:schemeClr val="tx1"/>
                </a:solidFill>
                <a:effectLst/>
                <a:latin typeface="Verdana" pitchFamily="-108" charset="0"/>
                <a:ea typeface="+mn-ea"/>
                <a:cs typeface="+mn-cs"/>
              </a:rPr>
              <a:t>1. With an intense desire to help the poor, socialists preached economic equality and advocated economic planning and the regulation of private property by the government, or its abolition and replacement with state or community ownership. </a:t>
            </a:r>
          </a:p>
          <a:p>
            <a:r>
              <a:rPr lang="en-US" sz="1200" kern="1200" dirty="0" smtClean="0">
                <a:solidFill>
                  <a:schemeClr val="tx1"/>
                </a:solidFill>
                <a:effectLst/>
                <a:latin typeface="Verdana" pitchFamily="-108" charset="0"/>
                <a:ea typeface="+mn-ea"/>
                <a:cs typeface="+mn-cs"/>
              </a:rPr>
              <a:t>2. Count Henri de Saint-Simon (1760–1825) optimistically proclaimed that the key to progress was proper social organization in which leading scientists, engineers, and industrialists would carefully plan the economy and guide it forward by undertaking vast public works projects.</a:t>
            </a:r>
          </a:p>
          <a:p>
            <a:r>
              <a:rPr lang="en-US" sz="1200" kern="1200" dirty="0" smtClean="0">
                <a:solidFill>
                  <a:schemeClr val="tx1"/>
                </a:solidFill>
                <a:effectLst/>
                <a:latin typeface="Verdana" pitchFamily="-108" charset="0"/>
                <a:ea typeface="+mn-ea"/>
                <a:cs typeface="+mn-cs"/>
              </a:rPr>
              <a:t>3. Charles Fourier (1772–1837) envisaged a socialist utopia of mathematically precise, self-sufficient communities and advocated the total emancipation of women.</a:t>
            </a:r>
          </a:p>
          <a:p>
            <a:r>
              <a:rPr lang="en-US" sz="1200" kern="1200" dirty="0" smtClean="0">
                <a:solidFill>
                  <a:schemeClr val="tx1"/>
                </a:solidFill>
                <a:effectLst/>
                <a:latin typeface="Verdana" pitchFamily="-108" charset="0"/>
                <a:ea typeface="+mn-ea"/>
                <a:cs typeface="+mn-cs"/>
              </a:rPr>
              <a:t>4. Robert Owen, an early proponent of labor unions, also called for society to be organized into model industrial-agricultural communities.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105993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Spread of Radical Ideas</a:t>
            </a:r>
          </a:p>
          <a:p>
            <a:endParaRPr lang="en-US" dirty="0" smtClean="0"/>
          </a:p>
          <a:p>
            <a:r>
              <a:rPr lang="en-US" sz="1000" b="1" dirty="0" smtClean="0">
                <a:latin typeface="Arial" panose="020B0604020202020204" pitchFamily="34" charset="0"/>
                <a:cs typeface="Arial" panose="020B0604020202020204" pitchFamily="34" charset="0"/>
              </a:rPr>
              <a:t>C. The Foundations of Modern Socialism</a:t>
            </a:r>
          </a:p>
          <a:p>
            <a:r>
              <a:rPr lang="en-US" sz="1000" kern="1200" dirty="0" smtClean="0">
                <a:solidFill>
                  <a:schemeClr val="tx1"/>
                </a:solidFill>
                <a:effectLst/>
                <a:latin typeface="Verdana" pitchFamily="-108" charset="0"/>
                <a:ea typeface="+mn-ea"/>
                <a:cs typeface="+mn-cs"/>
              </a:rPr>
              <a:t>5. Saint-Simon, Fourier, and Owen, who became known as “utopian socialists,” all had followers who tried to implement their ideas; their attempts collapsed by the 1850s, although they inspired future reformers and revolutionaries. </a:t>
            </a:r>
          </a:p>
          <a:p>
            <a:r>
              <a:rPr lang="en-US" sz="1000" kern="1200" dirty="0" smtClean="0">
                <a:solidFill>
                  <a:schemeClr val="tx1"/>
                </a:solidFill>
                <a:effectLst/>
                <a:latin typeface="Verdana" pitchFamily="-108" charset="0"/>
                <a:ea typeface="+mn-ea"/>
                <a:cs typeface="+mn-cs"/>
              </a:rPr>
              <a:t>6. In </a:t>
            </a:r>
            <a:r>
              <a:rPr lang="en-US" sz="1000" i="1" kern="1200" dirty="0" smtClean="0">
                <a:solidFill>
                  <a:schemeClr val="tx1"/>
                </a:solidFill>
                <a:effectLst/>
                <a:latin typeface="Verdana" pitchFamily="-108" charset="0"/>
                <a:ea typeface="+mn-ea"/>
                <a:cs typeface="+mn-cs"/>
              </a:rPr>
              <a:t>What Is Property?</a:t>
            </a:r>
            <a:r>
              <a:rPr lang="en-US" sz="1000" kern="1200" dirty="0" smtClean="0">
                <a:solidFill>
                  <a:schemeClr val="tx1"/>
                </a:solidFill>
                <a:effectLst/>
                <a:latin typeface="Verdana" pitchFamily="-108" charset="0"/>
                <a:ea typeface="+mn-ea"/>
                <a:cs typeface="+mn-cs"/>
              </a:rPr>
              <a:t> (1840), Pierre-Joseph Proudhon (1809–1865) argued that property was profit that was stolen from the worker, who was the source of all wealth.</a:t>
            </a:r>
          </a:p>
          <a:p>
            <a:r>
              <a:rPr lang="en-US" sz="1000" kern="1200" dirty="0" smtClean="0">
                <a:solidFill>
                  <a:schemeClr val="tx1"/>
                </a:solidFill>
                <a:effectLst/>
                <a:latin typeface="Verdana" pitchFamily="-108" charset="0"/>
                <a:ea typeface="+mn-ea"/>
                <a:cs typeface="+mn-cs"/>
              </a:rPr>
              <a:t>7. Louis Blanc (1811–1882) focused on practical reforms, and in his </a:t>
            </a:r>
            <a:r>
              <a:rPr lang="en-US" sz="1000" i="1" kern="1200" dirty="0" smtClean="0">
                <a:solidFill>
                  <a:schemeClr val="tx1"/>
                </a:solidFill>
                <a:effectLst/>
                <a:latin typeface="Verdana" pitchFamily="-108" charset="0"/>
                <a:ea typeface="+mn-ea"/>
                <a:cs typeface="+mn-cs"/>
              </a:rPr>
              <a:t>Organization of Work</a:t>
            </a:r>
            <a:r>
              <a:rPr lang="en-US" sz="1000" kern="1200" dirty="0" smtClean="0">
                <a:solidFill>
                  <a:schemeClr val="tx1"/>
                </a:solidFill>
                <a:effectLst/>
                <a:latin typeface="Verdana" pitchFamily="-108" charset="0"/>
                <a:ea typeface="+mn-ea"/>
                <a:cs typeface="+mn-cs"/>
              </a:rPr>
              <a:t> (1839), he urged workers to agitate for universal voting rights and to take control of the state peacefully.</a:t>
            </a:r>
          </a:p>
          <a:p>
            <a:r>
              <a:rPr lang="en-US" sz="1000" kern="1200" dirty="0" smtClean="0">
                <a:solidFill>
                  <a:schemeClr val="tx1"/>
                </a:solidFill>
                <a:effectLst/>
                <a:latin typeface="Verdana" pitchFamily="-108" charset="0"/>
                <a:ea typeface="+mn-ea"/>
                <a:cs typeface="+mn-cs"/>
              </a:rPr>
              <a:t>8. As industrialization spread, the socialist message was embraced by French urban workers, who had become violently opposed to laissez-faire laws that denied workers the right to organize in guilds and unions.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4122144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Spread of Radical Ideas</a:t>
            </a:r>
          </a:p>
          <a:p>
            <a:endParaRPr lang="en-US" dirty="0" smtClean="0"/>
          </a:p>
          <a:p>
            <a:r>
              <a:rPr lang="en-US" sz="1000" b="1" dirty="0" smtClean="0">
                <a:latin typeface="Arial" panose="020B0604020202020204" pitchFamily="34" charset="0"/>
                <a:cs typeface="Arial" panose="020B0604020202020204" pitchFamily="34" charset="0"/>
              </a:rPr>
              <a:t>D. The Birth of Marxist Socialism</a:t>
            </a:r>
          </a:p>
          <a:p>
            <a:r>
              <a:rPr lang="en-US" sz="1200" kern="1200" dirty="0" smtClean="0">
                <a:solidFill>
                  <a:schemeClr val="tx1"/>
                </a:solidFill>
                <a:effectLst/>
                <a:latin typeface="Verdana" pitchFamily="-108" charset="0"/>
                <a:ea typeface="+mn-ea"/>
                <a:cs typeface="+mn-cs"/>
              </a:rPr>
              <a:t>1. The German intellectual Karl Marx (1818–1883) wove the diffuse strands of socialist thought into a distinctly modern ideology, Marxist socialism—or Marxism. </a:t>
            </a:r>
          </a:p>
          <a:p>
            <a:r>
              <a:rPr lang="en-US" sz="1200" kern="1200" dirty="0" smtClean="0">
                <a:solidFill>
                  <a:schemeClr val="tx1"/>
                </a:solidFill>
                <a:effectLst/>
                <a:latin typeface="Verdana" pitchFamily="-108" charset="0"/>
                <a:ea typeface="+mn-ea"/>
                <a:cs typeface="+mn-cs"/>
              </a:rPr>
              <a:t>2. Marx synthesized sociology, economics, philosophy, and history, and he drew on the ideas of utopian socialists, though he criticized them for their fanciful utopian schemes and claimed that his version of “scientific” socialism was rooted in historic law.  </a:t>
            </a:r>
          </a:p>
          <a:p>
            <a:r>
              <a:rPr lang="en-US" sz="1000" kern="1200" dirty="0" smtClean="0">
                <a:solidFill>
                  <a:schemeClr val="tx1"/>
                </a:solidFill>
                <a:effectLst/>
                <a:latin typeface="Verdana" pitchFamily="-108" charset="0"/>
                <a:ea typeface="+mn-ea"/>
                <a:cs typeface="+mn-cs"/>
              </a:rPr>
              <a:t>3. Marx argued that class struggle over economic wealth produced change in human history; one class had always exploited the other, and with the advent of modern industry, society was split between the upper class—the bourgeoisie—and the working class—the proletariat. </a:t>
            </a:r>
          </a:p>
          <a:p>
            <a:r>
              <a:rPr lang="en-US" sz="1000" kern="1200" dirty="0" smtClean="0">
                <a:solidFill>
                  <a:schemeClr val="tx1"/>
                </a:solidFill>
                <a:effectLst/>
                <a:latin typeface="Verdana" pitchFamily="-108" charset="0"/>
                <a:ea typeface="+mn-ea"/>
                <a:cs typeface="+mn-cs"/>
              </a:rPr>
              <a:t>4. To Marx, capitalism was immensely productive but highly exploitative, as the bourgeoisie, in a never-ending search for profit, squeezed workers dry and expanded across the globe.</a:t>
            </a:r>
          </a:p>
          <a:p>
            <a:r>
              <a:rPr lang="en-US" sz="1000" kern="1200" dirty="0" smtClean="0">
                <a:solidFill>
                  <a:schemeClr val="tx1"/>
                </a:solidFill>
                <a:effectLst/>
                <a:latin typeface="Verdana" pitchFamily="-108" charset="0"/>
                <a:ea typeface="+mn-ea"/>
                <a:cs typeface="+mn-cs"/>
              </a:rPr>
              <a:t>5. When Marx and Engels published </a:t>
            </a:r>
            <a:r>
              <a:rPr lang="en-US" sz="1000" i="1" kern="1200" dirty="0" smtClean="0">
                <a:solidFill>
                  <a:schemeClr val="tx1"/>
                </a:solidFill>
                <a:effectLst/>
                <a:latin typeface="Verdana" pitchFamily="-108" charset="0"/>
                <a:ea typeface="+mn-ea"/>
                <a:cs typeface="+mn-cs"/>
              </a:rPr>
              <a:t>The</a:t>
            </a:r>
            <a:r>
              <a:rPr lang="en-US" sz="1000" kern="1200" dirty="0" smtClean="0">
                <a:solidFill>
                  <a:schemeClr val="tx1"/>
                </a:solidFill>
                <a:effectLst/>
                <a:latin typeface="Verdana" pitchFamily="-108" charset="0"/>
                <a:ea typeface="+mn-ea"/>
                <a:cs typeface="+mn-cs"/>
              </a:rPr>
              <a:t> </a:t>
            </a:r>
            <a:r>
              <a:rPr lang="en-US" sz="1000" i="1" kern="1200" dirty="0" smtClean="0">
                <a:solidFill>
                  <a:schemeClr val="tx1"/>
                </a:solidFill>
                <a:effectLst/>
                <a:latin typeface="Verdana" pitchFamily="-108" charset="0"/>
                <a:ea typeface="+mn-ea"/>
                <a:cs typeface="+mn-cs"/>
              </a:rPr>
              <a:t>Communist Manifesto</a:t>
            </a:r>
            <a:r>
              <a:rPr lang="en-US" sz="1000" kern="1200" dirty="0" smtClean="0">
                <a:solidFill>
                  <a:schemeClr val="tx1"/>
                </a:solidFill>
                <a:effectLst/>
                <a:latin typeface="Verdana" pitchFamily="-108" charset="0"/>
                <a:ea typeface="+mn-ea"/>
                <a:cs typeface="+mn-cs"/>
              </a:rPr>
              <a:t> in 1848, the Communist movement was in its infancy, but by the time of Marx’s death in 1883, Marxism had profoundly reshaped left-wing radicalism.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276682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The Romantic Movement</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Tenets of</a:t>
            </a:r>
            <a:r>
              <a:rPr lang="en-US" sz="1000" b="1" baseline="0" dirty="0" smtClean="0">
                <a:latin typeface="Arial" panose="020B0604020202020204" pitchFamily="34" charset="0"/>
                <a:cs typeface="Arial" panose="020B0604020202020204" pitchFamily="34" charset="0"/>
              </a:rPr>
              <a:t> Romanticism</a:t>
            </a:r>
          </a:p>
          <a:p>
            <a:r>
              <a:rPr lang="en-US" sz="1200" kern="1200" dirty="0" smtClean="0">
                <a:solidFill>
                  <a:schemeClr val="tx1"/>
                </a:solidFill>
                <a:effectLst/>
                <a:latin typeface="Verdana" pitchFamily="-108" charset="0"/>
                <a:ea typeface="+mn-ea"/>
                <a:cs typeface="+mn-cs"/>
              </a:rPr>
              <a:t>1. Followers of the new romantic movement, which reached its height from about 1790 to the 1840s, revolted against the emphasis on rationality, order, and restraint that characterized the Enlightenment and the controlled style of classicism.</a:t>
            </a:r>
          </a:p>
          <a:p>
            <a:r>
              <a:rPr lang="en-US" sz="1200" kern="1200" dirty="0" smtClean="0">
                <a:solidFill>
                  <a:schemeClr val="tx1"/>
                </a:solidFill>
                <a:effectLst/>
                <a:latin typeface="Verdana" pitchFamily="-108" charset="0"/>
                <a:ea typeface="+mn-ea"/>
                <a:cs typeface="+mn-cs"/>
              </a:rPr>
              <a:t>2. Romantics valued intuition and nostalgia for the past over the scientific method and progress, sought the inspiration of religious ecstasy instead of secularization, and turned inward and delved into the supernatural instead of engaging in public life and civic affairs.</a:t>
            </a:r>
          </a:p>
          <a:p>
            <a:r>
              <a:rPr lang="en-US" sz="1000" kern="1200" dirty="0" smtClean="0">
                <a:solidFill>
                  <a:schemeClr val="tx1"/>
                </a:solidFill>
                <a:effectLst/>
                <a:latin typeface="Verdana" pitchFamily="-108" charset="0"/>
                <a:ea typeface="+mn-ea"/>
                <a:cs typeface="+mn-cs"/>
              </a:rPr>
              <a:t>3. Historians influenced by romanticism, such as Jules Michelet who wrote books on the history of France, promoted the growth of national aspirations and encouraged the French people to search the past for their special national destiny.</a:t>
            </a:r>
          </a:p>
          <a:p>
            <a:r>
              <a:rPr lang="en-US" sz="1000" kern="1200" dirty="0" smtClean="0">
                <a:solidFill>
                  <a:schemeClr val="tx1"/>
                </a:solidFill>
                <a:effectLst/>
                <a:latin typeface="Verdana" pitchFamily="-108" charset="0"/>
                <a:ea typeface="+mn-ea"/>
                <a:cs typeface="+mn-cs"/>
              </a:rPr>
              <a:t>4. Romanticism was also a lifestyle, and many early-nineteenth century romantics lived lives of emotional intensity that included obsessive love affairs, duels, madness, illnesses, and suicide.</a:t>
            </a:r>
          </a:p>
          <a:p>
            <a:r>
              <a:rPr lang="en-US" sz="1000" kern="1200" dirty="0" smtClean="0">
                <a:solidFill>
                  <a:schemeClr val="tx1"/>
                </a:solidFill>
                <a:effectLst/>
                <a:latin typeface="Verdana" pitchFamily="-108" charset="0"/>
                <a:ea typeface="+mn-ea"/>
                <a:cs typeface="+mn-cs"/>
              </a:rPr>
              <a:t>5. Great individualists, the romantics believed that the full development of one’s unique potential was the supreme purpose in life.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3440056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Romantic Movement</a:t>
            </a:r>
          </a:p>
          <a:p>
            <a:endParaRPr lang="en-US" dirty="0" smtClean="0"/>
          </a:p>
          <a:p>
            <a:r>
              <a:rPr lang="en-US" sz="1000" b="1" dirty="0" smtClean="0">
                <a:latin typeface="Arial" panose="020B0604020202020204" pitchFamily="34" charset="0"/>
                <a:cs typeface="Arial" panose="020B0604020202020204" pitchFamily="34" charset="0"/>
              </a:rPr>
              <a:t>B. Romantic</a:t>
            </a:r>
            <a:r>
              <a:rPr lang="en-US" sz="1000" b="1" baseline="0" dirty="0" smtClean="0">
                <a:latin typeface="Arial" panose="020B0604020202020204" pitchFamily="34" charset="0"/>
                <a:cs typeface="Arial" panose="020B0604020202020204" pitchFamily="34" charset="0"/>
              </a:rPr>
              <a:t> Literature</a:t>
            </a:r>
          </a:p>
          <a:p>
            <a:r>
              <a:rPr lang="en-US" sz="1200" kern="1200" dirty="0" smtClean="0">
                <a:solidFill>
                  <a:schemeClr val="tx1"/>
                </a:solidFill>
                <a:effectLst/>
                <a:latin typeface="Verdana" pitchFamily="-108" charset="0"/>
                <a:ea typeface="+mn-ea"/>
                <a:cs typeface="+mn-cs"/>
              </a:rPr>
              <a:t>1. Romanticism found its distinctive voice in a group of English poets led by William Wordsworth (1770–1850).</a:t>
            </a:r>
          </a:p>
          <a:p>
            <a:r>
              <a:rPr lang="en-US" sz="1200" kern="1200" dirty="0" smtClean="0">
                <a:solidFill>
                  <a:schemeClr val="tx1"/>
                </a:solidFill>
                <a:effectLst/>
                <a:latin typeface="Verdana" pitchFamily="-108" charset="0"/>
                <a:ea typeface="+mn-ea"/>
                <a:cs typeface="+mn-cs"/>
              </a:rPr>
              <a:t>2. Classicism remained strong in France until Germaine de </a:t>
            </a:r>
            <a:r>
              <a:rPr lang="en-US" sz="1200" kern="1200" dirty="0" err="1" smtClean="0">
                <a:solidFill>
                  <a:schemeClr val="tx1"/>
                </a:solidFill>
                <a:effectLst/>
                <a:latin typeface="Verdana" pitchFamily="-108" charset="0"/>
                <a:ea typeface="+mn-ea"/>
                <a:cs typeface="+mn-cs"/>
              </a:rPr>
              <a:t>Staël</a:t>
            </a:r>
            <a:r>
              <a:rPr lang="en-US" sz="1200" kern="1200" dirty="0" smtClean="0">
                <a:solidFill>
                  <a:schemeClr val="tx1"/>
                </a:solidFill>
                <a:effectLst/>
                <a:latin typeface="Verdana" pitchFamily="-108" charset="0"/>
                <a:ea typeface="+mn-ea"/>
                <a:cs typeface="+mn-cs"/>
              </a:rPr>
              <a:t> (1766–1817), in her study </a:t>
            </a:r>
            <a:r>
              <a:rPr lang="en-US" sz="1200" i="1" kern="1200" dirty="0" smtClean="0">
                <a:solidFill>
                  <a:schemeClr val="tx1"/>
                </a:solidFill>
                <a:effectLst/>
                <a:latin typeface="Verdana" pitchFamily="-108" charset="0"/>
                <a:ea typeface="+mn-ea"/>
                <a:cs typeface="+mn-cs"/>
              </a:rPr>
              <a:t>On Germany</a:t>
            </a:r>
            <a:r>
              <a:rPr lang="en-US" sz="1200" kern="1200" dirty="0" smtClean="0">
                <a:solidFill>
                  <a:schemeClr val="tx1"/>
                </a:solidFill>
                <a:effectLst/>
                <a:latin typeface="Verdana" pitchFamily="-108" charset="0"/>
                <a:ea typeface="+mn-ea"/>
                <a:cs typeface="+mn-cs"/>
              </a:rPr>
              <a:t> (1810), extolled the spontaneity and enthusiasm of German writers and thinkers.</a:t>
            </a:r>
          </a:p>
          <a:p>
            <a:r>
              <a:rPr lang="en-US" sz="1200" kern="1200" dirty="0" smtClean="0">
                <a:solidFill>
                  <a:schemeClr val="tx1"/>
                </a:solidFill>
                <a:effectLst/>
                <a:latin typeface="Verdana" pitchFamily="-108" charset="0"/>
                <a:ea typeface="+mn-ea"/>
                <a:cs typeface="+mn-cs"/>
              </a:rPr>
              <a:t>3. Victor Hugo’s (1802–1885) powerful novels, including </a:t>
            </a:r>
            <a:r>
              <a:rPr lang="en-US" sz="1200" i="1" kern="1200" dirty="0" smtClean="0">
                <a:solidFill>
                  <a:schemeClr val="tx1"/>
                </a:solidFill>
                <a:effectLst/>
                <a:latin typeface="Verdana" pitchFamily="-108" charset="0"/>
                <a:ea typeface="+mn-ea"/>
                <a:cs typeface="+mn-cs"/>
              </a:rPr>
              <a:t>The</a:t>
            </a:r>
            <a:r>
              <a:rPr lang="en-US" sz="1200" kern="1200" dirty="0" smtClean="0">
                <a:solidFill>
                  <a:schemeClr val="tx1"/>
                </a:solidFill>
                <a:effectLst/>
                <a:latin typeface="Verdana" pitchFamily="-108" charset="0"/>
                <a:ea typeface="+mn-ea"/>
                <a:cs typeface="+mn-cs"/>
              </a:rPr>
              <a:t> </a:t>
            </a:r>
            <a:r>
              <a:rPr lang="en-US" sz="1200" i="1" kern="1200" dirty="0" smtClean="0">
                <a:solidFill>
                  <a:schemeClr val="tx1"/>
                </a:solidFill>
                <a:effectLst/>
                <a:latin typeface="Verdana" pitchFamily="-108" charset="0"/>
                <a:ea typeface="+mn-ea"/>
                <a:cs typeface="+mn-cs"/>
              </a:rPr>
              <a:t>Hunchback of Notre Dame</a:t>
            </a:r>
            <a:r>
              <a:rPr lang="en-US" sz="1200" kern="1200" dirty="0" smtClean="0">
                <a:solidFill>
                  <a:schemeClr val="tx1"/>
                </a:solidFill>
                <a:effectLst/>
                <a:latin typeface="Verdana" pitchFamily="-108" charset="0"/>
                <a:ea typeface="+mn-ea"/>
                <a:cs typeface="+mn-cs"/>
              </a:rPr>
              <a:t> (1831), exemplified the romantic fascination with fantastic characters, exotic historical settings, and human emotions.</a:t>
            </a:r>
          </a:p>
          <a:p>
            <a:r>
              <a:rPr lang="en-US" sz="1000" kern="1200" dirty="0" smtClean="0">
                <a:solidFill>
                  <a:schemeClr val="tx1"/>
                </a:solidFill>
                <a:effectLst/>
                <a:latin typeface="Verdana" pitchFamily="-108" charset="0"/>
                <a:ea typeface="+mn-ea"/>
                <a:cs typeface="+mn-cs"/>
              </a:rPr>
              <a:t>4. In central and eastern Europe, literary romanticism and early nationalism often reinforced each other, as romantics championed their own people’s histories, culture, and unique greatness. </a:t>
            </a:r>
          </a:p>
          <a:p>
            <a:r>
              <a:rPr lang="en-US" sz="1000" kern="1200" dirty="0" smtClean="0">
                <a:solidFill>
                  <a:schemeClr val="tx1"/>
                </a:solidFill>
                <a:effectLst/>
                <a:latin typeface="Verdana" pitchFamily="-108" charset="0"/>
                <a:ea typeface="+mn-ea"/>
                <a:cs typeface="+mn-cs"/>
              </a:rPr>
              <a:t>5. The brothers Jacob and Wilhelm Grimm were particularly successful at rescuing German fairy tales from oblivion.</a:t>
            </a:r>
          </a:p>
          <a:p>
            <a:r>
              <a:rPr lang="en-US" sz="1000" kern="1200" dirty="0" smtClean="0">
                <a:solidFill>
                  <a:schemeClr val="tx1"/>
                </a:solidFill>
                <a:effectLst/>
                <a:latin typeface="Verdana" pitchFamily="-108" charset="0"/>
                <a:ea typeface="+mn-ea"/>
                <a:cs typeface="+mn-cs"/>
              </a:rPr>
              <a:t>6. In the Slavic lands, romantics played a decisive role in converting spoken peasant languages into modern written languages.</a:t>
            </a:r>
          </a:p>
          <a:p>
            <a:r>
              <a:rPr lang="en-US" sz="1000" kern="1200" dirty="0" smtClean="0">
                <a:solidFill>
                  <a:schemeClr val="tx1"/>
                </a:solidFill>
                <a:effectLst/>
                <a:latin typeface="Verdana" pitchFamily="-108" charset="0"/>
                <a:ea typeface="+mn-ea"/>
                <a:cs typeface="+mn-cs"/>
              </a:rPr>
              <a:t>7. In the vast Austrian, Russian, and Ottoman Empires, the combination of romanticism and nationalism was particularly potent.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218425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Romantic Movement</a:t>
            </a:r>
          </a:p>
          <a:p>
            <a:endParaRPr lang="en-US" dirty="0" smtClean="0"/>
          </a:p>
          <a:p>
            <a:r>
              <a:rPr lang="en-US" sz="1000" b="1" dirty="0" smtClean="0">
                <a:latin typeface="Arial" panose="020B0604020202020204" pitchFamily="34" charset="0"/>
                <a:cs typeface="Arial" panose="020B0604020202020204" pitchFamily="34" charset="0"/>
              </a:rPr>
              <a:t>C. Romanticism in Art and Music</a:t>
            </a:r>
          </a:p>
          <a:p>
            <a:r>
              <a:rPr lang="en-US" sz="1200" kern="1200" dirty="0" smtClean="0">
                <a:solidFill>
                  <a:schemeClr val="tx1"/>
                </a:solidFill>
                <a:effectLst/>
                <a:latin typeface="Verdana" pitchFamily="-108" charset="0"/>
                <a:ea typeface="+mn-ea"/>
                <a:cs typeface="+mn-cs"/>
              </a:rPr>
              <a:t>1. The great French painter </a:t>
            </a:r>
            <a:r>
              <a:rPr lang="en-US" sz="1200" kern="1200" dirty="0" err="1" smtClean="0">
                <a:solidFill>
                  <a:schemeClr val="tx1"/>
                </a:solidFill>
                <a:effectLst/>
                <a:latin typeface="Verdana" pitchFamily="-108" charset="0"/>
                <a:ea typeface="+mn-ea"/>
                <a:cs typeface="+mn-cs"/>
              </a:rPr>
              <a:t>Eugène</a:t>
            </a:r>
            <a:r>
              <a:rPr lang="en-US" sz="1200" kern="1200" dirty="0" smtClean="0">
                <a:solidFill>
                  <a:schemeClr val="tx1"/>
                </a:solidFill>
                <a:effectLst/>
                <a:latin typeface="Verdana" pitchFamily="-108" charset="0"/>
                <a:ea typeface="+mn-ea"/>
                <a:cs typeface="+mn-cs"/>
              </a:rPr>
              <a:t> Delacroix (1798–1863) was a master of dramatic, colorful scenes that stirred the emotions.</a:t>
            </a:r>
          </a:p>
          <a:p>
            <a:r>
              <a:rPr lang="en-US" sz="1200" kern="1200" dirty="0" smtClean="0">
                <a:solidFill>
                  <a:schemeClr val="tx1"/>
                </a:solidFill>
                <a:effectLst/>
                <a:latin typeface="Verdana" pitchFamily="-108" charset="0"/>
                <a:ea typeface="+mn-ea"/>
                <a:cs typeface="+mn-cs"/>
              </a:rPr>
              <a:t>2. German-speaking Casper David Friedrich (1774–1840) painted somber landscapes of ruined churches or remote arctic shipwrecks, capturing the divine presence in natural forces.</a:t>
            </a:r>
          </a:p>
          <a:p>
            <a:r>
              <a:rPr lang="en-US" sz="1200" kern="1200" dirty="0" smtClean="0">
                <a:solidFill>
                  <a:schemeClr val="tx1"/>
                </a:solidFill>
                <a:effectLst/>
                <a:latin typeface="Verdana" pitchFamily="-108" charset="0"/>
                <a:ea typeface="+mn-ea"/>
                <a:cs typeface="+mn-cs"/>
              </a:rPr>
              <a:t>3. Notable romantic English painters included Joseph M. W. Turner (1775–1851), who often depicted nature’s power and terror, and John Constable (1776–1837), who painted humans living peacefully amid rural landscapes.</a:t>
            </a:r>
          </a:p>
          <a:p>
            <a:r>
              <a:rPr lang="en-US" sz="1200" kern="1200" dirty="0" smtClean="0">
                <a:solidFill>
                  <a:schemeClr val="tx1"/>
                </a:solidFill>
                <a:effectLst/>
                <a:latin typeface="Verdana" pitchFamily="-108" charset="0"/>
                <a:ea typeface="+mn-ea"/>
                <a:cs typeface="+mn-cs"/>
              </a:rPr>
              <a:t>4. Abandoning well-defined structures, the great romantic composers used a wide range of forms to create a thousand musical landscapes and evoke a host of powerful emotions.</a:t>
            </a:r>
          </a:p>
          <a:p>
            <a:r>
              <a:rPr lang="en-US" sz="1000" kern="1200" dirty="0" smtClean="0">
                <a:solidFill>
                  <a:schemeClr val="tx1"/>
                </a:solidFill>
                <a:effectLst/>
                <a:latin typeface="Verdana" pitchFamily="-108" charset="0"/>
                <a:ea typeface="+mn-ea"/>
                <a:cs typeface="+mn-cs"/>
              </a:rPr>
              <a:t>5. Music became a sublime end in itself, expressing the endless yearning of the soul, and made cultural heroes of romantic composers such as Franz Liszt </a:t>
            </a:r>
            <a:br>
              <a:rPr lang="en-US" sz="1000" kern="1200" dirty="0" smtClean="0">
                <a:solidFill>
                  <a:schemeClr val="tx1"/>
                </a:solidFill>
                <a:effectLst/>
                <a:latin typeface="Verdana" pitchFamily="-108" charset="0"/>
                <a:ea typeface="+mn-ea"/>
                <a:cs typeface="+mn-cs"/>
              </a:rPr>
            </a:br>
            <a:r>
              <a:rPr lang="en-US" sz="1000" kern="1200" dirty="0" smtClean="0">
                <a:solidFill>
                  <a:schemeClr val="tx1"/>
                </a:solidFill>
                <a:effectLst/>
                <a:latin typeface="Verdana" pitchFamily="-108" charset="0"/>
                <a:ea typeface="+mn-ea"/>
                <a:cs typeface="+mn-cs"/>
              </a:rPr>
              <a:t>(1811–1886), whose performances evoked great emotional responses.</a:t>
            </a:r>
          </a:p>
          <a:p>
            <a:r>
              <a:rPr lang="en-US" sz="1000" kern="1200" dirty="0" smtClean="0">
                <a:solidFill>
                  <a:schemeClr val="tx1"/>
                </a:solidFill>
                <a:effectLst/>
                <a:latin typeface="Verdana" pitchFamily="-108" charset="0"/>
                <a:ea typeface="+mn-ea"/>
                <a:cs typeface="+mn-cs"/>
              </a:rPr>
              <a:t>6. Ludwig van Beethoven (1770–1827), the most famous romantic composer, used contrasting themes and tones to produce dramatic conflict and inspiring resolutions.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3833397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Reforms and Revolutions Before 1848</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National</a:t>
            </a:r>
            <a:r>
              <a:rPr lang="en-US" sz="1000" b="1" baseline="0" dirty="0" smtClean="0">
                <a:latin typeface="Arial" panose="020B0604020202020204" pitchFamily="34" charset="0"/>
                <a:cs typeface="Arial" panose="020B0604020202020204" pitchFamily="34" charset="0"/>
              </a:rPr>
              <a:t> Liberation in Greece</a:t>
            </a:r>
          </a:p>
          <a:p>
            <a:r>
              <a:rPr lang="en-US" sz="1200" kern="1200" dirty="0" smtClean="0">
                <a:solidFill>
                  <a:schemeClr val="tx1"/>
                </a:solidFill>
                <a:effectLst/>
                <a:latin typeface="Verdana" pitchFamily="-108" charset="0"/>
                <a:ea typeface="+mn-ea"/>
                <a:cs typeface="+mn-cs"/>
              </a:rPr>
              <a:t>1. Despite living under the domination of the Ottoman Turks since the fifteenth century, the Greeks had survived as a people, united by their language and the Greek Orthodox religion.</a:t>
            </a:r>
          </a:p>
          <a:p>
            <a:r>
              <a:rPr lang="en-US" sz="1200" kern="1200" dirty="0" smtClean="0">
                <a:solidFill>
                  <a:schemeClr val="tx1"/>
                </a:solidFill>
                <a:effectLst/>
                <a:latin typeface="Verdana" pitchFamily="-108" charset="0"/>
                <a:ea typeface="+mn-ea"/>
                <a:cs typeface="+mn-cs"/>
              </a:rPr>
              <a:t>2. The rising nationalism of the early nineteenth century led to the formation of secret societies and then to revolt in 1821, led by Alexander Ypsilanti, a Greek patriot and a general in the Russian army.</a:t>
            </a:r>
          </a:p>
          <a:p>
            <a:r>
              <a:rPr lang="en-US" sz="1200" kern="1200" dirty="0" smtClean="0">
                <a:solidFill>
                  <a:schemeClr val="tx1"/>
                </a:solidFill>
                <a:effectLst/>
                <a:latin typeface="Verdana" pitchFamily="-108" charset="0"/>
                <a:ea typeface="+mn-ea"/>
                <a:cs typeface="+mn-cs"/>
              </a:rPr>
              <a:t>3. At first, the Great Powers opposed the revolution and refused to back Ypsilanti.</a:t>
            </a:r>
          </a:p>
          <a:p>
            <a:r>
              <a:rPr lang="en-US" sz="1000" kern="1200" dirty="0" smtClean="0">
                <a:solidFill>
                  <a:schemeClr val="tx1"/>
                </a:solidFill>
                <a:effectLst/>
                <a:latin typeface="Verdana" pitchFamily="-108" charset="0"/>
                <a:ea typeface="+mn-ea"/>
                <a:cs typeface="+mn-cs"/>
              </a:rPr>
              <a:t>4. In 1827 Great Britain, France, and Russia yielded to popular demands at home and directed Turkey to accept an armistice. </a:t>
            </a:r>
          </a:p>
          <a:p>
            <a:r>
              <a:rPr lang="en-US" sz="1000" kern="1200" dirty="0" smtClean="0">
                <a:solidFill>
                  <a:schemeClr val="tx1"/>
                </a:solidFill>
                <a:effectLst/>
                <a:latin typeface="Verdana" pitchFamily="-108" charset="0"/>
                <a:ea typeface="+mn-ea"/>
                <a:cs typeface="+mn-cs"/>
              </a:rPr>
              <a:t>5. Great Britain, France, and Russia finally declared Greece independent in 1830 and installed a German prince as king of the new country in 1832.</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371968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Reforms and Revolutions Before 1848</a:t>
            </a:r>
          </a:p>
          <a:p>
            <a:endParaRPr lang="en-US" dirty="0" smtClean="0"/>
          </a:p>
          <a:p>
            <a:r>
              <a:rPr lang="en-US" sz="1000" b="1" dirty="0" smtClean="0">
                <a:latin typeface="Arial" panose="020B0604020202020204" pitchFamily="34" charset="0"/>
                <a:cs typeface="Arial" panose="020B0604020202020204" pitchFamily="34" charset="0"/>
              </a:rPr>
              <a:t>B. Liberal Reform in Great Britain</a:t>
            </a:r>
          </a:p>
          <a:p>
            <a:r>
              <a:rPr lang="en-US" sz="1200" kern="1200" dirty="0" smtClean="0">
                <a:solidFill>
                  <a:schemeClr val="tx1"/>
                </a:solidFill>
                <a:effectLst/>
                <a:latin typeface="Verdana" pitchFamily="-108" charset="0"/>
                <a:ea typeface="+mn-ea"/>
                <a:cs typeface="+mn-cs"/>
              </a:rPr>
              <a:t>1. Successful business and professional people could join the landed aristocracy, and the common people enjoyed limited civil rights; yet only about 8 percent of the population had the right to vote, and government policies supported the aristocracy and the new industrial capitalists. </a:t>
            </a:r>
          </a:p>
          <a:p>
            <a:r>
              <a:rPr lang="en-US" sz="1200" kern="1200" dirty="0" smtClean="0">
                <a:solidFill>
                  <a:schemeClr val="tx1"/>
                </a:solidFill>
                <a:effectLst/>
                <a:latin typeface="Verdana" pitchFamily="-108" charset="0"/>
                <a:ea typeface="+mn-ea"/>
                <a:cs typeface="+mn-cs"/>
              </a:rPr>
              <a:t>2. By the 1780s there was growing interest in political reform, and by the time of the Napoleonic wars, unions began to form; however, the British aristocracy was extremely hostile to attempts to change the status quo.</a:t>
            </a:r>
          </a:p>
          <a:p>
            <a:r>
              <a:rPr lang="en-US" sz="1200" kern="1200" dirty="0" smtClean="0">
                <a:solidFill>
                  <a:schemeClr val="tx1"/>
                </a:solidFill>
                <a:effectLst/>
                <a:latin typeface="Verdana" pitchFamily="-108" charset="0"/>
                <a:ea typeface="+mn-ea"/>
                <a:cs typeface="+mn-cs"/>
              </a:rPr>
              <a:t>3. Conflicts between the ruling class and laborers were sparked in 1815 when the aristocracy selfishly forced changes in the Corn Laws, prohibiting the importation of foreign grain unless the price at home rose to improbable levels. This triggered protests and demonstrations by urban laborers, with the support of radical intellectuals</a:t>
            </a:r>
          </a:p>
          <a:p>
            <a:r>
              <a:rPr lang="en-US" sz="1000" kern="1200" dirty="0" smtClean="0">
                <a:solidFill>
                  <a:schemeClr val="tx1"/>
                </a:solidFill>
                <a:effectLst/>
                <a:latin typeface="Verdana" pitchFamily="-108" charset="0"/>
                <a:ea typeface="+mn-ea"/>
                <a:cs typeface="+mn-cs"/>
              </a:rPr>
              <a:t>4. Parliament passed the infamous Six Acts, which placed controls on a heavily taxed press and practically eliminated all mass meetings.</a:t>
            </a:r>
          </a:p>
          <a:p>
            <a:r>
              <a:rPr lang="en-US" sz="1000" kern="1200" dirty="0" smtClean="0">
                <a:solidFill>
                  <a:schemeClr val="tx1"/>
                </a:solidFill>
                <a:effectLst/>
                <a:latin typeface="Verdana" pitchFamily="-108" charset="0"/>
                <a:ea typeface="+mn-ea"/>
                <a:cs typeface="+mn-cs"/>
              </a:rPr>
              <a:t>5. These acts were followed by an enormous but orderly protest at Saint Peter’s Fields in Manchester, which was savagely repressed by armed cavalry.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2625260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Reforms and Revolutions Before 1848</a:t>
            </a:r>
          </a:p>
          <a:p>
            <a:endParaRPr lang="en-US" dirty="0" smtClean="0"/>
          </a:p>
          <a:p>
            <a:r>
              <a:rPr lang="en-US" sz="1000" b="1" dirty="0" smtClean="0">
                <a:latin typeface="Arial" panose="020B0604020202020204" pitchFamily="34" charset="0"/>
                <a:cs typeface="Arial" panose="020B0604020202020204" pitchFamily="34" charset="0"/>
              </a:rPr>
              <a:t>B. Liberal Reform in Great Britain</a:t>
            </a:r>
          </a:p>
          <a:p>
            <a:r>
              <a:rPr lang="en-US" sz="1000" kern="1200" dirty="0" smtClean="0">
                <a:solidFill>
                  <a:schemeClr val="tx1"/>
                </a:solidFill>
                <a:effectLst/>
                <a:latin typeface="Verdana" pitchFamily="-108" charset="0"/>
                <a:ea typeface="+mn-ea"/>
                <a:cs typeface="+mn-cs"/>
              </a:rPr>
              <a:t>6. In response to calls for reform from the new manufacturing and commercial elite, in the 1820s the Tory government moved in the direction of better urban administration, greater economic liberalism, civil equality for Catholics, and limited importation of foreign grain. </a:t>
            </a:r>
          </a:p>
          <a:p>
            <a:r>
              <a:rPr lang="en-US" sz="1000" kern="1200" dirty="0" smtClean="0">
                <a:solidFill>
                  <a:schemeClr val="tx1"/>
                </a:solidFill>
                <a:effectLst/>
                <a:latin typeface="Verdana" pitchFamily="-108" charset="0"/>
                <a:ea typeface="+mn-ea"/>
                <a:cs typeface="+mn-cs"/>
              </a:rPr>
              <a:t>7. The Whig Party had by tradition been more responsive to middle-class commercial and manufacturing interests and sponsored the Reform Bill of 1832.</a:t>
            </a:r>
          </a:p>
          <a:p>
            <a:r>
              <a:rPr lang="en-US" sz="1000" kern="1200" dirty="0" smtClean="0">
                <a:solidFill>
                  <a:schemeClr val="tx1"/>
                </a:solidFill>
                <a:effectLst/>
                <a:latin typeface="Verdana" pitchFamily="-108" charset="0"/>
                <a:ea typeface="+mn-ea"/>
                <a:cs typeface="+mn-cs"/>
              </a:rPr>
              <a:t>8. The “People’s Charter” of 1838 and the Chartist movement, that demanded universal male (but not female) suffrage, pressed British elites for more radical reform.</a:t>
            </a:r>
          </a:p>
          <a:p>
            <a:r>
              <a:rPr lang="en-US" sz="1000" kern="1200" dirty="0" smtClean="0">
                <a:solidFill>
                  <a:schemeClr val="tx1"/>
                </a:solidFill>
                <a:effectLst/>
                <a:latin typeface="Verdana" pitchFamily="-108" charset="0"/>
                <a:ea typeface="+mn-ea"/>
                <a:cs typeface="+mn-cs"/>
              </a:rPr>
              <a:t>9. In addition to calling for universal male suffrage, many working-class people joined with middle-class manufacturers in the Anti–Corn Law League, founded in Manchester in 1839. When Ireland’s potato crop failed in 1845 and famine prices for food seemed likely in England, a few Tories joined with the Whigs to repeal the Corn Laws in 1846 and allow free imports of grain.</a:t>
            </a:r>
          </a:p>
          <a:p>
            <a:r>
              <a:rPr lang="en-US" sz="1000" kern="1200" dirty="0" smtClean="0">
                <a:solidFill>
                  <a:schemeClr val="tx1"/>
                </a:solidFill>
                <a:effectLst/>
                <a:latin typeface="Verdana" pitchFamily="-108" charset="0"/>
                <a:ea typeface="+mn-ea"/>
                <a:cs typeface="+mn-cs"/>
              </a:rPr>
              <a:t>10. The Tories passed the Ten Hours Act of 1847, which limited the workday for women and young people in factories to ten hours, and they continued to support legislation regulating factory conditions.</a:t>
            </a:r>
          </a:p>
          <a:p>
            <a:r>
              <a:rPr lang="en-US" sz="1000" kern="1200" dirty="0" smtClean="0">
                <a:solidFill>
                  <a:schemeClr val="tx1"/>
                </a:solidFill>
                <a:effectLst/>
                <a:latin typeface="Verdana" pitchFamily="-108" charset="0"/>
                <a:ea typeface="+mn-ea"/>
                <a:cs typeface="+mn-cs"/>
              </a:rPr>
              <a:t>11. This competition between a still-powerful aristocracy and a strong middle class to gain the support of the working class was a crucial factor in Great Britain’s peaceful evolution.</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3426014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Reforms and Revolutions Before 1848</a:t>
            </a:r>
          </a:p>
          <a:p>
            <a:endParaRPr lang="en-US" dirty="0" smtClean="0"/>
          </a:p>
          <a:p>
            <a:r>
              <a:rPr lang="en-US" sz="1000" b="1" dirty="0" smtClean="0">
                <a:latin typeface="Arial" panose="020B0604020202020204" pitchFamily="34" charset="0"/>
                <a:cs typeface="Arial" panose="020B0604020202020204" pitchFamily="34" charset="0"/>
              </a:rPr>
              <a:t>C. Ireland and the Great Famine</a:t>
            </a:r>
          </a:p>
          <a:p>
            <a:r>
              <a:rPr lang="en-US" sz="1200" kern="1200" dirty="0" smtClean="0">
                <a:solidFill>
                  <a:schemeClr val="tx1"/>
                </a:solidFill>
                <a:effectLst/>
                <a:latin typeface="Verdana" pitchFamily="-108" charset="0"/>
                <a:ea typeface="+mn-ea"/>
                <a:cs typeface="+mn-cs"/>
              </a:rPr>
              <a:t>1. The people of Ireland did not benefit from the political competition in Britain; the great majority of the rural population, Irish Catholic peasants, were trapped in an exploitative tenant system under a tiny minority of Church of England Protestant landlords. </a:t>
            </a:r>
          </a:p>
          <a:p>
            <a:r>
              <a:rPr lang="en-US" sz="1200" kern="1200" dirty="0" smtClean="0">
                <a:solidFill>
                  <a:schemeClr val="tx1"/>
                </a:solidFill>
                <a:effectLst/>
                <a:latin typeface="Verdana" pitchFamily="-108" charset="0"/>
                <a:ea typeface="+mn-ea"/>
                <a:cs typeface="+mn-cs"/>
              </a:rPr>
              <a:t>2. Despite the terrible conditions, the population of Ireland doubled, from 4 million in 1780 to 8 million by 1840, a population explosion that was caused primarily by the extensive cultivation of the potato.</a:t>
            </a:r>
          </a:p>
          <a:p>
            <a:r>
              <a:rPr lang="en-US" sz="1200" kern="1200" dirty="0" smtClean="0">
                <a:solidFill>
                  <a:schemeClr val="tx1"/>
                </a:solidFill>
                <a:effectLst/>
                <a:latin typeface="Verdana" pitchFamily="-108" charset="0"/>
                <a:ea typeface="+mn-ea"/>
                <a:cs typeface="+mn-cs"/>
              </a:rPr>
              <a:t>3. As population and potato dependency grew, conditions became more precarious, and potato crop failures in 1845, 1846, 1848, and 1851 resulted in the Great Famine, a period of widespread sickness and starvation.</a:t>
            </a:r>
          </a:p>
          <a:p>
            <a:r>
              <a:rPr lang="en-US" sz="1000" kern="1200" dirty="0" smtClean="0">
                <a:solidFill>
                  <a:schemeClr val="tx1"/>
                </a:solidFill>
                <a:effectLst/>
                <a:latin typeface="Verdana" pitchFamily="-108" charset="0"/>
                <a:ea typeface="+mn-ea"/>
                <a:cs typeface="+mn-cs"/>
              </a:rPr>
              <a:t>4. The British government, committed to free-trade ideology, was slow to act, and when it did, its relief efforts were tragically inadequate.</a:t>
            </a:r>
          </a:p>
          <a:p>
            <a:r>
              <a:rPr lang="en-US" sz="1000" kern="1200" dirty="0" smtClean="0">
                <a:solidFill>
                  <a:schemeClr val="tx1"/>
                </a:solidFill>
                <a:effectLst/>
                <a:latin typeface="Verdana" pitchFamily="-108" charset="0"/>
                <a:ea typeface="+mn-ea"/>
                <a:cs typeface="+mn-cs"/>
              </a:rPr>
              <a:t>5. Moreover, the government continued to collect taxes, landlords demanded their rents, and tenants who could not pay were evicted and their homes destroyed.</a:t>
            </a:r>
          </a:p>
          <a:p>
            <a:r>
              <a:rPr lang="en-US" sz="1000" kern="1200" dirty="0" smtClean="0">
                <a:solidFill>
                  <a:schemeClr val="tx1"/>
                </a:solidFill>
                <a:effectLst/>
                <a:latin typeface="Verdana" pitchFamily="-108" charset="0"/>
                <a:ea typeface="+mn-ea"/>
                <a:cs typeface="+mn-cs"/>
              </a:rPr>
              <a:t>6. The Great Famine also intensified anti-British feeling and promoted Irish nationalism, leading to campaigns for land reform, home rule, and, eventually, Irish independence.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167378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Aftermath of the Napoleonic Wars</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European Balance of Power</a:t>
            </a:r>
          </a:p>
          <a:p>
            <a:r>
              <a:rPr lang="en-US" sz="1200" kern="1200" dirty="0" smtClean="0">
                <a:solidFill>
                  <a:schemeClr val="tx1"/>
                </a:solidFill>
                <a:effectLst/>
                <a:latin typeface="Verdana" pitchFamily="-108" charset="0"/>
                <a:ea typeface="+mn-ea"/>
                <a:cs typeface="+mn-cs"/>
              </a:rPr>
              <a:t>1. In 1814 the Quadruple Alliance of Russia, Prussia, Austria, and Great Britain finally defeated France and agreed to meet at the Congress of Vienna to fashion a general peace settlement.</a:t>
            </a:r>
          </a:p>
          <a:p>
            <a:r>
              <a:rPr lang="en-US" sz="1200" kern="1200" dirty="0" smtClean="0">
                <a:solidFill>
                  <a:schemeClr val="tx1"/>
                </a:solidFill>
                <a:effectLst/>
                <a:latin typeface="Verdana" pitchFamily="-108" charset="0"/>
                <a:ea typeface="+mn-ea"/>
                <a:cs typeface="+mn-cs"/>
              </a:rPr>
              <a:t>2.</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The first Treaty of Paris gave France the boundaries it possessed in 1792, which were larger than those of 1789, restored the Bourbon dynasty, and did not require France to pay war reparations.</a:t>
            </a:r>
          </a:p>
          <a:p>
            <a:r>
              <a:rPr lang="en-US" sz="1200" kern="1200" dirty="0" smtClean="0">
                <a:solidFill>
                  <a:schemeClr val="tx1"/>
                </a:solidFill>
                <a:effectLst/>
                <a:latin typeface="Verdana" pitchFamily="-108" charset="0"/>
                <a:ea typeface="+mn-ea"/>
                <a:cs typeface="+mn-cs"/>
              </a:rPr>
              <a:t>3. </a:t>
            </a:r>
            <a:r>
              <a:rPr lang="en-US" sz="1200" kern="1200" dirty="0" err="1" smtClean="0">
                <a:solidFill>
                  <a:schemeClr val="tx1"/>
                </a:solidFill>
                <a:effectLst/>
                <a:latin typeface="Verdana" pitchFamily="-108" charset="0"/>
                <a:ea typeface="+mn-ea"/>
                <a:cs typeface="+mn-cs"/>
              </a:rPr>
              <a:t>Klemens</a:t>
            </a:r>
            <a:r>
              <a:rPr lang="en-US" sz="1200" kern="1200" dirty="0" smtClean="0">
                <a:solidFill>
                  <a:schemeClr val="tx1"/>
                </a:solidFill>
                <a:effectLst/>
                <a:latin typeface="Verdana" pitchFamily="-108" charset="0"/>
                <a:ea typeface="+mn-ea"/>
                <a:cs typeface="+mn-cs"/>
              </a:rPr>
              <a:t> von Metternich and Robert </a:t>
            </a:r>
            <a:r>
              <a:rPr lang="en-US" sz="1200" kern="1200" dirty="0" err="1" smtClean="0">
                <a:solidFill>
                  <a:schemeClr val="tx1"/>
                </a:solidFill>
                <a:effectLst/>
                <a:latin typeface="Verdana" pitchFamily="-108" charset="0"/>
                <a:ea typeface="+mn-ea"/>
                <a:cs typeface="+mn-cs"/>
              </a:rPr>
              <a:t>Castlereagh</a:t>
            </a:r>
            <a:r>
              <a:rPr lang="en-US" sz="1200" kern="1200" dirty="0" smtClean="0">
                <a:solidFill>
                  <a:schemeClr val="tx1"/>
                </a:solidFill>
                <a:effectLst/>
                <a:latin typeface="Verdana" pitchFamily="-108" charset="0"/>
                <a:ea typeface="+mn-ea"/>
                <a:cs typeface="+mn-cs"/>
              </a:rPr>
              <a:t>, the foreign ministers of Austria and Great Britain, respectively, as well as their French counterpart, Charles Talleyrand, were motivated by self-interest and a balance-of-power ideology in discouraging aggression by any combination of states or the domination of Europe by a single state.</a:t>
            </a:r>
          </a:p>
          <a:p>
            <a:r>
              <a:rPr lang="en-US" sz="1200" kern="1200" dirty="0" smtClean="0">
                <a:solidFill>
                  <a:schemeClr val="tx1"/>
                </a:solidFill>
                <a:effectLst/>
                <a:latin typeface="Verdana" pitchFamily="-108" charset="0"/>
                <a:ea typeface="+mn-ea"/>
                <a:cs typeface="+mn-cs"/>
              </a:rPr>
              <a:t>4. The Great Powers agreed that each of them should receive territory for their victory against France: Great Britain gained colonies and strategic outposts; Austria took Venetia, Lombardy, and some Polish possessions; Russia’s and Prussia’s claims were disputed, and in the end, Russia accepted a small Polish kingdom and Prussia took part of Saxony.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071441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Reforms and Revolutions Before 1848</a:t>
            </a:r>
          </a:p>
          <a:p>
            <a:endParaRPr lang="en-US" dirty="0" smtClean="0"/>
          </a:p>
          <a:p>
            <a:r>
              <a:rPr lang="en-US" sz="1000" b="1" dirty="0" smtClean="0">
                <a:latin typeface="Arial" panose="020B0604020202020204" pitchFamily="34" charset="0"/>
                <a:cs typeface="Arial" panose="020B0604020202020204" pitchFamily="34" charset="0"/>
              </a:rPr>
              <a:t>D. The Revolution of 1830 in France</a:t>
            </a:r>
          </a:p>
          <a:p>
            <a:r>
              <a:rPr lang="en-US" sz="1200" kern="1200" dirty="0" smtClean="0">
                <a:solidFill>
                  <a:schemeClr val="tx1"/>
                </a:solidFill>
                <a:effectLst/>
                <a:latin typeface="Verdana" pitchFamily="-108" charset="0"/>
                <a:ea typeface="+mn-ea"/>
                <a:cs typeface="+mn-cs"/>
              </a:rPr>
              <a:t>1. Louis XVIII’s Constitutional Charter of 1814 was basically a liberal constitution that protected the economic and social gains of the middle class and the peasantry in the French Revolution, permitted great intellectual and artistic freedom, and created a parliament with upper and lower houses.</a:t>
            </a:r>
          </a:p>
          <a:p>
            <a:r>
              <a:rPr lang="en-US" sz="1200" kern="1200" dirty="0" smtClean="0">
                <a:solidFill>
                  <a:schemeClr val="tx1"/>
                </a:solidFill>
                <a:effectLst/>
                <a:latin typeface="Verdana" pitchFamily="-108" charset="0"/>
                <a:ea typeface="+mn-ea"/>
                <a:cs typeface="+mn-cs"/>
              </a:rPr>
              <a:t>2. Louis’s conservative successor, Charles X (r. 1824–1830), wanted to re-establish the old order in France but was blocked by the opposition of the deputies, so in 1830 he turned to military adventure in an effort to rally French nationalism and gain popular support.</a:t>
            </a:r>
          </a:p>
          <a:p>
            <a:r>
              <a:rPr lang="en-US" sz="1000" kern="1200" dirty="0" smtClean="0">
                <a:solidFill>
                  <a:schemeClr val="tx1"/>
                </a:solidFill>
                <a:effectLst/>
                <a:latin typeface="Verdana" pitchFamily="-108" charset="0"/>
                <a:ea typeface="+mn-ea"/>
                <a:cs typeface="+mn-cs"/>
              </a:rPr>
              <a:t>3. In June 1830, in response to a long-standing dispute with Muslim Algeria, a French force of 37,000 crossed the Mediterranean and took the Algerian capital city of Algiers in three weeks. In 1831 Algerians in the interior revolted and waged a fearsome war until 1847, when French armies finally subdued the country and expropriated large tracts of Muslim land.</a:t>
            </a:r>
          </a:p>
          <a:p>
            <a:r>
              <a:rPr lang="en-US" sz="1000" kern="1200" dirty="0" smtClean="0">
                <a:solidFill>
                  <a:schemeClr val="tx1"/>
                </a:solidFill>
                <a:effectLst/>
                <a:latin typeface="Verdana" pitchFamily="-108" charset="0"/>
                <a:ea typeface="+mn-ea"/>
                <a:cs typeface="+mn-cs"/>
              </a:rPr>
              <a:t>4. Emboldened by the good news from Algeria, Charles repudiated the Constitutional Charter in July 1830, stripped much of the wealthy middle class of its voting rights, and censored the press.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870799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Reforms and Revolutions Before 1848</a:t>
            </a:r>
          </a:p>
          <a:p>
            <a:endParaRPr lang="en-US" dirty="0" smtClean="0"/>
          </a:p>
          <a:p>
            <a:r>
              <a:rPr lang="en-US" sz="1000" b="1" dirty="0" smtClean="0">
                <a:latin typeface="Arial" panose="020B0604020202020204" pitchFamily="34" charset="0"/>
                <a:cs typeface="Arial" panose="020B0604020202020204" pitchFamily="34" charset="0"/>
              </a:rPr>
              <a:t>D. The Revolution of 1830 in France</a:t>
            </a:r>
          </a:p>
          <a:p>
            <a:r>
              <a:rPr lang="en-US" sz="1000" kern="1200" dirty="0" smtClean="0">
                <a:solidFill>
                  <a:schemeClr val="tx1"/>
                </a:solidFill>
                <a:effectLst/>
                <a:latin typeface="Verdana" pitchFamily="-108" charset="0"/>
                <a:ea typeface="+mn-ea"/>
                <a:cs typeface="+mn-cs"/>
              </a:rPr>
              <a:t>5. The immediate reaction was insurrection in the capital, and three days of vicious fighting brought down the government and forced Charles to flee.</a:t>
            </a:r>
            <a:r>
              <a:rPr lang="en-US" sz="1000" kern="1200" baseline="0" dirty="0" smtClean="0">
                <a:solidFill>
                  <a:schemeClr val="tx1"/>
                </a:solidFill>
                <a:effectLst/>
                <a:latin typeface="Verdana" pitchFamily="-108" charset="0"/>
                <a:ea typeface="+mn-ea"/>
                <a:cs typeface="+mn-cs"/>
              </a:rPr>
              <a:t> The </a:t>
            </a:r>
            <a:r>
              <a:rPr lang="en-US" sz="1000" kern="1200" dirty="0" smtClean="0">
                <a:solidFill>
                  <a:schemeClr val="tx1"/>
                </a:solidFill>
                <a:effectLst/>
                <a:latin typeface="Verdana" pitchFamily="-108" charset="0"/>
                <a:ea typeface="+mn-ea"/>
                <a:cs typeface="+mn-cs"/>
              </a:rPr>
              <a:t>upper middle class, which had fomented the revolt, seated Charles’s cousin, Louis Philippe, duke of </a:t>
            </a:r>
            <a:r>
              <a:rPr lang="en-US" sz="1000" kern="1200" dirty="0" err="1" smtClean="0">
                <a:solidFill>
                  <a:schemeClr val="tx1"/>
                </a:solidFill>
                <a:effectLst/>
                <a:latin typeface="Verdana" pitchFamily="-108" charset="0"/>
                <a:ea typeface="+mn-ea"/>
                <a:cs typeface="+mn-cs"/>
              </a:rPr>
              <a:t>Orléans</a:t>
            </a:r>
            <a:r>
              <a:rPr lang="en-US" sz="1000" kern="1200" dirty="0" smtClean="0">
                <a:solidFill>
                  <a:schemeClr val="tx1"/>
                </a:solidFill>
                <a:effectLst/>
                <a:latin typeface="Verdana" pitchFamily="-108" charset="0"/>
                <a:ea typeface="+mn-ea"/>
                <a:cs typeface="+mn-cs"/>
              </a:rPr>
              <a:t>, on the vacant throne.</a:t>
            </a:r>
          </a:p>
          <a:p>
            <a:r>
              <a:rPr lang="en-US" sz="1000" kern="1200" dirty="0" smtClean="0">
                <a:solidFill>
                  <a:schemeClr val="tx1"/>
                </a:solidFill>
                <a:effectLst/>
                <a:latin typeface="Verdana" pitchFamily="-108" charset="0"/>
                <a:ea typeface="+mn-ea"/>
                <a:cs typeface="+mn-cs"/>
              </a:rPr>
              <a:t>6. Louis Philippe (r. 1830–1848) accepted the Constitutional Charter of 1814 and adopted the red, white, and blue flag of the French Revolution. </a:t>
            </a:r>
          </a:p>
          <a:p>
            <a:r>
              <a:rPr lang="en-US" sz="1000" kern="1200" dirty="0" smtClean="0">
                <a:solidFill>
                  <a:schemeClr val="tx1"/>
                </a:solidFill>
                <a:effectLst/>
                <a:latin typeface="Verdana" pitchFamily="-108" charset="0"/>
                <a:ea typeface="+mn-ea"/>
                <a:cs typeface="+mn-cs"/>
              </a:rPr>
              <a:t>7. The political situation in France remained fundamentally unchanged, however—the upper middle classes had brought about a change in dynasty that maintained the status quo—and popular demands for reform went unanswered.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239978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Revolutions of</a:t>
            </a:r>
            <a:r>
              <a:rPr lang="en-US" sz="1000" b="1" baseline="0" dirty="0" smtClean="0">
                <a:latin typeface="Arial" panose="020B0604020202020204" pitchFamily="34" charset="0"/>
                <a:cs typeface="Arial" panose="020B0604020202020204" pitchFamily="34" charset="0"/>
              </a:rPr>
              <a:t> 1848</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A Democratic Republic in France</a:t>
            </a:r>
          </a:p>
          <a:p>
            <a:r>
              <a:rPr lang="en-US" sz="1200" kern="1200" dirty="0" smtClean="0">
                <a:solidFill>
                  <a:schemeClr val="tx1"/>
                </a:solidFill>
                <a:effectLst/>
                <a:latin typeface="Verdana" pitchFamily="-108" charset="0"/>
                <a:ea typeface="+mn-ea"/>
                <a:cs typeface="+mn-cs"/>
              </a:rPr>
              <a:t>1. For eighteen years Louis Philippe’s “bourgeois monarchy,” characterized by stubborn inaction and complacency, had served the selfish interests of wealthy elites and failed to enact social legislation or electoral reform.</a:t>
            </a:r>
          </a:p>
          <a:p>
            <a:r>
              <a:rPr lang="en-US" sz="1200" kern="1200" dirty="0" smtClean="0">
                <a:solidFill>
                  <a:schemeClr val="tx1"/>
                </a:solidFill>
                <a:effectLst/>
                <a:latin typeface="Verdana" pitchFamily="-108" charset="0"/>
                <a:ea typeface="+mn-ea"/>
                <a:cs typeface="+mn-cs"/>
              </a:rPr>
              <a:t>2. The government’s failures, combined with a severe depression and crop failures in 1846–1847, united a diverse group of opponents and eventually touched off a popular revolt in Paris on February 22, 1848; workers and students, armed with guns and dug in behind makeshift fortresses, demanded a new government.</a:t>
            </a:r>
          </a:p>
          <a:p>
            <a:r>
              <a:rPr lang="en-US" sz="1200" kern="1200" dirty="0" smtClean="0">
                <a:solidFill>
                  <a:schemeClr val="tx1"/>
                </a:solidFill>
                <a:effectLst/>
                <a:latin typeface="Verdana" pitchFamily="-108" charset="0"/>
                <a:ea typeface="+mn-ea"/>
                <a:cs typeface="+mn-cs"/>
              </a:rPr>
              <a:t>3. When Louis Philippe refused to call in the army and then abdicated, the revolutionaries proclaimed a provisional republic, headed by a ten-man executive committee, and immediately began drafting a democratic, republican constitution for France’s Second Republic.</a:t>
            </a:r>
          </a:p>
          <a:p>
            <a:r>
              <a:rPr lang="en-US" sz="1200" kern="1200" dirty="0" smtClean="0">
                <a:solidFill>
                  <a:schemeClr val="tx1"/>
                </a:solidFill>
                <a:effectLst/>
                <a:latin typeface="Verdana" pitchFamily="-108" charset="0"/>
                <a:ea typeface="+mn-ea"/>
                <a:cs typeface="+mn-cs"/>
              </a:rPr>
              <a:t>4. They gave the right to vote to every adult male, freed all slaves in French colonies, abolished the death penalty, and guaranteed workplace reforms.</a:t>
            </a:r>
          </a:p>
          <a:p>
            <a:r>
              <a:rPr lang="en-US" sz="1000" kern="1200" dirty="0" smtClean="0">
                <a:solidFill>
                  <a:schemeClr val="tx1"/>
                </a:solidFill>
                <a:effectLst/>
                <a:latin typeface="Verdana" pitchFamily="-108" charset="0"/>
                <a:ea typeface="+mn-ea"/>
                <a:cs typeface="+mn-cs"/>
              </a:rPr>
              <a:t>5. Voters elected to the new 900-person Constituent Assembly 500 monarchists and conservatives, about 270 moderate republicans, and 80 radicals or socialists.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3560845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Revolutions of</a:t>
            </a:r>
            <a:r>
              <a:rPr lang="en-US" sz="1000" b="1" baseline="0" dirty="0" smtClean="0">
                <a:latin typeface="Arial" panose="020B0604020202020204" pitchFamily="34" charset="0"/>
                <a:cs typeface="Arial" panose="020B0604020202020204" pitchFamily="34" charset="0"/>
              </a:rPr>
              <a:t> 1848</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A Democratic Republic in France</a:t>
            </a:r>
          </a:p>
          <a:p>
            <a:r>
              <a:rPr lang="en-US" sz="1000" kern="1200" dirty="0" smtClean="0">
                <a:solidFill>
                  <a:schemeClr val="tx1"/>
                </a:solidFill>
                <a:effectLst/>
                <a:latin typeface="Verdana" pitchFamily="-108" charset="0"/>
                <a:ea typeface="+mn-ea"/>
                <a:cs typeface="+mn-cs"/>
              </a:rPr>
              <a:t>6. Alexis de Tocqueville (1805–1859), one of the moderate republicans, observed that the socialist movement in Paris aroused the fierce hostility of France’s peasants, who owned land, and of the middle and upper classes.</a:t>
            </a:r>
          </a:p>
          <a:p>
            <a:r>
              <a:rPr lang="en-US" sz="1000" kern="1200" dirty="0" smtClean="0">
                <a:solidFill>
                  <a:schemeClr val="tx1"/>
                </a:solidFill>
                <a:effectLst/>
                <a:latin typeface="Verdana" pitchFamily="-108" charset="0"/>
                <a:ea typeface="+mn-ea"/>
                <a:cs typeface="+mn-cs"/>
              </a:rPr>
              <a:t>7. The clash of ideologies—of liberal moderation and radical socialism—became a clash of classes and arms after the elections.</a:t>
            </a:r>
          </a:p>
          <a:p>
            <a:r>
              <a:rPr lang="en-US" sz="1000" kern="1200" dirty="0" smtClean="0">
                <a:solidFill>
                  <a:schemeClr val="tx1"/>
                </a:solidFill>
                <a:effectLst/>
                <a:latin typeface="Verdana" pitchFamily="-108" charset="0"/>
                <a:ea typeface="+mn-ea"/>
                <a:cs typeface="+mn-cs"/>
              </a:rPr>
              <a:t>8. After three terrible “June Days” of street fighting and the death or injury of more than ten thousand people, the republican army under General Louis </a:t>
            </a:r>
            <a:r>
              <a:rPr lang="en-US" sz="1000" kern="1200" dirty="0" err="1" smtClean="0">
                <a:solidFill>
                  <a:schemeClr val="tx1"/>
                </a:solidFill>
                <a:effectLst/>
                <a:latin typeface="Verdana" pitchFamily="-108" charset="0"/>
                <a:ea typeface="+mn-ea"/>
                <a:cs typeface="+mn-cs"/>
              </a:rPr>
              <a:t>Cavaignac</a:t>
            </a:r>
            <a:r>
              <a:rPr lang="en-US" sz="1000" kern="1200" dirty="0" smtClean="0">
                <a:solidFill>
                  <a:schemeClr val="tx1"/>
                </a:solidFill>
                <a:effectLst/>
                <a:latin typeface="Verdana" pitchFamily="-108" charset="0"/>
                <a:ea typeface="+mn-ea"/>
                <a:cs typeface="+mn-cs"/>
              </a:rPr>
              <a:t> stood triumphant in a sea of working-class blood and hatred.</a:t>
            </a:r>
          </a:p>
          <a:p>
            <a:r>
              <a:rPr lang="en-US" sz="1000" kern="1200" dirty="0" smtClean="0">
                <a:solidFill>
                  <a:schemeClr val="tx1"/>
                </a:solidFill>
                <a:effectLst/>
                <a:latin typeface="Verdana" pitchFamily="-108" charset="0"/>
                <a:ea typeface="+mn-ea"/>
                <a:cs typeface="+mn-cs"/>
              </a:rPr>
              <a:t>9. Louis Napoleon, nephew of Napoleon Bonaparte, won the election of December 1848, fulfilling the desire of the propertied classes for order at any cost and producing a semi-authoritarian regime.</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184951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Revolutions of 1848</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Revolution and Reaction in the Austrian Empire</a:t>
            </a:r>
          </a:p>
          <a:p>
            <a:r>
              <a:rPr lang="en-US" sz="1200" kern="1200" dirty="0" smtClean="0">
                <a:solidFill>
                  <a:schemeClr val="tx1"/>
                </a:solidFill>
                <a:effectLst/>
                <a:latin typeface="Verdana" pitchFamily="-108" charset="0"/>
                <a:ea typeface="+mn-ea"/>
                <a:cs typeface="+mn-cs"/>
              </a:rPr>
              <a:t>1. News of the upheaval in France evoked excitement, as liberals demanded constitutions, representative governments, and greater civil liberties from authoritarian regimes and then revolted when governments hesitated.</a:t>
            </a:r>
          </a:p>
          <a:p>
            <a:r>
              <a:rPr lang="en-US" sz="1200" kern="1200" dirty="0" smtClean="0">
                <a:solidFill>
                  <a:schemeClr val="tx1"/>
                </a:solidFill>
                <a:effectLst/>
                <a:latin typeface="Verdana" pitchFamily="-108" charset="0"/>
                <a:ea typeface="+mn-ea"/>
                <a:cs typeface="+mn-cs"/>
              </a:rPr>
              <a:t>2. The revolution in the Austrian Empire began in Hungary in 1848, where nationalistic Hungarians demanded national autonomy, full civil liberties, and universal suffrage.</a:t>
            </a:r>
          </a:p>
          <a:p>
            <a:r>
              <a:rPr lang="en-US" sz="1200" kern="1200" dirty="0" smtClean="0">
                <a:solidFill>
                  <a:schemeClr val="tx1"/>
                </a:solidFill>
                <a:effectLst/>
                <a:latin typeface="Verdana" pitchFamily="-108" charset="0"/>
                <a:ea typeface="+mn-ea"/>
                <a:cs typeface="+mn-cs"/>
              </a:rPr>
              <a:t>3. The Habsburg emperor Ferdinand I (r. 1835–1848) capitulated and promised reforms and a liberal constitution, while Metternich fled to London.</a:t>
            </a:r>
          </a:p>
          <a:p>
            <a:r>
              <a:rPr lang="en-US" sz="1000" kern="1200" dirty="0" smtClean="0">
                <a:solidFill>
                  <a:schemeClr val="tx1"/>
                </a:solidFill>
                <a:effectLst/>
                <a:latin typeface="Verdana" pitchFamily="-108" charset="0"/>
                <a:ea typeface="+mn-ea"/>
                <a:cs typeface="+mn-cs"/>
              </a:rPr>
              <a:t>4.</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The coalition of revolutionaries was not stable, however, and once the monarchy abolished serfdom, the newly free peasants lost interest in the political and social questions agitating the cities.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14116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Revolutions of 1848</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 Revolution and Reaction in the Austrian Empire</a:t>
            </a:r>
          </a:p>
          <a:p>
            <a:r>
              <a:rPr lang="en-US" sz="1000" kern="1200" dirty="0" smtClean="0">
                <a:solidFill>
                  <a:schemeClr val="tx1"/>
                </a:solidFill>
                <a:effectLst/>
                <a:latin typeface="Verdana" pitchFamily="-108" charset="0"/>
                <a:ea typeface="+mn-ea"/>
                <a:cs typeface="+mn-cs"/>
              </a:rPr>
              <a:t>5. To the minority groups that formed half of the population—the Croats, Serbs, and Romanians—unification was unacceptable, as each group felt entitled to political autonomy and cultural independence. Thus, desires for national autonomy enabled the monarchy to play one ethnic group against the other.</a:t>
            </a:r>
          </a:p>
          <a:p>
            <a:r>
              <a:rPr lang="en-US" sz="1000" kern="1200" dirty="0" smtClean="0">
                <a:solidFill>
                  <a:schemeClr val="tx1"/>
                </a:solidFill>
                <a:effectLst/>
                <a:latin typeface="Verdana" pitchFamily="-108" charset="0"/>
                <a:ea typeface="+mn-ea"/>
                <a:cs typeface="+mn-cs"/>
              </a:rPr>
              <a:t>6. Finally, the conservative aristocratic forces rallied under the leadership of the archduchess Sophia, Ferdinand’s sister-in-law, who insisted that Ferdinand abdicate in favor of her son, Francis Joseph.</a:t>
            </a:r>
          </a:p>
          <a:p>
            <a:r>
              <a:rPr lang="en-US" sz="1000" kern="1200" dirty="0" smtClean="0">
                <a:solidFill>
                  <a:schemeClr val="tx1"/>
                </a:solidFill>
                <a:effectLst/>
                <a:latin typeface="Verdana" pitchFamily="-108" charset="0"/>
                <a:ea typeface="+mn-ea"/>
                <a:cs typeface="+mn-cs"/>
              </a:rPr>
              <a:t>7. At the end of October, the regular Austrian army attacked the student and working-class radicals barricaded in Vienna and retook the city at the cost of more than four thousand casualties.</a:t>
            </a:r>
          </a:p>
          <a:p>
            <a:r>
              <a:rPr lang="en-US" sz="1000" kern="1200" dirty="0" smtClean="0">
                <a:solidFill>
                  <a:schemeClr val="tx1"/>
                </a:solidFill>
                <a:effectLst/>
                <a:latin typeface="Verdana" pitchFamily="-108" charset="0"/>
                <a:ea typeface="+mn-ea"/>
                <a:cs typeface="+mn-cs"/>
              </a:rPr>
              <a:t>8. After Francis Joseph (r. 1848–1916) was crowned emperor of Austria, Nicholas I of Russia (r. 1825–1855) sent 130,000 Russian troops into Hungary on June 6, 1849, to subdue the country after bitter fighting.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2111297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Revolutions of 1848</a:t>
            </a:r>
          </a:p>
          <a:p>
            <a:endParaRPr lang="en-US" dirty="0" smtClean="0"/>
          </a:p>
          <a:p>
            <a:r>
              <a:rPr lang="en-US" sz="1000" b="1" dirty="0" smtClean="0">
                <a:latin typeface="Arial" panose="020B0604020202020204" pitchFamily="34" charset="0"/>
                <a:cs typeface="Arial" panose="020B0604020202020204" pitchFamily="34" charset="0"/>
              </a:rPr>
              <a:t>C. Prussia, the German Confederation,</a:t>
            </a:r>
            <a:r>
              <a:rPr lang="en-US" sz="1000" b="1" baseline="0" dirty="0" smtClean="0">
                <a:latin typeface="Arial" panose="020B0604020202020204" pitchFamily="34" charset="0"/>
                <a:cs typeface="Arial" panose="020B0604020202020204" pitchFamily="34" charset="0"/>
              </a:rPr>
              <a:t> and the Frankfurt National Parliament</a:t>
            </a:r>
          </a:p>
          <a:p>
            <a:r>
              <a:rPr lang="en-US" sz="1200" kern="1200" dirty="0" smtClean="0">
                <a:solidFill>
                  <a:schemeClr val="tx1"/>
                </a:solidFill>
                <a:effectLst/>
                <a:latin typeface="Verdana" pitchFamily="-108" charset="0"/>
                <a:ea typeface="+mn-ea"/>
                <a:cs typeface="+mn-cs"/>
              </a:rPr>
              <a:t>1. Since the Napoleonic wars, liberal German reformers had sought to transform absolutist Prussia into a constitutional monarchy, hoping it would eventually lead to a unified nation-state. </a:t>
            </a:r>
          </a:p>
          <a:p>
            <a:r>
              <a:rPr lang="en-US" sz="1200" kern="1200" dirty="0" smtClean="0">
                <a:solidFill>
                  <a:schemeClr val="tx1"/>
                </a:solidFill>
                <a:effectLst/>
                <a:latin typeface="Verdana" pitchFamily="-108" charset="0"/>
                <a:ea typeface="+mn-ea"/>
                <a:cs typeface="+mn-cs"/>
              </a:rPr>
              <a:t>2. In 1848, when the artisans and factory workers rioted in Berlin and temporarily joined with middle-class liberals in the struggle against the Prussian monarchy, the autocratic yet compassionate Frederick William IV (r. 1840–1861) vacillated and finally caved in. On March 21 he promised to grant Prussia a liberal constitution and to merge Prussia into a new national German state.</a:t>
            </a:r>
          </a:p>
          <a:p>
            <a:r>
              <a:rPr lang="en-US" sz="1000" kern="1200" dirty="0" smtClean="0">
                <a:solidFill>
                  <a:schemeClr val="tx1"/>
                </a:solidFill>
                <a:effectLst/>
                <a:latin typeface="Verdana" pitchFamily="-108" charset="0"/>
                <a:ea typeface="+mn-ea"/>
                <a:cs typeface="+mn-cs"/>
              </a:rPr>
              <a:t>3. When the workers issued a series of democratic and vaguely socialist demands that troubled their middle-class allies, a conservative clique gathered around the king to urge counter-revolution.</a:t>
            </a:r>
          </a:p>
          <a:p>
            <a:r>
              <a:rPr lang="en-US" sz="1000" kern="1200" dirty="0" smtClean="0">
                <a:solidFill>
                  <a:schemeClr val="tx1"/>
                </a:solidFill>
                <a:effectLst/>
                <a:latin typeface="Verdana" pitchFamily="-108" charset="0"/>
                <a:ea typeface="+mn-ea"/>
                <a:cs typeface="+mn-cs"/>
              </a:rPr>
              <a:t>4. In May, a national parliament convened in Frankfurt to write a German federal constitution; the middle-class elites who were elected as deputies called for constitutional monarchy, free speech, religious tolerance, and abolition of aristocratic privileges, but they ignored calls for more radical action.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448308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Revolutions of 1848</a:t>
            </a:r>
          </a:p>
          <a:p>
            <a:endParaRPr lang="en-US" dirty="0" smtClean="0"/>
          </a:p>
          <a:p>
            <a:r>
              <a:rPr lang="en-US" sz="1000" b="1" dirty="0" smtClean="0">
                <a:latin typeface="Arial" panose="020B0604020202020204" pitchFamily="34" charset="0"/>
                <a:cs typeface="Arial" panose="020B0604020202020204" pitchFamily="34" charset="0"/>
              </a:rPr>
              <a:t>C. Prussia, the German Confederation,</a:t>
            </a:r>
            <a:r>
              <a:rPr lang="en-US" sz="1000" b="1" baseline="0" dirty="0" smtClean="0">
                <a:latin typeface="Arial" panose="020B0604020202020204" pitchFamily="34" charset="0"/>
                <a:cs typeface="Arial" panose="020B0604020202020204" pitchFamily="34" charset="0"/>
              </a:rPr>
              <a:t> and the Frankfurt National Parliament</a:t>
            </a:r>
          </a:p>
          <a:p>
            <a:r>
              <a:rPr lang="en-US" sz="1000" kern="1200" dirty="0" smtClean="0">
                <a:solidFill>
                  <a:schemeClr val="tx1"/>
                </a:solidFill>
                <a:effectLst/>
                <a:latin typeface="Verdana" pitchFamily="-108" charset="0"/>
                <a:ea typeface="+mn-ea"/>
                <a:cs typeface="+mn-cs"/>
              </a:rPr>
              <a:t>5. In October deputies proposed unification around a “Greater Germany” that would include the German-speaking lands of the Austrian Empire, but the proposal foundered on Austrian determination to maintain its empire.</a:t>
            </a:r>
          </a:p>
          <a:p>
            <a:r>
              <a:rPr lang="en-US" sz="1000" kern="1200" dirty="0" smtClean="0">
                <a:solidFill>
                  <a:schemeClr val="tx1"/>
                </a:solidFill>
                <a:effectLst/>
                <a:latin typeface="Verdana" pitchFamily="-108" charset="0"/>
                <a:ea typeface="+mn-ea"/>
                <a:cs typeface="+mn-cs"/>
              </a:rPr>
              <a:t>6. In March 1849 the national parliament finally completed its draft liberal constitution and elected King Frederick William of Prussia emperor of a “lesser” German national state (minus Austria). Frederick William reasserted his royal authority, disbanded the Prussian Constituent Assembly, and refused to accept the “crown from the gutter” offered by the parliament in Frankfurt.</a:t>
            </a:r>
          </a:p>
          <a:p>
            <a:r>
              <a:rPr lang="en-US" sz="1000" kern="1200" dirty="0" smtClean="0">
                <a:solidFill>
                  <a:schemeClr val="tx1"/>
                </a:solidFill>
                <a:effectLst/>
                <a:latin typeface="Verdana" pitchFamily="-108" charset="0"/>
                <a:ea typeface="+mn-ea"/>
                <a:cs typeface="+mn-cs"/>
              </a:rPr>
              <a:t>7. Supported by Russia, Austria forced Prussia to renounce all schemes of unification in late 1850, and the German Confederation was re-established. </a:t>
            </a:r>
          </a:p>
          <a:p>
            <a:r>
              <a:rPr lang="en-US" sz="1000" kern="1200" dirty="0" smtClean="0">
                <a:solidFill>
                  <a:schemeClr val="tx1"/>
                </a:solidFill>
                <a:effectLst/>
                <a:latin typeface="Verdana" pitchFamily="-108" charset="0"/>
                <a:ea typeface="+mn-ea"/>
                <a:cs typeface="+mn-cs"/>
              </a:rPr>
              <a:t>8. Attempts to unite the Germans—first in a liberal national state and then in a conservative Prussian empire—had failed completely.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209762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Aftermath of the Napoleonic Wars</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European Balance of Power</a:t>
            </a:r>
          </a:p>
          <a:p>
            <a:r>
              <a:rPr lang="en-US" sz="1000" kern="1200" dirty="0" smtClean="0">
                <a:solidFill>
                  <a:schemeClr val="tx1"/>
                </a:solidFill>
                <a:effectLst/>
                <a:latin typeface="Verdana" pitchFamily="-108" charset="0"/>
                <a:ea typeface="+mn-ea"/>
                <a:cs typeface="+mn-cs"/>
              </a:rPr>
              <a:t>5. Napoleon escaped from Elba and reignited his wars of expansion, but he was defeated at Waterloo in 1815.</a:t>
            </a:r>
          </a:p>
          <a:p>
            <a:r>
              <a:rPr lang="en-US" sz="1000" kern="1200" dirty="0" smtClean="0">
                <a:solidFill>
                  <a:schemeClr val="tx1"/>
                </a:solidFill>
                <a:effectLst/>
                <a:latin typeface="Verdana" pitchFamily="-108" charset="0"/>
                <a:ea typeface="+mn-ea"/>
                <a:cs typeface="+mn-cs"/>
              </a:rPr>
              <a:t>6. The second Treaty of Paris, concluded after Napoleon’s final defeat, was still relatively moderate toward France, although this time France was required to pay an indemnity and to support an army of occupation for five years.</a:t>
            </a:r>
          </a:p>
          <a:p>
            <a:r>
              <a:rPr lang="en-US" sz="1000" kern="1200" dirty="0" smtClean="0">
                <a:solidFill>
                  <a:schemeClr val="tx1"/>
                </a:solidFill>
                <a:effectLst/>
                <a:latin typeface="Verdana" pitchFamily="-108" charset="0"/>
                <a:ea typeface="+mn-ea"/>
                <a:cs typeface="+mn-cs"/>
              </a:rPr>
              <a:t>7. The Quadruple Alliance then agreed to meet periodically to discuss common interests and to consider measures for maintaining peace in Europe. This European “Congress System” lasted long into the nineteenth century and settled many international crises through international conferences and balance-of-power diplomacy.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90771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Aftermath of the Napoleonic Wars</a:t>
            </a:r>
          </a:p>
          <a:p>
            <a:endParaRPr lang="en-US" dirty="0" smtClean="0"/>
          </a:p>
          <a:p>
            <a:r>
              <a:rPr lang="en-US" sz="1000" b="1" dirty="0" smtClean="0">
                <a:latin typeface="Arial" panose="020B0604020202020204" pitchFamily="34" charset="0"/>
                <a:cs typeface="Arial" panose="020B0604020202020204" pitchFamily="34" charset="0"/>
              </a:rPr>
              <a:t>B. Metternich and Conservatism</a:t>
            </a:r>
          </a:p>
          <a:p>
            <a:r>
              <a:rPr lang="en-US" sz="1200" kern="1200" dirty="0" smtClean="0">
                <a:solidFill>
                  <a:schemeClr val="tx1"/>
                </a:solidFill>
                <a:effectLst/>
                <a:latin typeface="Verdana" pitchFamily="-108" charset="0"/>
                <a:ea typeface="+mn-ea"/>
                <a:cs typeface="+mn-cs"/>
              </a:rPr>
              <a:t>1. The political ideals of conservatism dominated discussions at the Congress of Vienna.</a:t>
            </a:r>
          </a:p>
          <a:p>
            <a:r>
              <a:rPr lang="en-US" sz="1200" kern="1200" dirty="0" smtClean="0">
                <a:solidFill>
                  <a:schemeClr val="tx1"/>
                </a:solidFill>
                <a:effectLst/>
                <a:latin typeface="Verdana" pitchFamily="-108" charset="0"/>
                <a:ea typeface="+mn-ea"/>
                <a:cs typeface="+mn-cs"/>
              </a:rPr>
              <a:t>2. Determined defender of the monarchical status quo, Prince </a:t>
            </a:r>
            <a:r>
              <a:rPr lang="en-US" sz="1200" kern="1200" dirty="0" err="1" smtClean="0">
                <a:solidFill>
                  <a:schemeClr val="tx1"/>
                </a:solidFill>
                <a:effectLst/>
                <a:latin typeface="Verdana" pitchFamily="-108" charset="0"/>
                <a:ea typeface="+mn-ea"/>
                <a:cs typeface="+mn-cs"/>
              </a:rPr>
              <a:t>Klemens</a:t>
            </a:r>
            <a:r>
              <a:rPr lang="en-US" sz="1200" kern="1200" dirty="0" smtClean="0">
                <a:solidFill>
                  <a:schemeClr val="tx1"/>
                </a:solidFill>
                <a:effectLst/>
                <a:latin typeface="Verdana" pitchFamily="-108" charset="0"/>
                <a:ea typeface="+mn-ea"/>
                <a:cs typeface="+mn-cs"/>
              </a:rPr>
              <a:t> von Metternich (1773–1859) was an internationally oriented aristocrat who made a brilliant diplomatic career as Austria’s foreign minister from 1809 to 1848.</a:t>
            </a:r>
          </a:p>
          <a:p>
            <a:r>
              <a:rPr lang="en-US" sz="1200" kern="1200" dirty="0" smtClean="0">
                <a:solidFill>
                  <a:schemeClr val="tx1"/>
                </a:solidFill>
                <a:effectLst/>
                <a:latin typeface="Verdana" pitchFamily="-108" charset="0"/>
                <a:ea typeface="+mn-ea"/>
                <a:cs typeface="+mn-cs"/>
              </a:rPr>
              <a:t>3. Metternich’s pessimistic view of human nature as prone to error, excess, and self-serving behavior was confirmed by the disruptive events of the American and French revolutions and the Napoleonic wars, which he believed responsible for twenty-five years of bloodshed and suffering.</a:t>
            </a:r>
          </a:p>
          <a:p>
            <a:r>
              <a:rPr lang="en-US" sz="1000" kern="1200" dirty="0" smtClean="0">
                <a:solidFill>
                  <a:schemeClr val="tx1"/>
                </a:solidFill>
                <a:effectLst/>
                <a:latin typeface="Verdana" pitchFamily="-108" charset="0"/>
                <a:ea typeface="+mn-ea"/>
                <a:cs typeface="+mn-cs"/>
              </a:rPr>
              <a:t>4. He concluded that authoritarian governments were necessary to protect society from the baser elements of human behavior, which were released in a democratic system.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160503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Aftermath of the Napoleonic Wars</a:t>
            </a:r>
          </a:p>
          <a:p>
            <a:endParaRPr lang="en-US" dirty="0" smtClean="0"/>
          </a:p>
          <a:p>
            <a:r>
              <a:rPr lang="en-US" sz="1000" b="1" dirty="0" smtClean="0">
                <a:latin typeface="Arial" panose="020B0604020202020204" pitchFamily="34" charset="0"/>
                <a:cs typeface="Arial" panose="020B0604020202020204" pitchFamily="34" charset="0"/>
              </a:rPr>
              <a:t>B. Metternich and Conservatism</a:t>
            </a:r>
          </a:p>
          <a:p>
            <a:r>
              <a:rPr lang="en-US" sz="1000" kern="1200" dirty="0" smtClean="0">
                <a:solidFill>
                  <a:schemeClr val="tx1"/>
                </a:solidFill>
                <a:effectLst/>
                <a:latin typeface="Verdana" pitchFamily="-108" charset="0"/>
                <a:ea typeface="+mn-ea"/>
                <a:cs typeface="+mn-cs"/>
              </a:rPr>
              <a:t>5. Metternich defended his class and its rights and privileges with a clear conscience, believing the church and nobility were among Europe’s most valuable institutions and bulwarks against radical change. </a:t>
            </a:r>
          </a:p>
          <a:p>
            <a:r>
              <a:rPr lang="en-US" sz="1000" kern="1200" dirty="0" smtClean="0">
                <a:solidFill>
                  <a:schemeClr val="tx1"/>
                </a:solidFill>
                <a:effectLst/>
                <a:latin typeface="Verdana" pitchFamily="-108" charset="0"/>
                <a:ea typeface="+mn-ea"/>
                <a:cs typeface="+mn-cs"/>
              </a:rPr>
              <a:t>6. The vast Austrian Empire of the Habsburgs included many peoples who spoke at least eleven different languages, observed vastly different customs, and lived with a surprising variety of regional civil and political institutions. </a:t>
            </a:r>
          </a:p>
          <a:p>
            <a:r>
              <a:rPr lang="en-US" sz="1000" kern="1200" dirty="0" smtClean="0">
                <a:solidFill>
                  <a:schemeClr val="tx1"/>
                </a:solidFill>
                <a:effectLst/>
                <a:latin typeface="Verdana" pitchFamily="-108" charset="0"/>
                <a:ea typeface="+mn-ea"/>
                <a:cs typeface="+mn-cs"/>
              </a:rPr>
              <a:t>7. In his efforts to hold back liberalism and nationalism, Metternich was supported by Russia and, to a lesser extent, the Ottoman Empire.</a:t>
            </a:r>
          </a:p>
          <a:p>
            <a:endParaRPr lang="en-US" sz="10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3682401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Aftermath of the Napoleonic Wars</a:t>
            </a:r>
          </a:p>
          <a:p>
            <a:endParaRPr lang="en-US" dirty="0" smtClean="0"/>
          </a:p>
          <a:p>
            <a:r>
              <a:rPr lang="en-US" sz="1000" b="1" dirty="0" smtClean="0">
                <a:latin typeface="Arial" panose="020B0604020202020204" pitchFamily="34" charset="0"/>
                <a:cs typeface="Arial" panose="020B0604020202020204" pitchFamily="34" charset="0"/>
              </a:rPr>
              <a:t>C. Repressing the Revolutionary Spirit</a:t>
            </a:r>
          </a:p>
          <a:p>
            <a:r>
              <a:rPr lang="en-US" sz="1200" kern="1200" dirty="0" smtClean="0">
                <a:solidFill>
                  <a:schemeClr val="tx1"/>
                </a:solidFill>
                <a:effectLst/>
                <a:latin typeface="Verdana" pitchFamily="-108" charset="0"/>
                <a:ea typeface="+mn-ea"/>
                <a:cs typeface="+mn-cs"/>
              </a:rPr>
              <a:t>1. In 1815 under Metternich’s leadership, the conservative rulers of Austria, Prussia, and Russia formed the Holy Alliance, which worked to repress reformist and revolutionary movements and stifle desires for national independence across Europe.</a:t>
            </a:r>
          </a:p>
          <a:p>
            <a:r>
              <a:rPr lang="en-US" sz="1200" kern="1200" dirty="0" smtClean="0">
                <a:solidFill>
                  <a:schemeClr val="tx1"/>
                </a:solidFill>
                <a:effectLst/>
                <a:latin typeface="Verdana" pitchFamily="-108" charset="0"/>
                <a:ea typeface="+mn-ea"/>
                <a:cs typeface="+mn-cs"/>
              </a:rPr>
              <a:t>2. Metternich and Alexander I proclaimed the principle of active intervention to maintain all autocratic regimes whenever they were threatened.</a:t>
            </a:r>
          </a:p>
          <a:p>
            <a:r>
              <a:rPr lang="en-US" sz="1200" kern="1200" dirty="0" smtClean="0">
                <a:solidFill>
                  <a:schemeClr val="tx1"/>
                </a:solidFill>
                <a:effectLst/>
                <a:latin typeface="Verdana" pitchFamily="-108" charset="0"/>
                <a:ea typeface="+mn-ea"/>
                <a:cs typeface="+mn-cs"/>
              </a:rPr>
              <a:t>3. Austrian forces then restored the autocratic Ferdinand I in the Two </a:t>
            </a:r>
            <a:r>
              <a:rPr lang="en-US" sz="1200" kern="1200" dirty="0" err="1" smtClean="0">
                <a:solidFill>
                  <a:schemeClr val="tx1"/>
                </a:solidFill>
                <a:effectLst/>
                <a:latin typeface="Verdana" pitchFamily="-108" charset="0"/>
                <a:ea typeface="+mn-ea"/>
                <a:cs typeface="+mn-cs"/>
              </a:rPr>
              <a:t>Sicilies</a:t>
            </a:r>
            <a:r>
              <a:rPr lang="en-US" sz="1200" kern="1200" dirty="0" smtClean="0">
                <a:solidFill>
                  <a:schemeClr val="tx1"/>
                </a:solidFill>
                <a:effectLst/>
                <a:latin typeface="Verdana" pitchFamily="-108" charset="0"/>
                <a:ea typeface="+mn-ea"/>
                <a:cs typeface="+mn-cs"/>
              </a:rPr>
              <a:t> in 1821, while French armies restored power to the king in 1823.</a:t>
            </a:r>
          </a:p>
          <a:p>
            <a:r>
              <a:rPr lang="en-US" sz="1000" kern="1200" dirty="0" smtClean="0">
                <a:solidFill>
                  <a:schemeClr val="tx1"/>
                </a:solidFill>
                <a:effectLst/>
                <a:latin typeface="Verdana" pitchFamily="-108" charset="0"/>
                <a:ea typeface="+mn-ea"/>
                <a:cs typeface="+mn-cs"/>
              </a:rPr>
              <a:t>4. In 1819, following calls for the national unification of the German states, Austrian and Prussian leaders used the Confederation Diet to issue and enforce the infamous </a:t>
            </a:r>
            <a:r>
              <a:rPr lang="en-US" sz="1000" kern="1200" dirty="0" err="1" smtClean="0">
                <a:solidFill>
                  <a:schemeClr val="tx1"/>
                </a:solidFill>
                <a:effectLst/>
                <a:latin typeface="Verdana" pitchFamily="-108" charset="0"/>
                <a:ea typeface="+mn-ea"/>
                <a:cs typeface="+mn-cs"/>
              </a:rPr>
              <a:t>Karlsbad</a:t>
            </a:r>
            <a:r>
              <a:rPr lang="en-US" sz="1000" kern="1200" dirty="0" smtClean="0">
                <a:solidFill>
                  <a:schemeClr val="tx1"/>
                </a:solidFill>
                <a:effectLst/>
                <a:latin typeface="Verdana" pitchFamily="-108" charset="0"/>
                <a:ea typeface="+mn-ea"/>
                <a:cs typeface="+mn-cs"/>
              </a:rPr>
              <a:t> Decrees, which required the German states to outlaw liberal political organizations, police their universities, and establish a permanent committee to clamp down on liberal or radical reformers.</a:t>
            </a:r>
          </a:p>
          <a:p>
            <a:r>
              <a:rPr lang="en-US" sz="1000" kern="1200" dirty="0" smtClean="0">
                <a:solidFill>
                  <a:schemeClr val="tx1"/>
                </a:solidFill>
                <a:effectLst/>
                <a:latin typeface="Verdana" pitchFamily="-108" charset="0"/>
                <a:ea typeface="+mn-ea"/>
                <a:cs typeface="+mn-cs"/>
              </a:rPr>
              <a:t>5. In Russia in 1825, a group of army officers inspired by liberal ideals staged a protest against the new tsar, Nicholas I, which ended in the death, public hanging, or exile of the movement’s leaders.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414639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Aftermath of the Napoleonic Wars</a:t>
            </a:r>
          </a:p>
          <a:p>
            <a:endParaRPr lang="en-US" dirty="0" smtClean="0"/>
          </a:p>
          <a:p>
            <a:r>
              <a:rPr lang="en-US" sz="1000" b="1" dirty="0" smtClean="0">
                <a:latin typeface="Arial" panose="020B0604020202020204" pitchFamily="34" charset="0"/>
                <a:cs typeface="Arial" panose="020B0604020202020204" pitchFamily="34" charset="0"/>
              </a:rPr>
              <a:t>D. Limits to Conservative Power and Revolution in South</a:t>
            </a:r>
            <a:r>
              <a:rPr lang="en-US" sz="1000" b="1" baseline="0" dirty="0" smtClean="0">
                <a:latin typeface="Arial" panose="020B0604020202020204" pitchFamily="34" charset="0"/>
                <a:cs typeface="Arial" panose="020B0604020202020204" pitchFamily="34" charset="0"/>
              </a:rPr>
              <a:t> America</a:t>
            </a:r>
          </a:p>
          <a:p>
            <a:r>
              <a:rPr lang="en-US" sz="1200" kern="1200" dirty="0" smtClean="0">
                <a:solidFill>
                  <a:schemeClr val="tx1"/>
                </a:solidFill>
                <a:effectLst/>
                <a:latin typeface="Verdana" pitchFamily="-108" charset="0"/>
                <a:ea typeface="+mn-ea"/>
                <a:cs typeface="+mn-cs"/>
              </a:rPr>
              <a:t>1. Metternich’s system proved quite effective in central Europe, at least until 1848, but failed to stop dynastic change in France in1830 or prevent Belgium from gaining independence from the Netherlands in 1831. </a:t>
            </a:r>
          </a:p>
          <a:p>
            <a:r>
              <a:rPr lang="en-US" sz="1200" kern="1200" dirty="0" smtClean="0">
                <a:solidFill>
                  <a:schemeClr val="tx1"/>
                </a:solidFill>
                <a:effectLst/>
                <a:latin typeface="Verdana" pitchFamily="-108" charset="0"/>
                <a:ea typeface="+mn-ea"/>
                <a:cs typeface="+mn-cs"/>
              </a:rPr>
              <a:t>2. The most dramatic challenge to conservative power occurred in the 1820s in South America, where wealthy “Creole” elites broke away from the Spanish crown and established new republics based initially on liberal, Enlightenment ideals. </a:t>
            </a:r>
          </a:p>
          <a:p>
            <a:r>
              <a:rPr lang="en-US" sz="1200" kern="1200" dirty="0" smtClean="0">
                <a:solidFill>
                  <a:schemeClr val="tx1"/>
                </a:solidFill>
                <a:effectLst/>
                <a:latin typeface="Verdana" pitchFamily="-108" charset="0"/>
                <a:ea typeface="+mn-ea"/>
                <a:cs typeface="+mn-cs"/>
              </a:rPr>
              <a:t>3. In the north, the general </a:t>
            </a:r>
            <a:r>
              <a:rPr lang="en-US" sz="1200" kern="1200" dirty="0" err="1" smtClean="0">
                <a:solidFill>
                  <a:schemeClr val="tx1"/>
                </a:solidFill>
                <a:effectLst/>
                <a:latin typeface="Verdana" pitchFamily="-108" charset="0"/>
                <a:ea typeface="+mn-ea"/>
                <a:cs typeface="+mn-cs"/>
              </a:rPr>
              <a:t>Simón</a:t>
            </a:r>
            <a:r>
              <a:rPr lang="en-US" sz="1200" kern="1200" dirty="0" smtClean="0">
                <a:solidFill>
                  <a:schemeClr val="tx1"/>
                </a:solidFill>
                <a:effectLst/>
                <a:latin typeface="Verdana" pitchFamily="-108" charset="0"/>
                <a:ea typeface="+mn-ea"/>
                <a:cs typeface="+mn-cs"/>
              </a:rPr>
              <a:t> Bolívar, the “people’s liberator,” defeated Spanish forces and established a “Gran Colombia,” which lasted from 1819 to 1830. </a:t>
            </a:r>
          </a:p>
          <a:p>
            <a:r>
              <a:rPr lang="en-US" sz="1000" kern="1200" dirty="0" smtClean="0">
                <a:solidFill>
                  <a:schemeClr val="tx1"/>
                </a:solidFill>
                <a:effectLst/>
                <a:latin typeface="Verdana" pitchFamily="-108" charset="0"/>
                <a:ea typeface="+mn-ea"/>
                <a:cs typeface="+mn-cs"/>
              </a:rPr>
              <a:t>4. In the south, José de San Martín, a liberal-minded military commander, successfully threw off Spanish control by 1825. </a:t>
            </a:r>
          </a:p>
          <a:p>
            <a:r>
              <a:rPr lang="en-US" sz="1000" kern="1200" dirty="0" smtClean="0">
                <a:solidFill>
                  <a:schemeClr val="tx1"/>
                </a:solidFill>
                <a:effectLst/>
                <a:latin typeface="Verdana" pitchFamily="-108" charset="0"/>
                <a:ea typeface="+mn-ea"/>
                <a:cs typeface="+mn-cs"/>
              </a:rPr>
              <a:t>5. These liberal experiments soon gave way to a system controlled by “caudillos,” or strong men, who ruled territories on the basis of military strength, family patronage, and populist politics.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229578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The Spread of Radical Ideas</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Liberalism and the Middle</a:t>
            </a:r>
            <a:r>
              <a:rPr lang="en-US" sz="1000" b="1" baseline="0" dirty="0" smtClean="0">
                <a:latin typeface="Arial" panose="020B0604020202020204" pitchFamily="34" charset="0"/>
                <a:cs typeface="Arial" panose="020B0604020202020204" pitchFamily="34" charset="0"/>
              </a:rPr>
              <a:t> Class</a:t>
            </a:r>
          </a:p>
          <a:p>
            <a:r>
              <a:rPr lang="en-US" sz="1200" kern="1200" dirty="0" smtClean="0">
                <a:solidFill>
                  <a:schemeClr val="tx1"/>
                </a:solidFill>
                <a:effectLst/>
                <a:latin typeface="Verdana" pitchFamily="-108" charset="0"/>
                <a:ea typeface="+mn-ea"/>
                <a:cs typeface="+mn-cs"/>
              </a:rPr>
              <a:t>1. Liberalism—based on the principal ideas of liberty and equality—demanded representative government as opposed to autocratic monarchy, equality before the law as opposed to legally separate classes, and individual freedoms. </a:t>
            </a:r>
          </a:p>
          <a:p>
            <a:r>
              <a:rPr lang="en-US" sz="1200" kern="1200" dirty="0" smtClean="0">
                <a:solidFill>
                  <a:schemeClr val="tx1"/>
                </a:solidFill>
                <a:effectLst/>
                <a:latin typeface="Verdana" pitchFamily="-108" charset="0"/>
                <a:ea typeface="+mn-ea"/>
                <a:cs typeface="+mn-cs"/>
              </a:rPr>
              <a:t>2. Liberal economic principles, the doctrine of laissez faire, called for free trade, unrestricted private enterprise, and no government interference in the economy. </a:t>
            </a:r>
          </a:p>
          <a:p>
            <a:r>
              <a:rPr lang="en-US" sz="1200" kern="1200" dirty="0" smtClean="0">
                <a:solidFill>
                  <a:schemeClr val="tx1"/>
                </a:solidFill>
                <a:effectLst/>
                <a:latin typeface="Verdana" pitchFamily="-108" charset="0"/>
                <a:ea typeface="+mn-ea"/>
                <a:cs typeface="+mn-cs"/>
              </a:rPr>
              <a:t>3. In early nineteenth-century Britain, business elites enthusiastically embraced laissez faire policies because they proved immensely profitable, and they used liberal ideas to defend their right to conduct business as they wished.</a:t>
            </a:r>
          </a:p>
          <a:p>
            <a:r>
              <a:rPr lang="en-US" sz="1000" kern="1200" dirty="0" smtClean="0">
                <a:solidFill>
                  <a:schemeClr val="tx1"/>
                </a:solidFill>
                <a:effectLst/>
                <a:latin typeface="Verdana" pitchFamily="-108" charset="0"/>
                <a:ea typeface="+mn-ea"/>
                <a:cs typeface="+mn-cs"/>
              </a:rPr>
              <a:t>4. Labor unions were outlawed because, these elites argued, they restricted free competition and the individual’s “right to work.”</a:t>
            </a:r>
          </a:p>
          <a:p>
            <a:r>
              <a:rPr lang="en-US" sz="1000" kern="1200" dirty="0" smtClean="0">
                <a:solidFill>
                  <a:schemeClr val="tx1"/>
                </a:solidFill>
                <a:effectLst/>
                <a:latin typeface="Verdana" pitchFamily="-108" charset="0"/>
                <a:ea typeface="+mn-ea"/>
                <a:cs typeface="+mn-cs"/>
              </a:rPr>
              <a:t>5. As liberalism increasingly became identified with upper-class business interests, some opponents of conservatism felt that liberalism did not go nearly far </a:t>
            </a:r>
            <a:r>
              <a:rPr lang="en-US" sz="1000" kern="1200" dirty="0" err="1" smtClean="0">
                <a:solidFill>
                  <a:schemeClr val="tx1"/>
                </a:solidFill>
                <a:effectLst/>
                <a:latin typeface="Verdana" pitchFamily="-108" charset="0"/>
                <a:ea typeface="+mn-ea"/>
                <a:cs typeface="+mn-cs"/>
              </a:rPr>
              <a:t>enough.These</a:t>
            </a:r>
            <a:r>
              <a:rPr lang="en-US" sz="1000" kern="1200" dirty="0" smtClean="0">
                <a:solidFill>
                  <a:schemeClr val="tx1"/>
                </a:solidFill>
                <a:effectLst/>
                <a:latin typeface="Verdana" pitchFamily="-108" charset="0"/>
                <a:ea typeface="+mn-ea"/>
                <a:cs typeface="+mn-cs"/>
              </a:rPr>
              <a:t> radical republicans called for universal voting rights, at least for males, and for democracy, and they showed more willingness than most liberals to endorse violent upheaval to achieve their goals.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56007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Spread of Radical Ideas</a:t>
            </a:r>
          </a:p>
          <a:p>
            <a:endParaRPr lang="en-US" dirty="0" smtClean="0"/>
          </a:p>
          <a:p>
            <a:r>
              <a:rPr lang="en-US" sz="1000" b="1" dirty="0" smtClean="0">
                <a:latin typeface="Arial" panose="020B0604020202020204" pitchFamily="34" charset="0"/>
                <a:cs typeface="Arial" panose="020B0604020202020204" pitchFamily="34" charset="0"/>
              </a:rPr>
              <a:t>B.</a:t>
            </a:r>
            <a:r>
              <a:rPr lang="en-US" sz="1000" b="1" baseline="0" dirty="0" smtClean="0">
                <a:latin typeface="Arial" panose="020B0604020202020204" pitchFamily="34" charset="0"/>
                <a:cs typeface="Arial" panose="020B0604020202020204" pitchFamily="34" charset="0"/>
              </a:rPr>
              <a:t> The Growing Appeal of Nationalism</a:t>
            </a:r>
          </a:p>
          <a:p>
            <a:r>
              <a:rPr lang="en-US" sz="1200" kern="1200" dirty="0" smtClean="0">
                <a:solidFill>
                  <a:schemeClr val="tx1"/>
                </a:solidFill>
                <a:effectLst/>
                <a:latin typeface="Verdana" pitchFamily="-108" charset="0"/>
                <a:ea typeface="+mn-ea"/>
                <a:cs typeface="+mn-cs"/>
              </a:rPr>
              <a:t>1. In German-speaking central Europe, defeat by Napoleon’s armies had made the vision of a national people united in defense of their “fatherland” particularly attractive.</a:t>
            </a:r>
          </a:p>
          <a:p>
            <a:r>
              <a:rPr lang="en-US" sz="1200" kern="1200" dirty="0" smtClean="0">
                <a:solidFill>
                  <a:schemeClr val="tx1"/>
                </a:solidFill>
                <a:effectLst/>
                <a:latin typeface="Verdana" pitchFamily="-108" charset="0"/>
                <a:ea typeface="+mn-ea"/>
                <a:cs typeface="+mn-cs"/>
              </a:rPr>
              <a:t>2. Nationalism gathered force as a political philosophy, facilitated by higher literacy rates, a mass press, large state bureaucracies, compulsory education and conscription armies, which created a common culture and encouraged people to take pride in their national heritage. </a:t>
            </a:r>
          </a:p>
          <a:p>
            <a:r>
              <a:rPr lang="en-US" sz="1200" kern="1200" dirty="0" smtClean="0">
                <a:solidFill>
                  <a:schemeClr val="tx1"/>
                </a:solidFill>
                <a:effectLst/>
                <a:latin typeface="Verdana" pitchFamily="-108" charset="0"/>
                <a:ea typeface="+mn-ea"/>
                <a:cs typeface="+mn-cs"/>
              </a:rPr>
              <a:t>3. In multiethnic states, nationalism also promoted disintegration, as European nationalists sought to turn the cultural unity they desired into political reality.</a:t>
            </a:r>
          </a:p>
          <a:p>
            <a:r>
              <a:rPr lang="en-US" sz="1000" kern="1200" dirty="0" smtClean="0">
                <a:solidFill>
                  <a:schemeClr val="tx1"/>
                </a:solidFill>
                <a:effectLst/>
                <a:latin typeface="Verdana" pitchFamily="-108" charset="0"/>
                <a:ea typeface="+mn-ea"/>
                <a:cs typeface="+mn-cs"/>
              </a:rPr>
              <a:t>4. The refusal of the Austrian, Russian, and Ottoman Empires to allow national minorities independence fomented discontent among nationalists; contrarily, in Italy and the German Confederation, nationalists yearned for unification across what they saw as divisive and obsolete borders. </a:t>
            </a:r>
          </a:p>
          <a:p>
            <a:r>
              <a:rPr lang="en-US" sz="1000" kern="1200" dirty="0" smtClean="0">
                <a:solidFill>
                  <a:schemeClr val="tx1"/>
                </a:solidFill>
                <a:effectLst/>
                <a:latin typeface="Verdana" pitchFamily="-108" charset="0"/>
                <a:ea typeface="+mn-ea"/>
                <a:cs typeface="+mn-cs"/>
              </a:rPr>
              <a:t>5. Between 1815 and 1850, most people who believed in nationalism also believed in either liberalism or radical republicanism.</a:t>
            </a:r>
          </a:p>
          <a:p>
            <a:r>
              <a:rPr lang="en-US" sz="1000" kern="1200" dirty="0" smtClean="0">
                <a:solidFill>
                  <a:schemeClr val="tx1"/>
                </a:solidFill>
                <a:effectLst/>
                <a:latin typeface="Verdana" pitchFamily="-108" charset="0"/>
                <a:ea typeface="+mn-ea"/>
                <a:cs typeface="+mn-cs"/>
              </a:rPr>
              <a:t>6. Early nationalism developed a strong sense of “us” versus “them,” to which nationalists added two highly volatile ingredients: a sense of national mission and a sense of national superiority.</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80068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21</a:t>
            </a:r>
            <a:endParaRPr lang="en-US" sz="4000" dirty="0" smtClean="0"/>
          </a:p>
          <a:p>
            <a:pPr>
              <a:lnSpc>
                <a:spcPct val="80000"/>
              </a:lnSpc>
            </a:pPr>
            <a:r>
              <a:rPr lang="en-US" sz="4000" dirty="0" smtClean="0"/>
              <a:t>Ideologies and Upheavals</a:t>
            </a:r>
          </a:p>
          <a:p>
            <a:r>
              <a:rPr lang="en-US" dirty="0" smtClean="0"/>
              <a:t>1815–1850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Prince Klemens von Metternich. He is seated in a plush armchair and is ornately dressed with a medal around his neck and a sash across his chest. "/>
          <p:cNvPicPr>
            <a:picLocks noChangeAspect="1"/>
          </p:cNvPicPr>
          <p:nvPr/>
        </p:nvPicPr>
        <p:blipFill>
          <a:blip r:embed="rId2"/>
          <a:stretch>
            <a:fillRect/>
          </a:stretch>
        </p:blipFill>
        <p:spPr>
          <a:xfrm>
            <a:off x="2182367" y="185927"/>
            <a:ext cx="4779264" cy="648614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peoples of the Habsburg Monarchy in 1815. &#10;The Habsburg Monarchy encompassed the Austrian Empire, which included states like Venetia, Croatia, Austria, Bohemia, Galicia, and the Kingdom of Hungary within its borders. Various peoples and nationalities were represented within its borders. Along the border of Italy, Lombardy and Venetia were populated with Italians. German peoples occupies the areas of Tyrol, Salzburg, Carinthia, and Austria. They also lived in the borderlands around Bohemia and Moravia as well as in small pockets throughout the Kingdom of Hungary. Czechs lived in the areas of Bohemia and Moravia. Croatia-Slovenia encompassed two people groups - the Slovenes to the northwest and Croats and Serbs to the southeast. The Croats and Serbs also lived in areas along the southern border of the Kingdom of Hungary. The Kingdom of Hungary encompassed three larger nationalities: (1) the Slovaks to the north, (2) the Magyars (Hungarians) in the western and central parts of the kingdom as well as to the east in the area of Transylvania, and (3) the Romanians in the eastern half of the kingdom. The Polish people lived just north of Hungary and south of Poland in the region called Galicia. The Carpatho-Ukrainians (Ruthians) lived sandwiched in the area north of the Kingdom of Hungary and south of Russia. "/>
          <p:cNvPicPr>
            <a:picLocks noChangeAspect="1"/>
          </p:cNvPicPr>
          <p:nvPr/>
        </p:nvPicPr>
        <p:blipFill>
          <a:blip r:embed="rId2"/>
          <a:stretch>
            <a:fillRect/>
          </a:stretch>
        </p:blipFill>
        <p:spPr>
          <a:xfrm>
            <a:off x="574548" y="195072"/>
            <a:ext cx="7994904" cy="646785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Aftermath of the Napoleonic Wars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Repressing the Revolutionary Spirit</a:t>
            </a:r>
          </a:p>
          <a:p>
            <a:pPr marL="0" indent="0">
              <a:buNone/>
            </a:pPr>
            <a:r>
              <a:rPr lang="en-US" sz="2600" dirty="0" smtClean="0"/>
              <a:t>1. Holy Alliance</a:t>
            </a:r>
          </a:p>
          <a:p>
            <a:pPr marL="0" indent="0">
              <a:buNone/>
            </a:pPr>
            <a:r>
              <a:rPr lang="en-US" sz="2600" dirty="0" smtClean="0"/>
              <a:t>2</a:t>
            </a:r>
            <a:r>
              <a:rPr lang="en-US" sz="2600" dirty="0"/>
              <a:t>. Metternich and Alexander </a:t>
            </a:r>
            <a:r>
              <a:rPr lang="en-US" sz="2600" dirty="0" smtClean="0"/>
              <a:t>I</a:t>
            </a:r>
            <a:endParaRPr lang="en-US" sz="2600" dirty="0"/>
          </a:p>
          <a:p>
            <a:pPr marL="0" indent="0">
              <a:buNone/>
            </a:pPr>
            <a:r>
              <a:rPr lang="en-US" sz="2600" dirty="0"/>
              <a:t>3. </a:t>
            </a:r>
            <a:r>
              <a:rPr lang="en-US" sz="2600" dirty="0" smtClean="0"/>
              <a:t>Two </a:t>
            </a:r>
            <a:r>
              <a:rPr lang="en-US" sz="2600" dirty="0" err="1" smtClean="0"/>
              <a:t>Sicilies</a:t>
            </a:r>
            <a:endParaRPr lang="en-US" sz="2600" dirty="0"/>
          </a:p>
          <a:p>
            <a:pPr marL="0" indent="0">
              <a:buNone/>
            </a:pPr>
            <a:r>
              <a:rPr lang="en-US" sz="2600" dirty="0"/>
              <a:t>4. </a:t>
            </a:r>
            <a:r>
              <a:rPr lang="en-US" sz="2600" dirty="0" err="1" smtClean="0"/>
              <a:t>Karlsbad</a:t>
            </a:r>
            <a:r>
              <a:rPr lang="en-US" sz="2600" dirty="0" smtClean="0"/>
              <a:t> Decrees</a:t>
            </a:r>
            <a:endParaRPr lang="en-US" sz="2600" dirty="0"/>
          </a:p>
          <a:p>
            <a:pPr marL="0" indent="0">
              <a:buNone/>
            </a:pPr>
            <a:r>
              <a:rPr lang="en-US" sz="2600" dirty="0"/>
              <a:t>5. </a:t>
            </a:r>
            <a:r>
              <a:rPr lang="en-US" sz="2600" dirty="0" smtClean="0"/>
              <a:t>Protest </a:t>
            </a:r>
            <a:r>
              <a:rPr lang="en-US" sz="2600" dirty="0"/>
              <a:t>against </a:t>
            </a:r>
            <a:r>
              <a:rPr lang="en-US" sz="2600" dirty="0" smtClean="0"/>
              <a:t>Nicholas I</a:t>
            </a:r>
            <a:endParaRPr lang="en-US" sz="2600" dirty="0"/>
          </a:p>
        </p:txBody>
      </p:sp>
    </p:spTree>
    <p:extLst>
      <p:ext uri="{BB962C8B-B14F-4D97-AF65-F5344CB8AC3E}">
        <p14:creationId xmlns:p14="http://schemas.microsoft.com/office/powerpoint/2010/main" val="289295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Aftermath of the Napoleonic Wars</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Limits to Conservative Power and Revolution in South America</a:t>
            </a:r>
          </a:p>
          <a:p>
            <a:pPr marL="0" indent="0">
              <a:buNone/>
            </a:pPr>
            <a:r>
              <a:rPr lang="en-US" sz="2600" dirty="0"/>
              <a:t>1. </a:t>
            </a:r>
            <a:r>
              <a:rPr lang="en-US" sz="2600" dirty="0" smtClean="0"/>
              <a:t>Failed </a:t>
            </a:r>
            <a:r>
              <a:rPr lang="en-US" sz="2600" dirty="0"/>
              <a:t>to stop dynastic change in </a:t>
            </a:r>
            <a:r>
              <a:rPr lang="en-US" sz="2600" dirty="0" smtClean="0"/>
              <a:t>France and Belgium</a:t>
            </a:r>
            <a:endParaRPr lang="en-US" sz="2600" dirty="0"/>
          </a:p>
          <a:p>
            <a:pPr marL="0" indent="0">
              <a:buNone/>
            </a:pPr>
            <a:r>
              <a:rPr lang="en-US" sz="2600" dirty="0"/>
              <a:t>2. </a:t>
            </a:r>
            <a:r>
              <a:rPr lang="en-US" sz="2600" dirty="0" smtClean="0"/>
              <a:t>South America </a:t>
            </a:r>
            <a:endParaRPr lang="en-US" sz="2600" dirty="0"/>
          </a:p>
          <a:p>
            <a:pPr marL="0" indent="0">
              <a:buNone/>
            </a:pPr>
            <a:r>
              <a:rPr lang="en-US" sz="2600" dirty="0"/>
              <a:t>3. </a:t>
            </a:r>
            <a:r>
              <a:rPr lang="en-US" sz="2600" dirty="0" err="1" smtClean="0"/>
              <a:t>Simón</a:t>
            </a:r>
            <a:r>
              <a:rPr lang="en-US" sz="2600" dirty="0" smtClean="0"/>
              <a:t> Bolívar </a:t>
            </a:r>
            <a:endParaRPr lang="en-US" sz="2600" dirty="0"/>
          </a:p>
          <a:p>
            <a:pPr marL="0" indent="0">
              <a:buNone/>
            </a:pPr>
            <a:r>
              <a:rPr lang="en-US" sz="2600" dirty="0"/>
              <a:t>4. </a:t>
            </a:r>
            <a:r>
              <a:rPr lang="en-US" sz="2600" dirty="0" smtClean="0"/>
              <a:t>José </a:t>
            </a:r>
            <a:r>
              <a:rPr lang="en-US" sz="2600" dirty="0"/>
              <a:t>de San </a:t>
            </a:r>
            <a:r>
              <a:rPr lang="en-US" sz="2600" dirty="0" smtClean="0"/>
              <a:t>Martín </a:t>
            </a:r>
            <a:endParaRPr lang="en-US" sz="2600" dirty="0"/>
          </a:p>
          <a:p>
            <a:pPr marL="0" indent="0">
              <a:buNone/>
            </a:pPr>
            <a:r>
              <a:rPr lang="en-US" sz="2600" dirty="0"/>
              <a:t>5. </a:t>
            </a:r>
            <a:r>
              <a:rPr lang="en-US" sz="2600" dirty="0" smtClean="0"/>
              <a:t>“Caudillos”</a:t>
            </a:r>
            <a:endParaRPr lang="en-US" sz="2600" dirty="0"/>
          </a:p>
        </p:txBody>
      </p:sp>
    </p:spTree>
    <p:extLst>
      <p:ext uri="{BB962C8B-B14F-4D97-AF65-F5344CB8AC3E}">
        <p14:creationId xmlns:p14="http://schemas.microsoft.com/office/powerpoint/2010/main" val="141696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The Spread of Radical Ideas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Liberalism and the Middle Class</a:t>
            </a:r>
          </a:p>
          <a:p>
            <a:pPr marL="0" indent="0">
              <a:buNone/>
            </a:pPr>
            <a:r>
              <a:rPr lang="en-US" sz="2600" dirty="0"/>
              <a:t>1. </a:t>
            </a:r>
            <a:r>
              <a:rPr lang="en-US" sz="2600" dirty="0" smtClean="0"/>
              <a:t>Liberalism </a:t>
            </a:r>
            <a:endParaRPr lang="en-US" sz="2600" dirty="0"/>
          </a:p>
          <a:p>
            <a:pPr marL="0" indent="0">
              <a:buNone/>
            </a:pPr>
            <a:r>
              <a:rPr lang="en-US" sz="2600" dirty="0" smtClean="0"/>
              <a:t>2. Laissez faire</a:t>
            </a:r>
          </a:p>
          <a:p>
            <a:pPr marL="0" indent="0">
              <a:buNone/>
            </a:pPr>
            <a:r>
              <a:rPr lang="en-US" sz="2600" dirty="0" smtClean="0"/>
              <a:t>3</a:t>
            </a:r>
            <a:r>
              <a:rPr lang="en-US" sz="2600" dirty="0"/>
              <a:t>. </a:t>
            </a:r>
            <a:r>
              <a:rPr lang="en-US" sz="2600" dirty="0" smtClean="0"/>
              <a:t>Business </a:t>
            </a:r>
            <a:r>
              <a:rPr lang="en-US" sz="2600" dirty="0"/>
              <a:t>elites </a:t>
            </a:r>
            <a:r>
              <a:rPr lang="en-US" sz="2600" dirty="0" smtClean="0"/>
              <a:t>embraced </a:t>
            </a:r>
            <a:r>
              <a:rPr lang="en-US" sz="2600" dirty="0"/>
              <a:t>laissez faire </a:t>
            </a:r>
            <a:r>
              <a:rPr lang="en-US" sz="2600" dirty="0" smtClean="0"/>
              <a:t>policies</a:t>
            </a:r>
            <a:endParaRPr lang="en-US" sz="2600" dirty="0"/>
          </a:p>
          <a:p>
            <a:pPr marL="0" indent="0">
              <a:buNone/>
            </a:pPr>
            <a:r>
              <a:rPr lang="en-US" sz="2600" dirty="0"/>
              <a:t>4. Labor unions were </a:t>
            </a:r>
            <a:r>
              <a:rPr lang="en-US" sz="2600" dirty="0" smtClean="0"/>
              <a:t>outlawed</a:t>
            </a:r>
            <a:endParaRPr lang="en-US" sz="2600" dirty="0"/>
          </a:p>
          <a:p>
            <a:pPr marL="0" indent="0">
              <a:buNone/>
            </a:pPr>
            <a:r>
              <a:rPr lang="en-US" sz="2600" dirty="0"/>
              <a:t>5. </a:t>
            </a:r>
            <a:r>
              <a:rPr lang="en-US" sz="2600" dirty="0" smtClean="0"/>
              <a:t>Radical republicans</a:t>
            </a:r>
            <a:endParaRPr lang="en-US" sz="2600" dirty="0"/>
          </a:p>
        </p:txBody>
      </p:sp>
    </p:spTree>
    <p:extLst>
      <p:ext uri="{BB962C8B-B14F-4D97-AF65-F5344CB8AC3E}">
        <p14:creationId xmlns:p14="http://schemas.microsoft.com/office/powerpoint/2010/main" val="291972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rench lithograph celebrating the revolutionary breakthroughs of 1848. "/>
          <p:cNvPicPr>
            <a:picLocks noChangeAspect="1"/>
          </p:cNvPicPr>
          <p:nvPr/>
        </p:nvPicPr>
        <p:blipFill>
          <a:blip r:embed="rId2"/>
          <a:stretch>
            <a:fillRect/>
          </a:stretch>
        </p:blipFill>
        <p:spPr>
          <a:xfrm>
            <a:off x="405384" y="185927"/>
            <a:ext cx="8333232" cy="64861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Spread of Radical Ideas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Growing Appeal of Nationalism</a:t>
            </a:r>
          </a:p>
          <a:p>
            <a:pPr marL="0" indent="0">
              <a:buNone/>
            </a:pPr>
            <a:r>
              <a:rPr lang="en-US" sz="2600" dirty="0"/>
              <a:t>1. </a:t>
            </a:r>
            <a:r>
              <a:rPr lang="en-US" sz="2600" dirty="0" smtClean="0"/>
              <a:t>“Fatherland”</a:t>
            </a:r>
            <a:endParaRPr lang="en-US" sz="2600" dirty="0"/>
          </a:p>
          <a:p>
            <a:pPr marL="0" indent="0">
              <a:buNone/>
            </a:pPr>
            <a:r>
              <a:rPr lang="en-US" sz="2600" dirty="0"/>
              <a:t>2. Nationalism </a:t>
            </a:r>
            <a:r>
              <a:rPr lang="en-US" sz="2600" dirty="0" smtClean="0"/>
              <a:t>as </a:t>
            </a:r>
            <a:r>
              <a:rPr lang="en-US" sz="2600" dirty="0"/>
              <a:t>a political </a:t>
            </a:r>
            <a:r>
              <a:rPr lang="en-US" sz="2600" dirty="0" smtClean="0"/>
              <a:t>philosophy </a:t>
            </a:r>
            <a:endParaRPr lang="en-US" sz="2600" dirty="0"/>
          </a:p>
          <a:p>
            <a:pPr marL="0" indent="0">
              <a:buNone/>
            </a:pPr>
            <a:r>
              <a:rPr lang="en-US" sz="2600" dirty="0"/>
              <a:t>3. </a:t>
            </a:r>
            <a:r>
              <a:rPr lang="en-US" sz="2600" dirty="0" smtClean="0"/>
              <a:t>Disintegration</a:t>
            </a:r>
            <a:endParaRPr lang="en-US" sz="2600" dirty="0"/>
          </a:p>
          <a:p>
            <a:pPr marL="0" indent="0">
              <a:buNone/>
            </a:pPr>
            <a:r>
              <a:rPr lang="en-US" sz="2600" dirty="0"/>
              <a:t>4. </a:t>
            </a:r>
            <a:r>
              <a:rPr lang="en-US" sz="2600" dirty="0" smtClean="0"/>
              <a:t>Austrian</a:t>
            </a:r>
            <a:r>
              <a:rPr lang="en-US" sz="2600" dirty="0"/>
              <a:t>, Russian, and Ottoman </a:t>
            </a:r>
            <a:r>
              <a:rPr lang="en-US" sz="2600" dirty="0" smtClean="0"/>
              <a:t>Empires </a:t>
            </a:r>
            <a:endParaRPr lang="en-US" sz="2600" dirty="0"/>
          </a:p>
          <a:p>
            <a:pPr marL="0" indent="0">
              <a:buNone/>
            </a:pPr>
            <a:r>
              <a:rPr lang="en-US" sz="2600" dirty="0" smtClean="0"/>
              <a:t>5. Nationalism, liberalism and radical republicanism</a:t>
            </a:r>
            <a:endParaRPr lang="en-US" sz="2600" dirty="0"/>
          </a:p>
          <a:p>
            <a:pPr marL="0" indent="0">
              <a:buNone/>
            </a:pPr>
            <a:r>
              <a:rPr lang="en-US" sz="2600" dirty="0"/>
              <a:t>6. </a:t>
            </a:r>
            <a:r>
              <a:rPr lang="en-US" sz="2600" dirty="0" smtClean="0"/>
              <a:t>National superiority</a:t>
            </a:r>
            <a:endParaRPr lang="en-US" sz="2600" dirty="0"/>
          </a:p>
        </p:txBody>
      </p:sp>
    </p:spTree>
    <p:extLst>
      <p:ext uri="{BB962C8B-B14F-4D97-AF65-F5344CB8AC3E}">
        <p14:creationId xmlns:p14="http://schemas.microsoft.com/office/powerpoint/2010/main" val="50503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Spread of Radical Ideas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Foundations of Modern Socialism</a:t>
            </a:r>
          </a:p>
          <a:p>
            <a:pPr marL="0" indent="0">
              <a:buNone/>
            </a:pPr>
            <a:r>
              <a:rPr lang="en-US" sz="2600" dirty="0"/>
              <a:t>1. </a:t>
            </a:r>
            <a:r>
              <a:rPr lang="en-US" sz="2600" dirty="0" smtClean="0"/>
              <a:t>Socialists </a:t>
            </a:r>
            <a:r>
              <a:rPr lang="en-US" sz="2600" dirty="0"/>
              <a:t>preached economic equality </a:t>
            </a:r>
            <a:r>
              <a:rPr lang="en-US" sz="2600" dirty="0" smtClean="0"/>
              <a:t> </a:t>
            </a:r>
            <a:endParaRPr lang="en-US" sz="2600" dirty="0"/>
          </a:p>
          <a:p>
            <a:pPr marL="0" indent="0">
              <a:buNone/>
            </a:pPr>
            <a:r>
              <a:rPr lang="en-US" sz="2600" dirty="0"/>
              <a:t>2. Count Henri de Saint-Simon (1760–1825</a:t>
            </a:r>
            <a:r>
              <a:rPr lang="en-US" sz="2600" dirty="0" smtClean="0"/>
              <a:t>)</a:t>
            </a:r>
            <a:endParaRPr lang="en-US" sz="2600" dirty="0"/>
          </a:p>
          <a:p>
            <a:pPr marL="0" indent="0">
              <a:buNone/>
            </a:pPr>
            <a:r>
              <a:rPr lang="en-US" sz="2600" dirty="0"/>
              <a:t>3. Charles Fourier (1772–1837</a:t>
            </a:r>
            <a:r>
              <a:rPr lang="en-US" sz="2600" dirty="0" smtClean="0"/>
              <a:t>)</a:t>
            </a:r>
            <a:endParaRPr lang="en-US" sz="2600" dirty="0"/>
          </a:p>
          <a:p>
            <a:pPr marL="0" indent="0">
              <a:buNone/>
            </a:pPr>
            <a:r>
              <a:rPr lang="en-US" sz="2600" dirty="0"/>
              <a:t>4. Robert </a:t>
            </a:r>
            <a:r>
              <a:rPr lang="en-US" sz="2600" dirty="0" smtClean="0"/>
              <a:t>Owen </a:t>
            </a:r>
            <a:endParaRPr lang="en-US" sz="2600" dirty="0"/>
          </a:p>
        </p:txBody>
      </p:sp>
    </p:spTree>
    <p:extLst>
      <p:ext uri="{BB962C8B-B14F-4D97-AF65-F5344CB8AC3E}">
        <p14:creationId xmlns:p14="http://schemas.microsoft.com/office/powerpoint/2010/main" val="263171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Spread of Radical Ideas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Foundations of Modern Socialism</a:t>
            </a:r>
          </a:p>
          <a:p>
            <a:pPr marL="0" indent="0">
              <a:buNone/>
            </a:pPr>
            <a:r>
              <a:rPr lang="en-US" sz="2600" dirty="0"/>
              <a:t>5. </a:t>
            </a:r>
            <a:r>
              <a:rPr lang="en-US" sz="2600" dirty="0" smtClean="0"/>
              <a:t>“Utopian socialists” </a:t>
            </a:r>
          </a:p>
          <a:p>
            <a:pPr marL="0" indent="0">
              <a:buNone/>
            </a:pPr>
            <a:r>
              <a:rPr lang="en-US" sz="2600" dirty="0" smtClean="0"/>
              <a:t>6. Pierre-Joseph </a:t>
            </a:r>
            <a:r>
              <a:rPr lang="en-US" sz="2600" dirty="0"/>
              <a:t>Proudhon (1809–1865</a:t>
            </a:r>
            <a:r>
              <a:rPr lang="en-US" sz="2600" dirty="0" smtClean="0"/>
              <a:t>)</a:t>
            </a:r>
            <a:endParaRPr lang="en-US" sz="2600" dirty="0"/>
          </a:p>
          <a:p>
            <a:pPr marL="0" indent="0">
              <a:buNone/>
            </a:pPr>
            <a:r>
              <a:rPr lang="en-US" sz="2600" dirty="0"/>
              <a:t>7. Louis Blanc (1811–1882</a:t>
            </a:r>
            <a:r>
              <a:rPr lang="en-US" sz="2600" dirty="0" smtClean="0"/>
              <a:t>)</a:t>
            </a:r>
            <a:endParaRPr lang="en-US" sz="2600" dirty="0"/>
          </a:p>
          <a:p>
            <a:pPr marL="0" indent="0">
              <a:buNone/>
            </a:pPr>
            <a:r>
              <a:rPr lang="en-US" sz="2600" dirty="0"/>
              <a:t>8. </a:t>
            </a:r>
            <a:r>
              <a:rPr lang="en-US" sz="2600" dirty="0" smtClean="0"/>
              <a:t>French </a:t>
            </a:r>
            <a:r>
              <a:rPr lang="en-US" sz="2600" dirty="0"/>
              <a:t>urban </a:t>
            </a:r>
            <a:r>
              <a:rPr lang="en-US" sz="2600" dirty="0" smtClean="0"/>
              <a:t>workers </a:t>
            </a:r>
            <a:endParaRPr lang="en-US" sz="2600" dirty="0"/>
          </a:p>
        </p:txBody>
      </p:sp>
    </p:spTree>
    <p:extLst>
      <p:ext uri="{BB962C8B-B14F-4D97-AF65-F5344CB8AC3E}">
        <p14:creationId xmlns:p14="http://schemas.microsoft.com/office/powerpoint/2010/main" val="3002782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Spread of Radical Ideas</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Birth of Marxist Socialism</a:t>
            </a:r>
          </a:p>
          <a:p>
            <a:pPr marL="0" indent="0">
              <a:buNone/>
            </a:pPr>
            <a:r>
              <a:rPr lang="en-US" sz="2600" dirty="0"/>
              <a:t>1. </a:t>
            </a:r>
            <a:r>
              <a:rPr lang="en-US" sz="2600" dirty="0" smtClean="0"/>
              <a:t>Karl </a:t>
            </a:r>
            <a:r>
              <a:rPr lang="en-US" sz="2600" dirty="0"/>
              <a:t>Marx (1818–1883</a:t>
            </a:r>
            <a:r>
              <a:rPr lang="en-US" sz="2600" dirty="0" smtClean="0"/>
              <a:t>) </a:t>
            </a:r>
            <a:endParaRPr lang="en-US" sz="2600" dirty="0"/>
          </a:p>
          <a:p>
            <a:pPr marL="0" indent="0">
              <a:buNone/>
            </a:pPr>
            <a:r>
              <a:rPr lang="en-US" sz="2600" dirty="0"/>
              <a:t>2. </a:t>
            </a:r>
            <a:r>
              <a:rPr lang="en-US" sz="2600" dirty="0" smtClean="0"/>
              <a:t>Synthesized ideas  </a:t>
            </a:r>
            <a:endParaRPr lang="en-US" sz="2600" dirty="0"/>
          </a:p>
          <a:p>
            <a:pPr marL="0" indent="0">
              <a:buNone/>
            </a:pPr>
            <a:r>
              <a:rPr lang="en-US" sz="2600" dirty="0"/>
              <a:t>3. </a:t>
            </a:r>
            <a:r>
              <a:rPr lang="en-US" sz="2600" dirty="0" smtClean="0"/>
              <a:t>Class </a:t>
            </a:r>
            <a:r>
              <a:rPr lang="en-US" sz="2600" dirty="0"/>
              <a:t>struggle </a:t>
            </a:r>
            <a:r>
              <a:rPr lang="en-US" sz="2600" dirty="0" smtClean="0"/>
              <a:t>produced </a:t>
            </a:r>
            <a:r>
              <a:rPr lang="en-US" sz="2600" dirty="0"/>
              <a:t>change in human </a:t>
            </a:r>
            <a:r>
              <a:rPr lang="en-US" sz="2600" dirty="0" smtClean="0"/>
              <a:t>history </a:t>
            </a:r>
            <a:endParaRPr lang="en-US" sz="2600" dirty="0"/>
          </a:p>
          <a:p>
            <a:pPr marL="0" indent="0">
              <a:buNone/>
            </a:pPr>
            <a:r>
              <a:rPr lang="en-US" sz="2600" dirty="0"/>
              <a:t>4. </a:t>
            </a:r>
            <a:r>
              <a:rPr lang="en-US" sz="2600" dirty="0" smtClean="0"/>
              <a:t>Capitalism as exploitative</a:t>
            </a:r>
            <a:endParaRPr lang="en-US" sz="2600" dirty="0"/>
          </a:p>
          <a:p>
            <a:pPr marL="0" indent="0">
              <a:buNone/>
            </a:pPr>
            <a:r>
              <a:rPr lang="en-US" sz="2600" dirty="0"/>
              <a:t>5. </a:t>
            </a:r>
            <a:r>
              <a:rPr lang="en-US" sz="2600" dirty="0" smtClean="0"/>
              <a:t>The </a:t>
            </a:r>
            <a:r>
              <a:rPr lang="en-US" sz="2600" dirty="0"/>
              <a:t>Communist </a:t>
            </a:r>
            <a:r>
              <a:rPr lang="en-US" sz="2600" dirty="0" smtClean="0"/>
              <a:t>Manifesto </a:t>
            </a:r>
            <a:endParaRPr lang="en-US" sz="2600" dirty="0"/>
          </a:p>
        </p:txBody>
      </p:sp>
    </p:spTree>
    <p:extLst>
      <p:ext uri="{BB962C8B-B14F-4D97-AF65-F5344CB8AC3E}">
        <p14:creationId xmlns:p14="http://schemas.microsoft.com/office/powerpoint/2010/main" val="230512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Revolutionary Era Between 1830 and 1848 crowds stormed public areas to force political change in many parts of Europe. In this dramatic scene from the revolutions of 1830, rioters in Brussels demand Belgian national independence from the Netherlands. At the top right, a patriot clutches the Belgian tricolor flag while another brandishes a list of revolutionary demands; at the center, a youth has died in the fight for the nation, inspiring fellow citizens to join the cause."/>
          <p:cNvPicPr>
            <a:picLocks noChangeAspect="1"/>
          </p:cNvPicPr>
          <p:nvPr/>
        </p:nvPicPr>
        <p:blipFill>
          <a:blip r:embed="rId2"/>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Karl Marx and his family along with Marx's longtime friend, Friedrich Engels. "/>
          <p:cNvPicPr>
            <a:picLocks noChangeAspect="1"/>
          </p:cNvPicPr>
          <p:nvPr/>
        </p:nvPicPr>
        <p:blipFill>
          <a:blip r:embed="rId2"/>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The Romantic Movement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Tenets of Romanticism</a:t>
            </a:r>
          </a:p>
          <a:p>
            <a:pPr marL="0" indent="0">
              <a:buNone/>
            </a:pPr>
            <a:r>
              <a:rPr lang="en-US" sz="2600" dirty="0"/>
              <a:t>1. </a:t>
            </a:r>
            <a:r>
              <a:rPr lang="en-US" sz="2600" dirty="0" smtClean="0"/>
              <a:t>New </a:t>
            </a:r>
            <a:r>
              <a:rPr lang="en-US" sz="2600" dirty="0"/>
              <a:t>romantic </a:t>
            </a:r>
            <a:r>
              <a:rPr lang="en-US" sz="2600" dirty="0" smtClean="0"/>
              <a:t>movement</a:t>
            </a:r>
            <a:endParaRPr lang="en-US" sz="2600" dirty="0"/>
          </a:p>
          <a:p>
            <a:pPr marL="0" indent="0">
              <a:buNone/>
            </a:pPr>
            <a:r>
              <a:rPr lang="en-US" sz="2600" dirty="0"/>
              <a:t>2. </a:t>
            </a:r>
            <a:r>
              <a:rPr lang="en-US" sz="2600" dirty="0" smtClean="0"/>
              <a:t>Intuition </a:t>
            </a:r>
            <a:r>
              <a:rPr lang="en-US" sz="2600" dirty="0"/>
              <a:t>and </a:t>
            </a:r>
            <a:r>
              <a:rPr lang="en-US" sz="2600" dirty="0" smtClean="0"/>
              <a:t>nostalgia</a:t>
            </a:r>
            <a:endParaRPr lang="en-US" sz="2600" dirty="0"/>
          </a:p>
          <a:p>
            <a:pPr marL="0" indent="0">
              <a:buNone/>
            </a:pPr>
            <a:r>
              <a:rPr lang="en-US" sz="2600" dirty="0"/>
              <a:t>3. </a:t>
            </a:r>
            <a:r>
              <a:rPr lang="en-US" sz="2600" dirty="0" smtClean="0"/>
              <a:t>Jules Michelet</a:t>
            </a:r>
            <a:endParaRPr lang="en-US" sz="2600" dirty="0"/>
          </a:p>
          <a:p>
            <a:pPr marL="0" indent="0">
              <a:buNone/>
            </a:pPr>
            <a:r>
              <a:rPr lang="en-US" sz="2600" dirty="0"/>
              <a:t>4. </a:t>
            </a:r>
            <a:r>
              <a:rPr lang="en-US" sz="2600" dirty="0" smtClean="0"/>
              <a:t>Lifestyle</a:t>
            </a:r>
            <a:endParaRPr lang="en-US" sz="2600" dirty="0"/>
          </a:p>
          <a:p>
            <a:pPr marL="0" indent="0">
              <a:buNone/>
            </a:pPr>
            <a:r>
              <a:rPr lang="en-US" sz="2600" dirty="0"/>
              <a:t>5. </a:t>
            </a:r>
            <a:r>
              <a:rPr lang="en-US" sz="2600" dirty="0" smtClean="0"/>
              <a:t>Individualists </a:t>
            </a:r>
            <a:endParaRPr lang="en-US" sz="2600" dirty="0"/>
          </a:p>
        </p:txBody>
      </p:sp>
    </p:spTree>
    <p:extLst>
      <p:ext uri="{BB962C8B-B14F-4D97-AF65-F5344CB8AC3E}">
        <p14:creationId xmlns:p14="http://schemas.microsoft.com/office/powerpoint/2010/main" val="189891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Romantic Movement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Romantic Literature</a:t>
            </a:r>
          </a:p>
          <a:p>
            <a:pPr marL="0" indent="0">
              <a:buNone/>
            </a:pPr>
            <a:r>
              <a:rPr lang="en-US" sz="2600" dirty="0"/>
              <a:t>1. </a:t>
            </a:r>
            <a:r>
              <a:rPr lang="en-US" sz="2600" dirty="0" smtClean="0"/>
              <a:t>William </a:t>
            </a:r>
            <a:r>
              <a:rPr lang="en-US" sz="2600" dirty="0"/>
              <a:t>Wordsworth (1770–1850).</a:t>
            </a:r>
          </a:p>
          <a:p>
            <a:pPr marL="0" indent="0">
              <a:buNone/>
            </a:pPr>
            <a:r>
              <a:rPr lang="en-US" sz="2600" dirty="0"/>
              <a:t>2. </a:t>
            </a:r>
            <a:r>
              <a:rPr lang="en-US" sz="2600" dirty="0" smtClean="0"/>
              <a:t>Germaine </a:t>
            </a:r>
            <a:r>
              <a:rPr lang="en-US" sz="2600" dirty="0"/>
              <a:t>de </a:t>
            </a:r>
            <a:r>
              <a:rPr lang="en-US" sz="2600" dirty="0" err="1"/>
              <a:t>Staël</a:t>
            </a:r>
            <a:r>
              <a:rPr lang="en-US" sz="2600" dirty="0"/>
              <a:t> (</a:t>
            </a:r>
            <a:r>
              <a:rPr lang="en-US" sz="2600" dirty="0" smtClean="0"/>
              <a:t>1766–1817)</a:t>
            </a:r>
          </a:p>
          <a:p>
            <a:pPr marL="0" indent="0">
              <a:buNone/>
            </a:pPr>
            <a:r>
              <a:rPr lang="en-US" sz="2600" dirty="0" smtClean="0"/>
              <a:t>3</a:t>
            </a:r>
            <a:r>
              <a:rPr lang="en-US" sz="2600" dirty="0"/>
              <a:t>. Victor </a:t>
            </a:r>
            <a:r>
              <a:rPr lang="en-US" sz="2600" dirty="0" smtClean="0"/>
              <a:t>Hugo </a:t>
            </a:r>
            <a:r>
              <a:rPr lang="en-US" sz="2600" dirty="0"/>
              <a:t>(1802–1885</a:t>
            </a:r>
            <a:r>
              <a:rPr lang="en-US" sz="2600" dirty="0" smtClean="0"/>
              <a:t>)</a:t>
            </a:r>
            <a:endParaRPr lang="en-US" sz="2600" dirty="0"/>
          </a:p>
          <a:p>
            <a:pPr marL="0" indent="0">
              <a:buNone/>
            </a:pPr>
            <a:r>
              <a:rPr lang="en-US" sz="2600" dirty="0"/>
              <a:t>4. </a:t>
            </a:r>
            <a:r>
              <a:rPr lang="en-US" sz="2600" dirty="0" smtClean="0"/>
              <a:t>Romanticism </a:t>
            </a:r>
            <a:r>
              <a:rPr lang="en-US" sz="2600" dirty="0"/>
              <a:t>and early </a:t>
            </a:r>
            <a:r>
              <a:rPr lang="en-US" sz="2600" dirty="0" smtClean="0"/>
              <a:t>nationalism </a:t>
            </a:r>
            <a:endParaRPr lang="en-US" sz="2600" dirty="0"/>
          </a:p>
          <a:p>
            <a:pPr marL="0" indent="0">
              <a:buNone/>
            </a:pPr>
            <a:r>
              <a:rPr lang="en-US" sz="2600" dirty="0"/>
              <a:t>5. </a:t>
            </a:r>
            <a:r>
              <a:rPr lang="en-US" sz="2600" dirty="0" smtClean="0"/>
              <a:t>Jacob </a:t>
            </a:r>
            <a:r>
              <a:rPr lang="en-US" sz="2600" dirty="0"/>
              <a:t>and Wilhelm </a:t>
            </a:r>
            <a:r>
              <a:rPr lang="en-US" sz="2600" dirty="0" smtClean="0"/>
              <a:t>Grimm</a:t>
            </a:r>
            <a:endParaRPr lang="en-US" sz="2600" dirty="0"/>
          </a:p>
          <a:p>
            <a:pPr marL="0" indent="0">
              <a:buNone/>
            </a:pPr>
            <a:r>
              <a:rPr lang="en-US" sz="2600" dirty="0"/>
              <a:t>6. </a:t>
            </a:r>
            <a:r>
              <a:rPr lang="en-US" sz="2600" dirty="0" smtClean="0"/>
              <a:t>Influence in Slavic lands</a:t>
            </a:r>
            <a:endParaRPr lang="en-US" sz="2600" dirty="0"/>
          </a:p>
          <a:p>
            <a:pPr marL="0" indent="0">
              <a:buNone/>
            </a:pPr>
            <a:r>
              <a:rPr lang="en-US" sz="2600" dirty="0"/>
              <a:t>7. </a:t>
            </a:r>
            <a:r>
              <a:rPr lang="en-US" sz="2600" dirty="0" smtClean="0"/>
              <a:t>Nationalism in Austrian</a:t>
            </a:r>
            <a:r>
              <a:rPr lang="en-US" sz="2600" dirty="0"/>
              <a:t>, Russian, and Ottoman </a:t>
            </a:r>
            <a:r>
              <a:rPr lang="en-US" sz="2600" dirty="0" smtClean="0"/>
              <a:t>Empires</a:t>
            </a:r>
            <a:endParaRPr lang="en-US" sz="2600" dirty="0"/>
          </a:p>
        </p:txBody>
      </p:sp>
    </p:spTree>
    <p:extLst>
      <p:ext uri="{BB962C8B-B14F-4D97-AF65-F5344CB8AC3E}">
        <p14:creationId xmlns:p14="http://schemas.microsoft.com/office/powerpoint/2010/main" val="3829704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wo men standing on the edge of a wooded area while contemplating the moon. "/>
          <p:cNvPicPr>
            <a:picLocks noChangeAspect="1"/>
          </p:cNvPicPr>
          <p:nvPr/>
        </p:nvPicPr>
        <p:blipFill>
          <a:blip r:embed="rId2"/>
          <a:stretch>
            <a:fillRect/>
          </a:stretch>
        </p:blipFill>
        <p:spPr>
          <a:xfrm>
            <a:off x="649223" y="185927"/>
            <a:ext cx="7845552" cy="648614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Germaine de Stael. "/>
          <p:cNvPicPr>
            <a:picLocks noChangeAspect="1"/>
          </p:cNvPicPr>
          <p:nvPr/>
        </p:nvPicPr>
        <p:blipFill>
          <a:blip r:embed="rId2"/>
          <a:stretch>
            <a:fillRect/>
          </a:stretch>
        </p:blipFill>
        <p:spPr>
          <a:xfrm>
            <a:off x="1652016" y="185927"/>
            <a:ext cx="5839968" cy="648614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Romantic Movement</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Romanticism in Art and Music</a:t>
            </a:r>
          </a:p>
          <a:p>
            <a:pPr marL="0" indent="0">
              <a:buNone/>
            </a:pPr>
            <a:r>
              <a:rPr lang="en-US" sz="2600" dirty="0"/>
              <a:t>1. </a:t>
            </a:r>
            <a:r>
              <a:rPr lang="en-US" sz="2600" dirty="0" err="1" smtClean="0"/>
              <a:t>Eugène</a:t>
            </a:r>
            <a:r>
              <a:rPr lang="en-US" sz="2600" dirty="0" smtClean="0"/>
              <a:t> </a:t>
            </a:r>
            <a:r>
              <a:rPr lang="en-US" sz="2600" dirty="0"/>
              <a:t>Delacroix (1798–1863</a:t>
            </a:r>
            <a:r>
              <a:rPr lang="en-US" sz="2600" dirty="0" smtClean="0"/>
              <a:t>)</a:t>
            </a:r>
            <a:endParaRPr lang="en-US" sz="2600" dirty="0"/>
          </a:p>
          <a:p>
            <a:pPr marL="0" indent="0">
              <a:buNone/>
            </a:pPr>
            <a:r>
              <a:rPr lang="en-US" sz="2600" dirty="0"/>
              <a:t>2. </a:t>
            </a:r>
            <a:r>
              <a:rPr lang="en-US" sz="2600" dirty="0" smtClean="0"/>
              <a:t>Casper </a:t>
            </a:r>
            <a:r>
              <a:rPr lang="en-US" sz="2600" dirty="0"/>
              <a:t>David Friedrich (1774–1840</a:t>
            </a:r>
            <a:r>
              <a:rPr lang="en-US" sz="2600" dirty="0" smtClean="0"/>
              <a:t>)</a:t>
            </a:r>
            <a:endParaRPr lang="en-US" sz="2600" dirty="0"/>
          </a:p>
          <a:p>
            <a:pPr marL="0" indent="0">
              <a:buNone/>
            </a:pPr>
            <a:r>
              <a:rPr lang="en-US" sz="2600" dirty="0"/>
              <a:t>3. </a:t>
            </a:r>
            <a:r>
              <a:rPr lang="en-US" sz="2600" dirty="0" smtClean="0"/>
              <a:t>Joseph </a:t>
            </a:r>
            <a:r>
              <a:rPr lang="en-US" sz="2600" dirty="0"/>
              <a:t>M. W. Turner (</a:t>
            </a:r>
            <a:r>
              <a:rPr lang="en-US" sz="2600" dirty="0" smtClean="0"/>
              <a:t>1775–1851) and John </a:t>
            </a:r>
            <a:r>
              <a:rPr lang="en-US" sz="2600" dirty="0"/>
              <a:t>Constable (1776–1837</a:t>
            </a:r>
            <a:r>
              <a:rPr lang="en-US" sz="2600" dirty="0" smtClean="0"/>
              <a:t>)</a:t>
            </a:r>
            <a:endParaRPr lang="en-US" sz="2600" dirty="0"/>
          </a:p>
          <a:p>
            <a:pPr marL="0" indent="0">
              <a:buNone/>
            </a:pPr>
            <a:r>
              <a:rPr lang="en-US" sz="2600" dirty="0"/>
              <a:t>4. M</a:t>
            </a:r>
            <a:r>
              <a:rPr lang="en-US" sz="2600" dirty="0" smtClean="0"/>
              <a:t>usical landscapes</a:t>
            </a:r>
            <a:endParaRPr lang="en-US" sz="2600" dirty="0"/>
          </a:p>
          <a:p>
            <a:pPr marL="0" indent="0">
              <a:buNone/>
            </a:pPr>
            <a:r>
              <a:rPr lang="en-US" sz="2600" dirty="0"/>
              <a:t>5. </a:t>
            </a:r>
            <a:r>
              <a:rPr lang="en-US" sz="2600" dirty="0" smtClean="0"/>
              <a:t>Franz </a:t>
            </a:r>
            <a:r>
              <a:rPr lang="en-US" sz="2600" dirty="0"/>
              <a:t>Liszt </a:t>
            </a:r>
            <a:r>
              <a:rPr lang="en-US" sz="2600" dirty="0" smtClean="0"/>
              <a:t>(1811–1886)</a:t>
            </a:r>
          </a:p>
          <a:p>
            <a:pPr marL="0" indent="0">
              <a:buNone/>
            </a:pPr>
            <a:r>
              <a:rPr lang="en-US" sz="2600" dirty="0" smtClean="0"/>
              <a:t>6</a:t>
            </a:r>
            <a:r>
              <a:rPr lang="en-US" sz="2600" dirty="0"/>
              <a:t>. Ludwig van Beethoven (1770–1827</a:t>
            </a:r>
            <a:r>
              <a:rPr lang="en-US" sz="2600" dirty="0" smtClean="0"/>
              <a:t>)</a:t>
            </a:r>
            <a:endParaRPr lang="en-US" sz="2600" dirty="0"/>
          </a:p>
        </p:txBody>
      </p:sp>
    </p:spTree>
    <p:extLst>
      <p:ext uri="{BB962C8B-B14F-4D97-AF65-F5344CB8AC3E}">
        <p14:creationId xmlns:p14="http://schemas.microsoft.com/office/powerpoint/2010/main" val="2438869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Ottoman massacre of ethnic Greeks. An Ottoman soldier on horseback looks down on a suffering throng of naked and distraught Greeks. "/>
          <p:cNvPicPr>
            <a:picLocks noChangeAspect="1"/>
          </p:cNvPicPr>
          <p:nvPr/>
        </p:nvPicPr>
        <p:blipFill>
          <a:blip r:embed="rId2"/>
          <a:stretch>
            <a:fillRect/>
          </a:stretch>
        </p:blipFill>
        <p:spPr>
          <a:xfrm>
            <a:off x="2011679" y="185927"/>
            <a:ext cx="5120640" cy="64861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Reforms and Revolutions Before 1848</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National Liberation in Greece</a:t>
            </a:r>
          </a:p>
          <a:p>
            <a:pPr marL="0" indent="0">
              <a:buNone/>
            </a:pPr>
            <a:r>
              <a:rPr lang="en-US" sz="2600" dirty="0"/>
              <a:t>1. </a:t>
            </a:r>
            <a:r>
              <a:rPr lang="en-US" sz="2600" dirty="0" smtClean="0"/>
              <a:t>Language </a:t>
            </a:r>
            <a:r>
              <a:rPr lang="en-US" sz="2600" dirty="0"/>
              <a:t>and the Greek Orthodox </a:t>
            </a:r>
            <a:r>
              <a:rPr lang="en-US" sz="2600" dirty="0" smtClean="0"/>
              <a:t>religion</a:t>
            </a:r>
            <a:endParaRPr lang="en-US" sz="2600" dirty="0"/>
          </a:p>
          <a:p>
            <a:pPr marL="0" indent="0">
              <a:buNone/>
            </a:pPr>
            <a:r>
              <a:rPr lang="en-US" sz="2600" dirty="0"/>
              <a:t>2. </a:t>
            </a:r>
            <a:r>
              <a:rPr lang="en-US" sz="2600" dirty="0" smtClean="0"/>
              <a:t>Secret </a:t>
            </a:r>
            <a:r>
              <a:rPr lang="en-US" sz="2600" dirty="0"/>
              <a:t>societies and </a:t>
            </a:r>
            <a:r>
              <a:rPr lang="en-US" sz="2600" dirty="0" smtClean="0"/>
              <a:t>revolt</a:t>
            </a:r>
            <a:endParaRPr lang="en-US" sz="2600" dirty="0"/>
          </a:p>
          <a:p>
            <a:pPr marL="0" indent="0">
              <a:buNone/>
            </a:pPr>
            <a:r>
              <a:rPr lang="en-US" sz="2600" dirty="0"/>
              <a:t>3. </a:t>
            </a:r>
            <a:r>
              <a:rPr lang="en-US" sz="2600" dirty="0" smtClean="0"/>
              <a:t>Great </a:t>
            </a:r>
            <a:r>
              <a:rPr lang="en-US" sz="2600" dirty="0"/>
              <a:t>Powers opposed the </a:t>
            </a:r>
            <a:r>
              <a:rPr lang="en-US" sz="2600" dirty="0" smtClean="0"/>
              <a:t>revolution</a:t>
            </a:r>
            <a:endParaRPr lang="en-US" sz="2600" dirty="0"/>
          </a:p>
          <a:p>
            <a:pPr marL="0" indent="0">
              <a:buNone/>
            </a:pPr>
            <a:r>
              <a:rPr lang="en-US" sz="2600" dirty="0"/>
              <a:t>4. </a:t>
            </a:r>
            <a:r>
              <a:rPr lang="en-US" sz="2600" dirty="0" smtClean="0"/>
              <a:t>Great </a:t>
            </a:r>
            <a:r>
              <a:rPr lang="en-US" sz="2600" dirty="0"/>
              <a:t>Britain, France, and Russia </a:t>
            </a:r>
            <a:r>
              <a:rPr lang="en-US" sz="2600" dirty="0" smtClean="0"/>
              <a:t>yield </a:t>
            </a:r>
            <a:r>
              <a:rPr lang="en-US" sz="2600" dirty="0"/>
              <a:t>to popular </a:t>
            </a:r>
            <a:r>
              <a:rPr lang="en-US" sz="2600" dirty="0" smtClean="0"/>
              <a:t>demands </a:t>
            </a:r>
            <a:endParaRPr lang="en-US" sz="2600" dirty="0"/>
          </a:p>
          <a:p>
            <a:pPr marL="0" indent="0">
              <a:buNone/>
            </a:pPr>
            <a:r>
              <a:rPr lang="en-US" sz="2600" dirty="0"/>
              <a:t>5. </a:t>
            </a:r>
            <a:r>
              <a:rPr lang="en-US" sz="2600" dirty="0" smtClean="0"/>
              <a:t>Greek independence and a </a:t>
            </a:r>
            <a:r>
              <a:rPr lang="en-US" sz="2600" dirty="0"/>
              <a:t>German </a:t>
            </a:r>
            <a:r>
              <a:rPr lang="en-US" sz="2600" dirty="0" smtClean="0"/>
              <a:t>prince</a:t>
            </a:r>
            <a:endParaRPr lang="en-US" sz="2600" dirty="0"/>
          </a:p>
        </p:txBody>
      </p:sp>
    </p:spTree>
    <p:extLst>
      <p:ext uri="{BB962C8B-B14F-4D97-AF65-F5344CB8AC3E}">
        <p14:creationId xmlns:p14="http://schemas.microsoft.com/office/powerpoint/2010/main" val="2121671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Greek independence in 1830. A decisive battle is shown in Navarino Bay in 1827. The Greek territory includes the island of Greece as well as the southern tip of the Ottoman Empire, including the city of Athens."/>
          <p:cNvPicPr>
            <a:picLocks noChangeAspect="1"/>
          </p:cNvPicPr>
          <p:nvPr/>
        </p:nvPicPr>
        <p:blipFill>
          <a:blip r:embed="rId2"/>
          <a:stretch>
            <a:fillRect/>
          </a:stretch>
        </p:blipFill>
        <p:spPr>
          <a:xfrm>
            <a:off x="2429255" y="265176"/>
            <a:ext cx="4285488" cy="632764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Reforms and Revolutions Before 1848</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Liberal Reform in Great Britain</a:t>
            </a:r>
          </a:p>
          <a:p>
            <a:pPr marL="0" indent="0">
              <a:buNone/>
            </a:pPr>
            <a:r>
              <a:rPr lang="en-US" sz="2600" dirty="0"/>
              <a:t>1. </a:t>
            </a:r>
            <a:r>
              <a:rPr lang="en-US" sz="2600" dirty="0" smtClean="0"/>
              <a:t>Government </a:t>
            </a:r>
            <a:r>
              <a:rPr lang="en-US" sz="2600" dirty="0"/>
              <a:t>policies supported the aristocracy and </a:t>
            </a:r>
            <a:r>
              <a:rPr lang="en-US" sz="2600" dirty="0" smtClean="0"/>
              <a:t>new </a:t>
            </a:r>
            <a:r>
              <a:rPr lang="en-US" sz="2600" dirty="0"/>
              <a:t>industrial </a:t>
            </a:r>
            <a:r>
              <a:rPr lang="en-US" sz="2600" dirty="0" smtClean="0"/>
              <a:t>capitalists</a:t>
            </a:r>
            <a:endParaRPr lang="en-US" sz="2600" dirty="0"/>
          </a:p>
          <a:p>
            <a:pPr marL="0" indent="0">
              <a:buNone/>
            </a:pPr>
            <a:r>
              <a:rPr lang="en-US" sz="2600" dirty="0"/>
              <a:t>2. </a:t>
            </a:r>
            <a:r>
              <a:rPr lang="en-US" sz="2600" dirty="0" smtClean="0"/>
              <a:t>Aristocracy </a:t>
            </a:r>
            <a:r>
              <a:rPr lang="en-US" sz="2600" dirty="0"/>
              <a:t>was </a:t>
            </a:r>
            <a:r>
              <a:rPr lang="en-US" sz="2600" dirty="0" smtClean="0"/>
              <a:t>hostile </a:t>
            </a:r>
            <a:r>
              <a:rPr lang="en-US" sz="2600" dirty="0"/>
              <a:t>to attempts to change the status </a:t>
            </a:r>
            <a:r>
              <a:rPr lang="en-US" sz="2600" dirty="0" smtClean="0"/>
              <a:t>quo</a:t>
            </a:r>
            <a:endParaRPr lang="en-US" sz="2600" dirty="0"/>
          </a:p>
          <a:p>
            <a:pPr marL="0" indent="0">
              <a:buNone/>
            </a:pPr>
            <a:r>
              <a:rPr lang="en-US" sz="2600" dirty="0"/>
              <a:t>3. </a:t>
            </a:r>
            <a:r>
              <a:rPr lang="en-US" sz="2600" dirty="0" smtClean="0"/>
              <a:t>Corn Laws</a:t>
            </a:r>
          </a:p>
          <a:p>
            <a:pPr marL="0" indent="0">
              <a:buNone/>
            </a:pPr>
            <a:r>
              <a:rPr lang="en-US" sz="2600" dirty="0" smtClean="0"/>
              <a:t>4</a:t>
            </a:r>
            <a:r>
              <a:rPr lang="en-US" sz="2600" dirty="0"/>
              <a:t>. </a:t>
            </a:r>
            <a:r>
              <a:rPr lang="en-US" sz="2600" dirty="0" smtClean="0"/>
              <a:t>Six Acts</a:t>
            </a:r>
            <a:endParaRPr lang="en-US" sz="2600" dirty="0"/>
          </a:p>
          <a:p>
            <a:pPr marL="0" indent="0">
              <a:buNone/>
            </a:pPr>
            <a:r>
              <a:rPr lang="en-US" sz="2600" dirty="0"/>
              <a:t>5. </a:t>
            </a:r>
            <a:r>
              <a:rPr lang="en-US" sz="2600" dirty="0" smtClean="0"/>
              <a:t>Saint </a:t>
            </a:r>
            <a:r>
              <a:rPr lang="en-US" sz="2600" dirty="0"/>
              <a:t>Peter’s </a:t>
            </a:r>
            <a:r>
              <a:rPr lang="en-US" sz="2600" dirty="0" smtClean="0"/>
              <a:t>Fields </a:t>
            </a:r>
            <a:endParaRPr lang="en-US" sz="2600" dirty="0"/>
          </a:p>
        </p:txBody>
      </p:sp>
    </p:spTree>
    <p:extLst>
      <p:ext uri="{BB962C8B-B14F-4D97-AF65-F5344CB8AC3E}">
        <p14:creationId xmlns:p14="http://schemas.microsoft.com/office/powerpoint/2010/main" val="120699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Aftermath of the Napoleonic Wars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European Balance of Power</a:t>
            </a:r>
          </a:p>
          <a:p>
            <a:pPr marL="0" indent="0">
              <a:buNone/>
            </a:pPr>
            <a:r>
              <a:rPr lang="en-US" sz="2600" dirty="0" smtClean="0"/>
              <a:t>1. Quadruple </a:t>
            </a:r>
            <a:r>
              <a:rPr lang="en-US" sz="2600" dirty="0"/>
              <a:t>Alliance </a:t>
            </a:r>
            <a:endParaRPr lang="en-US" sz="2600" dirty="0" smtClean="0"/>
          </a:p>
          <a:p>
            <a:pPr marL="0" indent="0">
              <a:buNone/>
            </a:pPr>
            <a:r>
              <a:rPr lang="en-US" sz="2600" dirty="0" smtClean="0"/>
              <a:t>2</a:t>
            </a:r>
            <a:r>
              <a:rPr lang="en-US" sz="2600" dirty="0"/>
              <a:t>. </a:t>
            </a:r>
            <a:r>
              <a:rPr lang="en-US" sz="2600" dirty="0" smtClean="0"/>
              <a:t>First </a:t>
            </a:r>
            <a:r>
              <a:rPr lang="en-US" sz="2600" dirty="0"/>
              <a:t>Treaty of Paris </a:t>
            </a:r>
            <a:endParaRPr lang="en-US" sz="2600" dirty="0" smtClean="0"/>
          </a:p>
          <a:p>
            <a:pPr marL="0" indent="0">
              <a:buNone/>
            </a:pPr>
            <a:r>
              <a:rPr lang="en-US" sz="2600" dirty="0" smtClean="0"/>
              <a:t>3</a:t>
            </a:r>
            <a:r>
              <a:rPr lang="en-US" sz="2600" dirty="0"/>
              <a:t>. </a:t>
            </a:r>
            <a:r>
              <a:rPr lang="en-US" sz="2600" dirty="0" err="1"/>
              <a:t>Klemens</a:t>
            </a:r>
            <a:r>
              <a:rPr lang="en-US" sz="2600" dirty="0"/>
              <a:t> von Metternich and Robert </a:t>
            </a:r>
            <a:r>
              <a:rPr lang="en-US" sz="2600" dirty="0" smtClean="0"/>
              <a:t>Castlereagh</a:t>
            </a:r>
            <a:endParaRPr lang="en-US" sz="2600" dirty="0"/>
          </a:p>
          <a:p>
            <a:pPr marL="0" indent="0">
              <a:buNone/>
            </a:pPr>
            <a:r>
              <a:rPr lang="en-US" sz="2600" dirty="0"/>
              <a:t>4. The Great </a:t>
            </a:r>
            <a:r>
              <a:rPr lang="en-US" sz="2600" dirty="0" smtClean="0"/>
              <a:t>Powers</a:t>
            </a:r>
            <a:endParaRPr lang="en-US" sz="2600" dirty="0"/>
          </a:p>
        </p:txBody>
      </p:sp>
    </p:spTree>
    <p:extLst>
      <p:ext uri="{BB962C8B-B14F-4D97-AF65-F5344CB8AC3E}">
        <p14:creationId xmlns:p14="http://schemas.microsoft.com/office/powerpoint/2010/main" val="355345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Reforms and Revolutions Before 1848</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Liberal Reform in Great Britain</a:t>
            </a:r>
          </a:p>
          <a:p>
            <a:pPr marL="0" indent="0">
              <a:buNone/>
            </a:pPr>
            <a:r>
              <a:rPr lang="en-US" sz="2600" dirty="0"/>
              <a:t>6. </a:t>
            </a:r>
            <a:r>
              <a:rPr lang="en-US" sz="2600" dirty="0" smtClean="0"/>
              <a:t>Tory government </a:t>
            </a:r>
            <a:endParaRPr lang="en-US" sz="2600" dirty="0"/>
          </a:p>
          <a:p>
            <a:pPr marL="0" indent="0">
              <a:buNone/>
            </a:pPr>
            <a:r>
              <a:rPr lang="en-US" sz="2600" dirty="0"/>
              <a:t>7. </a:t>
            </a:r>
            <a:r>
              <a:rPr lang="en-US" sz="2600" dirty="0" smtClean="0"/>
              <a:t>Whig sponsored Reform </a:t>
            </a:r>
            <a:r>
              <a:rPr lang="en-US" sz="2600" dirty="0"/>
              <a:t>Bill of </a:t>
            </a:r>
            <a:r>
              <a:rPr lang="en-US" sz="2600" dirty="0" smtClean="0"/>
              <a:t>1832</a:t>
            </a:r>
            <a:endParaRPr lang="en-US" sz="2600" dirty="0"/>
          </a:p>
          <a:p>
            <a:pPr marL="0" indent="0">
              <a:buNone/>
            </a:pPr>
            <a:r>
              <a:rPr lang="en-US" sz="2600" dirty="0"/>
              <a:t>8. </a:t>
            </a:r>
            <a:r>
              <a:rPr lang="en-US" sz="2600" dirty="0" smtClean="0"/>
              <a:t>“</a:t>
            </a:r>
            <a:r>
              <a:rPr lang="en-US" sz="2600" dirty="0"/>
              <a:t>People’s Charter” </a:t>
            </a:r>
            <a:r>
              <a:rPr lang="en-US" sz="2600" dirty="0" smtClean="0"/>
              <a:t>and </a:t>
            </a:r>
            <a:r>
              <a:rPr lang="en-US" sz="2600" dirty="0"/>
              <a:t>the Chartist </a:t>
            </a:r>
            <a:r>
              <a:rPr lang="en-US" sz="2600" dirty="0" smtClean="0"/>
              <a:t>movement</a:t>
            </a:r>
            <a:endParaRPr lang="en-US" sz="2600" dirty="0"/>
          </a:p>
          <a:p>
            <a:pPr marL="0" indent="0">
              <a:buNone/>
            </a:pPr>
            <a:r>
              <a:rPr lang="en-US" sz="2600" dirty="0"/>
              <a:t>9. </a:t>
            </a:r>
            <a:r>
              <a:rPr lang="en-US" sz="2600" dirty="0" smtClean="0"/>
              <a:t>Anti–Corn </a:t>
            </a:r>
            <a:r>
              <a:rPr lang="en-US" sz="2600" dirty="0"/>
              <a:t>Law </a:t>
            </a:r>
            <a:r>
              <a:rPr lang="en-US" sz="2600" dirty="0" smtClean="0"/>
              <a:t>League</a:t>
            </a:r>
            <a:endParaRPr lang="en-US" sz="2600" dirty="0"/>
          </a:p>
          <a:p>
            <a:pPr marL="0" indent="0">
              <a:buNone/>
            </a:pPr>
            <a:r>
              <a:rPr lang="en-US" sz="2600" dirty="0"/>
              <a:t>10. </a:t>
            </a:r>
            <a:r>
              <a:rPr lang="en-US" sz="2600" dirty="0" smtClean="0"/>
              <a:t>Ten </a:t>
            </a:r>
            <a:r>
              <a:rPr lang="en-US" sz="2600" dirty="0"/>
              <a:t>Hours Act of </a:t>
            </a:r>
            <a:r>
              <a:rPr lang="en-US" sz="2600" dirty="0" smtClean="0"/>
              <a:t>1847</a:t>
            </a:r>
            <a:endParaRPr lang="en-US" sz="2600" dirty="0"/>
          </a:p>
          <a:p>
            <a:pPr marL="0" indent="0">
              <a:buNone/>
            </a:pPr>
            <a:r>
              <a:rPr lang="en-US" sz="2600" dirty="0"/>
              <a:t>11. </a:t>
            </a:r>
            <a:r>
              <a:rPr lang="en-US" sz="2600" dirty="0" smtClean="0"/>
              <a:t>Peaceful evolution</a:t>
            </a:r>
            <a:endParaRPr lang="en-US" sz="2600" dirty="0"/>
          </a:p>
        </p:txBody>
      </p:sp>
    </p:spTree>
    <p:extLst>
      <p:ext uri="{BB962C8B-B14F-4D97-AF65-F5344CB8AC3E}">
        <p14:creationId xmlns:p14="http://schemas.microsoft.com/office/powerpoint/2010/main" val="4163263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line drawing that was printed with Anti-Corn Law League sentiment. It promoted Free Trade."/>
          <p:cNvPicPr>
            <a:picLocks noChangeAspect="1"/>
          </p:cNvPicPr>
          <p:nvPr/>
        </p:nvPicPr>
        <p:blipFill>
          <a:blip r:embed="rId2"/>
          <a:stretch>
            <a:fillRect/>
          </a:stretch>
        </p:blipFill>
        <p:spPr>
          <a:xfrm>
            <a:off x="1597151" y="204216"/>
            <a:ext cx="5949696" cy="64495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nti-Corn Law Assoication member's ticket."/>
          <p:cNvPicPr>
            <a:picLocks noChangeAspect="1"/>
          </p:cNvPicPr>
          <p:nvPr/>
        </p:nvPicPr>
        <p:blipFill>
          <a:blip r:embed="rId2"/>
          <a:stretch>
            <a:fillRect/>
          </a:stretch>
        </p:blipFill>
        <p:spPr>
          <a:xfrm>
            <a:off x="390144" y="192023"/>
            <a:ext cx="8363712" cy="647395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Reforms and Revolutions Before 1848</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Ireland and the Great Famine</a:t>
            </a:r>
          </a:p>
          <a:p>
            <a:pPr marL="0" indent="0">
              <a:buNone/>
            </a:pPr>
            <a:r>
              <a:rPr lang="en-US" sz="2600" dirty="0"/>
              <a:t>1. </a:t>
            </a:r>
            <a:r>
              <a:rPr lang="en-US" sz="2600" dirty="0" smtClean="0"/>
              <a:t>Exploitative </a:t>
            </a:r>
            <a:r>
              <a:rPr lang="en-US" sz="2600" dirty="0"/>
              <a:t>tenant </a:t>
            </a:r>
            <a:r>
              <a:rPr lang="en-US" sz="2600" dirty="0" smtClean="0"/>
              <a:t>system </a:t>
            </a:r>
            <a:endParaRPr lang="en-US" sz="2600" dirty="0"/>
          </a:p>
          <a:p>
            <a:pPr marL="0" indent="0">
              <a:buNone/>
            </a:pPr>
            <a:r>
              <a:rPr lang="en-US" sz="2600" dirty="0"/>
              <a:t>2. </a:t>
            </a:r>
            <a:r>
              <a:rPr lang="en-US" sz="2600" dirty="0" smtClean="0"/>
              <a:t>Population doubled</a:t>
            </a:r>
            <a:endParaRPr lang="en-US" sz="2600" dirty="0"/>
          </a:p>
          <a:p>
            <a:pPr marL="0" indent="0">
              <a:buNone/>
            </a:pPr>
            <a:r>
              <a:rPr lang="en-US" sz="2600" dirty="0"/>
              <a:t>3. </a:t>
            </a:r>
            <a:r>
              <a:rPr lang="en-US" sz="2600" dirty="0" smtClean="0"/>
              <a:t>Great Famine</a:t>
            </a:r>
            <a:endParaRPr lang="en-US" sz="2600" dirty="0"/>
          </a:p>
          <a:p>
            <a:pPr marL="0" indent="0">
              <a:buNone/>
            </a:pPr>
            <a:r>
              <a:rPr lang="en-US" sz="2600" dirty="0"/>
              <a:t>4. </a:t>
            </a:r>
            <a:r>
              <a:rPr lang="en-US" sz="2600" dirty="0" smtClean="0"/>
              <a:t>British government was </a:t>
            </a:r>
            <a:r>
              <a:rPr lang="en-US" sz="2600" dirty="0"/>
              <a:t>slow to </a:t>
            </a:r>
            <a:r>
              <a:rPr lang="en-US" sz="2600" dirty="0" smtClean="0"/>
              <a:t>act</a:t>
            </a:r>
            <a:endParaRPr lang="en-US" sz="2600" dirty="0"/>
          </a:p>
          <a:p>
            <a:pPr marL="0" indent="0">
              <a:buNone/>
            </a:pPr>
            <a:r>
              <a:rPr lang="en-US" sz="2600" dirty="0"/>
              <a:t>5. </a:t>
            </a:r>
            <a:r>
              <a:rPr lang="en-US" sz="2600" dirty="0" smtClean="0"/>
              <a:t>Continued </a:t>
            </a:r>
            <a:r>
              <a:rPr lang="en-US" sz="2600" dirty="0"/>
              <a:t>to collect </a:t>
            </a:r>
            <a:r>
              <a:rPr lang="en-US" sz="2600" dirty="0" smtClean="0"/>
              <a:t>taxes</a:t>
            </a:r>
            <a:endParaRPr lang="en-US" sz="2600" dirty="0"/>
          </a:p>
          <a:p>
            <a:pPr marL="0" indent="0">
              <a:buNone/>
            </a:pPr>
            <a:r>
              <a:rPr lang="en-US" sz="2600" dirty="0"/>
              <a:t>6. </a:t>
            </a:r>
            <a:r>
              <a:rPr lang="en-US" sz="2600" dirty="0" smtClean="0"/>
              <a:t>Irish independence</a:t>
            </a:r>
            <a:endParaRPr lang="en-US" sz="2600" dirty="0"/>
          </a:p>
        </p:txBody>
      </p:sp>
    </p:spTree>
    <p:extLst>
      <p:ext uri="{BB962C8B-B14F-4D97-AF65-F5344CB8AC3E}">
        <p14:creationId xmlns:p14="http://schemas.microsoft.com/office/powerpoint/2010/main" val="2721919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Reforms and Revolutions Before 1848</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Revolution of 1830 in France</a:t>
            </a:r>
          </a:p>
          <a:p>
            <a:pPr marL="0" indent="0">
              <a:buNone/>
            </a:pPr>
            <a:r>
              <a:rPr lang="en-US" sz="2600" dirty="0"/>
              <a:t>1. </a:t>
            </a:r>
            <a:r>
              <a:rPr lang="en-US" sz="2600" dirty="0" smtClean="0"/>
              <a:t>Constitutional </a:t>
            </a:r>
            <a:r>
              <a:rPr lang="en-US" sz="2600" dirty="0"/>
              <a:t>Charter of </a:t>
            </a:r>
            <a:r>
              <a:rPr lang="en-US" sz="2600" dirty="0" smtClean="0"/>
              <a:t>1814</a:t>
            </a:r>
            <a:endParaRPr lang="en-US" sz="2600" dirty="0"/>
          </a:p>
          <a:p>
            <a:pPr marL="0" indent="0">
              <a:buNone/>
            </a:pPr>
            <a:r>
              <a:rPr lang="en-US" sz="2600" dirty="0"/>
              <a:t>2. </a:t>
            </a:r>
            <a:r>
              <a:rPr lang="en-US" sz="2600" dirty="0" smtClean="0"/>
              <a:t>Charles </a:t>
            </a:r>
            <a:r>
              <a:rPr lang="en-US" sz="2600" dirty="0"/>
              <a:t>X (r. 1824–1830</a:t>
            </a:r>
            <a:r>
              <a:rPr lang="en-US" sz="2600" dirty="0" smtClean="0"/>
              <a:t>)</a:t>
            </a:r>
            <a:endParaRPr lang="en-US" sz="2600" dirty="0"/>
          </a:p>
          <a:p>
            <a:pPr marL="0" indent="0">
              <a:buNone/>
            </a:pPr>
            <a:r>
              <a:rPr lang="en-US" sz="2600" dirty="0"/>
              <a:t>3. </a:t>
            </a:r>
            <a:r>
              <a:rPr lang="en-US" sz="2600" dirty="0" smtClean="0"/>
              <a:t>War and revolt in Algeria</a:t>
            </a:r>
            <a:endParaRPr lang="en-US" sz="2600" dirty="0"/>
          </a:p>
          <a:p>
            <a:pPr marL="0" indent="0">
              <a:buNone/>
            </a:pPr>
            <a:r>
              <a:rPr lang="en-US" sz="2600" dirty="0"/>
              <a:t>4. </a:t>
            </a:r>
            <a:r>
              <a:rPr lang="en-US" sz="2600" dirty="0" smtClean="0"/>
              <a:t>Charles </a:t>
            </a:r>
            <a:r>
              <a:rPr lang="en-US" sz="2600" dirty="0"/>
              <a:t>repudiated the Constitutional </a:t>
            </a:r>
            <a:r>
              <a:rPr lang="en-US" sz="2600" dirty="0" smtClean="0"/>
              <a:t>Charter</a:t>
            </a:r>
            <a:endParaRPr lang="en-US" sz="2600" dirty="0"/>
          </a:p>
        </p:txBody>
      </p:sp>
    </p:spTree>
    <p:extLst>
      <p:ext uri="{BB962C8B-B14F-4D97-AF65-F5344CB8AC3E}">
        <p14:creationId xmlns:p14="http://schemas.microsoft.com/office/powerpoint/2010/main" val="3872922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Reforms and Revolutions Before 1848</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Revolution of 1830 in France</a:t>
            </a:r>
          </a:p>
          <a:p>
            <a:pPr marL="0" indent="0">
              <a:buNone/>
            </a:pPr>
            <a:r>
              <a:rPr lang="en-US" sz="2600" dirty="0"/>
              <a:t>5. </a:t>
            </a:r>
            <a:r>
              <a:rPr lang="en-US" sz="2600" dirty="0" smtClean="0"/>
              <a:t>Insurrection </a:t>
            </a:r>
            <a:r>
              <a:rPr lang="en-US" sz="2600" dirty="0"/>
              <a:t>in the </a:t>
            </a:r>
            <a:r>
              <a:rPr lang="en-US" sz="2600" dirty="0" smtClean="0"/>
              <a:t>capital</a:t>
            </a:r>
            <a:endParaRPr lang="en-US" sz="2600" dirty="0"/>
          </a:p>
          <a:p>
            <a:pPr marL="0" indent="0">
              <a:buNone/>
            </a:pPr>
            <a:r>
              <a:rPr lang="en-US" sz="2600" dirty="0"/>
              <a:t>6. Louis Philippe (r. 1830–1848</a:t>
            </a:r>
            <a:r>
              <a:rPr lang="en-US" sz="2600" dirty="0" smtClean="0"/>
              <a:t>) </a:t>
            </a:r>
            <a:endParaRPr lang="en-US" sz="2600" dirty="0"/>
          </a:p>
          <a:p>
            <a:pPr marL="0" indent="0">
              <a:buNone/>
            </a:pPr>
            <a:r>
              <a:rPr lang="en-US" sz="2600" dirty="0"/>
              <a:t>7. </a:t>
            </a:r>
            <a:r>
              <a:rPr lang="en-US" sz="2600" dirty="0" smtClean="0"/>
              <a:t>Political </a:t>
            </a:r>
            <a:r>
              <a:rPr lang="en-US" sz="2600" dirty="0"/>
              <a:t>situation in France </a:t>
            </a:r>
            <a:r>
              <a:rPr lang="en-US" sz="2600" dirty="0" smtClean="0"/>
              <a:t>was </a:t>
            </a:r>
            <a:r>
              <a:rPr lang="en-US" sz="2600" dirty="0"/>
              <a:t>fundamentally </a:t>
            </a:r>
            <a:r>
              <a:rPr lang="en-US" sz="2600" dirty="0" smtClean="0"/>
              <a:t>unchanged</a:t>
            </a:r>
            <a:endParaRPr lang="en-US" sz="2600" dirty="0"/>
          </a:p>
        </p:txBody>
      </p:sp>
    </p:spTree>
    <p:extLst>
      <p:ext uri="{BB962C8B-B14F-4D97-AF65-F5344CB8AC3E}">
        <p14:creationId xmlns:p14="http://schemas.microsoft.com/office/powerpoint/2010/main" val="1644499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eries of four playing cards depicting scenes from the Revolution of 1830 in Paris. "/>
          <p:cNvPicPr>
            <a:picLocks noChangeAspect="1"/>
          </p:cNvPicPr>
          <p:nvPr/>
        </p:nvPicPr>
        <p:blipFill>
          <a:blip r:embed="rId2"/>
          <a:stretch>
            <a:fillRect/>
          </a:stretch>
        </p:blipFill>
        <p:spPr>
          <a:xfrm>
            <a:off x="304800" y="1435607"/>
            <a:ext cx="8534400" cy="398678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Revolutions of 1848</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A Democratic Republic in France</a:t>
            </a:r>
          </a:p>
          <a:p>
            <a:pPr marL="0" indent="0">
              <a:buNone/>
            </a:pPr>
            <a:r>
              <a:rPr lang="en-US" sz="2600" dirty="0"/>
              <a:t>1. </a:t>
            </a:r>
            <a:r>
              <a:rPr lang="en-US" sz="2600" dirty="0" smtClean="0"/>
              <a:t>“Bourgeois monarchy”</a:t>
            </a:r>
            <a:endParaRPr lang="en-US" sz="2600" dirty="0"/>
          </a:p>
          <a:p>
            <a:pPr marL="0" indent="0">
              <a:buNone/>
            </a:pPr>
            <a:r>
              <a:rPr lang="en-US" sz="2600" dirty="0"/>
              <a:t>2. </a:t>
            </a:r>
            <a:r>
              <a:rPr lang="en-US" sz="2600" dirty="0" smtClean="0"/>
              <a:t>Popular </a:t>
            </a:r>
            <a:r>
              <a:rPr lang="en-US" sz="2600" dirty="0"/>
              <a:t>revolt in </a:t>
            </a:r>
            <a:r>
              <a:rPr lang="en-US" sz="2600" dirty="0" smtClean="0"/>
              <a:t>Paris</a:t>
            </a:r>
            <a:endParaRPr lang="en-US" sz="2600" dirty="0"/>
          </a:p>
          <a:p>
            <a:pPr marL="0" indent="0">
              <a:buNone/>
            </a:pPr>
            <a:r>
              <a:rPr lang="en-US" sz="2600" dirty="0"/>
              <a:t>3. </a:t>
            </a:r>
            <a:r>
              <a:rPr lang="en-US" sz="2600" dirty="0" smtClean="0"/>
              <a:t>Provisional republic</a:t>
            </a:r>
            <a:endParaRPr lang="en-US" sz="2600" dirty="0"/>
          </a:p>
          <a:p>
            <a:pPr marL="0" indent="0">
              <a:buNone/>
            </a:pPr>
            <a:r>
              <a:rPr lang="en-US" sz="2600" dirty="0"/>
              <a:t>4. France’s Second </a:t>
            </a:r>
            <a:r>
              <a:rPr lang="en-US" sz="2600" dirty="0" smtClean="0"/>
              <a:t>Republic</a:t>
            </a:r>
            <a:endParaRPr lang="en-US" sz="2600" dirty="0"/>
          </a:p>
          <a:p>
            <a:pPr marL="0" indent="0">
              <a:buNone/>
            </a:pPr>
            <a:r>
              <a:rPr lang="en-US" sz="2600" dirty="0"/>
              <a:t>5. </a:t>
            </a:r>
            <a:r>
              <a:rPr lang="en-US" sz="2600" dirty="0" smtClean="0"/>
              <a:t>900-person </a:t>
            </a:r>
            <a:r>
              <a:rPr lang="en-US" sz="2600" dirty="0"/>
              <a:t>Constituent </a:t>
            </a:r>
            <a:r>
              <a:rPr lang="en-US" sz="2600" dirty="0" smtClean="0"/>
              <a:t>Assembly</a:t>
            </a:r>
            <a:endParaRPr lang="en-US" sz="2600" dirty="0"/>
          </a:p>
        </p:txBody>
      </p:sp>
    </p:spTree>
    <p:extLst>
      <p:ext uri="{BB962C8B-B14F-4D97-AF65-F5344CB8AC3E}">
        <p14:creationId xmlns:p14="http://schemas.microsoft.com/office/powerpoint/2010/main" val="2893857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Revolutions of 1848</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A Democratic Republic in France</a:t>
            </a:r>
          </a:p>
          <a:p>
            <a:pPr marL="0" indent="0">
              <a:buNone/>
            </a:pPr>
            <a:r>
              <a:rPr lang="en-US" sz="2600" dirty="0"/>
              <a:t>6. Alexis de Tocqueville (1805–1859</a:t>
            </a:r>
            <a:r>
              <a:rPr lang="en-US" sz="2600" dirty="0" smtClean="0"/>
              <a:t>)</a:t>
            </a:r>
            <a:endParaRPr lang="en-US" sz="2600" dirty="0"/>
          </a:p>
          <a:p>
            <a:pPr marL="0" indent="0">
              <a:buNone/>
            </a:pPr>
            <a:r>
              <a:rPr lang="en-US" sz="2600" dirty="0"/>
              <a:t>7. </a:t>
            </a:r>
            <a:r>
              <a:rPr lang="en-US" sz="2600" dirty="0" smtClean="0"/>
              <a:t>Clash </a:t>
            </a:r>
            <a:r>
              <a:rPr lang="en-US" sz="2600" dirty="0"/>
              <a:t>of </a:t>
            </a:r>
            <a:r>
              <a:rPr lang="en-US" sz="2600" dirty="0" smtClean="0"/>
              <a:t>ideologies</a:t>
            </a:r>
          </a:p>
          <a:p>
            <a:pPr marL="0" indent="0">
              <a:buNone/>
            </a:pPr>
            <a:r>
              <a:rPr lang="en-US" sz="2600" dirty="0" smtClean="0"/>
              <a:t>8</a:t>
            </a:r>
            <a:r>
              <a:rPr lang="en-US" sz="2600" dirty="0"/>
              <a:t>. </a:t>
            </a:r>
            <a:r>
              <a:rPr lang="en-US" sz="2600" dirty="0" smtClean="0"/>
              <a:t>“</a:t>
            </a:r>
            <a:r>
              <a:rPr lang="en-US" sz="2600" dirty="0"/>
              <a:t>June Days</a:t>
            </a:r>
            <a:r>
              <a:rPr lang="en-US" sz="2600" dirty="0" smtClean="0"/>
              <a:t>”</a:t>
            </a:r>
            <a:endParaRPr lang="en-US" sz="2600" dirty="0"/>
          </a:p>
          <a:p>
            <a:pPr marL="0" indent="0">
              <a:buNone/>
            </a:pPr>
            <a:r>
              <a:rPr lang="en-US" sz="2600" dirty="0"/>
              <a:t>9. Louis </a:t>
            </a:r>
            <a:r>
              <a:rPr lang="en-US" sz="2600" dirty="0" smtClean="0"/>
              <a:t>Napoleon</a:t>
            </a:r>
            <a:endParaRPr lang="en-US" sz="2600" dirty="0"/>
          </a:p>
        </p:txBody>
      </p:sp>
    </p:spTree>
    <p:extLst>
      <p:ext uri="{BB962C8B-B14F-4D97-AF65-F5344CB8AC3E}">
        <p14:creationId xmlns:p14="http://schemas.microsoft.com/office/powerpoint/2010/main" val="3155041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civil war in France. Corpses line the alley. "/>
          <p:cNvPicPr>
            <a:picLocks noChangeAspect="1"/>
          </p:cNvPicPr>
          <p:nvPr/>
        </p:nvPicPr>
        <p:blipFill>
          <a:blip r:embed="rId2"/>
          <a:stretch>
            <a:fillRect/>
          </a:stretch>
        </p:blipFill>
        <p:spPr>
          <a:xfrm>
            <a:off x="2395727" y="185927"/>
            <a:ext cx="4352544" cy="64861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Aftermath of the Napoleonic Wars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European Balance of Power</a:t>
            </a:r>
          </a:p>
          <a:p>
            <a:pPr marL="0" indent="0">
              <a:buNone/>
            </a:pPr>
            <a:r>
              <a:rPr lang="en-US" sz="2600" dirty="0"/>
              <a:t>5. Napoleon escaped from Elba </a:t>
            </a:r>
            <a:endParaRPr lang="en-US" sz="2600" dirty="0" smtClean="0"/>
          </a:p>
          <a:p>
            <a:pPr marL="0" indent="0">
              <a:buNone/>
            </a:pPr>
            <a:r>
              <a:rPr lang="en-US" sz="2600" dirty="0" smtClean="0"/>
              <a:t>6</a:t>
            </a:r>
            <a:r>
              <a:rPr lang="en-US" sz="2600" dirty="0"/>
              <a:t>. S</a:t>
            </a:r>
            <a:r>
              <a:rPr lang="en-US" sz="2600" dirty="0" smtClean="0"/>
              <a:t>econd </a:t>
            </a:r>
            <a:r>
              <a:rPr lang="en-US" sz="2600" dirty="0"/>
              <a:t>Treaty of </a:t>
            </a:r>
            <a:r>
              <a:rPr lang="en-US" sz="2600" dirty="0" smtClean="0"/>
              <a:t>Paris</a:t>
            </a:r>
            <a:endParaRPr lang="en-US" sz="2600" dirty="0"/>
          </a:p>
          <a:p>
            <a:pPr marL="0" indent="0">
              <a:buNone/>
            </a:pPr>
            <a:r>
              <a:rPr lang="en-US" sz="2600" dirty="0"/>
              <a:t>7. </a:t>
            </a:r>
            <a:r>
              <a:rPr lang="en-US" sz="2600" dirty="0" smtClean="0"/>
              <a:t>European </a:t>
            </a:r>
            <a:r>
              <a:rPr lang="en-US" sz="2600" dirty="0"/>
              <a:t>“Congress System</a:t>
            </a:r>
            <a:r>
              <a:rPr lang="en-US" sz="2600" dirty="0" smtClean="0"/>
              <a:t>”</a:t>
            </a:r>
            <a:endParaRPr lang="en-US" sz="2600" dirty="0"/>
          </a:p>
        </p:txBody>
      </p:sp>
    </p:spTree>
    <p:extLst>
      <p:ext uri="{BB962C8B-B14F-4D97-AF65-F5344CB8AC3E}">
        <p14:creationId xmlns:p14="http://schemas.microsoft.com/office/powerpoint/2010/main" val="4028214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street fighting in Frankfurt in 1848. An army is moving into a street where rebels wait to fight behind a huge pile of rubble. "/>
          <p:cNvPicPr>
            <a:picLocks noChangeAspect="1"/>
          </p:cNvPicPr>
          <p:nvPr/>
        </p:nvPicPr>
        <p:blipFill>
          <a:blip r:embed="rId2"/>
          <a:stretch>
            <a:fillRect/>
          </a:stretch>
        </p:blipFill>
        <p:spPr>
          <a:xfrm>
            <a:off x="969264" y="185927"/>
            <a:ext cx="7205472" cy="648614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black and white front page of Le Salut Public. "/>
          <p:cNvPicPr>
            <a:picLocks noChangeAspect="1"/>
          </p:cNvPicPr>
          <p:nvPr/>
        </p:nvPicPr>
        <p:blipFill>
          <a:blip r:embed="rId2"/>
          <a:stretch>
            <a:fillRect/>
          </a:stretch>
        </p:blipFill>
        <p:spPr>
          <a:xfrm>
            <a:off x="1536192" y="192023"/>
            <a:ext cx="6071616" cy="647395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Revolutions of 1848</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Revolution and Reaction in the Austrian Empire</a:t>
            </a:r>
          </a:p>
          <a:p>
            <a:pPr marL="0" indent="0">
              <a:buNone/>
            </a:pPr>
            <a:r>
              <a:rPr lang="en-US" sz="2600" dirty="0"/>
              <a:t>1. News of the upheaval in </a:t>
            </a:r>
            <a:r>
              <a:rPr lang="en-US" sz="2600" dirty="0" smtClean="0"/>
              <a:t>France</a:t>
            </a:r>
            <a:endParaRPr lang="en-US" sz="2600" dirty="0"/>
          </a:p>
          <a:p>
            <a:pPr marL="0" indent="0">
              <a:buNone/>
            </a:pPr>
            <a:r>
              <a:rPr lang="en-US" sz="2600" dirty="0"/>
              <a:t>2. </a:t>
            </a:r>
            <a:r>
              <a:rPr lang="en-US" sz="2600" dirty="0" smtClean="0"/>
              <a:t>Revolution </a:t>
            </a:r>
            <a:r>
              <a:rPr lang="en-US" sz="2600" dirty="0"/>
              <a:t>in the Austrian </a:t>
            </a:r>
            <a:r>
              <a:rPr lang="en-US" sz="2600" dirty="0" smtClean="0"/>
              <a:t>Empire</a:t>
            </a:r>
            <a:endParaRPr lang="en-US" sz="2600" dirty="0"/>
          </a:p>
          <a:p>
            <a:pPr marL="0" indent="0">
              <a:buNone/>
            </a:pPr>
            <a:r>
              <a:rPr lang="en-US" sz="2600" dirty="0"/>
              <a:t>3. </a:t>
            </a:r>
            <a:r>
              <a:rPr lang="en-US" sz="2600" dirty="0" smtClean="0"/>
              <a:t>Ferdinand </a:t>
            </a:r>
            <a:r>
              <a:rPr lang="en-US" sz="2600" dirty="0"/>
              <a:t>I (r. 1835–1848) </a:t>
            </a:r>
          </a:p>
          <a:p>
            <a:pPr marL="0" indent="0">
              <a:buNone/>
            </a:pPr>
            <a:r>
              <a:rPr lang="en-US" sz="2600" dirty="0"/>
              <a:t>4. </a:t>
            </a:r>
            <a:r>
              <a:rPr lang="en-US" sz="2600" dirty="0" smtClean="0"/>
              <a:t>Unstable coalition </a:t>
            </a:r>
            <a:r>
              <a:rPr lang="en-US" sz="2600" dirty="0"/>
              <a:t>of </a:t>
            </a:r>
            <a:r>
              <a:rPr lang="en-US" sz="2600" dirty="0" smtClean="0"/>
              <a:t>revolutionaries </a:t>
            </a:r>
            <a:endParaRPr lang="en-US" sz="2600" dirty="0"/>
          </a:p>
        </p:txBody>
      </p:sp>
    </p:spTree>
    <p:extLst>
      <p:ext uri="{BB962C8B-B14F-4D97-AF65-F5344CB8AC3E}">
        <p14:creationId xmlns:p14="http://schemas.microsoft.com/office/powerpoint/2010/main" val="2503610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Revolutions of 1848</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Revolution and Reaction in the Austrian Empire</a:t>
            </a:r>
          </a:p>
          <a:p>
            <a:pPr marL="0" indent="0">
              <a:buNone/>
            </a:pPr>
            <a:r>
              <a:rPr lang="en-US" sz="2600" dirty="0"/>
              <a:t>5. </a:t>
            </a:r>
            <a:r>
              <a:rPr lang="en-US" sz="2600" dirty="0" smtClean="0"/>
              <a:t>Desires </a:t>
            </a:r>
            <a:r>
              <a:rPr lang="en-US" sz="2600" dirty="0"/>
              <a:t>for national </a:t>
            </a:r>
            <a:r>
              <a:rPr lang="en-US" sz="2600" dirty="0" smtClean="0"/>
              <a:t>autonomy</a:t>
            </a:r>
            <a:endParaRPr lang="en-US" sz="2600" dirty="0"/>
          </a:p>
          <a:p>
            <a:pPr marL="0" indent="0">
              <a:buNone/>
            </a:pPr>
            <a:r>
              <a:rPr lang="en-US" sz="2600" dirty="0"/>
              <a:t>6. </a:t>
            </a:r>
            <a:r>
              <a:rPr lang="en-US" sz="2600" dirty="0" smtClean="0"/>
              <a:t>Sophia and her </a:t>
            </a:r>
            <a:r>
              <a:rPr lang="en-US" sz="2600" dirty="0"/>
              <a:t>son, Francis </a:t>
            </a:r>
            <a:r>
              <a:rPr lang="en-US" sz="2600" dirty="0" smtClean="0"/>
              <a:t>Joseph</a:t>
            </a:r>
            <a:endParaRPr lang="en-US" sz="2600" dirty="0"/>
          </a:p>
          <a:p>
            <a:pPr marL="0" indent="0">
              <a:buNone/>
            </a:pPr>
            <a:r>
              <a:rPr lang="en-US" sz="2600" dirty="0"/>
              <a:t>7. </a:t>
            </a:r>
            <a:r>
              <a:rPr lang="en-US" sz="2600" dirty="0" smtClean="0"/>
              <a:t>Austrian </a:t>
            </a:r>
            <a:r>
              <a:rPr lang="en-US" sz="2600" dirty="0"/>
              <a:t>army </a:t>
            </a:r>
            <a:r>
              <a:rPr lang="en-US" sz="2600" dirty="0" smtClean="0"/>
              <a:t>retook </a:t>
            </a:r>
            <a:r>
              <a:rPr lang="en-US" sz="2600" dirty="0"/>
              <a:t>the </a:t>
            </a:r>
            <a:r>
              <a:rPr lang="en-US" sz="2600" dirty="0" smtClean="0"/>
              <a:t>city</a:t>
            </a:r>
            <a:endParaRPr lang="en-US" sz="2600" dirty="0"/>
          </a:p>
          <a:p>
            <a:pPr marL="0" indent="0">
              <a:buNone/>
            </a:pPr>
            <a:r>
              <a:rPr lang="en-US" sz="2600" dirty="0"/>
              <a:t>8. </a:t>
            </a:r>
            <a:r>
              <a:rPr lang="en-US" sz="2600" dirty="0" smtClean="0"/>
              <a:t>Francis </a:t>
            </a:r>
            <a:r>
              <a:rPr lang="en-US" sz="2600" dirty="0"/>
              <a:t>Joseph (r. 1848–1916) </a:t>
            </a:r>
            <a:r>
              <a:rPr lang="en-US" sz="2600" dirty="0" smtClean="0"/>
              <a:t>and Nicholas </a:t>
            </a:r>
            <a:r>
              <a:rPr lang="en-US" sz="2600" dirty="0"/>
              <a:t>I of Russia (r. 1825–1855) </a:t>
            </a:r>
          </a:p>
        </p:txBody>
      </p:sp>
    </p:spTree>
    <p:extLst>
      <p:ext uri="{BB962C8B-B14F-4D97-AF65-F5344CB8AC3E}">
        <p14:creationId xmlns:p14="http://schemas.microsoft.com/office/powerpoint/2010/main" val="2503118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Revolutions of 1848. &#10;Territories with revolts in 1848 included: France, Belgium, Prussia, the Austrian Empire, Hungary, the Ottoman Empire, the Papal States, and the Kingdom of the Two Sicilies. Revolts dotted the entire area, usually in major cities including Paris, Milan, Venice, Rome, Palermo, Budapest, Cracow, Warsaw, Berlin, Prague, Vienna, Munich, and Frankfort. "/>
          <p:cNvPicPr>
            <a:picLocks noChangeAspect="1"/>
          </p:cNvPicPr>
          <p:nvPr/>
        </p:nvPicPr>
        <p:blipFill>
          <a:blip r:embed="rId2"/>
          <a:stretch>
            <a:fillRect/>
          </a:stretch>
        </p:blipFill>
        <p:spPr>
          <a:xfrm>
            <a:off x="1371600" y="195072"/>
            <a:ext cx="6400800" cy="646785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Revolutions of 1848</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Prussia, the German Confederation, and the Frankfurt National Parliament</a:t>
            </a:r>
          </a:p>
          <a:p>
            <a:pPr marL="0" indent="0">
              <a:buNone/>
            </a:pPr>
            <a:r>
              <a:rPr lang="en-US" sz="2600" dirty="0"/>
              <a:t>1. </a:t>
            </a:r>
            <a:r>
              <a:rPr lang="en-US" sz="2600" dirty="0" smtClean="0"/>
              <a:t>Liberal </a:t>
            </a:r>
            <a:r>
              <a:rPr lang="en-US" sz="2600" dirty="0"/>
              <a:t>German </a:t>
            </a:r>
            <a:r>
              <a:rPr lang="en-US" sz="2600" dirty="0" smtClean="0"/>
              <a:t>reformers </a:t>
            </a:r>
            <a:endParaRPr lang="en-US" sz="2600" dirty="0"/>
          </a:p>
          <a:p>
            <a:pPr marL="0" indent="0">
              <a:buNone/>
            </a:pPr>
            <a:r>
              <a:rPr lang="en-US" sz="2600" dirty="0"/>
              <a:t>2. </a:t>
            </a:r>
            <a:r>
              <a:rPr lang="en-US" sz="2600" dirty="0" smtClean="0"/>
              <a:t>Frederick </a:t>
            </a:r>
            <a:r>
              <a:rPr lang="en-US" sz="2600" dirty="0"/>
              <a:t>William IV (r. 1840–1861</a:t>
            </a:r>
            <a:r>
              <a:rPr lang="en-US" sz="2600" dirty="0" smtClean="0"/>
              <a:t>)</a:t>
            </a:r>
            <a:endParaRPr lang="en-US" sz="2600" dirty="0"/>
          </a:p>
          <a:p>
            <a:pPr marL="0" indent="0">
              <a:buNone/>
            </a:pPr>
            <a:r>
              <a:rPr lang="en-US" sz="2600" dirty="0"/>
              <a:t>3. </a:t>
            </a:r>
            <a:r>
              <a:rPr lang="en-US" sz="2600" dirty="0" smtClean="0"/>
              <a:t>Democratic </a:t>
            </a:r>
            <a:r>
              <a:rPr lang="en-US" sz="2600" dirty="0"/>
              <a:t>and vaguely socialist </a:t>
            </a:r>
            <a:r>
              <a:rPr lang="en-US" sz="2600" dirty="0" smtClean="0"/>
              <a:t>demands</a:t>
            </a:r>
            <a:endParaRPr lang="en-US" sz="2600" dirty="0"/>
          </a:p>
          <a:p>
            <a:pPr marL="0" indent="0">
              <a:buNone/>
            </a:pPr>
            <a:r>
              <a:rPr lang="en-US" sz="2600" dirty="0"/>
              <a:t>4. </a:t>
            </a:r>
            <a:r>
              <a:rPr lang="en-US" sz="2600" dirty="0" smtClean="0"/>
              <a:t>German </a:t>
            </a:r>
            <a:r>
              <a:rPr lang="en-US" sz="2600" dirty="0"/>
              <a:t>federal </a:t>
            </a:r>
            <a:r>
              <a:rPr lang="en-US" sz="2600" dirty="0" smtClean="0"/>
              <a:t>constitution</a:t>
            </a:r>
            <a:endParaRPr lang="en-US" sz="2600" dirty="0"/>
          </a:p>
        </p:txBody>
      </p:sp>
    </p:spTree>
    <p:extLst>
      <p:ext uri="{BB962C8B-B14F-4D97-AF65-F5344CB8AC3E}">
        <p14:creationId xmlns:p14="http://schemas.microsoft.com/office/powerpoint/2010/main" val="3046501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Revolutions of 1848</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Prussia, the German Confederation, and the Frankfurt National Parliament</a:t>
            </a:r>
          </a:p>
          <a:p>
            <a:pPr marL="0" indent="0">
              <a:buNone/>
            </a:pPr>
            <a:r>
              <a:rPr lang="en-US" sz="2600" dirty="0"/>
              <a:t>5. </a:t>
            </a:r>
            <a:r>
              <a:rPr lang="en-US" sz="2600" dirty="0" smtClean="0"/>
              <a:t>Proposed </a:t>
            </a:r>
            <a:r>
              <a:rPr lang="en-US" sz="2600" dirty="0"/>
              <a:t>unification around a “Greater Germany</a:t>
            </a:r>
            <a:r>
              <a:rPr lang="en-US" sz="2600" dirty="0" smtClean="0"/>
              <a:t>”</a:t>
            </a:r>
            <a:endParaRPr lang="en-US" sz="2600" dirty="0"/>
          </a:p>
          <a:p>
            <a:pPr marL="0" indent="0">
              <a:buNone/>
            </a:pPr>
            <a:r>
              <a:rPr lang="en-US" sz="2600" dirty="0"/>
              <a:t>6. </a:t>
            </a:r>
            <a:r>
              <a:rPr lang="en-US" sz="2600" dirty="0" smtClean="0"/>
              <a:t>Elected </a:t>
            </a:r>
            <a:r>
              <a:rPr lang="en-US" sz="2600" dirty="0"/>
              <a:t>King Frederick William of Prussia emperor of a “lesser” German national </a:t>
            </a:r>
            <a:r>
              <a:rPr lang="en-US" sz="2600" dirty="0" smtClean="0"/>
              <a:t>state</a:t>
            </a:r>
            <a:endParaRPr lang="en-US" sz="2600" dirty="0"/>
          </a:p>
          <a:p>
            <a:pPr marL="0" indent="0">
              <a:buNone/>
            </a:pPr>
            <a:r>
              <a:rPr lang="en-US" sz="2600" dirty="0"/>
              <a:t>7. </a:t>
            </a:r>
            <a:r>
              <a:rPr lang="en-US" sz="2600" dirty="0" smtClean="0"/>
              <a:t>German </a:t>
            </a:r>
            <a:r>
              <a:rPr lang="en-US" sz="2600" dirty="0"/>
              <a:t>Confederation was </a:t>
            </a:r>
            <a:r>
              <a:rPr lang="en-US" sz="2600" dirty="0" smtClean="0"/>
              <a:t>re-established</a:t>
            </a:r>
            <a:endParaRPr lang="en-US" sz="2600" dirty="0"/>
          </a:p>
          <a:p>
            <a:pPr marL="0" indent="0">
              <a:buNone/>
            </a:pPr>
            <a:r>
              <a:rPr lang="en-US" sz="2600" dirty="0"/>
              <a:t>8. </a:t>
            </a:r>
            <a:r>
              <a:rPr lang="en-US" sz="2600" dirty="0" smtClean="0"/>
              <a:t>Failed attempts </a:t>
            </a:r>
            <a:r>
              <a:rPr lang="en-US" sz="2600" dirty="0"/>
              <a:t>to unite </a:t>
            </a:r>
            <a:r>
              <a:rPr lang="en-US" sz="2600"/>
              <a:t>the </a:t>
            </a:r>
            <a:r>
              <a:rPr lang="en-US" sz="2600" smtClean="0"/>
              <a:t>Germans</a:t>
            </a:r>
            <a:endParaRPr lang="en-US" sz="2600" dirty="0"/>
          </a:p>
        </p:txBody>
      </p:sp>
    </p:spTree>
    <p:extLst>
      <p:ext uri="{BB962C8B-B14F-4D97-AF65-F5344CB8AC3E}">
        <p14:creationId xmlns:p14="http://schemas.microsoft.com/office/powerpoint/2010/main" val="222344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parade during the Congress of Vienna. "/>
          <p:cNvPicPr>
            <a:picLocks noChangeAspect="1"/>
          </p:cNvPicPr>
          <p:nvPr/>
        </p:nvPicPr>
        <p:blipFill>
          <a:blip r:embed="rId2"/>
          <a:stretch>
            <a:fillRect/>
          </a:stretch>
        </p:blipFill>
        <p:spPr>
          <a:xfrm>
            <a:off x="749808" y="185927"/>
            <a:ext cx="7644384"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treaty of Vienna with the signatures and seals of the representatives. "/>
          <p:cNvPicPr>
            <a:picLocks noChangeAspect="1"/>
          </p:cNvPicPr>
          <p:nvPr/>
        </p:nvPicPr>
        <p:blipFill>
          <a:blip r:embed="rId2"/>
          <a:stretch>
            <a:fillRect/>
          </a:stretch>
        </p:blipFill>
        <p:spPr>
          <a:xfrm>
            <a:off x="890015" y="192023"/>
            <a:ext cx="7363968" cy="647395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in 1815 after the Congress of Vienna.&#10;The map shows Great Britain, including Scotland, Ireland, and England. France holds a large territory between Spain to the southwest and a northeastern border that includes the Kingdom of the Netherlands and the German Confederation. Its territories also include the small island of Corsica in the Mediterranean Sea. The Kingdom of Prussia and the Austrian Empire occupy large portions of the  German Confederation. The Kingdom of Prussia occupies the area around the Rhine River (a territorial gain for them) and the areas around the cities of Berlin and Danzig to the East. The Austrian Empire borders Prussia, Russia, and the Ottoman Empire. It is a large territory that includes Hungary, Bohemia, Croatia, Venetia, Parma, and Tuscany in Italy. New Austrian gains as a result of the treaty include Croatia, Venetia, Parma, and Tuscany. The Russian Empire borders Prussia, the Austrian Empire, and the Ottoman Empire, making it a huge piece of land to the east of all the other Great Powers. Only the Kingdom of Prussia and the Austrian Empire gained new land as a result of the treaty, taking it primarily from the German Confederation. "/>
          <p:cNvPicPr>
            <a:picLocks noChangeAspect="1"/>
          </p:cNvPicPr>
          <p:nvPr/>
        </p:nvPicPr>
        <p:blipFill>
          <a:blip r:embed="rId2"/>
          <a:stretch>
            <a:fillRect/>
          </a:stretch>
        </p:blipFill>
        <p:spPr>
          <a:xfrm>
            <a:off x="1150620" y="195072"/>
            <a:ext cx="6842760" cy="646785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Aftermath of the Napoleonic Wars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Metternich and Conservatism</a:t>
            </a:r>
          </a:p>
          <a:p>
            <a:pPr marL="0" indent="0">
              <a:buNone/>
            </a:pPr>
            <a:r>
              <a:rPr lang="en-US" sz="2600" dirty="0"/>
              <a:t>1. </a:t>
            </a:r>
            <a:r>
              <a:rPr lang="en-US" sz="2600" dirty="0" smtClean="0"/>
              <a:t>Congress </a:t>
            </a:r>
            <a:r>
              <a:rPr lang="en-US" sz="2600" dirty="0"/>
              <a:t>of </a:t>
            </a:r>
            <a:r>
              <a:rPr lang="en-US" sz="2600" dirty="0" smtClean="0"/>
              <a:t>Vienna</a:t>
            </a:r>
            <a:endParaRPr lang="en-US" sz="2600" dirty="0"/>
          </a:p>
          <a:p>
            <a:pPr marL="0" indent="0">
              <a:buNone/>
            </a:pPr>
            <a:r>
              <a:rPr lang="en-US" sz="2600" dirty="0"/>
              <a:t>2. </a:t>
            </a:r>
            <a:r>
              <a:rPr lang="en-US" sz="2600" dirty="0" smtClean="0"/>
              <a:t>Prince </a:t>
            </a:r>
            <a:r>
              <a:rPr lang="en-US" sz="2600" dirty="0" err="1"/>
              <a:t>Klemens</a:t>
            </a:r>
            <a:r>
              <a:rPr lang="en-US" sz="2600" dirty="0"/>
              <a:t> von Metternich (1773–1859</a:t>
            </a:r>
            <a:r>
              <a:rPr lang="en-US" sz="2600" dirty="0" smtClean="0"/>
              <a:t>)</a:t>
            </a:r>
            <a:endParaRPr lang="en-US" sz="2600" dirty="0"/>
          </a:p>
          <a:p>
            <a:pPr marL="0" indent="0">
              <a:buNone/>
            </a:pPr>
            <a:r>
              <a:rPr lang="en-US" sz="2600" dirty="0"/>
              <a:t>3. </a:t>
            </a:r>
            <a:r>
              <a:rPr lang="en-US" sz="2600" dirty="0" smtClean="0"/>
              <a:t>Pessimistic </a:t>
            </a:r>
            <a:r>
              <a:rPr lang="en-US" sz="2600" dirty="0"/>
              <a:t>view of human nature </a:t>
            </a:r>
            <a:endParaRPr lang="en-US" sz="2600" dirty="0" smtClean="0"/>
          </a:p>
          <a:p>
            <a:pPr marL="0" indent="0">
              <a:buNone/>
            </a:pPr>
            <a:r>
              <a:rPr lang="en-US" sz="2600" dirty="0" smtClean="0"/>
              <a:t>4. Authoritarian governments</a:t>
            </a:r>
            <a:endParaRPr lang="en-US" sz="2600" dirty="0"/>
          </a:p>
        </p:txBody>
      </p:sp>
    </p:spTree>
    <p:extLst>
      <p:ext uri="{BB962C8B-B14F-4D97-AF65-F5344CB8AC3E}">
        <p14:creationId xmlns:p14="http://schemas.microsoft.com/office/powerpoint/2010/main" val="1873232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Aftermath of the Napoleonic Wars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Metternich and Conservatism</a:t>
            </a:r>
          </a:p>
          <a:p>
            <a:pPr marL="0" indent="0">
              <a:buNone/>
            </a:pPr>
            <a:r>
              <a:rPr lang="en-US" sz="2600" dirty="0"/>
              <a:t>5. </a:t>
            </a:r>
            <a:r>
              <a:rPr lang="en-US" sz="2600" dirty="0" smtClean="0"/>
              <a:t>Church </a:t>
            </a:r>
            <a:r>
              <a:rPr lang="en-US" sz="2600" dirty="0"/>
              <a:t>and nobility </a:t>
            </a:r>
            <a:endParaRPr lang="en-US" sz="2600" dirty="0" smtClean="0"/>
          </a:p>
          <a:p>
            <a:pPr marL="0" indent="0">
              <a:buNone/>
            </a:pPr>
            <a:r>
              <a:rPr lang="en-US" sz="2600" dirty="0" smtClean="0"/>
              <a:t>6</a:t>
            </a:r>
            <a:r>
              <a:rPr lang="en-US" sz="2600" dirty="0"/>
              <a:t>. </a:t>
            </a:r>
            <a:r>
              <a:rPr lang="en-US" sz="2600" dirty="0" smtClean="0"/>
              <a:t>Austrian </a:t>
            </a:r>
            <a:r>
              <a:rPr lang="en-US" sz="2600" dirty="0"/>
              <a:t>Empire </a:t>
            </a:r>
            <a:r>
              <a:rPr lang="en-US" sz="2600" dirty="0" smtClean="0"/>
              <a:t>included </a:t>
            </a:r>
            <a:r>
              <a:rPr lang="en-US" sz="2600" dirty="0"/>
              <a:t>many peoples </a:t>
            </a:r>
            <a:r>
              <a:rPr lang="en-US" sz="2600" dirty="0" smtClean="0"/>
              <a:t> </a:t>
            </a:r>
            <a:endParaRPr lang="en-US" sz="2600" dirty="0"/>
          </a:p>
          <a:p>
            <a:pPr marL="0" indent="0">
              <a:buNone/>
            </a:pPr>
            <a:r>
              <a:rPr lang="en-US" sz="2600" dirty="0"/>
              <a:t>7. </a:t>
            </a:r>
            <a:r>
              <a:rPr lang="en-US" sz="2600" dirty="0" smtClean="0"/>
              <a:t>Russia and the </a:t>
            </a:r>
            <a:r>
              <a:rPr lang="en-US" sz="2600" dirty="0"/>
              <a:t>Ottoman </a:t>
            </a:r>
            <a:r>
              <a:rPr lang="en-US" sz="2600" dirty="0" smtClean="0"/>
              <a:t>Empire</a:t>
            </a:r>
            <a:endParaRPr lang="en-US" sz="2600" dirty="0"/>
          </a:p>
        </p:txBody>
      </p:sp>
    </p:spTree>
    <p:extLst>
      <p:ext uri="{BB962C8B-B14F-4D97-AF65-F5344CB8AC3E}">
        <p14:creationId xmlns:p14="http://schemas.microsoft.com/office/powerpoint/2010/main" val="365648262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622</TotalTime>
  <Words>5873</Words>
  <Application>Microsoft Office PowerPoint</Application>
  <PresentationFormat>On-screen Show (4:3)</PresentationFormat>
  <Paragraphs>404</Paragraphs>
  <Slides>46</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ＭＳ Ｐゴシック</vt:lpstr>
      <vt:lpstr>Arial</vt:lpstr>
      <vt:lpstr>Verdana</vt:lpstr>
      <vt:lpstr>Blank Presentation</vt:lpstr>
      <vt:lpstr>A History of Western Society Twelfth Edition</vt:lpstr>
      <vt:lpstr>PowerPoint Presentation</vt:lpstr>
      <vt:lpstr>I. The Aftermath of the Napoleonic Wars</vt:lpstr>
      <vt:lpstr>I. The Aftermath of the Napoleonic Wars</vt:lpstr>
      <vt:lpstr>PowerPoint Presentation</vt:lpstr>
      <vt:lpstr>PowerPoint Presentation</vt:lpstr>
      <vt:lpstr>PowerPoint Presentation</vt:lpstr>
      <vt:lpstr>I. The Aftermath of the Napoleonic Wars</vt:lpstr>
      <vt:lpstr>I. The Aftermath of the Napoleonic Wars</vt:lpstr>
      <vt:lpstr>PowerPoint Presentation</vt:lpstr>
      <vt:lpstr>PowerPoint Presentation</vt:lpstr>
      <vt:lpstr>I. The Aftermath of the Napoleonic Wars</vt:lpstr>
      <vt:lpstr>I. The Aftermath of the Napoleonic Wars</vt:lpstr>
      <vt:lpstr>II. The Spread of Radical Ideas</vt:lpstr>
      <vt:lpstr>PowerPoint Presentation</vt:lpstr>
      <vt:lpstr>II. The Spread of Radical Ideas</vt:lpstr>
      <vt:lpstr>II. The Spread of Radical Ideas</vt:lpstr>
      <vt:lpstr>II. The Spread of Radical Ideas</vt:lpstr>
      <vt:lpstr>II. The Spread of Radical Ideas</vt:lpstr>
      <vt:lpstr>PowerPoint Presentation</vt:lpstr>
      <vt:lpstr>III. The Romantic Movement</vt:lpstr>
      <vt:lpstr>III. The Romantic Movement</vt:lpstr>
      <vt:lpstr>PowerPoint Presentation</vt:lpstr>
      <vt:lpstr>PowerPoint Presentation</vt:lpstr>
      <vt:lpstr>III. The Romantic Movement</vt:lpstr>
      <vt:lpstr>PowerPoint Presentation</vt:lpstr>
      <vt:lpstr>IV. Reforms and Revolutions Before 1848</vt:lpstr>
      <vt:lpstr>PowerPoint Presentation</vt:lpstr>
      <vt:lpstr>IV. Reforms and Revolutions Before 1848</vt:lpstr>
      <vt:lpstr>IV. Reforms and Revolutions Before 1848</vt:lpstr>
      <vt:lpstr>PowerPoint Presentation</vt:lpstr>
      <vt:lpstr>PowerPoint Presentation</vt:lpstr>
      <vt:lpstr>IV. Reforms and Revolutions Before 1848</vt:lpstr>
      <vt:lpstr>IV. Reforms and Revolutions Before 1848</vt:lpstr>
      <vt:lpstr>IV. Reforms and Revolutions Before 1848</vt:lpstr>
      <vt:lpstr>PowerPoint Presentation</vt:lpstr>
      <vt:lpstr>V. The Revolutions of 1848</vt:lpstr>
      <vt:lpstr>V. The Revolutions of 1848</vt:lpstr>
      <vt:lpstr>PowerPoint Presentation</vt:lpstr>
      <vt:lpstr>PowerPoint Presentation</vt:lpstr>
      <vt:lpstr>PowerPoint Presentation</vt:lpstr>
      <vt:lpstr>V. The Revolutions of 1848</vt:lpstr>
      <vt:lpstr>V. The Revolutions of 1848</vt:lpstr>
      <vt:lpstr>PowerPoint Presentation</vt:lpstr>
      <vt:lpstr>V. The Revolutions of 1848</vt:lpstr>
      <vt:lpstr>V. The Revolutions of 1848</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121</cp:revision>
  <dcterms:created xsi:type="dcterms:W3CDTF">2016-07-13T17:53:30Z</dcterms:created>
  <dcterms:modified xsi:type="dcterms:W3CDTF">2017-03-29T20:48:30Z</dcterms:modified>
  <cp:category/>
</cp:coreProperties>
</file>