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sldIdLst>
    <p:sldId id="259" r:id="rId2"/>
    <p:sldId id="260" r:id="rId3"/>
    <p:sldId id="279" r:id="rId4"/>
    <p:sldId id="320" r:id="rId5"/>
    <p:sldId id="276" r:id="rId6"/>
    <p:sldId id="283" r:id="rId7"/>
    <p:sldId id="321" r:id="rId8"/>
    <p:sldId id="261" r:id="rId9"/>
    <p:sldId id="262" r:id="rId10"/>
    <p:sldId id="263" r:id="rId11"/>
    <p:sldId id="264" r:id="rId12"/>
    <p:sldId id="287" r:id="rId13"/>
    <p:sldId id="265" r:id="rId14"/>
    <p:sldId id="290" r:id="rId15"/>
    <p:sldId id="322" r:id="rId16"/>
    <p:sldId id="277" r:id="rId17"/>
    <p:sldId id="266" r:id="rId18"/>
    <p:sldId id="267" r:id="rId19"/>
    <p:sldId id="268" r:id="rId20"/>
    <p:sldId id="292" r:id="rId21"/>
    <p:sldId id="269" r:id="rId22"/>
    <p:sldId id="294" r:id="rId23"/>
    <p:sldId id="296" r:id="rId24"/>
    <p:sldId id="278" r:id="rId25"/>
    <p:sldId id="298" r:id="rId26"/>
    <p:sldId id="299" r:id="rId27"/>
    <p:sldId id="270" r:id="rId28"/>
    <p:sldId id="301" r:id="rId29"/>
    <p:sldId id="324" r:id="rId30"/>
    <p:sldId id="303" r:id="rId31"/>
    <p:sldId id="304" r:id="rId32"/>
    <p:sldId id="325" r:id="rId33"/>
    <p:sldId id="306" r:id="rId34"/>
    <p:sldId id="326" r:id="rId35"/>
    <p:sldId id="271" r:id="rId36"/>
    <p:sldId id="272" r:id="rId37"/>
    <p:sldId id="309" r:id="rId38"/>
    <p:sldId id="327" r:id="rId39"/>
    <p:sldId id="323" r:id="rId40"/>
    <p:sldId id="328" r:id="rId41"/>
    <p:sldId id="274" r:id="rId42"/>
    <p:sldId id="313" r:id="rId43"/>
    <p:sldId id="273" r:id="rId44"/>
    <p:sldId id="315" r:id="rId45"/>
    <p:sldId id="329" r:id="rId46"/>
    <p:sldId id="275" r:id="rId47"/>
    <p:sldId id="318" r:id="rId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070" autoAdjust="0"/>
    <p:restoredTop sz="50223" autoAdjust="0"/>
  </p:normalViewPr>
  <p:slideViewPr>
    <p:cSldViewPr snapToGrid="0">
      <p:cViewPr varScale="1">
        <p:scale>
          <a:sx n="35" d="100"/>
          <a:sy n="35" d="100"/>
        </p:scale>
        <p:origin x="204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15285804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256981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3168978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3180513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Industrial Revolution in Britain</a:t>
            </a:r>
          </a:p>
          <a:p>
            <a:r>
              <a:rPr lang="en-US" sz="1000" b="1" dirty="0" smtClean="0">
                <a:latin typeface="Arial" panose="020B0604020202020204" pitchFamily="34" charset="0"/>
                <a:cs typeface="Arial" panose="020B0604020202020204" pitchFamily="34" charset="0"/>
              </a:rPr>
              <a:t>C. The Steam Engine</a:t>
            </a:r>
            <a:r>
              <a:rPr lang="en-US" sz="1000" b="1" baseline="0" dirty="0" smtClean="0">
                <a:latin typeface="Arial" panose="020B0604020202020204" pitchFamily="34" charset="0"/>
                <a:cs typeface="Arial" panose="020B0604020202020204" pitchFamily="34" charset="0"/>
              </a:rPr>
              <a:t> Breakthrough</a:t>
            </a:r>
          </a:p>
          <a:p>
            <a:r>
              <a:rPr lang="en-US" sz="1000" kern="1200" dirty="0" smtClean="0">
                <a:solidFill>
                  <a:schemeClr val="tx1"/>
                </a:solidFill>
                <a:effectLst/>
              </a:rPr>
              <a:t>1. More efficient use of water and wind in the sixteenth and seventeenth centuries enabled humans to accomplish more. European society, like others, however, continued to rely mainly on wood for energy, and human beings and animals continued to perform most work, so the world remained poor in energy and power sources. </a:t>
            </a:r>
          </a:p>
          <a:p>
            <a:r>
              <a:rPr lang="en-US" sz="1000" kern="1200" dirty="0" smtClean="0">
                <a:solidFill>
                  <a:schemeClr val="tx1"/>
                </a:solidFill>
                <a:effectLst/>
              </a:rPr>
              <a:t>2. By the eighteenth century, wood was in ever-shorter supply, and because the iron industry depended on processed wood (charcoal), by 1740 the British iron industry was stagnating.</a:t>
            </a:r>
          </a:p>
          <a:p>
            <a:r>
              <a:rPr lang="en-US" sz="1000" kern="1200" dirty="0" smtClean="0">
                <a:solidFill>
                  <a:schemeClr val="tx1"/>
                </a:solidFill>
                <a:effectLst/>
              </a:rPr>
              <a:t>3. Britain looked toward coal as an alternative to increasingly scarce supplies of wood; a breakthrough occurred when industrialists began to use coal to produce mechanical energy and to power machinery.</a:t>
            </a:r>
          </a:p>
          <a:p>
            <a:r>
              <a:rPr lang="en-US" sz="1000" kern="1200" dirty="0" smtClean="0">
                <a:solidFill>
                  <a:schemeClr val="tx1"/>
                </a:solidFill>
                <a:effectLst/>
              </a:rPr>
              <a:t>4.</a:t>
            </a:r>
            <a:r>
              <a:rPr lang="en-US" sz="1000" kern="1200" baseline="0" dirty="0" smtClean="0">
                <a:solidFill>
                  <a:schemeClr val="tx1"/>
                </a:solidFill>
                <a:effectLst/>
              </a:rPr>
              <a:t> </a:t>
            </a:r>
            <a:r>
              <a:rPr lang="en-US" sz="1000" kern="1200" dirty="0" smtClean="0">
                <a:solidFill>
                  <a:schemeClr val="tx1"/>
                </a:solidFill>
                <a:effectLst/>
              </a:rPr>
              <a:t>The coal-burning steam engine, the Industrial Revolution’s most fundamental advance in technology, put almost unlimited power at humans’ disposal and enabled inventors and engineers to devise all kinds of power equipment to aid people in their work. Steam engines drained mines, increasing coal production, and replaced waterpower in spinning factories; flour, malt, and flint mills; and in mills in the West Indies that crushed sugarcane.</a:t>
            </a:r>
          </a:p>
          <a:p>
            <a:r>
              <a:rPr lang="en-US" sz="1000" kern="1200" dirty="0" smtClean="0">
                <a:solidFill>
                  <a:schemeClr val="tx1"/>
                </a:solidFill>
                <a:effectLst/>
              </a:rPr>
              <a:t>5. Henry </a:t>
            </a:r>
            <a:r>
              <a:rPr lang="en-US" sz="1000" kern="1200" dirty="0" err="1" smtClean="0">
                <a:solidFill>
                  <a:schemeClr val="tx1"/>
                </a:solidFill>
                <a:effectLst/>
              </a:rPr>
              <a:t>Cort’s</a:t>
            </a:r>
            <a:r>
              <a:rPr lang="en-US" sz="1000" kern="1200" dirty="0" smtClean="0">
                <a:solidFill>
                  <a:schemeClr val="tx1"/>
                </a:solidFill>
                <a:effectLst/>
              </a:rPr>
              <a:t> development of the puddling furnace and of steam-powered rolling mills proved to be a great boon to the British iron industry.</a:t>
            </a:r>
          </a:p>
          <a:p>
            <a:r>
              <a:rPr lang="en-US" sz="1000" kern="1200" dirty="0" smtClean="0">
                <a:solidFill>
                  <a:schemeClr val="tx1"/>
                </a:solidFill>
                <a:effectLst/>
              </a:rPr>
              <a:t>6. With the production of iron increasing from 17,000 tons in 1740 to 3 million tons in 1844, iron—once expensive—became the cheap and indispensable building block of the economy.</a:t>
            </a:r>
          </a:p>
          <a:p>
            <a:endParaRPr lang="en-US" sz="10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2562160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129988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Industrial Revolution in Britain</a:t>
            </a:r>
          </a:p>
          <a:p>
            <a:endParaRPr lang="en-US" dirty="0" smtClean="0"/>
          </a:p>
          <a:p>
            <a:r>
              <a:rPr lang="en-US" sz="1000" b="1" dirty="0" smtClean="0">
                <a:latin typeface="Arial" panose="020B0604020202020204" pitchFamily="34" charset="0"/>
                <a:cs typeface="Arial" panose="020B0604020202020204" pitchFamily="34" charset="0"/>
              </a:rPr>
              <a:t>D. Steam-Powered Transportation</a:t>
            </a:r>
          </a:p>
          <a:p>
            <a:r>
              <a:rPr lang="en-US" sz="1200" kern="1200" dirty="0" smtClean="0">
                <a:solidFill>
                  <a:schemeClr val="tx1"/>
                </a:solidFill>
                <a:effectLst/>
                <a:latin typeface="Verdana" pitchFamily="-108" charset="0"/>
                <a:ea typeface="+mn-ea"/>
                <a:cs typeface="+mn-cs"/>
              </a:rPr>
              <a:t>1. After a rail capable of supporting a heavy locomotive was developed in 1816, all sorts of experiments with steam engines on rails followed. </a:t>
            </a:r>
          </a:p>
          <a:p>
            <a:r>
              <a:rPr lang="en-US" sz="1200" kern="1200" dirty="0" smtClean="0">
                <a:solidFill>
                  <a:schemeClr val="tx1"/>
                </a:solidFill>
                <a:effectLst/>
                <a:latin typeface="Verdana" pitchFamily="-108" charset="0"/>
                <a:ea typeface="+mn-ea"/>
                <a:cs typeface="+mn-cs"/>
              </a:rPr>
              <a:t>2. Richard Trevithick built the first steam locomotive, and in 1829 George Stephenson’s </a:t>
            </a:r>
            <a:r>
              <a:rPr lang="en-US" sz="1200" i="1" kern="1200" dirty="0" smtClean="0">
                <a:solidFill>
                  <a:schemeClr val="tx1"/>
                </a:solidFill>
                <a:effectLst/>
                <a:latin typeface="Verdana" pitchFamily="-108" charset="0"/>
                <a:ea typeface="+mn-ea"/>
                <a:cs typeface="+mn-cs"/>
              </a:rPr>
              <a:t>Rocket</a:t>
            </a:r>
            <a:r>
              <a:rPr lang="en-US" sz="1200" kern="1200" dirty="0" smtClean="0">
                <a:solidFill>
                  <a:schemeClr val="tx1"/>
                </a:solidFill>
                <a:effectLst/>
                <a:latin typeface="Verdana" pitchFamily="-108" charset="0"/>
                <a:ea typeface="+mn-ea"/>
                <a:cs typeface="+mn-cs"/>
              </a:rPr>
              <a:t> sped down the track of the just-completed Liverpool and Manchester Railway.</a:t>
            </a:r>
          </a:p>
          <a:p>
            <a:r>
              <a:rPr lang="en-US" sz="1200" kern="1200" dirty="0" smtClean="0">
                <a:solidFill>
                  <a:schemeClr val="tx1"/>
                </a:solidFill>
                <a:effectLst/>
                <a:latin typeface="Verdana" pitchFamily="-108" charset="0"/>
                <a:ea typeface="+mn-ea"/>
                <a:cs typeface="+mn-cs"/>
              </a:rPr>
              <a:t>3. With the financial and technical success of the Liverpool–Manchester line, many private companies were organized quickly to build more rail lines, and within twenty years they had completed the main lines of the United Kingdom.</a:t>
            </a:r>
          </a:p>
          <a:p>
            <a:r>
              <a:rPr lang="en-US" sz="1000" kern="1200" dirty="0" smtClean="0">
                <a:solidFill>
                  <a:schemeClr val="tx1"/>
                </a:solidFill>
                <a:effectLst/>
                <a:latin typeface="Verdana" pitchFamily="-108" charset="0"/>
                <a:ea typeface="+mn-ea"/>
                <a:cs typeface="+mn-cs"/>
              </a:rPr>
              <a:t>4. Other countries quickly followed, with the first steam-powered trains operating in the United States in the 1830s and in Brazil, Chile, Argentina, and the British colonies of Canada, Australia, and India in the 1850s.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114777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Industrial Revolution in Britain</a:t>
            </a:r>
          </a:p>
          <a:p>
            <a:endParaRPr lang="en-US" dirty="0" smtClean="0"/>
          </a:p>
          <a:p>
            <a:r>
              <a:rPr lang="en-US" sz="1000" b="1" dirty="0" smtClean="0">
                <a:latin typeface="Arial" panose="020B0604020202020204" pitchFamily="34" charset="0"/>
                <a:cs typeface="Arial" panose="020B0604020202020204" pitchFamily="34" charset="0"/>
              </a:rPr>
              <a:t>D. Steam-Powered Transportation</a:t>
            </a:r>
          </a:p>
          <a:p>
            <a:r>
              <a:rPr lang="en-US" sz="1000" kern="1200" dirty="0" smtClean="0">
                <a:solidFill>
                  <a:schemeClr val="tx1"/>
                </a:solidFill>
                <a:effectLst/>
                <a:latin typeface="Verdana" pitchFamily="-108" charset="0"/>
                <a:ea typeface="+mn-ea"/>
                <a:cs typeface="+mn-cs"/>
              </a:rPr>
              <a:t>5. The railroad dramatically reduced the cost and uncertainty of shipping freight over land, and markets became larger and even nationwide.</a:t>
            </a:r>
          </a:p>
          <a:p>
            <a:r>
              <a:rPr lang="en-US" sz="1000" kern="1200" dirty="0" smtClean="0">
                <a:solidFill>
                  <a:schemeClr val="tx1"/>
                </a:solidFill>
                <a:effectLst/>
                <a:latin typeface="Verdana" pitchFamily="-108" charset="0"/>
                <a:ea typeface="+mn-ea"/>
                <a:cs typeface="+mn-cs"/>
              </a:rPr>
              <a:t>6. Larger markets encouraged larger factories with more sophisticated machinery in a growing number of industries, creating a strong demand for unskilled labor and contributing to the growth of a class of urban workers.</a:t>
            </a:r>
          </a:p>
          <a:p>
            <a:r>
              <a:rPr lang="en-US" sz="1000" kern="1200" dirty="0" smtClean="0">
                <a:solidFill>
                  <a:schemeClr val="tx1"/>
                </a:solidFill>
                <a:effectLst/>
                <a:latin typeface="Verdana" pitchFamily="-108" charset="0"/>
                <a:ea typeface="+mn-ea"/>
                <a:cs typeface="+mn-cs"/>
              </a:rPr>
              <a:t>7. Water travel also was transformed after French engineers completed the first steam ships in the 1770s; the first commercial steam ships came into use in North America several decades later.</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3564359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4268604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2087269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539499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177785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1096307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Industrial Revolution in Britain</a:t>
            </a:r>
          </a:p>
          <a:p>
            <a:r>
              <a:rPr lang="en-US" sz="1000" b="1" dirty="0" smtClean="0">
                <a:latin typeface="Arial" panose="020B0604020202020204" pitchFamily="34" charset="0"/>
                <a:cs typeface="Arial" panose="020B0604020202020204" pitchFamily="34" charset="0"/>
              </a:rPr>
              <a:t>E.</a:t>
            </a:r>
            <a:r>
              <a:rPr lang="en-US" sz="1000" b="1" baseline="0" dirty="0" smtClean="0">
                <a:latin typeface="Arial" panose="020B0604020202020204" pitchFamily="34" charset="0"/>
                <a:cs typeface="Arial" panose="020B0604020202020204" pitchFamily="34" charset="0"/>
              </a:rPr>
              <a:t> Industry and Population</a:t>
            </a:r>
          </a:p>
          <a:p>
            <a:r>
              <a:rPr lang="en-US" sz="1050" kern="1200" dirty="0" smtClean="0">
                <a:solidFill>
                  <a:schemeClr val="tx1"/>
                </a:solidFill>
                <a:effectLst/>
                <a:latin typeface="Verdana" pitchFamily="-108" charset="0"/>
                <a:ea typeface="+mn-ea"/>
                <a:cs typeface="+mn-cs"/>
              </a:rPr>
              <a:t>1. In 1851 London hosted an industrial fair called the Great Exhibition in the newly built Crystal Palace, a gigantic new exhibition hall made entirely of glass and iron that helped draw millions of visitors from all over Europe.</a:t>
            </a:r>
          </a:p>
          <a:p>
            <a:r>
              <a:rPr lang="en-US" sz="1050" kern="1200" dirty="0" smtClean="0">
                <a:solidFill>
                  <a:schemeClr val="tx1"/>
                </a:solidFill>
                <a:effectLst/>
                <a:latin typeface="Verdana" pitchFamily="-108" charset="0"/>
                <a:ea typeface="+mn-ea"/>
                <a:cs typeface="+mn-cs"/>
              </a:rPr>
              <a:t>2. In 1860 Britain, the self-proclaimed “workshop of the world,” produced a remarkable 20 percent of the entire world’s output of industrial goods, whereas it had produced only about 2 percent of the world total in 1750.</a:t>
            </a:r>
          </a:p>
          <a:p>
            <a:r>
              <a:rPr lang="en-US" sz="1050" kern="1200" dirty="0" smtClean="0">
                <a:solidFill>
                  <a:schemeClr val="tx1"/>
                </a:solidFill>
                <a:effectLst/>
                <a:latin typeface="Verdana" pitchFamily="-108" charset="0"/>
                <a:ea typeface="+mn-ea"/>
                <a:cs typeface="+mn-cs"/>
              </a:rPr>
              <a:t>3. Although the gross national product (GNP) of Britain rose roughly fourfold at constant prices between 1780 and 1851, the population grew from about 9 million to almost 21 million during the same period, consuming much of the increase in total production.</a:t>
            </a:r>
          </a:p>
          <a:p>
            <a:r>
              <a:rPr lang="en-US" sz="1050" kern="1200" dirty="0" smtClean="0">
                <a:solidFill>
                  <a:schemeClr val="tx1"/>
                </a:solidFill>
                <a:effectLst/>
                <a:latin typeface="Verdana" pitchFamily="-108" charset="0"/>
                <a:ea typeface="+mn-ea"/>
                <a:cs typeface="+mn-cs"/>
              </a:rPr>
              <a:t>4. Rapid population growth was key to industrial development: more people meant a more mobile labor force, with many young mobile workers in need of employment. </a:t>
            </a:r>
          </a:p>
          <a:p>
            <a:r>
              <a:rPr lang="en-US" sz="1000" kern="1200" dirty="0" smtClean="0">
                <a:solidFill>
                  <a:schemeClr val="tx1"/>
                </a:solidFill>
                <a:effectLst/>
                <a:latin typeface="Verdana" pitchFamily="-108" charset="0"/>
                <a:ea typeface="+mn-ea"/>
                <a:cs typeface="+mn-cs"/>
              </a:rPr>
              <a:t>5. Thomas Malthus (1766–1834) believed that population would always tend to grow faster than the food supply, and in his </a:t>
            </a:r>
            <a:r>
              <a:rPr lang="en-US" sz="1000" i="1" kern="1200" dirty="0" smtClean="0">
                <a:solidFill>
                  <a:schemeClr val="tx1"/>
                </a:solidFill>
                <a:effectLst/>
                <a:latin typeface="Verdana" pitchFamily="-108" charset="0"/>
                <a:ea typeface="+mn-ea"/>
                <a:cs typeface="+mn-cs"/>
              </a:rPr>
              <a:t>Essay on the Principle of Population</a:t>
            </a:r>
            <a:r>
              <a:rPr lang="en-US" sz="1000" kern="1200" dirty="0" smtClean="0">
                <a:solidFill>
                  <a:schemeClr val="tx1"/>
                </a:solidFill>
                <a:effectLst/>
                <a:latin typeface="Verdana" pitchFamily="-108" charset="0"/>
                <a:ea typeface="+mn-ea"/>
                <a:cs typeface="+mn-cs"/>
              </a:rPr>
              <a:t> (1798), he concluded that “prudential restraint” was the only hope of warding off such “positive checks” to population growth as war, famine, and disease.</a:t>
            </a:r>
          </a:p>
          <a:p>
            <a:r>
              <a:rPr lang="en-US" sz="1000" kern="1200" dirty="0" smtClean="0">
                <a:solidFill>
                  <a:schemeClr val="tx1"/>
                </a:solidFill>
                <a:effectLst/>
                <a:latin typeface="Verdana" pitchFamily="-108" charset="0"/>
                <a:ea typeface="+mn-ea"/>
                <a:cs typeface="+mn-cs"/>
              </a:rPr>
              <a:t>6. English economist David Ricardo (1772–1823) developed the iron law of wages, which stated that the pressure of population growth would always cause wages to sink to subsistence level, meaning wages would be just high enough to keep workers from starving.</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272059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1224924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Industrialization in Europe and the World</a:t>
            </a:r>
          </a:p>
          <a:p>
            <a:pPr marL="228600" indent="-228600">
              <a:buAutoNum type="alphaUcPeriod"/>
            </a:pPr>
            <a:r>
              <a:rPr lang="en-US" sz="1000" b="1" dirty="0" smtClean="0">
                <a:latin typeface="Arial" panose="020B0604020202020204" pitchFamily="34" charset="0"/>
                <a:cs typeface="Arial" panose="020B0604020202020204" pitchFamily="34" charset="0"/>
              </a:rPr>
              <a:t>National and International Variations</a:t>
            </a:r>
          </a:p>
          <a:p>
            <a:r>
              <a:rPr lang="en-US" sz="1050" kern="1200" dirty="0" smtClean="0">
                <a:solidFill>
                  <a:schemeClr val="tx1"/>
                </a:solidFill>
                <a:effectLst/>
                <a:latin typeface="Verdana" pitchFamily="-108" charset="0"/>
                <a:ea typeface="+mn-ea"/>
                <a:cs typeface="+mn-cs"/>
              </a:rPr>
              <a:t>1. In 1750 European countries, the United States, India, and China were all fairly close in their level of industrialization. Britain opened up a noticeable lead over all countries by 1800, and that gap progressively widened as the Industrial Revolution accelerated to 1830 and reached full maturity by 1860.</a:t>
            </a:r>
          </a:p>
          <a:p>
            <a:r>
              <a:rPr lang="en-US" sz="1050" kern="1200" dirty="0" smtClean="0">
                <a:solidFill>
                  <a:schemeClr val="tx1"/>
                </a:solidFill>
                <a:effectLst/>
                <a:latin typeface="Verdana" pitchFamily="-108" charset="0"/>
                <a:ea typeface="+mn-ea"/>
                <a:cs typeface="+mn-cs"/>
              </a:rPr>
              <a:t>2. Belgium, achieving independence from the Netherlands in 1831 and rich in iron and coal, experienced a truly revolutionary surge between 1830 and 1860.</a:t>
            </a:r>
          </a:p>
          <a:p>
            <a:r>
              <a:rPr lang="en-US" sz="1000" kern="1200" dirty="0" smtClean="0">
                <a:solidFill>
                  <a:schemeClr val="tx1"/>
                </a:solidFill>
                <a:effectLst/>
                <a:latin typeface="Verdana" pitchFamily="-108" charset="0"/>
                <a:ea typeface="+mn-ea"/>
                <a:cs typeface="+mn-cs"/>
              </a:rPr>
              <a:t>3. France’s slow but steady growth and continued dominance of the market in luxury goods using traditional artisanal techniques was overshadowed by the spectacular rise of the German lands and the United States after 1860 in the “second industrial revolution.”</a:t>
            </a:r>
          </a:p>
          <a:p>
            <a:r>
              <a:rPr lang="en-US" sz="1000" kern="1200" dirty="0" smtClean="0">
                <a:solidFill>
                  <a:schemeClr val="tx1"/>
                </a:solidFill>
                <a:effectLst/>
                <a:latin typeface="Verdana" pitchFamily="-108" charset="0"/>
                <a:ea typeface="+mn-ea"/>
                <a:cs typeface="+mn-cs"/>
              </a:rPr>
              <a:t>4. Eastern and southern Europe began the process of modern industrialization later but made real progress in the late nineteenth century, as demonstrated by growth in Austria-Hungary, Italy, and Russia.</a:t>
            </a:r>
          </a:p>
          <a:p>
            <a:r>
              <a:rPr lang="en-US" sz="1000" kern="1200" dirty="0" smtClean="0">
                <a:solidFill>
                  <a:schemeClr val="tx1"/>
                </a:solidFill>
                <a:effectLst/>
                <a:latin typeface="Verdana" pitchFamily="-108" charset="0"/>
                <a:ea typeface="+mn-ea"/>
                <a:cs typeface="+mn-cs"/>
              </a:rPr>
              <a:t>5. While European countries and the United States industrialized to a greater or lesser extent, most non-Western countries, including China and India, saw their levels of industrial production decline.</a:t>
            </a:r>
          </a:p>
          <a:p>
            <a:r>
              <a:rPr lang="en-US" sz="1000" kern="1200" dirty="0" smtClean="0">
                <a:solidFill>
                  <a:schemeClr val="tx1"/>
                </a:solidFill>
                <a:effectLst/>
                <a:latin typeface="Verdana" pitchFamily="-108" charset="0"/>
                <a:ea typeface="+mn-ea"/>
                <a:cs typeface="+mn-cs"/>
              </a:rPr>
              <a:t>6. Japan stands out as an exception to this pattern; after the forced opening of the country to the West in the 1850s, Japanese entrepreneurs began to adopt Western technology and manufacturing methods, resulting in a production boom by the late nineteenth century.</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1552064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Industrialization in Europe and the World</a:t>
            </a:r>
          </a:p>
          <a:p>
            <a:r>
              <a:rPr lang="en-US" sz="1000" b="1" dirty="0" smtClean="0">
                <a:latin typeface="Arial" panose="020B0604020202020204" pitchFamily="34" charset="0"/>
                <a:cs typeface="Arial" panose="020B0604020202020204" pitchFamily="34" charset="0"/>
              </a:rPr>
              <a:t>B. Industrialization in Continental Europe</a:t>
            </a:r>
          </a:p>
          <a:p>
            <a:r>
              <a:rPr lang="en-US" sz="1050" kern="1200" dirty="0" smtClean="0">
                <a:solidFill>
                  <a:schemeClr val="tx1"/>
                </a:solidFill>
                <a:effectLst/>
                <a:latin typeface="Verdana" pitchFamily="-108" charset="0"/>
                <a:ea typeface="+mn-ea"/>
                <a:cs typeface="+mn-cs"/>
              </a:rPr>
              <a:t>1. During the years of revolution and the Napoleonic wars, from 1793 to 1815, western Europe experienced tremendous political and social upheaval that temporarily halted economic development; with the return of peace in 1815, western European countries began to catch up.</a:t>
            </a:r>
          </a:p>
          <a:p>
            <a:r>
              <a:rPr lang="en-US" sz="1050" kern="1200" dirty="0" smtClean="0">
                <a:solidFill>
                  <a:schemeClr val="tx1"/>
                </a:solidFill>
                <a:effectLst/>
                <a:latin typeface="Verdana" pitchFamily="-108" charset="0"/>
                <a:ea typeface="+mn-ea"/>
                <a:cs typeface="+mn-cs"/>
              </a:rPr>
              <a:t>2. By that time, Britain enjoyed significant advantages, including the dominance of its goods in world markets due to newly mechanized industries that produced goods very economically.</a:t>
            </a:r>
          </a:p>
          <a:p>
            <a:r>
              <a:rPr lang="en-US" sz="1050" kern="1200" dirty="0" smtClean="0">
                <a:solidFill>
                  <a:schemeClr val="tx1"/>
                </a:solidFill>
                <a:effectLst/>
                <a:latin typeface="Verdana" pitchFamily="-108" charset="0"/>
                <a:ea typeface="+mn-ea"/>
                <a:cs typeface="+mn-cs"/>
              </a:rPr>
              <a:t>3. The technology of steam power involved large investments in the iron and coal industries, and after 1830, required railroads. </a:t>
            </a:r>
            <a:r>
              <a:rPr lang="en-US" sz="1000" kern="1200" dirty="0" smtClean="0">
                <a:solidFill>
                  <a:schemeClr val="tx1"/>
                </a:solidFill>
                <a:effectLst/>
                <a:latin typeface="Verdana" pitchFamily="-108" charset="0"/>
                <a:ea typeface="+mn-ea"/>
                <a:cs typeface="+mn-cs"/>
              </a:rPr>
              <a:t>Continental business people had difficulty finding the large sums of money the new methods demanded and enough laborers willing to move to work in factories.</a:t>
            </a:r>
          </a:p>
          <a:p>
            <a:r>
              <a:rPr lang="en-US" sz="1000" kern="1200" dirty="0" smtClean="0">
                <a:solidFill>
                  <a:schemeClr val="tx1"/>
                </a:solidFill>
                <a:effectLst/>
                <a:latin typeface="Verdana" pitchFamily="-108" charset="0"/>
                <a:ea typeface="+mn-ea"/>
                <a:cs typeface="+mn-cs"/>
              </a:rPr>
              <a:t>4. Western European countries, nevertheless, possessed several advantages, including a rich tradition of putting-out enterprise, merchant capitalists, and skilled urban artisans, which gave them the ability to adapt and survive in the face of new market conditions.</a:t>
            </a:r>
          </a:p>
          <a:p>
            <a:r>
              <a:rPr lang="en-US" sz="1000" kern="1200" dirty="0" smtClean="0">
                <a:solidFill>
                  <a:schemeClr val="tx1"/>
                </a:solidFill>
                <a:effectLst/>
                <a:latin typeface="Verdana" pitchFamily="-108" charset="0"/>
                <a:ea typeface="+mn-ea"/>
                <a:cs typeface="+mn-cs"/>
              </a:rPr>
              <a:t>5. European countries also had strong, independent governments that did not fall under foreign political control and that would use the power of the state to promote industry and catch up with Britain.</a:t>
            </a:r>
          </a:p>
          <a:p>
            <a:r>
              <a:rPr lang="en-US" sz="1000" kern="1200" dirty="0" smtClean="0">
                <a:solidFill>
                  <a:schemeClr val="tx1"/>
                </a:solidFill>
                <a:effectLst/>
                <a:latin typeface="Verdana" pitchFamily="-108" charset="0"/>
                <a:ea typeface="+mn-ea"/>
                <a:cs typeface="+mn-cs"/>
              </a:rPr>
              <a:t>6. Most continental businesses adopted factory technology slowly, and handicraft methods lived on.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4015786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2386605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Industrialization in Europe and the World</a:t>
            </a:r>
          </a:p>
          <a:p>
            <a:r>
              <a:rPr lang="en-US" sz="1000" b="1" dirty="0" smtClean="0">
                <a:latin typeface="Arial" panose="020B0604020202020204" pitchFamily="34" charset="0"/>
                <a:cs typeface="Arial" panose="020B0604020202020204" pitchFamily="34" charset="0"/>
              </a:rPr>
              <a:t>C. Agents of Industrialization</a:t>
            </a:r>
          </a:p>
          <a:p>
            <a:r>
              <a:rPr lang="en-US" sz="1200" kern="1200" dirty="0" smtClean="0">
                <a:solidFill>
                  <a:schemeClr val="tx1"/>
                </a:solidFill>
                <a:effectLst/>
                <a:latin typeface="Verdana" pitchFamily="-108" charset="0"/>
                <a:ea typeface="+mn-ea"/>
                <a:cs typeface="+mn-cs"/>
              </a:rPr>
              <a:t>1. </a:t>
            </a:r>
            <a:r>
              <a:rPr lang="en-US" sz="1050" kern="1200" dirty="0" smtClean="0">
                <a:solidFill>
                  <a:schemeClr val="tx1"/>
                </a:solidFill>
                <a:effectLst/>
                <a:latin typeface="Verdana" pitchFamily="-108" charset="0"/>
                <a:ea typeface="+mn-ea"/>
                <a:cs typeface="+mn-cs"/>
              </a:rPr>
              <a:t>The British realized the great value of their technical </a:t>
            </a:r>
            <a:r>
              <a:rPr lang="en-US" sz="1000" kern="1200" dirty="0" smtClean="0">
                <a:solidFill>
                  <a:schemeClr val="tx1"/>
                </a:solidFill>
                <a:effectLst/>
                <a:latin typeface="Verdana" pitchFamily="-108" charset="0"/>
                <a:ea typeface="+mn-ea"/>
                <a:cs typeface="+mn-cs"/>
              </a:rPr>
              <a:t>discoveries; until 1825 it was illegal for artisans and skilled mechanics to leave Britain, and until 1843 Britain prohibited the export of textile machinery and other equipment. Many talented, ambitious workers, however, slipped out of the country illegally and introduced the new methods abroad.</a:t>
            </a:r>
          </a:p>
          <a:p>
            <a:r>
              <a:rPr lang="en-US" sz="1000" kern="1200" dirty="0" smtClean="0">
                <a:solidFill>
                  <a:schemeClr val="tx1"/>
                </a:solidFill>
                <a:effectLst/>
                <a:latin typeface="Verdana" pitchFamily="-108" charset="0"/>
                <a:ea typeface="+mn-ea"/>
                <a:cs typeface="+mn-cs"/>
              </a:rPr>
              <a:t>2. William </a:t>
            </a:r>
            <a:r>
              <a:rPr lang="en-US" sz="1000" kern="1200" dirty="0" err="1" smtClean="0">
                <a:solidFill>
                  <a:schemeClr val="tx1"/>
                </a:solidFill>
                <a:effectLst/>
                <a:latin typeface="Verdana" pitchFamily="-108" charset="0"/>
                <a:ea typeface="+mn-ea"/>
                <a:cs typeface="+mn-cs"/>
              </a:rPr>
              <a:t>Cockerill</a:t>
            </a:r>
            <a:r>
              <a:rPr lang="en-US" sz="1000" kern="1200" dirty="0" smtClean="0">
                <a:solidFill>
                  <a:schemeClr val="tx1"/>
                </a:solidFill>
                <a:effectLst/>
                <a:latin typeface="Verdana" pitchFamily="-108" charset="0"/>
                <a:ea typeface="+mn-ea"/>
                <a:cs typeface="+mn-cs"/>
              </a:rPr>
              <a:t> and his sons, for example, moved to Belgium and created a large industrial enterprise in the Liège area; </a:t>
            </a:r>
            <a:r>
              <a:rPr lang="en-US" sz="1000" kern="1200" dirty="0" err="1" smtClean="0">
                <a:solidFill>
                  <a:schemeClr val="tx1"/>
                </a:solidFill>
                <a:effectLst/>
                <a:latin typeface="Verdana" pitchFamily="-108" charset="0"/>
                <a:ea typeface="+mn-ea"/>
                <a:cs typeface="+mn-cs"/>
              </a:rPr>
              <a:t>Cockerill’s</a:t>
            </a:r>
            <a:r>
              <a:rPr lang="en-US" sz="1000" kern="1200" dirty="0" smtClean="0">
                <a:solidFill>
                  <a:schemeClr val="tx1"/>
                </a:solidFill>
                <a:effectLst/>
                <a:latin typeface="Verdana" pitchFamily="-108" charset="0"/>
                <a:ea typeface="+mn-ea"/>
                <a:cs typeface="+mn-cs"/>
              </a:rPr>
              <a:t> plants continually gathered new information from the skilled British workers who came to work for him and transmitted it across Europe.</a:t>
            </a:r>
          </a:p>
          <a:p>
            <a:r>
              <a:rPr lang="en-US" sz="1000" kern="1200" dirty="0" smtClean="0">
                <a:solidFill>
                  <a:schemeClr val="tx1"/>
                </a:solidFill>
                <a:effectLst/>
                <a:latin typeface="Verdana" pitchFamily="-108" charset="0"/>
                <a:ea typeface="+mn-ea"/>
                <a:cs typeface="+mn-cs"/>
              </a:rPr>
              <a:t>3. In addition to British technicians and skilled workers being a powerful force in the spread of early industrialization, talented entrepreneurs in other countries, such as Fritz </a:t>
            </a:r>
            <a:r>
              <a:rPr lang="en-US" sz="1000" kern="1200" dirty="0" err="1" smtClean="0">
                <a:solidFill>
                  <a:schemeClr val="tx1"/>
                </a:solidFill>
                <a:effectLst/>
                <a:latin typeface="Verdana" pitchFamily="-108" charset="0"/>
                <a:ea typeface="+mn-ea"/>
                <a:cs typeface="+mn-cs"/>
              </a:rPr>
              <a:t>Harkort</a:t>
            </a:r>
            <a:r>
              <a:rPr lang="en-US" sz="1000" kern="1200" dirty="0" smtClean="0">
                <a:solidFill>
                  <a:schemeClr val="tx1"/>
                </a:solidFill>
                <a:effectLst/>
                <a:latin typeface="Verdana" pitchFamily="-108" charset="0"/>
                <a:ea typeface="+mn-ea"/>
                <a:cs typeface="+mn-cs"/>
              </a:rPr>
              <a:t> (1793–1880) who was a pioneer in the Germany machinery industry, pushed to match England’s achievements.</a:t>
            </a:r>
          </a:p>
          <a:p>
            <a:r>
              <a:rPr lang="en-US" sz="1000" kern="1200" dirty="0" smtClean="0">
                <a:solidFill>
                  <a:schemeClr val="tx1"/>
                </a:solidFill>
                <a:effectLst/>
                <a:latin typeface="Verdana" pitchFamily="-108" charset="0"/>
                <a:ea typeface="+mn-ea"/>
                <a:cs typeface="+mn-cs"/>
              </a:rPr>
              <a:t>4. In other parts of Europe, governments helped business people overcome difficulties in their industrialization efforts through tariff protection and other measures. After 1815, for example, France was flooded with cheaper British goods; the French government responded by imposing high tariffs on some imports to protect the French economy.</a:t>
            </a:r>
          </a:p>
          <a:p>
            <a:r>
              <a:rPr lang="en-US" sz="1000" kern="1200" dirty="0" smtClean="0">
                <a:solidFill>
                  <a:schemeClr val="tx1"/>
                </a:solidFill>
                <a:effectLst/>
                <a:latin typeface="Verdana" pitchFamily="-108" charset="0"/>
                <a:ea typeface="+mn-ea"/>
                <a:cs typeface="+mn-cs"/>
              </a:rPr>
              <a:t>5. Continental governments bore the cost of building roads, canals, and railroads to improve transportation. Built rapidly as a unified network, Belgium’s state-owned railroads stimulated the development of heavy industry and made the country an early industrial leader.</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409202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Industrialization in Europe and the World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Agents of Industrialization</a:t>
            </a:r>
          </a:p>
          <a:p>
            <a:r>
              <a:rPr lang="en-US" sz="1200" kern="1200" dirty="0" smtClean="0">
                <a:solidFill>
                  <a:schemeClr val="tx1"/>
                </a:solidFill>
                <a:effectLst/>
                <a:latin typeface="Verdana" pitchFamily="-108" charset="0"/>
                <a:ea typeface="+mn-ea"/>
                <a:cs typeface="+mn-cs"/>
              </a:rPr>
              <a:t>6. Banks, like governments, also played a larger role on the continent than in Britain.</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In the 1830s two Belgian banks received permission from the growth-oriented government to establish themselves as corporations with limited liability. </a:t>
            </a:r>
          </a:p>
          <a:p>
            <a:r>
              <a:rPr lang="en-US" sz="1200" kern="1200" dirty="0" smtClean="0">
                <a:solidFill>
                  <a:schemeClr val="tx1"/>
                </a:solidFill>
                <a:effectLst/>
                <a:latin typeface="Verdana" pitchFamily="-108" charset="0"/>
                <a:ea typeface="+mn-ea"/>
                <a:cs typeface="+mn-cs"/>
              </a:rPr>
              <a:t>7. Publicizing the risk-reducing advantage of limited liability for investors, these Belgian banks attracted many shareholders; they mobilized impressive resources for investment in big companies, became industrial banks, and successfully promoted industrial development.</a:t>
            </a:r>
          </a:p>
          <a:p>
            <a:r>
              <a:rPr lang="en-US" sz="1200" kern="1200" dirty="0" smtClean="0">
                <a:solidFill>
                  <a:schemeClr val="tx1"/>
                </a:solidFill>
                <a:effectLst/>
                <a:latin typeface="Verdana" pitchFamily="-108" charset="0"/>
                <a:ea typeface="+mn-ea"/>
                <a:cs typeface="+mn-cs"/>
              </a:rPr>
              <a:t>8. Similar corporate banks, usually working in collaboration with governments, became important in France and the German lands in the 1850s and 1860s in establishing and developing railroads and companies in heavy industry.</a:t>
            </a:r>
          </a:p>
          <a:p>
            <a:r>
              <a:rPr lang="en-US" sz="1200" kern="1200" dirty="0" smtClean="0">
                <a:solidFill>
                  <a:schemeClr val="tx1"/>
                </a:solidFill>
                <a:effectLst/>
                <a:latin typeface="Verdana" pitchFamily="-108" charset="0"/>
                <a:ea typeface="+mn-ea"/>
                <a:cs typeface="+mn-cs"/>
              </a:rPr>
              <a:t>9. The combined efforts of governments, skilled workers, entrepreneurs, and industrial banks meshed to usher in a period of unprecedented economic growth on the continent.</a:t>
            </a:r>
          </a:p>
          <a:p>
            <a:r>
              <a:rPr lang="en-US" sz="1200" kern="1200" dirty="0" smtClean="0">
                <a:solidFill>
                  <a:schemeClr val="tx1"/>
                </a:solidFill>
                <a:effectLst/>
                <a:latin typeface="Verdana" pitchFamily="-108" charset="0"/>
                <a:ea typeface="+mn-ea"/>
                <a:cs typeface="+mn-cs"/>
              </a:rPr>
              <a:t>10. In the early 1870s, Britain was still Europe’s most industrial nation, but a handful of countries had closed the gap.</a:t>
            </a:r>
          </a:p>
          <a:p>
            <a:endParaRPr lang="en-US" sz="1200" b="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292509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1178374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Industrialization in Europe and the World</a:t>
            </a:r>
          </a:p>
          <a:p>
            <a:r>
              <a:rPr lang="en-US" sz="1000" b="1" dirty="0" smtClean="0">
                <a:latin typeface="Arial" panose="020B0604020202020204" pitchFamily="34" charset="0"/>
                <a:cs typeface="Arial" panose="020B0604020202020204" pitchFamily="34" charset="0"/>
              </a:rPr>
              <a:t>D. The Global Picture</a:t>
            </a:r>
          </a:p>
          <a:p>
            <a:r>
              <a:rPr lang="en-US" sz="1000" kern="1200" dirty="0" smtClean="0">
                <a:solidFill>
                  <a:schemeClr val="tx1"/>
                </a:solidFill>
                <a:effectLst/>
              </a:rPr>
              <a:t>1. In many countries, governments and entrepreneurs made efforts to adopt British technologies and methods of production, but they fell short of transitioning to an industrial economy. </a:t>
            </a:r>
          </a:p>
          <a:p>
            <a:r>
              <a:rPr lang="en-US" sz="1000" kern="1200" dirty="0" smtClean="0">
                <a:solidFill>
                  <a:schemeClr val="tx1"/>
                </a:solidFill>
                <a:effectLst/>
              </a:rPr>
              <a:t>2. In Russia, for example, steamships, a railroad, and steam-powered cotton factories had been introduced by the mid-nineteenth century, but these advances did not lead to full industrialization; instead, Russia continued to provide raw materials such as timber and grain to the West. </a:t>
            </a:r>
          </a:p>
          <a:p>
            <a:r>
              <a:rPr lang="en-US" sz="1000" kern="1200" dirty="0" smtClean="0">
                <a:solidFill>
                  <a:schemeClr val="tx1"/>
                </a:solidFill>
                <a:effectLst/>
              </a:rPr>
              <a:t>3. In the early nineteenth century, Egypt began to import British technology and experts in textile manufacture and other industries, but it could not compete with lower-priced European imports and fell back on agricultural exports to European markets.</a:t>
            </a:r>
          </a:p>
          <a:p>
            <a:r>
              <a:rPr lang="en-US" sz="1000" kern="1200" dirty="0" smtClean="0">
                <a:solidFill>
                  <a:schemeClr val="tx1"/>
                </a:solidFill>
                <a:effectLst/>
              </a:rPr>
              <a:t>4. In places where European governments maintained direct or indirect political control, they monopolized colonial markets and prevented the establishment of tariffs on their goods instead of encouraging the spread of industrialization.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4020853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Industrialization in Europe and the World</a:t>
            </a:r>
          </a:p>
          <a:p>
            <a:r>
              <a:rPr lang="en-US" sz="1000" b="1" dirty="0" smtClean="0">
                <a:latin typeface="Arial" panose="020B0604020202020204" pitchFamily="34" charset="0"/>
                <a:cs typeface="Arial" panose="020B0604020202020204" pitchFamily="34" charset="0"/>
              </a:rPr>
              <a:t>D. The Global Picture</a:t>
            </a:r>
          </a:p>
          <a:p>
            <a:r>
              <a:rPr lang="en-US" sz="1000" kern="1200" dirty="0" smtClean="0">
                <a:solidFill>
                  <a:schemeClr val="tx1"/>
                </a:solidFill>
                <a:effectLst/>
              </a:rPr>
              <a:t>5. Millions of poor textile workers in India lost their livelihoods because they could not compete with industrially produced British goods.</a:t>
            </a:r>
          </a:p>
          <a:p>
            <a:r>
              <a:rPr lang="en-US" sz="1000" kern="1200" dirty="0" smtClean="0">
                <a:solidFill>
                  <a:schemeClr val="tx1"/>
                </a:solidFill>
                <a:effectLst/>
              </a:rPr>
              <a:t>6. By the mid-nineteenth century, countries in Latin America had adopted steam power for sugar and coffee processing, but as elsewhere, these developments did not lead to a rise in industrial production, but to increased reliance on agricultural crops for export. </a:t>
            </a:r>
          </a:p>
          <a:p>
            <a:r>
              <a:rPr lang="en-US" sz="1000" kern="1200" dirty="0" smtClean="0">
                <a:solidFill>
                  <a:schemeClr val="tx1"/>
                </a:solidFill>
                <a:effectLst/>
              </a:rPr>
              <a:t>7. Instead of industrializing, many territories underwent a process of de-industrialization due to imperialism and economic competition.</a:t>
            </a:r>
          </a:p>
          <a:p>
            <a:r>
              <a:rPr lang="en-US" sz="1000" kern="1200" dirty="0" smtClean="0">
                <a:solidFill>
                  <a:schemeClr val="tx1"/>
                </a:solidFill>
                <a:effectLst/>
              </a:rPr>
              <a:t>8. China did not adopt mechanized production until the end of the nineteenth century but continued as a market-based, commercial society with a large rural sector and industrial production based on traditional methods.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2486521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The Industrial Revolution in Britain</a:t>
            </a:r>
          </a:p>
          <a:p>
            <a:pPr marL="285750" indent="-285750">
              <a:buAutoNum type="romanUcPeriod"/>
            </a:pPr>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Why Britain?</a:t>
            </a:r>
          </a:p>
          <a:p>
            <a:r>
              <a:rPr lang="en-US" sz="1200" kern="1200" dirty="0" smtClean="0">
                <a:solidFill>
                  <a:schemeClr val="tx1"/>
                </a:solidFill>
                <a:effectLst/>
                <a:latin typeface="Verdana" pitchFamily="-108" charset="0"/>
                <a:ea typeface="+mn-ea"/>
                <a:cs typeface="+mn-cs"/>
              </a:rPr>
              <a:t>1. Britain’s vibrant scientific and Enlightenment culture, which included the British Royal Society of Arts and its sponsorship of prizes for innovations in machinery, allowed British industrialists to exploit the latest findings of scientists and technicians from other countries. </a:t>
            </a:r>
          </a:p>
          <a:p>
            <a:r>
              <a:rPr lang="en-US" sz="1000" kern="1200" dirty="0" smtClean="0">
                <a:solidFill>
                  <a:schemeClr val="tx1"/>
                </a:solidFill>
                <a:effectLst/>
                <a:latin typeface="Verdana" pitchFamily="-108" charset="0"/>
                <a:ea typeface="+mn-ea"/>
                <a:cs typeface="+mn-cs"/>
              </a:rPr>
              <a:t>2.</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The mercantilist colonial empire Britain aggressively built, buttressed by a strong position in Latin America and in the African slave trade, provided raw materials such as cotton and a growing market for British manufactured goods.</a:t>
            </a:r>
          </a:p>
          <a:p>
            <a:r>
              <a:rPr lang="en-US" sz="1000" kern="1200" dirty="0" smtClean="0">
                <a:solidFill>
                  <a:schemeClr val="tx1"/>
                </a:solidFill>
                <a:effectLst/>
                <a:latin typeface="Verdana" pitchFamily="-108" charset="0"/>
                <a:ea typeface="+mn-ea"/>
                <a:cs typeface="+mn-cs"/>
              </a:rPr>
              <a:t>3. Greater efficiency meant that a smaller workforce could produce more food, and by the mid-eighteenth century, less than half of Britain’s population worked in agriculture.</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The enclosure movement had produced a large pool of potential laborers for the new factories.</a:t>
            </a:r>
          </a:p>
          <a:p>
            <a:r>
              <a:rPr lang="en-US" sz="1000" kern="1200" dirty="0" smtClean="0">
                <a:solidFill>
                  <a:schemeClr val="tx1"/>
                </a:solidFill>
                <a:effectLst/>
                <a:latin typeface="Verdana" pitchFamily="-108" charset="0"/>
                <a:ea typeface="+mn-ea"/>
                <a:cs typeface="+mn-cs"/>
              </a:rPr>
              <a:t>4. Not having to spend almost everything it earned to buy bread meant that the ordinary English family could spend more on manufactured goods and could pay to send its children to school. Members of the average British family began redirecting their labor away from unpaid work for household consumption toward work for wages that they could spend on goods.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2494679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New Patterns</a:t>
            </a:r>
            <a:r>
              <a:rPr lang="en-US" sz="1000" b="1" baseline="0" dirty="0" smtClean="0">
                <a:latin typeface="Arial" panose="020B0604020202020204" pitchFamily="34" charset="0"/>
                <a:cs typeface="Arial" panose="020B0604020202020204" pitchFamily="34" charset="0"/>
              </a:rPr>
              <a:t> of Working and Living</a:t>
            </a:r>
          </a:p>
          <a:p>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Work in Early Factories</a:t>
            </a:r>
          </a:p>
          <a:p>
            <a:r>
              <a:rPr lang="en-US" sz="1200" kern="1200" dirty="0" smtClean="0">
                <a:solidFill>
                  <a:schemeClr val="tx1"/>
                </a:solidFill>
                <a:effectLst/>
                <a:latin typeface="Verdana" pitchFamily="-108" charset="0"/>
                <a:ea typeface="+mn-ea"/>
                <a:cs typeface="+mn-cs"/>
              </a:rPr>
              <a:t>1. Cottage workers, accustomed to the putting-out system but not the pace of work and discipline demanded by factories, were reluctant to work in the new factories even when they received relatively good wages.</a:t>
            </a:r>
          </a:p>
          <a:p>
            <a:r>
              <a:rPr lang="en-US" sz="1200" kern="1200" dirty="0" smtClean="0">
                <a:solidFill>
                  <a:schemeClr val="tx1"/>
                </a:solidFill>
                <a:effectLst/>
                <a:latin typeface="Verdana" pitchFamily="-108" charset="0"/>
                <a:ea typeface="+mn-ea"/>
                <a:cs typeface="+mn-cs"/>
              </a:rPr>
              <a:t>2. The similarity between brick factories and stone poorhouses also increased cottage workers’ fear of factories and their hatred of factory discipline. </a:t>
            </a:r>
          </a:p>
          <a:p>
            <a:r>
              <a:rPr lang="en-US" sz="1200" kern="1200" dirty="0" smtClean="0">
                <a:solidFill>
                  <a:schemeClr val="tx1"/>
                </a:solidFill>
                <a:effectLst/>
                <a:latin typeface="Verdana" pitchFamily="-108" charset="0"/>
                <a:ea typeface="+mn-ea"/>
                <a:cs typeface="+mn-cs"/>
              </a:rPr>
              <a:t>3. Cottage workers’ reluctance to work in factories prompted the early cotton mill owners to turn to abandoned and pauper children for their labor.</a:t>
            </a:r>
          </a:p>
          <a:p>
            <a:r>
              <a:rPr lang="en-US" sz="1200" kern="1200" dirty="0" smtClean="0">
                <a:solidFill>
                  <a:schemeClr val="tx1"/>
                </a:solidFill>
                <a:effectLst/>
                <a:latin typeface="Verdana" pitchFamily="-108" charset="0"/>
                <a:ea typeface="+mn-ea"/>
                <a:cs typeface="+mn-cs"/>
              </a:rPr>
              <a:t>4.</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Semi-forced child labor seemed necessary and was socially accepted in the eighteenth century, but at the end of the century, attitudes began to change as middle-class reformers publicized the brutal toil imposed on these children. </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2751043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New Patterns of Working and Living</a:t>
            </a:r>
          </a:p>
          <a:p>
            <a:endParaRPr lang="en-US" dirty="0" smtClean="0"/>
          </a:p>
          <a:p>
            <a:r>
              <a:rPr lang="en-US" sz="1000" b="1" dirty="0" smtClean="0">
                <a:latin typeface="Arial" panose="020B0604020202020204" pitchFamily="34" charset="0"/>
                <a:cs typeface="Arial" panose="020B0604020202020204" pitchFamily="34" charset="0"/>
              </a:rPr>
              <a:t>B. Working Families and Children</a:t>
            </a:r>
          </a:p>
          <a:p>
            <a:r>
              <a:rPr lang="en-US" sz="1200" kern="1200" dirty="0" smtClean="0">
                <a:solidFill>
                  <a:schemeClr val="tx1"/>
                </a:solidFill>
                <a:effectLst/>
                <a:latin typeface="Verdana" pitchFamily="-108" charset="0"/>
                <a:ea typeface="+mn-ea"/>
                <a:cs typeface="+mn-cs"/>
              </a:rPr>
              <a:t>1. By the 1790s the use of pauper apprentices was in decline, and in 1802 Parliament forbade it.</a:t>
            </a:r>
          </a:p>
          <a:p>
            <a:r>
              <a:rPr lang="en-US" sz="1200" kern="1200" dirty="0" smtClean="0">
                <a:solidFill>
                  <a:schemeClr val="tx1"/>
                </a:solidFill>
                <a:effectLst/>
                <a:latin typeface="Verdana" pitchFamily="-108" charset="0"/>
                <a:ea typeface="+mn-ea"/>
                <a:cs typeface="+mn-cs"/>
              </a:rPr>
              <a:t>2. Many more textile factories were being built, mainly in urban areas, where they could use steam power rather than waterpower and attract workers more easily. People came to work in the cities, both as factory workers and as porters, builders, and servants; these wage laborers came to be called the “working class,” a term first used in the late 1830s. </a:t>
            </a:r>
          </a:p>
          <a:p>
            <a:r>
              <a:rPr lang="en-US" sz="1200" kern="1200" dirty="0" smtClean="0">
                <a:solidFill>
                  <a:schemeClr val="tx1"/>
                </a:solidFill>
                <a:effectLst/>
                <a:latin typeface="Verdana" pitchFamily="-108" charset="0"/>
                <a:ea typeface="+mn-ea"/>
                <a:cs typeface="+mn-cs"/>
              </a:rPr>
              <a:t>3. Some workers were able to adjust to the system by carrying over familiar traditions such as working in family units in the same way they had worked on farms and in the putting-out system. The mill or mine owner bargained with the head of the family and paid him or her for the work of the whole family.</a:t>
            </a:r>
          </a:p>
          <a:p>
            <a:r>
              <a:rPr lang="en-US" sz="1200" kern="1200" dirty="0" smtClean="0">
                <a:solidFill>
                  <a:schemeClr val="tx1"/>
                </a:solidFill>
                <a:effectLst/>
                <a:latin typeface="Verdana" pitchFamily="-108" charset="0"/>
                <a:ea typeface="+mn-ea"/>
                <a:cs typeface="+mn-cs"/>
              </a:rPr>
              <a:t>4. Ties of kinship were particularly important for newcomers, who had traveled great distances to find work. </a:t>
            </a:r>
            <a:r>
              <a:rPr lang="en-US" sz="1000" kern="1200" dirty="0" smtClean="0">
                <a:solidFill>
                  <a:schemeClr val="tx1"/>
                </a:solidFill>
                <a:effectLst/>
                <a:latin typeface="Verdana" pitchFamily="-108" charset="0"/>
                <a:ea typeface="+mn-ea"/>
                <a:cs typeface="+mn-cs"/>
              </a:rPr>
              <a:t>Many urban workers in Great Britain were from Ireland; forced out by population growth and deteriorating economic conditions, they worked together, formed their own neighborhoods, and thrived.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3602311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New Patterns of Working and Living</a:t>
            </a:r>
          </a:p>
          <a:p>
            <a:endParaRPr lang="en-US" dirty="0" smtClean="0"/>
          </a:p>
          <a:p>
            <a:r>
              <a:rPr lang="en-US" sz="1000" b="1" dirty="0" smtClean="0">
                <a:latin typeface="Arial" panose="020B0604020202020204" pitchFamily="34" charset="0"/>
                <a:cs typeface="Arial" panose="020B0604020202020204" pitchFamily="34" charset="0"/>
              </a:rPr>
              <a:t>B. Working Families and Children</a:t>
            </a:r>
          </a:p>
          <a:p>
            <a:r>
              <a:rPr lang="en-US" sz="1000" kern="1200" dirty="0" smtClean="0">
                <a:solidFill>
                  <a:schemeClr val="tx1"/>
                </a:solidFill>
                <a:effectLst/>
                <a:latin typeface="Verdana" pitchFamily="-108" charset="0"/>
                <a:ea typeface="+mn-ea"/>
                <a:cs typeface="+mn-cs"/>
              </a:rPr>
              <a:t>5. Only when technical changes threatened to place control in the hands of impersonal managers instead of family groups did adult workers protest against inhuman conditions in the name of their children.</a:t>
            </a:r>
          </a:p>
          <a:p>
            <a:r>
              <a:rPr lang="en-US" sz="1000" kern="1200" dirty="0" smtClean="0">
                <a:solidFill>
                  <a:schemeClr val="tx1"/>
                </a:solidFill>
                <a:effectLst/>
                <a:latin typeface="Verdana" pitchFamily="-108" charset="0"/>
                <a:ea typeface="+mn-ea"/>
                <a:cs typeface="+mn-cs"/>
              </a:rPr>
              <a:t>6. Some enlightened employers and social reformers in Parliament argued that more humane standards were necessary and used parliamentary reports to influence public opinion. Robert Owen (1771–1858), a successful manufacturer in Scotland, testified in 1816 that employing children under ten years of age as factory workers was “injurious to the children, and not beneficial to the proprietors.”</a:t>
            </a:r>
          </a:p>
          <a:p>
            <a:r>
              <a:rPr lang="en-US" sz="1000" kern="1200" dirty="0" smtClean="0">
                <a:solidFill>
                  <a:schemeClr val="tx1"/>
                </a:solidFill>
                <a:effectLst/>
                <a:latin typeface="Verdana" pitchFamily="-108" charset="0"/>
                <a:ea typeface="+mn-ea"/>
                <a:cs typeface="+mn-cs"/>
              </a:rPr>
              <a:t>7. The Factory Acts of 1802–1833 prohibited the employment of children under age nine and limited the workday for children between ages nine and thirteen to a maximum of eight hours and teenagers ages fourteen to eighteen to twelve hours; they also set minimum hygiene and safety requirements and installed full-time professional inspectors to enforce the acts.</a:t>
            </a:r>
          </a:p>
          <a:p>
            <a:r>
              <a:rPr lang="en-US" sz="1000" kern="1200" dirty="0" smtClean="0">
                <a:solidFill>
                  <a:schemeClr val="tx1"/>
                </a:solidFill>
                <a:effectLst/>
                <a:latin typeface="Verdana" pitchFamily="-108" charset="0"/>
                <a:ea typeface="+mn-ea"/>
                <a:cs typeface="+mn-cs"/>
              </a:rPr>
              <a:t>8. After 1833 the employment of children declined rapidly, breaking the pattern of whole families working together.</a:t>
            </a:r>
            <a:endParaRPr lang="en-US" sz="1000" dirty="0" smtClean="0"/>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419859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New Patterns of Working and Living</a:t>
            </a:r>
          </a:p>
          <a:p>
            <a:endParaRPr lang="en-US" dirty="0" smtClean="0"/>
          </a:p>
          <a:p>
            <a:r>
              <a:rPr lang="en-US" sz="1000" b="1" dirty="0" smtClean="0">
                <a:latin typeface="Arial" panose="020B0604020202020204" pitchFamily="34" charset="0"/>
                <a:cs typeface="Arial" panose="020B0604020202020204" pitchFamily="34" charset="0"/>
              </a:rPr>
              <a:t>C. The New Sexual Division</a:t>
            </a:r>
            <a:r>
              <a:rPr lang="en-US" sz="1000" b="1" baseline="0" dirty="0" smtClean="0">
                <a:latin typeface="Arial" panose="020B0604020202020204" pitchFamily="34" charset="0"/>
                <a:cs typeface="Arial" panose="020B0604020202020204" pitchFamily="34" charset="0"/>
              </a:rPr>
              <a:t> of Labor</a:t>
            </a:r>
          </a:p>
          <a:p>
            <a:r>
              <a:rPr lang="en-US" sz="1200" kern="1200" dirty="0" smtClean="0">
                <a:solidFill>
                  <a:schemeClr val="tx1"/>
                </a:solidFill>
                <a:effectLst/>
                <a:latin typeface="Verdana" pitchFamily="-108" charset="0"/>
                <a:ea typeface="+mn-ea"/>
                <a:cs typeface="+mn-cs"/>
              </a:rPr>
              <a:t>1. By 1850 a new sexual division of labor and pattern of “separate spheres” were emerging in which the man was becoming the family’s primary wage earner, while the married woman was expected to concentrate on duties at home.</a:t>
            </a:r>
          </a:p>
          <a:p>
            <a:r>
              <a:rPr lang="en-US" sz="1200" kern="1200" dirty="0" smtClean="0">
                <a:solidFill>
                  <a:schemeClr val="tx1"/>
                </a:solidFill>
                <a:effectLst/>
                <a:latin typeface="Verdana" pitchFamily="-108" charset="0"/>
                <a:ea typeface="+mn-ea"/>
                <a:cs typeface="+mn-cs"/>
              </a:rPr>
              <a:t>2. Working-class married women were much less likely to work full time for wages outside the house after the first child arrived, although they often earned small amounts doing putting-out handicrafts at home and taking in boarders. When married women did work for wages outside the house, they usually came from the poorest families, where the husbands were poorly paid, sick, unemployed, or missing.</a:t>
            </a:r>
          </a:p>
          <a:p>
            <a:r>
              <a:rPr lang="en-US" sz="1200" kern="1200" dirty="0" smtClean="0">
                <a:solidFill>
                  <a:schemeClr val="tx1"/>
                </a:solidFill>
                <a:effectLst/>
                <a:latin typeface="Verdana" pitchFamily="-108" charset="0"/>
                <a:ea typeface="+mn-ea"/>
                <a:cs typeface="+mn-cs"/>
              </a:rPr>
              <a:t>3. Legions of young unmarried women worked full time but only in certain jobs, such as textile factory work, laundering, and domestic service. All women generally were confined to low-paying, dead-end jobs.</a:t>
            </a:r>
          </a:p>
          <a:p>
            <a:r>
              <a:rPr lang="en-US" sz="1000" kern="1200" dirty="0" smtClean="0">
                <a:solidFill>
                  <a:schemeClr val="tx1"/>
                </a:solidFill>
                <a:effectLst/>
                <a:latin typeface="Verdana" pitchFamily="-108" charset="0"/>
                <a:ea typeface="+mn-ea"/>
                <a:cs typeface="+mn-cs"/>
              </a:rPr>
              <a:t>4. Among the factors that created this new sexual division of labor was the new and unfamiliar discipline of the clock and the machine, which was especially hard on working-class married women.</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3264688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New Patterns of Working and Living</a:t>
            </a:r>
          </a:p>
          <a:p>
            <a:endParaRPr lang="en-US" dirty="0" smtClean="0"/>
          </a:p>
          <a:p>
            <a:r>
              <a:rPr lang="en-US" sz="1000" b="1" dirty="0" smtClean="0">
                <a:latin typeface="Arial" panose="020B0604020202020204" pitchFamily="34" charset="0"/>
                <a:cs typeface="Arial" panose="020B0604020202020204" pitchFamily="34" charset="0"/>
              </a:rPr>
              <a:t>C. The New Sexual Division</a:t>
            </a:r>
            <a:r>
              <a:rPr lang="en-US" sz="1000" b="1" baseline="0" dirty="0" smtClean="0">
                <a:latin typeface="Arial" panose="020B0604020202020204" pitchFamily="34" charset="0"/>
                <a:cs typeface="Arial" panose="020B0604020202020204" pitchFamily="34" charset="0"/>
              </a:rPr>
              <a:t> of Labor</a:t>
            </a:r>
          </a:p>
          <a:p>
            <a:r>
              <a:rPr lang="en-US" sz="1000" kern="1200" dirty="0" smtClean="0">
                <a:solidFill>
                  <a:schemeClr val="tx1"/>
                </a:solidFill>
                <a:effectLst/>
                <a:latin typeface="Verdana" pitchFamily="-108" charset="0"/>
                <a:ea typeface="+mn-ea"/>
                <a:cs typeface="+mn-cs"/>
              </a:rPr>
              <a:t>5. Relentless factory discipline also conflicted with child care in a way that labor on the farm or in the cottage had not; therefore, a working-class woman had strong incentives to concentrate on child care within her home if her family could afford it.</a:t>
            </a:r>
          </a:p>
          <a:p>
            <a:r>
              <a:rPr lang="en-US" sz="1000" kern="1200" dirty="0" smtClean="0">
                <a:solidFill>
                  <a:schemeClr val="tx1"/>
                </a:solidFill>
                <a:effectLst/>
                <a:latin typeface="Verdana" pitchFamily="-108" charset="0"/>
                <a:ea typeface="+mn-ea"/>
                <a:cs typeface="+mn-cs"/>
              </a:rPr>
              <a:t>6. Running a household in conditions of primitive urban poverty was an extremely demanding job, with shopping, washing clothes, and feeding the family a never-ending challenge; taking on a “second shift” held limited appeal for many working-class women. Thus, many women might well have accepted the emerging division of labor as the best available strategy for family survival in the industrializing society. </a:t>
            </a:r>
          </a:p>
          <a:p>
            <a:r>
              <a:rPr lang="en-US" sz="1000" kern="1200" dirty="0" smtClean="0">
                <a:solidFill>
                  <a:schemeClr val="tx1"/>
                </a:solidFill>
                <a:effectLst/>
                <a:latin typeface="Verdana" pitchFamily="-108" charset="0"/>
                <a:ea typeface="+mn-ea"/>
                <a:cs typeface="+mn-cs"/>
              </a:rPr>
              <a:t>7. Because factories and mines offered unprecedented opportunities for girls and boys to mix on the job, the segregation of jobs by gender also can be explained partly as an effort by older people to control the sexuality of working-class youths. Investigations into the British coal industry generated concerns that the mines were inappropriate and dangerous places for girls and married women to work. The Mines Act of 1842 prohibited underground work for all women and girls as well as for boys under ten.</a:t>
            </a:r>
          </a:p>
          <a:p>
            <a:r>
              <a:rPr lang="en-US" sz="1000" kern="1200" dirty="0" smtClean="0">
                <a:solidFill>
                  <a:schemeClr val="tx1"/>
                </a:solidFill>
                <a:effectLst/>
                <a:latin typeface="Verdana" pitchFamily="-108" charset="0"/>
                <a:ea typeface="+mn-ea"/>
                <a:cs typeface="+mn-cs"/>
              </a:rPr>
              <a:t>8. Middle-class women and reformers, who had largely embraced the “separate spheres” ideology, also urged poor women to devote more care and attention to their homes and families.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209127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3752363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3422457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New Patterns of Working and Living</a:t>
            </a:r>
          </a:p>
          <a:p>
            <a:endParaRPr lang="en-US" dirty="0" smtClean="0"/>
          </a:p>
          <a:p>
            <a:r>
              <a:rPr lang="en-US" sz="1000" b="1" dirty="0" smtClean="0">
                <a:latin typeface="Arial" panose="020B0604020202020204" pitchFamily="34" charset="0"/>
                <a:cs typeface="Arial" panose="020B0604020202020204" pitchFamily="34" charset="0"/>
              </a:rPr>
              <a:t>D. Living</a:t>
            </a:r>
            <a:r>
              <a:rPr lang="en-US" sz="1000" b="1" baseline="0" dirty="0" smtClean="0">
                <a:latin typeface="Arial" panose="020B0604020202020204" pitchFamily="34" charset="0"/>
                <a:cs typeface="Arial" panose="020B0604020202020204" pitchFamily="34" charset="0"/>
              </a:rPr>
              <a:t> Standards for the Working Class</a:t>
            </a:r>
          </a:p>
          <a:p>
            <a:r>
              <a:rPr lang="en-US" sz="1200" kern="1200" dirty="0" smtClean="0">
                <a:solidFill>
                  <a:schemeClr val="tx1"/>
                </a:solidFill>
                <a:effectLst/>
                <a:latin typeface="Verdana" pitchFamily="-108" charset="0"/>
                <a:ea typeface="+mn-ea"/>
                <a:cs typeface="+mn-cs"/>
              </a:rPr>
              <a:t>1. The stresses of war with France from 1792 to 1815 led to a decline in the average British worker’s real wages and standard of living.</a:t>
            </a:r>
          </a:p>
          <a:p>
            <a:r>
              <a:rPr lang="en-US" sz="1200" kern="1200" dirty="0" smtClean="0">
                <a:solidFill>
                  <a:schemeClr val="tx1"/>
                </a:solidFill>
                <a:effectLst/>
                <a:latin typeface="Verdana" pitchFamily="-108" charset="0"/>
                <a:ea typeface="+mn-ea"/>
                <a:cs typeface="+mn-cs"/>
              </a:rPr>
              <a:t>2. Factory wages began to rise slightly after 1815, but these gains were offset by a decline in the labor of children and married women, meaning that many households had less total income than before. Meanwhile, many people worked outside the factories as cottage workers or rural laborers, and those wages declined.</a:t>
            </a:r>
          </a:p>
          <a:p>
            <a:r>
              <a:rPr lang="en-US" sz="1200" kern="1200" dirty="0" smtClean="0">
                <a:solidFill>
                  <a:schemeClr val="tx1"/>
                </a:solidFill>
                <a:effectLst/>
                <a:latin typeface="Verdana" pitchFamily="-108" charset="0"/>
                <a:ea typeface="+mn-ea"/>
                <a:cs typeface="+mn-cs"/>
              </a:rPr>
              <a:t>3. The increase in the productivity of industry did not lead to an increase in the purchasing power of the British working classes.</a:t>
            </a:r>
          </a:p>
          <a:p>
            <a:r>
              <a:rPr lang="en-US" sz="1200" kern="1200" dirty="0" smtClean="0">
                <a:solidFill>
                  <a:schemeClr val="tx1"/>
                </a:solidFill>
                <a:effectLst/>
                <a:latin typeface="Verdana" pitchFamily="-108" charset="0"/>
                <a:ea typeface="+mn-ea"/>
                <a:cs typeface="+mn-cs"/>
              </a:rPr>
              <a:t>4. Migrants to the booming cities found expensive, hastily constructed, over-crowded apartments and inadequate sanitary systems.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3447464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New Patterns of Working and Living</a:t>
            </a:r>
          </a:p>
          <a:p>
            <a:endParaRPr lang="en-US" dirty="0" smtClean="0"/>
          </a:p>
          <a:p>
            <a:r>
              <a:rPr lang="en-US" sz="1000" b="1" dirty="0" smtClean="0">
                <a:latin typeface="Arial" panose="020B0604020202020204" pitchFamily="34" charset="0"/>
                <a:cs typeface="Arial" panose="020B0604020202020204" pitchFamily="34" charset="0"/>
              </a:rPr>
              <a:t>D. Living</a:t>
            </a:r>
            <a:r>
              <a:rPr lang="en-US" sz="1000" b="1" baseline="0" dirty="0" smtClean="0">
                <a:latin typeface="Arial" panose="020B0604020202020204" pitchFamily="34" charset="0"/>
                <a:cs typeface="Arial" panose="020B0604020202020204" pitchFamily="34" charset="0"/>
              </a:rPr>
              <a:t> Standards for the Working Class</a:t>
            </a:r>
          </a:p>
          <a:p>
            <a:r>
              <a:rPr lang="en-US" sz="1000" kern="1200" dirty="0" smtClean="0">
                <a:solidFill>
                  <a:schemeClr val="tx1"/>
                </a:solidFill>
                <a:effectLst/>
                <a:latin typeface="Verdana" pitchFamily="-108" charset="0"/>
                <a:ea typeface="+mn-ea"/>
                <a:cs typeface="+mn-cs"/>
              </a:rPr>
              <a:t>5. Infant mortality, disease, malnutrition, and accidents took such a high toll in human life that life expectancy was only around twenty-five to twenty-seven years, some fifteen years less than the national average.</a:t>
            </a:r>
          </a:p>
          <a:p>
            <a:r>
              <a:rPr lang="en-US" sz="1000" kern="1200" dirty="0" smtClean="0">
                <a:solidFill>
                  <a:schemeClr val="tx1"/>
                </a:solidFill>
                <a:effectLst/>
                <a:latin typeface="Verdana" pitchFamily="-108" charset="0"/>
                <a:ea typeface="+mn-ea"/>
                <a:cs typeface="+mn-cs"/>
              </a:rPr>
              <a:t>6. From the 1840s onward, matters improved considerably as wages made substantial gains and the prices of many goods dropped.</a:t>
            </a:r>
          </a:p>
          <a:p>
            <a:r>
              <a:rPr lang="en-US" sz="1000" kern="1200" dirty="0" smtClean="0">
                <a:solidFill>
                  <a:schemeClr val="tx1"/>
                </a:solidFill>
                <a:effectLst/>
                <a:latin typeface="Verdana" pitchFamily="-108" charset="0"/>
                <a:ea typeface="+mn-ea"/>
                <a:cs typeface="+mn-cs"/>
              </a:rPr>
              <a:t>7. Quality of life improvements included access to new foods (including canned foods), advances in medicine, improvements in transportation, and the ability to communicate instantly via telegraph.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110043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Relations Between Capital and Labor</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New Class of Factory Owners</a:t>
            </a:r>
          </a:p>
          <a:p>
            <a:r>
              <a:rPr lang="en-US" sz="1200" kern="1200" dirty="0" smtClean="0">
                <a:solidFill>
                  <a:schemeClr val="tx1"/>
                </a:solidFill>
                <a:effectLst/>
                <a:latin typeface="Verdana" pitchFamily="-108" charset="0"/>
                <a:ea typeface="+mn-ea"/>
                <a:cs typeface="+mn-cs"/>
              </a:rPr>
              <a:t>1. Industrial development led to the creation of new social groups and intensified long-standing problems between capital and labor.</a:t>
            </a:r>
          </a:p>
          <a:p>
            <a:r>
              <a:rPr lang="en-US" sz="1200" kern="1200" dirty="0" smtClean="0">
                <a:solidFill>
                  <a:schemeClr val="tx1"/>
                </a:solidFill>
                <a:effectLst/>
                <a:latin typeface="Verdana" pitchFamily="-108" charset="0"/>
                <a:ea typeface="+mn-ea"/>
                <a:cs typeface="+mn-cs"/>
              </a:rPr>
              <a:t>2. Early industrialists, who came from a variety of backgrounds, operated in a highly competitive economic system, waging a constant battle to cut their production costs and stay afloat while pouring most of the profit back into the business for better machinery.</a:t>
            </a:r>
          </a:p>
          <a:p>
            <a:r>
              <a:rPr lang="en-US" sz="1200" kern="1200" dirty="0" smtClean="0">
                <a:solidFill>
                  <a:schemeClr val="tx1"/>
                </a:solidFill>
                <a:effectLst/>
                <a:latin typeface="Verdana" pitchFamily="-108" charset="0"/>
                <a:ea typeface="+mn-ea"/>
                <a:cs typeface="+mn-cs"/>
              </a:rPr>
              <a:t>3. Artisans and skilled workers of exceptional ability had unparalleled opportunities. </a:t>
            </a:r>
          </a:p>
          <a:p>
            <a:r>
              <a:rPr lang="en-US" sz="1200" kern="1200" dirty="0" smtClean="0">
                <a:solidFill>
                  <a:schemeClr val="tx1"/>
                </a:solidFill>
                <a:effectLst/>
                <a:latin typeface="Verdana" pitchFamily="-108" charset="0"/>
                <a:ea typeface="+mn-ea"/>
                <a:cs typeface="+mn-cs"/>
              </a:rPr>
              <a:t>4. Members of ethnic and religious groups who had been discriminated against jumped at new chances and often helped each other.</a:t>
            </a:r>
          </a:p>
          <a:p>
            <a:r>
              <a:rPr lang="en-US" sz="1200" kern="1200" dirty="0" smtClean="0">
                <a:solidFill>
                  <a:schemeClr val="tx1"/>
                </a:solidFill>
                <a:effectLst/>
                <a:latin typeface="Verdana" pitchFamily="-108" charset="0"/>
                <a:ea typeface="+mn-ea"/>
                <a:cs typeface="+mn-cs"/>
              </a:rPr>
              <a:t>5. </a:t>
            </a:r>
            <a:r>
              <a:rPr lang="en-US" sz="1000" kern="1200" dirty="0" smtClean="0">
                <a:solidFill>
                  <a:schemeClr val="tx1"/>
                </a:solidFill>
                <a:effectLst/>
                <a:latin typeface="Verdana" pitchFamily="-108" charset="0"/>
                <a:ea typeface="+mn-ea"/>
                <a:cs typeface="+mn-cs"/>
              </a:rPr>
              <a:t>As factories and firms grew larger, opportunities declined, as it became considerably harder for a gifted but poor young mechanic to start a small enterprise and end up a wealthy manufacturer.</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294861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The Industrial Revolution in Britain</a:t>
            </a:r>
          </a:p>
          <a:p>
            <a:pPr marL="285750" indent="-285750">
              <a:buAutoNum type="romanUcPeriod"/>
            </a:pPr>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Why Britain?</a:t>
            </a:r>
          </a:p>
          <a:p>
            <a:r>
              <a:rPr lang="en-US" sz="1000" kern="1200" dirty="0" smtClean="0">
                <a:solidFill>
                  <a:schemeClr val="tx1"/>
                </a:solidFill>
                <a:effectLst/>
                <a:latin typeface="Verdana" pitchFamily="-108" charset="0"/>
                <a:ea typeface="+mn-ea"/>
                <a:cs typeface="+mn-cs"/>
              </a:rPr>
              <a:t>5. A canal-building boom greatly enhanced the easy movement of critical raw materials, such as England’s and Wales’s enormous deposits of iron and coal.</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The abundance of coal combined with high wages in manufacturing motivated British manufacturers to develop technologies to draw on the power of coal to increase workmen’s productivity. </a:t>
            </a:r>
          </a:p>
          <a:p>
            <a:r>
              <a:rPr lang="en-US" sz="1000" kern="1200" dirty="0" smtClean="0">
                <a:solidFill>
                  <a:schemeClr val="tx1"/>
                </a:solidFill>
                <a:effectLst/>
                <a:latin typeface="Verdana" pitchFamily="-108" charset="0"/>
                <a:ea typeface="+mn-ea"/>
                <a:cs typeface="+mn-cs"/>
              </a:rPr>
              <a:t>6. The British Parliament taxed the population aggressively and spent the money on a navy to protect imperial commerce and on an army that could be used to quell labor uprisings.</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The British state also adopted aggressive tariffs, or duties, on imported goods to protect its industries. </a:t>
            </a:r>
          </a:p>
          <a:p>
            <a:r>
              <a:rPr lang="en-US" sz="1000" kern="1200" dirty="0" smtClean="0">
                <a:solidFill>
                  <a:schemeClr val="tx1"/>
                </a:solidFill>
                <a:effectLst/>
                <a:latin typeface="Verdana" pitchFamily="-108" charset="0"/>
                <a:ea typeface="+mn-ea"/>
                <a:cs typeface="+mn-cs"/>
              </a:rPr>
              <a:t>7. All these factors combined to initiate the Industrial Revolution, a term first coined in 1799 to describe the burst of major inventions and technical changes that were taking place in certain industries.</a:t>
            </a:r>
          </a:p>
          <a:p>
            <a:r>
              <a:rPr lang="en-US" sz="1000" kern="1200" dirty="0" smtClean="0">
                <a:solidFill>
                  <a:schemeClr val="tx1"/>
                </a:solidFill>
                <a:effectLst/>
                <a:latin typeface="Verdana" pitchFamily="-108" charset="0"/>
                <a:ea typeface="+mn-ea"/>
                <a:cs typeface="+mn-cs"/>
              </a:rPr>
              <a:t>8. This technical revolution went hand in hand with a quickening in the annual rate of industrial growth in Britain, which grew from 0.7 percent between 1700 and 1760 to 3 percent between 1801 and 1831. </a:t>
            </a:r>
            <a:endParaRPr lang="en-US" sz="1000" dirty="0" smtClean="0"/>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3190440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Relations Between Capital and Labor</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New Class of Factory Owners</a:t>
            </a:r>
          </a:p>
          <a:p>
            <a:r>
              <a:rPr lang="en-US" sz="1000" kern="1200" dirty="0" smtClean="0">
                <a:solidFill>
                  <a:schemeClr val="tx1"/>
                </a:solidFill>
                <a:effectLst/>
                <a:latin typeface="Verdana" pitchFamily="-108" charset="0"/>
                <a:ea typeface="+mn-ea"/>
                <a:cs typeface="+mn-cs"/>
              </a:rPr>
              <a:t>6. Formal education became more important for young men as a means of success and advancement, but studies at the advanced level were expensive.</a:t>
            </a:r>
          </a:p>
          <a:p>
            <a:r>
              <a:rPr lang="en-US" sz="1000" kern="1200" dirty="0" smtClean="0">
                <a:solidFill>
                  <a:schemeClr val="tx1"/>
                </a:solidFill>
                <a:effectLst/>
                <a:latin typeface="Verdana" pitchFamily="-108" charset="0"/>
                <a:ea typeface="+mn-ea"/>
                <a:cs typeface="+mn-cs"/>
              </a:rPr>
              <a:t>7. By the mid-nineteenth century, leading industrialists were financially more secure, with a greater sense of class-consciousness and a full awareness of the gap that industrial development had created between themselves and their workers. </a:t>
            </a:r>
          </a:p>
          <a:p>
            <a:r>
              <a:rPr lang="en-US" sz="1000" kern="1200" dirty="0" smtClean="0">
                <a:solidFill>
                  <a:schemeClr val="tx1"/>
                </a:solidFill>
                <a:effectLst/>
                <a:latin typeface="Verdana" pitchFamily="-108" charset="0"/>
                <a:ea typeface="+mn-ea"/>
                <a:cs typeface="+mn-cs"/>
              </a:rPr>
              <a:t>8. The wives and daughters of successful businessmen also found fewer opportunities for active participation in Europe’s increasingly complex business world, and they were increasingly valued for their ladylike gentility.</a:t>
            </a:r>
          </a:p>
          <a:p>
            <a:r>
              <a:rPr lang="en-US" sz="1000" kern="1200" dirty="0" smtClean="0">
                <a:solidFill>
                  <a:schemeClr val="tx1"/>
                </a:solidFill>
                <a:effectLst/>
                <a:latin typeface="Verdana" pitchFamily="-108" charset="0"/>
                <a:ea typeface="+mn-ea"/>
                <a:cs typeface="+mn-cs"/>
              </a:rPr>
              <a:t>9. Middle-class wives and daughters were encouraged to avoid work in offices and factories and concentrate instead on their proper roles as wife and mother.</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3512689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3632523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Relations Between Capital and Labor</a:t>
            </a:r>
          </a:p>
          <a:p>
            <a:endParaRPr lang="en-US" dirty="0" smtClean="0"/>
          </a:p>
          <a:p>
            <a:r>
              <a:rPr lang="en-US" sz="1000" b="1" dirty="0" smtClean="0">
                <a:latin typeface="Arial" panose="020B0604020202020204" pitchFamily="34" charset="0"/>
                <a:cs typeface="Arial" panose="020B0604020202020204" pitchFamily="34" charset="0"/>
              </a:rPr>
              <a:t>B. Responses to Industrialization</a:t>
            </a:r>
          </a:p>
          <a:p>
            <a:r>
              <a:rPr lang="en-US" sz="1200" kern="1200" dirty="0" smtClean="0">
                <a:solidFill>
                  <a:schemeClr val="tx1"/>
                </a:solidFill>
                <a:effectLst/>
                <a:latin typeface="Verdana" pitchFamily="-108" charset="0"/>
                <a:ea typeface="+mn-ea"/>
                <a:cs typeface="+mn-cs"/>
              </a:rPr>
              <a:t>1. The poet William Blake (1757–1827), one of the first critics of industrialization, called the early factories “satanic mills” and protested against the hard life of the London poor. </a:t>
            </a:r>
          </a:p>
          <a:p>
            <a:r>
              <a:rPr lang="en-US" sz="1200" kern="1200" dirty="0" smtClean="0">
                <a:solidFill>
                  <a:schemeClr val="tx1"/>
                </a:solidFill>
                <a:effectLst/>
                <a:latin typeface="Verdana" pitchFamily="-108" charset="0"/>
                <a:ea typeface="+mn-ea"/>
                <a:cs typeface="+mn-cs"/>
              </a:rPr>
              <a:t>2. William Wordsworth (1770–1850) lamented the destruction of the rural way of life and pollution of the land and water.</a:t>
            </a:r>
          </a:p>
          <a:p>
            <a:r>
              <a:rPr lang="en-US" sz="1200" kern="1200" dirty="0" smtClean="0">
                <a:solidFill>
                  <a:schemeClr val="tx1"/>
                </a:solidFill>
                <a:effectLst/>
                <a:latin typeface="Verdana" pitchFamily="-108" charset="0"/>
                <a:ea typeface="+mn-ea"/>
                <a:cs typeface="+mn-cs"/>
              </a:rPr>
              <a:t>3. In northern England, some handicraft workers—the Luddites—smashed the new machines, which they believed were putting them out of work.</a:t>
            </a:r>
          </a:p>
          <a:p>
            <a:r>
              <a:rPr lang="en-US" sz="1200" kern="1200" dirty="0" smtClean="0">
                <a:solidFill>
                  <a:schemeClr val="tx1"/>
                </a:solidFill>
                <a:effectLst/>
                <a:latin typeface="Verdana" pitchFamily="-108" charset="0"/>
                <a:ea typeface="+mn-ea"/>
                <a:cs typeface="+mn-cs"/>
              </a:rPr>
              <a:t>4. After studying conditions in northern England, Friedrich Engels (1820–1895) published in 1844 </a:t>
            </a:r>
            <a:r>
              <a:rPr lang="en-US" sz="1200" i="1" kern="1200" dirty="0" smtClean="0">
                <a:solidFill>
                  <a:schemeClr val="tx1"/>
                </a:solidFill>
                <a:effectLst/>
                <a:latin typeface="Verdana" pitchFamily="-108" charset="0"/>
                <a:ea typeface="+mn-ea"/>
                <a:cs typeface="+mn-cs"/>
              </a:rPr>
              <a:t>The Condition of the Working Class in England</a:t>
            </a:r>
            <a:r>
              <a:rPr lang="en-US" sz="1200" kern="1200" dirty="0" smtClean="0">
                <a:solidFill>
                  <a:schemeClr val="tx1"/>
                </a:solidFill>
                <a:effectLst/>
                <a:latin typeface="Verdana" pitchFamily="-108" charset="0"/>
                <a:ea typeface="+mn-ea"/>
                <a:cs typeface="+mn-cs"/>
              </a:rPr>
              <a:t>, a blistering indictment of the capitalist classes. </a:t>
            </a:r>
            <a:r>
              <a:rPr lang="en-US" sz="1000" kern="1200" dirty="0" smtClean="0">
                <a:solidFill>
                  <a:schemeClr val="tx1"/>
                </a:solidFill>
                <a:effectLst/>
                <a:latin typeface="Verdana" pitchFamily="-108" charset="0"/>
                <a:ea typeface="+mn-ea"/>
                <a:cs typeface="+mn-cs"/>
              </a:rPr>
              <a:t>According to Engels, the culprit was industrial capitalism, with its relentless competition and constant technical change.</a:t>
            </a:r>
          </a:p>
          <a:p>
            <a:r>
              <a:rPr lang="en-US" sz="1000" kern="1200" dirty="0" smtClean="0">
                <a:solidFill>
                  <a:schemeClr val="tx1"/>
                </a:solidFill>
                <a:effectLst/>
                <a:latin typeface="Verdana" pitchFamily="-108" charset="0"/>
                <a:ea typeface="+mn-ea"/>
                <a:cs typeface="+mn-cs"/>
              </a:rPr>
              <a:t>5. By contrast, Andre </a:t>
            </a:r>
            <a:r>
              <a:rPr lang="en-US" sz="1000" kern="1200" dirty="0" err="1" smtClean="0">
                <a:solidFill>
                  <a:schemeClr val="tx1"/>
                </a:solidFill>
                <a:effectLst/>
                <a:latin typeface="Verdana" pitchFamily="-108" charset="0"/>
                <a:ea typeface="+mn-ea"/>
                <a:cs typeface="+mn-cs"/>
              </a:rPr>
              <a:t>Ure</a:t>
            </a:r>
            <a:r>
              <a:rPr lang="en-US" sz="1000" kern="1200" dirty="0" smtClean="0">
                <a:solidFill>
                  <a:schemeClr val="tx1"/>
                </a:solidFill>
                <a:effectLst/>
                <a:latin typeface="Verdana" pitchFamily="-108" charset="0"/>
                <a:ea typeface="+mn-ea"/>
                <a:cs typeface="+mn-cs"/>
              </a:rPr>
              <a:t> concluded in his 1835 study of the cotton industry that conditions in most factories were not harsh and were even quite good; Edwin Chadwick, a government official familiar with the problems of the working classes, concluded that workers could increasingly afford “to buy more of the necessities and minor luxuries of life.”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353324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1007024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Relations Between Capital and Labor</a:t>
            </a:r>
          </a:p>
          <a:p>
            <a:r>
              <a:rPr lang="en-US" sz="1000" b="1" dirty="0" smtClean="0">
                <a:latin typeface="Arial" panose="020B0604020202020204" pitchFamily="34" charset="0"/>
                <a:cs typeface="Arial" panose="020B0604020202020204" pitchFamily="34" charset="0"/>
              </a:rPr>
              <a:t>C. The Early British Labor Movement</a:t>
            </a:r>
          </a:p>
          <a:p>
            <a:r>
              <a:rPr lang="en-US" sz="1200" kern="1200" dirty="0" smtClean="0">
                <a:solidFill>
                  <a:schemeClr val="tx1"/>
                </a:solidFill>
                <a:effectLst/>
                <a:latin typeface="Verdana" pitchFamily="-108" charset="0"/>
                <a:ea typeface="+mn-ea"/>
                <a:cs typeface="+mn-cs"/>
              </a:rPr>
              <a:t>1. In 1850 more British people still worked on farms than in any other occupation; domestic service was the second-largest occupation, with more than one million household servants, 90 percent of whom were women.</a:t>
            </a:r>
          </a:p>
          <a:p>
            <a:r>
              <a:rPr lang="en-US" sz="1200" kern="1200" dirty="0" smtClean="0">
                <a:solidFill>
                  <a:schemeClr val="tx1"/>
                </a:solidFill>
                <a:effectLst/>
                <a:latin typeface="Verdana" pitchFamily="-108" charset="0"/>
                <a:ea typeface="+mn-ea"/>
                <a:cs typeface="+mn-cs"/>
              </a:rPr>
              <a:t>2. Working-class solidarity and class-consciousness developed in small workshops as well as in large factories.</a:t>
            </a:r>
          </a:p>
          <a:p>
            <a:r>
              <a:rPr lang="en-US" sz="1200" kern="1200" dirty="0" smtClean="0">
                <a:solidFill>
                  <a:schemeClr val="tx1"/>
                </a:solidFill>
                <a:effectLst/>
                <a:latin typeface="Verdana" pitchFamily="-108" charset="0"/>
                <a:ea typeface="+mn-ea"/>
                <a:cs typeface="+mn-cs"/>
              </a:rPr>
              <a:t>3. An anti-capitalist sentiment was growing in Britain’s northern factory districts in the early nineteenth century, as the classical liberal concept of economic freedom and laissez faire gathered strength in opposition to working-class anger.</a:t>
            </a:r>
          </a:p>
          <a:p>
            <a:r>
              <a:rPr lang="en-US" sz="1000" kern="1200" dirty="0" smtClean="0">
                <a:solidFill>
                  <a:schemeClr val="tx1"/>
                </a:solidFill>
                <a:effectLst/>
                <a:latin typeface="Verdana" pitchFamily="-108" charset="0"/>
                <a:ea typeface="+mn-ea"/>
                <a:cs typeface="+mn-cs"/>
              </a:rPr>
              <a:t>4. In 1799 Parliament passed the Combination Acts, which outlawed unions and strikes; in 1813 and 1814 it repealed the old and often disregarded law of 1563 that regulated the wages of artisans and the conditions of apprenticeship. Parliament repealed the Combination Acts in 1824, and unions were tolerated, though not completely legal until 1867.</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19072780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Relations Between Capital and Labor</a:t>
            </a:r>
          </a:p>
          <a:p>
            <a:r>
              <a:rPr lang="en-US" sz="1000" b="1" dirty="0" smtClean="0">
                <a:latin typeface="Arial" panose="020B0604020202020204" pitchFamily="34" charset="0"/>
                <a:cs typeface="Arial" panose="020B0604020202020204" pitchFamily="34" charset="0"/>
              </a:rPr>
              <a:t>C. The Early British Labor Movement</a:t>
            </a:r>
          </a:p>
          <a:p>
            <a:r>
              <a:rPr lang="en-US" sz="1000" kern="1200" dirty="0" smtClean="0">
                <a:solidFill>
                  <a:schemeClr val="tx1"/>
                </a:solidFill>
                <a:effectLst/>
                <a:latin typeface="Verdana" pitchFamily="-108" charset="0"/>
                <a:ea typeface="+mn-ea"/>
                <a:cs typeface="+mn-cs"/>
              </a:rPr>
              <a:t>5. Social reformers such as Robert Owen experimented with cooperative and socialist communities, eventually organizing one of the largest and most visionary of the early national unions, the Grand National Consolidated Trades Union.</a:t>
            </a:r>
          </a:p>
          <a:p>
            <a:r>
              <a:rPr lang="en-US" sz="1000" kern="1200" dirty="0" smtClean="0">
                <a:solidFill>
                  <a:schemeClr val="tx1"/>
                </a:solidFill>
                <a:effectLst/>
                <a:latin typeface="Verdana" pitchFamily="-108" charset="0"/>
                <a:ea typeface="+mn-ea"/>
                <a:cs typeface="+mn-cs"/>
              </a:rPr>
              <a:t>6. After Owen’s and other such schemes collapsed, the British labor movement moved in the direction of craft unions, the most famous of which, the Amalgamated Society of Engineers, represented skilled machinists. </a:t>
            </a:r>
          </a:p>
          <a:p>
            <a:r>
              <a:rPr lang="en-US" sz="1000" kern="1200" dirty="0" smtClean="0">
                <a:solidFill>
                  <a:schemeClr val="tx1"/>
                </a:solidFill>
                <a:effectLst/>
                <a:latin typeface="Verdana" pitchFamily="-108" charset="0"/>
                <a:ea typeface="+mn-ea"/>
                <a:cs typeface="+mn-cs"/>
              </a:rPr>
              <a:t>7. British workers also engaged in direct political activity in defense of their own interests, including involvement in the Chartist movement, which sought to obtain the vote for all men, and in campaigns to limit the factory workday to ten hours.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1676191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3013813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Relations Between Capital and Labor</a:t>
            </a:r>
          </a:p>
          <a:p>
            <a:r>
              <a:rPr lang="en-US" sz="1000" b="1" dirty="0" smtClean="0">
                <a:latin typeface="Arial" panose="020B0604020202020204" pitchFamily="34" charset="0"/>
                <a:cs typeface="Arial" panose="020B0604020202020204" pitchFamily="34" charset="0"/>
              </a:rPr>
              <a:t>D. The Impact of Slavery</a:t>
            </a:r>
          </a:p>
          <a:p>
            <a:r>
              <a:rPr lang="en-US" sz="1100" kern="1200" dirty="0" smtClean="0">
                <a:solidFill>
                  <a:schemeClr val="tx1"/>
                </a:solidFill>
                <a:effectLst/>
                <a:latin typeface="Verdana" pitchFamily="-108" charset="0"/>
                <a:ea typeface="+mn-ea"/>
                <a:cs typeface="+mn-cs"/>
              </a:rPr>
              <a:t>1. Another mass labor force of the Industrial Revolution consisted of the millions of enslaved men, women, and children who toiled in European colonies in the Caribbean and in North and South America. </a:t>
            </a:r>
          </a:p>
          <a:p>
            <a:r>
              <a:rPr lang="en-US" sz="1100" kern="1200" dirty="0" smtClean="0">
                <a:solidFill>
                  <a:schemeClr val="tx1"/>
                </a:solidFill>
                <a:effectLst/>
                <a:latin typeface="Verdana" pitchFamily="-108" charset="0"/>
                <a:ea typeface="+mn-ea"/>
                <a:cs typeface="+mn-cs"/>
              </a:rPr>
              <a:t>2. Most historians agree that profits from colonial plantations and slave trading were a small portion of British national income in the eighteenth century and were probably mostly invested in land rather than in industry. Nevertheless, the need for items to exchange for colonial cotton, sugar, tobacco, and slaves stimulated demand for British manufactured goods in the Caribbean, North America, and West Africa.</a:t>
            </a:r>
          </a:p>
          <a:p>
            <a:r>
              <a:rPr lang="en-US" sz="1100" kern="1200" dirty="0" smtClean="0">
                <a:solidFill>
                  <a:schemeClr val="tx1"/>
                </a:solidFill>
                <a:effectLst/>
                <a:latin typeface="Verdana" pitchFamily="-108" charset="0"/>
                <a:ea typeface="+mn-ea"/>
                <a:cs typeface="+mn-cs"/>
              </a:rPr>
              <a:t>3. Britain’s dominance in the slave trade also led to the development of finance and credit institutions that helped early industrialists obtain capital. </a:t>
            </a:r>
          </a:p>
          <a:p>
            <a:r>
              <a:rPr lang="en-US" sz="1000" kern="1200" dirty="0" smtClean="0">
                <a:solidFill>
                  <a:schemeClr val="tx1"/>
                </a:solidFill>
                <a:effectLst/>
                <a:latin typeface="Verdana" pitchFamily="-108" charset="0"/>
                <a:ea typeface="+mn-ea"/>
                <a:cs typeface="+mn-cs"/>
              </a:rPr>
              <a:t>4. Investments in canals, roads, and railroads made possible by profits from colonial trade provided the infrastructure needed to move raw materials and factory-made products. </a:t>
            </a:r>
          </a:p>
          <a:p>
            <a:r>
              <a:rPr lang="en-US" sz="1000" kern="1200" dirty="0" smtClean="0">
                <a:solidFill>
                  <a:schemeClr val="tx1"/>
                </a:solidFill>
                <a:effectLst/>
                <a:latin typeface="Verdana" pitchFamily="-108" charset="0"/>
                <a:ea typeface="+mn-ea"/>
                <a:cs typeface="+mn-cs"/>
              </a:rPr>
              <a:t>5. Parliament abolished the slave trade in 1807 and freed all slaves in British territories in 1833, but by 1850 most of the cotton processed by British mills was supplied by the labor of enslaved people in the southern United States.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102762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2265159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Industrial Revolution in Britain</a:t>
            </a:r>
          </a:p>
          <a:p>
            <a:endParaRPr lang="en-US" dirty="0" smtClean="0"/>
          </a:p>
          <a:p>
            <a:r>
              <a:rPr lang="en-US" sz="1000" b="1" dirty="0" smtClean="0">
                <a:latin typeface="Arial" panose="020B0604020202020204" pitchFamily="34" charset="0"/>
                <a:cs typeface="Arial" panose="020B0604020202020204" pitchFamily="34" charset="0"/>
              </a:rPr>
              <a:t>B. Technological</a:t>
            </a:r>
            <a:r>
              <a:rPr lang="en-US" sz="1000" b="1" baseline="0" dirty="0" smtClean="0">
                <a:latin typeface="Arial" panose="020B0604020202020204" pitchFamily="34" charset="0"/>
                <a:cs typeface="Arial" panose="020B0604020202020204" pitchFamily="34" charset="0"/>
              </a:rPr>
              <a:t> Innovations and Early Factories</a:t>
            </a:r>
          </a:p>
          <a:p>
            <a:r>
              <a:rPr lang="en-US" sz="1200" kern="1200" dirty="0" smtClean="0">
                <a:solidFill>
                  <a:schemeClr val="tx1"/>
                </a:solidFill>
                <a:effectLst/>
                <a:latin typeface="Verdana" pitchFamily="-108" charset="0"/>
                <a:ea typeface="+mn-ea"/>
                <a:cs typeface="+mn-cs"/>
              </a:rPr>
              <a:t>1. Although older forms of a “factory” had existed previously in Europe, the crucial innovation in Britain was the introduction of machine power into the factory and the organization of labor around the functioning of highly productive machines.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Verdana" pitchFamily="-108" charset="0"/>
                <a:ea typeface="+mn-ea"/>
                <a:cs typeface="+mn-cs"/>
              </a:rPr>
              <a:t>2. Cotton textiles had first been imported into Britain from India by the East India Company; in the eighteenth century, a lively market for cotton cloth emerged in West Africa, where the English and other Europeans traded it for slaves. </a:t>
            </a:r>
          </a:p>
          <a:p>
            <a:r>
              <a:rPr lang="en-US" sz="1000" kern="1200" dirty="0" smtClean="0">
                <a:solidFill>
                  <a:schemeClr val="tx1"/>
                </a:solidFill>
                <a:effectLst/>
                <a:latin typeface="Verdana" pitchFamily="-108" charset="0"/>
                <a:ea typeface="+mn-ea"/>
                <a:cs typeface="+mn-cs"/>
              </a:rPr>
              <a:t>3. James Hargreaves invented his simple hand-powered cotton-spinning jenny about 1765, at almost the same moment that Richard Arkwright developed another kind of spinning machine, the water frame; by 1790 the new machines were producing ten times as much cotton yarn as had been made in 1770. </a:t>
            </a:r>
          </a:p>
          <a:p>
            <a:r>
              <a:rPr lang="en-US" sz="1000" kern="1200" dirty="0" smtClean="0">
                <a:solidFill>
                  <a:schemeClr val="tx1"/>
                </a:solidFill>
                <a:effectLst/>
                <a:latin typeface="Verdana" pitchFamily="-108" charset="0"/>
                <a:ea typeface="+mn-ea"/>
                <a:cs typeface="+mn-cs"/>
              </a:rPr>
              <a:t>4. The capacity of Arkwright’s water frame for several hundred spindles meant that much more power—waterpower—was needed, requiring large specialized mills near water sources that employed as many as one thousand workers from the very beginning. The water frame did not completely replace cottage industry, however; the cotton threads it produced were still put out to be </a:t>
            </a:r>
            <a:r>
              <a:rPr lang="en-US" sz="1000" kern="1200" dirty="0" err="1" smtClean="0">
                <a:solidFill>
                  <a:schemeClr val="tx1"/>
                </a:solidFill>
                <a:effectLst/>
                <a:latin typeface="Verdana" pitchFamily="-108" charset="0"/>
                <a:ea typeface="+mn-ea"/>
                <a:cs typeface="+mn-cs"/>
              </a:rPr>
              <a:t>respun</a:t>
            </a:r>
            <a:r>
              <a:rPr lang="en-US" sz="1000" kern="1200" dirty="0" smtClean="0">
                <a:solidFill>
                  <a:schemeClr val="tx1"/>
                </a:solidFill>
                <a:effectLst/>
                <a:latin typeface="Verdana" pitchFamily="-108" charset="0"/>
                <a:ea typeface="+mn-ea"/>
                <a:cs typeface="+mn-cs"/>
              </a:rPr>
              <a:t> into finer threads on hand-operated jennies.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2972187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Industrial Revolution in Britain</a:t>
            </a:r>
          </a:p>
          <a:p>
            <a:endParaRPr lang="en-US" dirty="0" smtClean="0"/>
          </a:p>
          <a:p>
            <a:r>
              <a:rPr lang="en-US" sz="1000" b="1" dirty="0" smtClean="0">
                <a:latin typeface="Arial" panose="020B0604020202020204" pitchFamily="34" charset="0"/>
                <a:cs typeface="Arial" panose="020B0604020202020204" pitchFamily="34" charset="0"/>
              </a:rPr>
              <a:t>B. Technological</a:t>
            </a:r>
            <a:r>
              <a:rPr lang="en-US" sz="1000" b="1" baseline="0" dirty="0" smtClean="0">
                <a:latin typeface="Arial" panose="020B0604020202020204" pitchFamily="34" charset="0"/>
                <a:cs typeface="Arial" panose="020B0604020202020204" pitchFamily="34" charset="0"/>
              </a:rPr>
              <a:t> Innovations and Early Factories</a:t>
            </a:r>
          </a:p>
          <a:p>
            <a:r>
              <a:rPr lang="en-US" sz="1000" kern="1200" dirty="0" smtClean="0">
                <a:solidFill>
                  <a:schemeClr val="tx1"/>
                </a:solidFill>
                <a:effectLst/>
                <a:latin typeface="Verdana" pitchFamily="-108" charset="0"/>
                <a:ea typeface="+mn-ea"/>
                <a:cs typeface="+mn-cs"/>
              </a:rPr>
              <a:t>5. After Samuel Crompton invented a hybrid machine around 1790, all cotton spinning gradually became concentrated in large-scale water-powered factories.</a:t>
            </a:r>
          </a:p>
          <a:p>
            <a:r>
              <a:rPr lang="en-US" sz="1000" kern="1200" dirty="0" smtClean="0">
                <a:solidFill>
                  <a:schemeClr val="tx1"/>
                </a:solidFill>
                <a:effectLst/>
                <a:latin typeface="Verdana" pitchFamily="-108" charset="0"/>
                <a:ea typeface="+mn-ea"/>
                <a:cs typeface="+mn-cs"/>
              </a:rPr>
              <a:t>6. These revolutionary developments allowed British textile manufacturers to compete successfully in international markets. The machines were too expensive to build and did not provide enough savings in labor to be adopted in most places, until further innovations in machine manufacturing increased their productivity and made them less expensive to build.</a:t>
            </a:r>
          </a:p>
          <a:p>
            <a:r>
              <a:rPr lang="en-US" sz="1000" kern="1200" dirty="0" smtClean="0">
                <a:solidFill>
                  <a:schemeClr val="tx1"/>
                </a:solidFill>
                <a:effectLst/>
                <a:latin typeface="Verdana" pitchFamily="-108" charset="0"/>
                <a:ea typeface="+mn-ea"/>
                <a:cs typeface="+mn-cs"/>
              </a:rPr>
              <a:t>7. As families using cotton in cottage industry no longer had to search constantly for adequate amounts of yarn for weaving, the income of weavers rose markedly, and large numbers of agricultural laborers became handloom weavers. In 1785, Edmund Cartwright invented a power loom that began to replace handlooms in the 1820s.</a:t>
            </a:r>
          </a:p>
          <a:p>
            <a:r>
              <a:rPr lang="en-US" sz="1000" kern="1200" dirty="0" smtClean="0">
                <a:solidFill>
                  <a:schemeClr val="tx1"/>
                </a:solidFill>
                <a:effectLst/>
                <a:latin typeface="Verdana" pitchFamily="-108" charset="0"/>
                <a:ea typeface="+mn-ea"/>
                <a:cs typeface="+mn-cs"/>
              </a:rPr>
              <a:t>8. Because adults were reluctant to work in factories, owners often turned to young orphans and abandoned children who were in the care of local parishes. Apprenticed as young as five or six years of age, boy and girl workers were forced by law to labor for their “masters” for as many as fourteen years. Working as much as fourteen hours a day, six days a week for little or no pay and under brutal discipline, these orphans experienced exploitation on an unprecedented scale.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27144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2073845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2632966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29" y="3962400"/>
            <a:ext cx="9143743" cy="2438400"/>
          </a:xfrm>
        </p:spPr>
        <p:txBody>
          <a:bodyPr/>
          <a:lstStyle/>
          <a:p>
            <a:pPr>
              <a:lnSpc>
                <a:spcPct val="80000"/>
              </a:lnSpc>
            </a:pPr>
            <a:r>
              <a:rPr lang="en-US" b="1" dirty="0"/>
              <a:t>CHAPTER</a:t>
            </a:r>
            <a:r>
              <a:rPr lang="en-US" b="1" dirty="0" smtClean="0"/>
              <a:t> 20</a:t>
            </a:r>
            <a:endParaRPr lang="en-US" sz="4000" dirty="0" smtClean="0"/>
          </a:p>
          <a:p>
            <a:pPr>
              <a:lnSpc>
                <a:spcPct val="80000"/>
              </a:lnSpc>
            </a:pPr>
            <a:r>
              <a:rPr lang="en-US" sz="4000" dirty="0" smtClean="0"/>
              <a:t>The Revolution in Energy and Industry</a:t>
            </a:r>
          </a:p>
          <a:p>
            <a:r>
              <a:rPr lang="en-US" dirty="0" smtClean="0"/>
              <a:t>ca. 1780–1850</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Samuel Crompton, inventor of the spinning mule. "/>
          <p:cNvPicPr>
            <a:picLocks noChangeAspect="1"/>
          </p:cNvPicPr>
          <p:nvPr/>
        </p:nvPicPr>
        <p:blipFill>
          <a:blip r:embed="rId3"/>
          <a:stretch>
            <a:fillRect/>
          </a:stretch>
        </p:blipFill>
        <p:spPr>
          <a:xfrm>
            <a:off x="2286000" y="225551"/>
            <a:ext cx="4572000" cy="640689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replica of the spinning mule. "/>
          <p:cNvPicPr>
            <a:picLocks noChangeAspect="1"/>
          </p:cNvPicPr>
          <p:nvPr/>
        </p:nvPicPr>
        <p:blipFill>
          <a:blip r:embed="rId3"/>
          <a:stretch>
            <a:fillRect/>
          </a:stretch>
        </p:blipFill>
        <p:spPr>
          <a:xfrm>
            <a:off x="304800" y="240792"/>
            <a:ext cx="8534400" cy="637641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Industrial Revolution in Britain</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Steam Engine Breakthrough</a:t>
            </a:r>
          </a:p>
          <a:p>
            <a:pPr marL="514350" indent="-514350">
              <a:buAutoNum type="arabicPeriod"/>
            </a:pPr>
            <a:r>
              <a:rPr lang="en-US" sz="2600" dirty="0" smtClean="0"/>
              <a:t>World poor in energy and power sources</a:t>
            </a:r>
          </a:p>
          <a:p>
            <a:pPr marL="514350" indent="-514350">
              <a:buAutoNum type="arabicPeriod"/>
            </a:pPr>
            <a:r>
              <a:rPr lang="en-US" sz="2600" dirty="0" smtClean="0"/>
              <a:t>British iron industry stagnating by 1740</a:t>
            </a:r>
          </a:p>
          <a:p>
            <a:pPr marL="514350" indent="-514350">
              <a:buAutoNum type="arabicPeriod"/>
            </a:pPr>
            <a:r>
              <a:rPr lang="en-US" sz="2600" dirty="0" smtClean="0"/>
              <a:t>Coal production</a:t>
            </a:r>
          </a:p>
          <a:p>
            <a:pPr marL="514350" indent="-514350">
              <a:buAutoNum type="arabicPeriod"/>
            </a:pPr>
            <a:r>
              <a:rPr lang="en-US" sz="2600" dirty="0" smtClean="0"/>
              <a:t>The coal-burning steam engine</a:t>
            </a:r>
          </a:p>
          <a:p>
            <a:pPr marL="514350" indent="-514350">
              <a:buAutoNum type="arabicPeriod"/>
            </a:pPr>
            <a:r>
              <a:rPr lang="en-US" sz="2600" dirty="0" smtClean="0"/>
              <a:t>The puddling furnace; steam-powered rolling mills</a:t>
            </a:r>
          </a:p>
          <a:p>
            <a:pPr marL="514350" indent="-514350">
              <a:buAutoNum type="arabicPeriod"/>
            </a:pPr>
            <a:r>
              <a:rPr lang="en-US" sz="2600" dirty="0" smtClean="0"/>
              <a:t>Iron production increased; iron became the building block of the economy</a:t>
            </a:r>
          </a:p>
        </p:txBody>
      </p:sp>
    </p:spTree>
    <p:extLst>
      <p:ext uri="{BB962C8B-B14F-4D97-AF65-F5344CB8AC3E}">
        <p14:creationId xmlns:p14="http://schemas.microsoft.com/office/powerpoint/2010/main" val="3504396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mighty steam hammer in a factory near Manchester. "/>
          <p:cNvPicPr>
            <a:picLocks noChangeAspect="1"/>
          </p:cNvPicPr>
          <p:nvPr/>
        </p:nvPicPr>
        <p:blipFill>
          <a:blip r:embed="rId3"/>
          <a:stretch>
            <a:fillRect/>
          </a:stretch>
        </p:blipFill>
        <p:spPr>
          <a:xfrm>
            <a:off x="728471" y="185927"/>
            <a:ext cx="7687056" cy="648614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Industrial Revolution in Britain</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Steam-Powered Transportation</a:t>
            </a:r>
          </a:p>
          <a:p>
            <a:pPr marL="514350" indent="-514350">
              <a:buAutoNum type="arabicPeriod"/>
            </a:pPr>
            <a:r>
              <a:rPr lang="en-US" sz="2600" dirty="0" smtClean="0"/>
              <a:t>Experiments with steam engines on rails</a:t>
            </a:r>
          </a:p>
          <a:p>
            <a:pPr marL="514350" indent="-514350">
              <a:buAutoNum type="arabicPeriod"/>
            </a:pPr>
            <a:r>
              <a:rPr lang="en-US" sz="2600" dirty="0" smtClean="0"/>
              <a:t>1829 George Stephenson’s </a:t>
            </a:r>
            <a:r>
              <a:rPr lang="en-US" sz="2600" i="1" dirty="0" smtClean="0"/>
              <a:t>Rocket</a:t>
            </a:r>
            <a:endParaRPr lang="en-US" sz="2600" dirty="0" smtClean="0"/>
          </a:p>
          <a:p>
            <a:pPr marL="514350" indent="-514350">
              <a:buAutoNum type="arabicPeriod"/>
            </a:pPr>
            <a:r>
              <a:rPr lang="en-US" sz="2600" dirty="0" smtClean="0"/>
              <a:t>Private companies organized to build more rail lines</a:t>
            </a:r>
          </a:p>
          <a:p>
            <a:pPr marL="514350" indent="-514350">
              <a:buAutoNum type="arabicPeriod"/>
            </a:pPr>
            <a:r>
              <a:rPr lang="en-US" sz="2600" dirty="0" smtClean="0"/>
              <a:t>Other countries followed</a:t>
            </a:r>
          </a:p>
        </p:txBody>
      </p:sp>
    </p:spTree>
    <p:extLst>
      <p:ext uri="{BB962C8B-B14F-4D97-AF65-F5344CB8AC3E}">
        <p14:creationId xmlns:p14="http://schemas.microsoft.com/office/powerpoint/2010/main" val="132415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Industrial Revolution in Britain</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Steam-Powered Transportation</a:t>
            </a:r>
          </a:p>
          <a:p>
            <a:pPr marL="514350" indent="-514350">
              <a:buFont typeface="+mj-lt"/>
              <a:buAutoNum type="arabicPeriod" startAt="5"/>
            </a:pPr>
            <a:r>
              <a:rPr lang="en-US" sz="2600" dirty="0" smtClean="0"/>
              <a:t>Markets became larger and nationwide</a:t>
            </a:r>
          </a:p>
          <a:p>
            <a:pPr marL="514350" indent="-514350">
              <a:buAutoNum type="arabicPeriod" startAt="5"/>
            </a:pPr>
            <a:r>
              <a:rPr lang="en-US" sz="2600" dirty="0" smtClean="0"/>
              <a:t>Larger factories, demand for unskilled labor</a:t>
            </a:r>
          </a:p>
          <a:p>
            <a:pPr marL="514350" indent="-514350">
              <a:buAutoNum type="arabicPeriod" startAt="5"/>
            </a:pPr>
            <a:r>
              <a:rPr lang="en-US" sz="2600" dirty="0" smtClean="0"/>
              <a:t>Water travel transformed in France with the first steam ships (1770s)</a:t>
            </a:r>
            <a:endParaRPr lang="en-US" sz="2600" dirty="0"/>
          </a:p>
        </p:txBody>
      </p:sp>
    </p:spTree>
    <p:extLst>
      <p:ext uri="{BB962C8B-B14F-4D97-AF65-F5344CB8AC3E}">
        <p14:creationId xmlns:p14="http://schemas.microsoft.com/office/powerpoint/2010/main" val="2396991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Industrial Revolution in Great Britain in 1850.&#10;The map shows exposed coal deposits in Wales as well as in and around the cities of England, including Manchester, Liverpool, Bradford, Leeds, and Sheffield. Railroads connect the large cities and industrial areas where canals once ran. Northern England has one large industrial area made up of 11 cities with more than 50,000 people and several larger cities of 400,000 people, including Manchester, Liverpool, Bradford, Leeds, and Sheffield. This large industrial area produced cotton and woolen textiles, machinery, iron, and hardware. Another industrial center in central England was Birmingham, with more than 400,000 people. Iron, machinery, and pottery were produced in and around Birmingham. South Wales had a large industrial center of 50,000 people where iron was produced. Tin and copper mining took place at a smaller industrial area on the edge of the railroad near the English Channel. Bristol and Bath were also large industrial areas in southern England, with more than 400,000 people living in that area. London was the largest city in England, with more than 2.4 million people. Several railroads came into and out of London, a city that produced machinery and consumer goods. &#10;"/>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ful poster of the train timetable in London.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n oncoming train across a bridge. "/>
          <p:cNvPicPr>
            <a:picLocks noChangeAspect="1"/>
          </p:cNvPicPr>
          <p:nvPr/>
        </p:nvPicPr>
        <p:blipFill>
          <a:blip r:embed="rId3"/>
          <a:stretch>
            <a:fillRect/>
          </a:stretch>
        </p:blipFill>
        <p:spPr>
          <a:xfrm>
            <a:off x="627888" y="185927"/>
            <a:ext cx="7888224" cy="64861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advertisement for the locomotive steam engines. "/>
          <p:cNvPicPr>
            <a:picLocks noChangeAspect="1"/>
          </p:cNvPicPr>
          <p:nvPr/>
        </p:nvPicPr>
        <p:blipFill>
          <a:blip r:embed="rId3"/>
          <a:stretch>
            <a:fillRect/>
          </a:stretch>
        </p:blipFill>
        <p:spPr>
          <a:xfrm>
            <a:off x="1024128" y="192023"/>
            <a:ext cx="7095744" cy="647395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in the Industrial Revolution Daily life for industrial workers was harsh, especially for the many child laborers who worked in the new factories and in other industries, like the glassworks pictured here. Long hours of work, strict discipline, and low wages were the lot of most industrial workers, whose living standards did not improve until the 1840s."/>
          <p:cNvPicPr>
            <a:picLocks noChangeAspect="1"/>
          </p:cNvPicPr>
          <p:nvPr/>
        </p:nvPicPr>
        <p:blipFill>
          <a:blip r:embed="rId3"/>
          <a:stretch>
            <a:fillRect/>
          </a:stretch>
        </p:blipFill>
        <p:spPr>
          <a:xfrm>
            <a:off x="630935" y="185927"/>
            <a:ext cx="7882128"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Industrial Revolution in Britain</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Industry and Population</a:t>
            </a:r>
          </a:p>
          <a:p>
            <a:pPr marL="514350" indent="-514350">
              <a:buAutoNum type="arabicPeriod"/>
            </a:pPr>
            <a:r>
              <a:rPr lang="en-US" sz="2600" dirty="0" smtClean="0"/>
              <a:t>The Great Exhibition in the Crystal Palace</a:t>
            </a:r>
          </a:p>
          <a:p>
            <a:pPr marL="514350" indent="-514350">
              <a:buAutoNum type="arabicPeriod"/>
            </a:pPr>
            <a:r>
              <a:rPr lang="en-US" sz="2600" dirty="0" smtClean="0"/>
              <a:t>“Workshop of the world”</a:t>
            </a:r>
          </a:p>
          <a:p>
            <a:pPr marL="514350" indent="-514350">
              <a:buAutoNum type="arabicPeriod"/>
            </a:pPr>
            <a:r>
              <a:rPr lang="en-US" sz="2600" dirty="0" smtClean="0"/>
              <a:t>Gross National Product rose</a:t>
            </a:r>
          </a:p>
          <a:p>
            <a:pPr marL="514350" indent="-514350">
              <a:buAutoNum type="arabicPeriod"/>
            </a:pPr>
            <a:r>
              <a:rPr lang="en-US" sz="2600" dirty="0" smtClean="0"/>
              <a:t>Rapid population growth was key to industrial development for labor</a:t>
            </a:r>
          </a:p>
          <a:p>
            <a:pPr marL="514350" indent="-514350">
              <a:buAutoNum type="arabicPeriod"/>
            </a:pPr>
            <a:r>
              <a:rPr lang="en-US" sz="2600" dirty="0" smtClean="0"/>
              <a:t>Thomas Malthus, </a:t>
            </a:r>
            <a:r>
              <a:rPr lang="en-US" sz="2600" i="1" dirty="0" smtClean="0"/>
              <a:t>Essay on the Principles of Population </a:t>
            </a:r>
            <a:r>
              <a:rPr lang="en-US" sz="2600" dirty="0" smtClean="0"/>
              <a:t>(1798)</a:t>
            </a:r>
          </a:p>
          <a:p>
            <a:pPr marL="514350" indent="-514350">
              <a:buAutoNum type="arabicPeriod"/>
            </a:pPr>
            <a:r>
              <a:rPr lang="en-US" sz="2600" dirty="0" smtClean="0"/>
              <a:t>David Ricardo, the iron law of wages</a:t>
            </a:r>
          </a:p>
          <a:p>
            <a:pPr marL="514350" indent="-514350">
              <a:buAutoNum type="arabicPeriod"/>
            </a:pPr>
            <a:endParaRPr lang="en-US" sz="2600" dirty="0" smtClean="0"/>
          </a:p>
        </p:txBody>
      </p:sp>
    </p:spTree>
    <p:extLst>
      <p:ext uri="{BB962C8B-B14F-4D97-AF65-F5344CB8AC3E}">
        <p14:creationId xmlns:p14="http://schemas.microsoft.com/office/powerpoint/2010/main" val="89115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Crystal Palace."/>
          <p:cNvPicPr>
            <a:picLocks noChangeAspect="1"/>
          </p:cNvPicPr>
          <p:nvPr/>
        </p:nvPicPr>
        <p:blipFill>
          <a:blip r:embed="rId3"/>
          <a:stretch>
            <a:fillRect/>
          </a:stretch>
        </p:blipFill>
        <p:spPr>
          <a:xfrm>
            <a:off x="304800" y="262127"/>
            <a:ext cx="8534400" cy="633374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Industrialization in Europe and the World</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National and International Variations</a:t>
            </a:r>
          </a:p>
          <a:p>
            <a:pPr marL="514350" indent="-514350">
              <a:buAutoNum type="arabicPeriod"/>
            </a:pPr>
            <a:r>
              <a:rPr lang="en-US" sz="2600" dirty="0" smtClean="0"/>
              <a:t>British lead in industrialization</a:t>
            </a:r>
          </a:p>
          <a:p>
            <a:pPr marL="514350" indent="-514350">
              <a:buAutoNum type="arabicPeriod"/>
            </a:pPr>
            <a:r>
              <a:rPr lang="en-US" sz="2600" dirty="0" smtClean="0"/>
              <a:t>Belgium rich in iron and coal, surged between 1830 – 1860</a:t>
            </a:r>
          </a:p>
          <a:p>
            <a:pPr marL="514350" indent="-514350">
              <a:buAutoNum type="arabicPeriod"/>
            </a:pPr>
            <a:r>
              <a:rPr lang="en-US" sz="2600" dirty="0" smtClean="0"/>
              <a:t>France’s slow but steady growth</a:t>
            </a:r>
          </a:p>
          <a:p>
            <a:pPr marL="514350" indent="-514350">
              <a:buAutoNum type="arabicPeriod"/>
            </a:pPr>
            <a:r>
              <a:rPr lang="en-US" sz="2600" dirty="0" smtClean="0"/>
              <a:t>Growth in Austria-Hungary, Italy, and Russia</a:t>
            </a:r>
          </a:p>
          <a:p>
            <a:pPr marL="514350" indent="-514350">
              <a:buAutoNum type="arabicPeriod"/>
            </a:pPr>
            <a:r>
              <a:rPr lang="en-US" sz="2600" dirty="0" smtClean="0"/>
              <a:t>Non-Western countries saw their levels of industrial production decline</a:t>
            </a:r>
          </a:p>
          <a:p>
            <a:pPr marL="514350" indent="-514350">
              <a:buAutoNum type="arabicPeriod"/>
            </a:pPr>
            <a:r>
              <a:rPr lang="en-US" sz="2600" dirty="0" smtClean="0"/>
              <a:t>Japan an exception to this pattern</a:t>
            </a:r>
            <a:endParaRPr lang="en-US" sz="2600" dirty="0"/>
          </a:p>
        </p:txBody>
      </p:sp>
    </p:spTree>
    <p:extLst>
      <p:ext uri="{BB962C8B-B14F-4D97-AF65-F5344CB8AC3E}">
        <p14:creationId xmlns:p14="http://schemas.microsoft.com/office/powerpoint/2010/main" val="2507475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Industrialization in Europe and the World</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Industrialization in Continental Europe</a:t>
            </a:r>
          </a:p>
          <a:p>
            <a:pPr marL="514350" indent="-514350">
              <a:buAutoNum type="arabicPeriod"/>
            </a:pPr>
            <a:r>
              <a:rPr lang="en-US" sz="2600" dirty="0" smtClean="0"/>
              <a:t>Western European economic development temporarily halted by war</a:t>
            </a:r>
          </a:p>
          <a:p>
            <a:pPr marL="514350" indent="-514350">
              <a:buAutoNum type="arabicPeriod"/>
            </a:pPr>
            <a:r>
              <a:rPr lang="en-US" sz="2600" dirty="0" smtClean="0"/>
              <a:t>British economic advantages and technology</a:t>
            </a:r>
          </a:p>
          <a:p>
            <a:pPr marL="514350" indent="-514350">
              <a:buAutoNum type="arabicPeriod"/>
            </a:pPr>
            <a:r>
              <a:rPr lang="en-US" sz="2600" dirty="0" smtClean="0"/>
              <a:t>Steam power involved large investments</a:t>
            </a:r>
          </a:p>
          <a:p>
            <a:pPr marL="514350" indent="-514350">
              <a:buAutoNum type="arabicPeriod"/>
            </a:pPr>
            <a:r>
              <a:rPr lang="en-US" sz="2600" dirty="0" smtClean="0"/>
              <a:t>Western European advantages</a:t>
            </a:r>
          </a:p>
          <a:p>
            <a:pPr marL="514350" indent="-514350">
              <a:buAutoNum type="arabicPeriod"/>
            </a:pPr>
            <a:r>
              <a:rPr lang="en-US" sz="2600" dirty="0" smtClean="0"/>
              <a:t>Strong, independent governments</a:t>
            </a:r>
          </a:p>
          <a:p>
            <a:pPr marL="514350" indent="-514350">
              <a:buAutoNum type="arabicPeriod"/>
            </a:pPr>
            <a:r>
              <a:rPr lang="en-US" sz="2600" dirty="0" smtClean="0"/>
              <a:t>Slow adoption of factory technology</a:t>
            </a:r>
            <a:endParaRPr lang="en-US" sz="2600" dirty="0"/>
          </a:p>
        </p:txBody>
      </p:sp>
    </p:spTree>
    <p:extLst>
      <p:ext uri="{BB962C8B-B14F-4D97-AF65-F5344CB8AC3E}">
        <p14:creationId xmlns:p14="http://schemas.microsoft.com/office/powerpoint/2010/main" val="479624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continental industrialization in 1850.&#10;Completed railroads connect France, Belgium, the German Confederation, Poland, and the Austrian Empire. Major coal deposits dot the countrysides of France, Belgium, the German Confederation and the Austrian and Ottoman Empires. These coal deposits are often found along the railroad lines though not exclusively. Emerging industrial areas include Paris and Lyons in France, Lille and Liege in Belgium, Essen and Berlin in the German Confederation, Prague in the Austrian Empire, and Krakow in Poland. Smaller industrial areas are also shown around the cities of Mulhouse in France, Zurich in Switzerland, and Milan in the Kingdom of Sardinia. Textile centers for cotton and linen are found in France, Belgium, the German Confederation, and the Austrian Empire. Textile centers for silk are found in the Kingdom of Sardinia. Scattered ironworks are found in the French countryside, as well as in the German Confederation and the Austrian Empire. &#10;"/>
          <p:cNvPicPr>
            <a:picLocks noChangeAspect="1"/>
          </p:cNvPicPr>
          <p:nvPr/>
        </p:nvPicPr>
        <p:blipFill>
          <a:blip r:embed="rId3"/>
          <a:stretch>
            <a:fillRect/>
          </a:stretch>
        </p:blipFill>
        <p:spPr>
          <a:xfrm>
            <a:off x="886967" y="265176"/>
            <a:ext cx="7370064" cy="632764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Industrialization in Europe and the World</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Agents of Industrialization</a:t>
            </a:r>
          </a:p>
          <a:p>
            <a:pPr marL="514350" indent="-514350">
              <a:buAutoNum type="arabicPeriod"/>
            </a:pPr>
            <a:r>
              <a:rPr lang="en-US" sz="2600" dirty="0" smtClean="0"/>
              <a:t>British protection of technical discoveries</a:t>
            </a:r>
          </a:p>
          <a:p>
            <a:pPr marL="514350" indent="-514350">
              <a:buAutoNum type="arabicPeriod"/>
            </a:pPr>
            <a:r>
              <a:rPr lang="en-US" sz="2600" dirty="0" smtClean="0"/>
              <a:t>William Cockerill in Belgium</a:t>
            </a:r>
          </a:p>
          <a:p>
            <a:pPr marL="514350" indent="-514350">
              <a:buAutoNum type="arabicPeriod"/>
            </a:pPr>
            <a:r>
              <a:rPr lang="en-US" sz="2600" dirty="0" smtClean="0"/>
              <a:t>Fritz </a:t>
            </a:r>
            <a:r>
              <a:rPr lang="en-US" sz="2600" dirty="0" err="1" smtClean="0"/>
              <a:t>Harkort</a:t>
            </a:r>
            <a:r>
              <a:rPr lang="en-US" sz="2600" dirty="0" smtClean="0"/>
              <a:t> (1793 – 1880)</a:t>
            </a:r>
          </a:p>
          <a:p>
            <a:pPr marL="514350" indent="-514350">
              <a:buAutoNum type="arabicPeriod"/>
            </a:pPr>
            <a:r>
              <a:rPr lang="en-US" sz="2600" dirty="0" smtClean="0"/>
              <a:t>Tariff protection and other government measures</a:t>
            </a:r>
          </a:p>
          <a:p>
            <a:pPr marL="514350" indent="-514350">
              <a:buAutoNum type="arabicPeriod"/>
            </a:pPr>
            <a:r>
              <a:rPr lang="en-US" sz="2600" dirty="0" smtClean="0"/>
              <a:t>Continental governments paid for improved transportation</a:t>
            </a:r>
            <a:endParaRPr lang="en-US" sz="2600" dirty="0"/>
          </a:p>
        </p:txBody>
      </p:sp>
    </p:spTree>
    <p:extLst>
      <p:ext uri="{BB962C8B-B14F-4D97-AF65-F5344CB8AC3E}">
        <p14:creationId xmlns:p14="http://schemas.microsoft.com/office/powerpoint/2010/main" val="2823621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Industrialization in Europe and the World</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Agents of Industrialization</a:t>
            </a:r>
          </a:p>
          <a:p>
            <a:pPr marL="514350" indent="-514350">
              <a:buAutoNum type="arabicPeriod" startAt="6"/>
            </a:pPr>
            <a:r>
              <a:rPr lang="en-US" sz="2600" dirty="0" smtClean="0"/>
              <a:t>Larger role for banks on the continent</a:t>
            </a:r>
          </a:p>
          <a:p>
            <a:pPr marL="514350" indent="-514350">
              <a:buAutoNum type="arabicPeriod" startAt="6"/>
            </a:pPr>
            <a:r>
              <a:rPr lang="en-US" sz="2600" dirty="0" smtClean="0"/>
              <a:t>Industrial banks</a:t>
            </a:r>
          </a:p>
          <a:p>
            <a:pPr marL="514350" indent="-514350">
              <a:buAutoNum type="arabicPeriod" startAt="6"/>
            </a:pPr>
            <a:r>
              <a:rPr lang="en-US" sz="2600" dirty="0" smtClean="0"/>
              <a:t>Corporate banks</a:t>
            </a:r>
          </a:p>
          <a:p>
            <a:pPr marL="514350" indent="-514350">
              <a:buAutoNum type="arabicPeriod" startAt="6"/>
            </a:pPr>
            <a:r>
              <a:rPr lang="en-US" sz="2600" dirty="0" smtClean="0"/>
              <a:t>Unprecedented continental economic growth</a:t>
            </a:r>
          </a:p>
          <a:p>
            <a:pPr marL="514350" indent="-514350">
              <a:buAutoNum type="arabicPeriod" startAt="6"/>
            </a:pPr>
            <a:r>
              <a:rPr lang="en-US" sz="2600" dirty="0" smtClean="0"/>
              <a:t>Britain led by a smaller margin in early 1870s</a:t>
            </a:r>
            <a:endParaRPr lang="en-US" sz="2600" dirty="0"/>
          </a:p>
        </p:txBody>
      </p:sp>
    </p:spTree>
    <p:extLst>
      <p:ext uri="{BB962C8B-B14F-4D97-AF65-F5344CB8AC3E}">
        <p14:creationId xmlns:p14="http://schemas.microsoft.com/office/powerpoint/2010/main" val="2902746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group portrait of the circle of the Rue Royale in Paris in 1868.  "/>
          <p:cNvPicPr>
            <a:picLocks noChangeAspect="1"/>
          </p:cNvPicPr>
          <p:nvPr/>
        </p:nvPicPr>
        <p:blipFill>
          <a:blip r:embed="rId3"/>
          <a:stretch>
            <a:fillRect/>
          </a:stretch>
        </p:blipFill>
        <p:spPr>
          <a:xfrm>
            <a:off x="304800" y="402335"/>
            <a:ext cx="8534400" cy="605332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Industrialization in Europe and the World</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Global Picture</a:t>
            </a:r>
          </a:p>
          <a:p>
            <a:pPr marL="0" indent="0">
              <a:buNone/>
            </a:pPr>
            <a:r>
              <a:rPr lang="en-US" sz="2600" dirty="0"/>
              <a:t>1. </a:t>
            </a:r>
            <a:r>
              <a:rPr lang="en-US" sz="2600" dirty="0" smtClean="0"/>
              <a:t>British </a:t>
            </a:r>
            <a:r>
              <a:rPr lang="en-US" sz="2600" dirty="0"/>
              <a:t>technologies and methods of </a:t>
            </a:r>
            <a:r>
              <a:rPr lang="en-US" sz="2600" dirty="0" smtClean="0"/>
              <a:t>production </a:t>
            </a:r>
            <a:endParaRPr lang="en-US" sz="2600" dirty="0"/>
          </a:p>
          <a:p>
            <a:pPr marL="0" indent="0">
              <a:buNone/>
            </a:pPr>
            <a:r>
              <a:rPr lang="en-US" sz="2600" dirty="0"/>
              <a:t>2. </a:t>
            </a:r>
            <a:r>
              <a:rPr lang="en-US" sz="2600" dirty="0" smtClean="0"/>
              <a:t>Russia </a:t>
            </a:r>
            <a:endParaRPr lang="en-US" sz="2600" dirty="0"/>
          </a:p>
          <a:p>
            <a:pPr marL="0" indent="0">
              <a:buNone/>
            </a:pPr>
            <a:r>
              <a:rPr lang="en-US" sz="2600" dirty="0"/>
              <a:t>3. </a:t>
            </a:r>
            <a:r>
              <a:rPr lang="en-US" sz="2600" dirty="0" smtClean="0"/>
              <a:t>Egypt</a:t>
            </a:r>
            <a:endParaRPr lang="en-US" sz="2600" dirty="0"/>
          </a:p>
          <a:p>
            <a:pPr marL="0" indent="0">
              <a:buNone/>
            </a:pPr>
            <a:r>
              <a:rPr lang="en-US" sz="2600" dirty="0"/>
              <a:t>4. </a:t>
            </a:r>
            <a:r>
              <a:rPr lang="en-US" sz="2600" dirty="0" smtClean="0"/>
              <a:t>Monopolized </a:t>
            </a:r>
            <a:r>
              <a:rPr lang="en-US" sz="2600" dirty="0"/>
              <a:t>colonial </a:t>
            </a:r>
            <a:r>
              <a:rPr lang="en-US" sz="2600" dirty="0" smtClean="0"/>
              <a:t>markets </a:t>
            </a:r>
            <a:endParaRPr lang="en-US" sz="2600" dirty="0"/>
          </a:p>
          <a:p>
            <a:pPr marL="0" indent="0">
              <a:buNone/>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606573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Industrialization in Europe and the World</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Global Picture</a:t>
            </a:r>
          </a:p>
          <a:p>
            <a:pPr marL="0" indent="0">
              <a:buNone/>
            </a:pPr>
            <a:r>
              <a:rPr lang="en-US" sz="2600" dirty="0"/>
              <a:t>5. </a:t>
            </a:r>
            <a:r>
              <a:rPr lang="en-US" sz="2600" dirty="0" smtClean="0"/>
              <a:t>India</a:t>
            </a:r>
            <a:endParaRPr lang="en-US" sz="2600" dirty="0"/>
          </a:p>
          <a:p>
            <a:pPr marL="0" indent="0">
              <a:buNone/>
            </a:pPr>
            <a:r>
              <a:rPr lang="en-US" sz="2600" dirty="0"/>
              <a:t>6. </a:t>
            </a:r>
            <a:r>
              <a:rPr lang="en-US" sz="2600" dirty="0" smtClean="0"/>
              <a:t>Countries </a:t>
            </a:r>
            <a:r>
              <a:rPr lang="en-US" sz="2600" dirty="0"/>
              <a:t>in Latin </a:t>
            </a:r>
            <a:r>
              <a:rPr lang="en-US" sz="2600" dirty="0" smtClean="0"/>
              <a:t>America </a:t>
            </a:r>
            <a:endParaRPr lang="en-US" sz="2600" dirty="0"/>
          </a:p>
          <a:p>
            <a:pPr marL="0" indent="0">
              <a:buNone/>
            </a:pPr>
            <a:r>
              <a:rPr lang="en-US" sz="2600" dirty="0"/>
              <a:t>7. </a:t>
            </a:r>
            <a:r>
              <a:rPr lang="en-US" sz="2600" dirty="0" smtClean="0"/>
              <a:t>De-industrialization</a:t>
            </a:r>
            <a:endParaRPr lang="en-US" sz="2600" dirty="0"/>
          </a:p>
          <a:p>
            <a:pPr marL="0" indent="0">
              <a:buNone/>
            </a:pPr>
            <a:r>
              <a:rPr lang="en-US" sz="2600" dirty="0"/>
              <a:t>8. </a:t>
            </a:r>
            <a:r>
              <a:rPr lang="en-US" sz="2600" dirty="0" smtClean="0"/>
              <a:t>China</a:t>
            </a:r>
            <a:endParaRPr lang="en-US" sz="2600" dirty="0"/>
          </a:p>
          <a:p>
            <a:pPr marL="0" indent="0">
              <a:buNone/>
            </a:pPr>
            <a:endParaRPr lang="en-US" sz="2600" dirty="0"/>
          </a:p>
          <a:p>
            <a:pPr marL="0" indent="0">
              <a:buNone/>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2835293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The Industrial Revolution in Britain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Why Britain?</a:t>
            </a:r>
          </a:p>
          <a:p>
            <a:pPr marL="514350" indent="-514350">
              <a:buAutoNum type="arabicPeriod"/>
            </a:pPr>
            <a:r>
              <a:rPr lang="en-US" sz="2600" dirty="0" smtClean="0"/>
              <a:t>Vibrant scientific and Enlightenment culture</a:t>
            </a:r>
          </a:p>
          <a:p>
            <a:pPr marL="514350" indent="-514350">
              <a:buAutoNum type="arabicPeriod"/>
            </a:pPr>
            <a:r>
              <a:rPr lang="en-US" sz="2600" dirty="0" smtClean="0"/>
              <a:t>Mercantilist colonial empire</a:t>
            </a:r>
          </a:p>
          <a:p>
            <a:pPr marL="514350" indent="-514350">
              <a:buAutoNum type="arabicPeriod"/>
            </a:pPr>
            <a:r>
              <a:rPr lang="en-US" sz="2600" dirty="0" smtClean="0"/>
              <a:t>Workers moved from agriculture to factories</a:t>
            </a:r>
          </a:p>
          <a:p>
            <a:pPr marL="514350" indent="-514350">
              <a:buAutoNum type="arabicPeriod"/>
            </a:pPr>
            <a:r>
              <a:rPr lang="en-US" sz="2600" dirty="0" smtClean="0"/>
              <a:t>English families spent more on goods</a:t>
            </a:r>
          </a:p>
        </p:txBody>
      </p:sp>
    </p:spTree>
    <p:extLst>
      <p:ext uri="{BB962C8B-B14F-4D97-AF65-F5344CB8AC3E}">
        <p14:creationId xmlns:p14="http://schemas.microsoft.com/office/powerpoint/2010/main" val="2502730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New Patterns of Working and Living</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Work in Early Factories</a:t>
            </a:r>
          </a:p>
          <a:p>
            <a:pPr marL="514350" indent="-514350">
              <a:buAutoNum type="arabicPeriod"/>
            </a:pPr>
            <a:r>
              <a:rPr lang="en-US" sz="2600" dirty="0" smtClean="0"/>
              <a:t>Cottage workers reluctant to work in factories</a:t>
            </a:r>
          </a:p>
          <a:p>
            <a:pPr marL="514350" indent="-514350">
              <a:buAutoNum type="arabicPeriod"/>
            </a:pPr>
            <a:r>
              <a:rPr lang="en-US" sz="2600" dirty="0" smtClean="0"/>
              <a:t>Brick factories and stone poorhouses too similar</a:t>
            </a:r>
          </a:p>
          <a:p>
            <a:pPr marL="514350" indent="-514350">
              <a:buAutoNum type="arabicPeriod"/>
            </a:pPr>
            <a:r>
              <a:rPr lang="en-US" sz="2600" dirty="0" smtClean="0"/>
              <a:t>Work of abandoned and pauper children</a:t>
            </a:r>
          </a:p>
          <a:p>
            <a:pPr marL="514350" indent="-514350">
              <a:buAutoNum type="arabicPeriod"/>
            </a:pPr>
            <a:r>
              <a:rPr lang="en-US" sz="2600" dirty="0" smtClean="0"/>
              <a:t>Semi-forced child labor, brutal toil on children</a:t>
            </a:r>
            <a:endParaRPr lang="en-US" sz="2600" dirty="0"/>
          </a:p>
        </p:txBody>
      </p:sp>
    </p:spTree>
    <p:extLst>
      <p:ext uri="{BB962C8B-B14F-4D97-AF65-F5344CB8AC3E}">
        <p14:creationId xmlns:p14="http://schemas.microsoft.com/office/powerpoint/2010/main" val="243998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New Patterns of Working and Living</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Working Families and Children</a:t>
            </a:r>
          </a:p>
          <a:p>
            <a:pPr marL="514350" indent="-514350">
              <a:buAutoNum type="arabicPeriod"/>
            </a:pPr>
            <a:r>
              <a:rPr lang="en-US" sz="2600" dirty="0" smtClean="0"/>
              <a:t>Use of pauper apprentices banned in 1802</a:t>
            </a:r>
          </a:p>
          <a:p>
            <a:pPr marL="514350" indent="-514350">
              <a:buAutoNum type="arabicPeriod"/>
            </a:pPr>
            <a:r>
              <a:rPr lang="en-US" sz="2600" dirty="0" smtClean="0"/>
              <a:t>The “working class”</a:t>
            </a:r>
          </a:p>
          <a:p>
            <a:pPr marL="514350" indent="-514350">
              <a:buAutoNum type="arabicPeriod"/>
            </a:pPr>
            <a:r>
              <a:rPr lang="en-US" sz="2600" dirty="0" smtClean="0"/>
              <a:t>Working in family units</a:t>
            </a:r>
          </a:p>
          <a:p>
            <a:pPr marL="514350" indent="-514350">
              <a:buAutoNum type="arabicPeriod"/>
            </a:pPr>
            <a:r>
              <a:rPr lang="en-US" sz="2600" dirty="0" smtClean="0"/>
              <a:t>Many Irish urban workers in Great Britain</a:t>
            </a:r>
          </a:p>
        </p:txBody>
      </p:sp>
    </p:spTree>
    <p:extLst>
      <p:ext uri="{BB962C8B-B14F-4D97-AF65-F5344CB8AC3E}">
        <p14:creationId xmlns:p14="http://schemas.microsoft.com/office/powerpoint/2010/main" val="1257383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New Patterns of Working and Living</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Working Families and Children</a:t>
            </a:r>
          </a:p>
          <a:p>
            <a:pPr marL="514350" indent="-514350">
              <a:buFont typeface="+mj-lt"/>
              <a:buAutoNum type="arabicPeriod" startAt="5"/>
            </a:pPr>
            <a:r>
              <a:rPr lang="en-US" sz="2600" dirty="0" smtClean="0"/>
              <a:t>Control given to impersonal managers</a:t>
            </a:r>
          </a:p>
          <a:p>
            <a:pPr marL="514350" indent="-514350">
              <a:buAutoNum type="arabicPeriod" startAt="5"/>
            </a:pPr>
            <a:r>
              <a:rPr lang="en-US" sz="2600" dirty="0" smtClean="0"/>
              <a:t>Robert Owen (1771 – 1858)</a:t>
            </a:r>
          </a:p>
          <a:p>
            <a:pPr marL="514350" indent="-514350">
              <a:buAutoNum type="arabicPeriod" startAt="5"/>
            </a:pPr>
            <a:r>
              <a:rPr lang="en-US" sz="2600" dirty="0" smtClean="0"/>
              <a:t>The Factory Acts of 1802 – 1833</a:t>
            </a:r>
          </a:p>
          <a:p>
            <a:pPr marL="514350" indent="-514350">
              <a:buAutoNum type="arabicPeriod" startAt="5"/>
            </a:pPr>
            <a:r>
              <a:rPr lang="en-US" sz="2600" dirty="0" smtClean="0"/>
              <a:t>Employment of children declined rapidly</a:t>
            </a:r>
            <a:endParaRPr lang="en-US" sz="2600" dirty="0"/>
          </a:p>
        </p:txBody>
      </p:sp>
    </p:spTree>
    <p:extLst>
      <p:ext uri="{BB962C8B-B14F-4D97-AF65-F5344CB8AC3E}">
        <p14:creationId xmlns:p14="http://schemas.microsoft.com/office/powerpoint/2010/main" val="2538364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New Patterns of Working and Living</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New Sexual Division of Labor</a:t>
            </a:r>
          </a:p>
          <a:p>
            <a:pPr marL="514350" indent="-514350">
              <a:buAutoNum type="arabicPeriod"/>
            </a:pPr>
            <a:r>
              <a:rPr lang="en-US" sz="2600" dirty="0" smtClean="0"/>
              <a:t>New sexual division of labor; “separate spheres”</a:t>
            </a:r>
          </a:p>
          <a:p>
            <a:pPr marL="514350" indent="-514350">
              <a:buAutoNum type="arabicPeriod"/>
            </a:pPr>
            <a:r>
              <a:rPr lang="en-US" sz="2600" dirty="0" smtClean="0"/>
              <a:t>Working-class married women</a:t>
            </a:r>
          </a:p>
          <a:p>
            <a:pPr marL="514350" indent="-514350">
              <a:buAutoNum type="arabicPeriod"/>
            </a:pPr>
            <a:r>
              <a:rPr lang="en-US" sz="2600" dirty="0" smtClean="0"/>
              <a:t>Young unmarried women</a:t>
            </a:r>
          </a:p>
          <a:p>
            <a:pPr marL="514350" indent="-514350">
              <a:buAutoNum type="arabicPeriod"/>
            </a:pPr>
            <a:r>
              <a:rPr lang="en-US" sz="2600" dirty="0" smtClean="0"/>
              <a:t>Discipline of the clock and the machine</a:t>
            </a:r>
          </a:p>
        </p:txBody>
      </p:sp>
    </p:spTree>
    <p:extLst>
      <p:ext uri="{BB962C8B-B14F-4D97-AF65-F5344CB8AC3E}">
        <p14:creationId xmlns:p14="http://schemas.microsoft.com/office/powerpoint/2010/main" val="4131043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New Patterns of Working and Living</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New Sexual Division of Labor</a:t>
            </a:r>
          </a:p>
          <a:p>
            <a:pPr marL="514350" indent="-514350">
              <a:buFont typeface="+mj-lt"/>
              <a:buAutoNum type="arabicPeriod" startAt="5"/>
            </a:pPr>
            <a:r>
              <a:rPr lang="en-US" sz="2600" dirty="0" smtClean="0"/>
              <a:t>Factory discipline conflicted with child care</a:t>
            </a:r>
          </a:p>
          <a:p>
            <a:pPr marL="514350" indent="-514350">
              <a:buAutoNum type="arabicPeriod" startAt="5"/>
            </a:pPr>
            <a:r>
              <a:rPr lang="en-US" sz="2600" dirty="0" smtClean="0"/>
              <a:t>Urban poverty and running a household</a:t>
            </a:r>
          </a:p>
          <a:p>
            <a:pPr marL="514350" indent="-514350">
              <a:buAutoNum type="arabicPeriod" startAt="5"/>
            </a:pPr>
            <a:r>
              <a:rPr lang="en-US" sz="2600" dirty="0" smtClean="0"/>
              <a:t>The Mines Act of 1842</a:t>
            </a:r>
          </a:p>
          <a:p>
            <a:pPr marL="514350" indent="-514350">
              <a:buAutoNum type="arabicPeriod" startAt="5"/>
            </a:pPr>
            <a:r>
              <a:rPr lang="en-US" sz="2600" dirty="0" smtClean="0"/>
              <a:t>Middle-class women urged poor women to devote more time to their homes and families </a:t>
            </a:r>
          </a:p>
          <a:p>
            <a:pPr marL="514350" indent="-514350">
              <a:buAutoNum type="arabicPeriod" startAt="5"/>
            </a:pPr>
            <a:endParaRPr lang="en-US" sz="2600" dirty="0"/>
          </a:p>
        </p:txBody>
      </p:sp>
    </p:spTree>
    <p:extLst>
      <p:ext uri="{BB962C8B-B14F-4D97-AF65-F5344CB8AC3E}">
        <p14:creationId xmlns:p14="http://schemas.microsoft.com/office/powerpoint/2010/main" val="3077730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women textile workers on their lunch break. They sit outside on a stone wall near a factory where they eat lunch and talk in small groups. "/>
          <p:cNvPicPr>
            <a:picLocks noChangeAspect="1"/>
          </p:cNvPicPr>
          <p:nvPr/>
        </p:nvPicPr>
        <p:blipFill>
          <a:blip r:embed="rId3"/>
          <a:stretch>
            <a:fillRect/>
          </a:stretch>
        </p:blipFill>
        <p:spPr>
          <a:xfrm>
            <a:off x="438911" y="185927"/>
            <a:ext cx="8266176" cy="648614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llustration of a coal mine with children performing hard labor tasks underground."/>
          <p:cNvPicPr>
            <a:picLocks noChangeAspect="1"/>
          </p:cNvPicPr>
          <p:nvPr/>
        </p:nvPicPr>
        <p:blipFill>
          <a:blip r:embed="rId3"/>
          <a:stretch>
            <a:fillRect/>
          </a:stretch>
        </p:blipFill>
        <p:spPr>
          <a:xfrm>
            <a:off x="1158240" y="185927"/>
            <a:ext cx="6827520" cy="648614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New Patterns of Working and Living</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Living Standards for the Working Class</a:t>
            </a:r>
          </a:p>
          <a:p>
            <a:pPr marL="514350" indent="-514350">
              <a:buAutoNum type="arabicPeriod"/>
            </a:pPr>
            <a:r>
              <a:rPr lang="en-US" sz="2600" dirty="0" smtClean="0"/>
              <a:t>Decline in wages and standard of living</a:t>
            </a:r>
          </a:p>
          <a:p>
            <a:pPr marL="514350" indent="-514350">
              <a:buAutoNum type="arabicPeriod"/>
            </a:pPr>
            <a:r>
              <a:rPr lang="en-US" sz="2600" dirty="0" smtClean="0"/>
              <a:t>Rise in wages offset by a decline in labor of child and married women</a:t>
            </a:r>
          </a:p>
          <a:p>
            <a:pPr marL="514350" indent="-514350">
              <a:buAutoNum type="arabicPeriod"/>
            </a:pPr>
            <a:r>
              <a:rPr lang="en-US" sz="2600" dirty="0" smtClean="0"/>
              <a:t>Increase in productivity, not purchasing power</a:t>
            </a:r>
          </a:p>
          <a:p>
            <a:pPr marL="514350" indent="-514350">
              <a:buAutoNum type="arabicPeriod"/>
            </a:pPr>
            <a:r>
              <a:rPr lang="en-US" sz="2600" dirty="0" smtClean="0"/>
              <a:t>Migrants in over-crowded, unsafe apartments</a:t>
            </a:r>
          </a:p>
          <a:p>
            <a:pPr marL="514350" indent="-514350">
              <a:buAutoNum type="arabicPeriod"/>
            </a:pPr>
            <a:endParaRPr lang="en-US" sz="2600" dirty="0" smtClean="0"/>
          </a:p>
        </p:txBody>
      </p:sp>
    </p:spTree>
    <p:extLst>
      <p:ext uri="{BB962C8B-B14F-4D97-AF65-F5344CB8AC3E}">
        <p14:creationId xmlns:p14="http://schemas.microsoft.com/office/powerpoint/2010/main" val="2799236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New Patterns of Working and Living</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Living Standards for the Working Class</a:t>
            </a:r>
          </a:p>
          <a:p>
            <a:pPr marL="514350" indent="-514350">
              <a:buFont typeface="+mj-lt"/>
              <a:buAutoNum type="arabicPeriod" startAt="5"/>
            </a:pPr>
            <a:r>
              <a:rPr lang="en-US" sz="2600" dirty="0" smtClean="0"/>
              <a:t>Life expectancy around twenty-five to twenty-seven, fifteen years less than average</a:t>
            </a:r>
          </a:p>
          <a:p>
            <a:pPr marL="514350" indent="-514350">
              <a:buAutoNum type="arabicPeriod" startAt="5"/>
            </a:pPr>
            <a:r>
              <a:rPr lang="en-US" sz="2600" dirty="0" smtClean="0"/>
              <a:t>Matters improved in 1840s</a:t>
            </a:r>
          </a:p>
          <a:p>
            <a:pPr marL="514350" indent="-514350">
              <a:buAutoNum type="arabicPeriod" startAt="5"/>
            </a:pPr>
            <a:r>
              <a:rPr lang="en-US" sz="2600" dirty="0" smtClean="0"/>
              <a:t>Quality of life improvements</a:t>
            </a:r>
          </a:p>
          <a:p>
            <a:pPr marL="514350" indent="-514350">
              <a:buAutoNum type="arabicPeriod" startAt="5"/>
            </a:pPr>
            <a:endParaRPr lang="en-US" sz="2600" dirty="0" smtClean="0"/>
          </a:p>
        </p:txBody>
      </p:sp>
    </p:spTree>
    <p:extLst>
      <p:ext uri="{BB962C8B-B14F-4D97-AF65-F5344CB8AC3E}">
        <p14:creationId xmlns:p14="http://schemas.microsoft.com/office/powerpoint/2010/main" val="3575461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Relations Between Capital and Labor</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New Class of Factory Owners</a:t>
            </a:r>
          </a:p>
          <a:p>
            <a:pPr marL="514350" indent="-514350">
              <a:buAutoNum type="arabicPeriod"/>
            </a:pPr>
            <a:r>
              <a:rPr lang="en-US" sz="2600" dirty="0" smtClean="0"/>
              <a:t>Problems between capital and labor</a:t>
            </a:r>
          </a:p>
          <a:p>
            <a:pPr marL="514350" indent="-514350">
              <a:buAutoNum type="arabicPeriod"/>
            </a:pPr>
            <a:r>
              <a:rPr lang="en-US" sz="2600" dirty="0" smtClean="0"/>
              <a:t>Early industrialist competition</a:t>
            </a:r>
          </a:p>
          <a:p>
            <a:pPr marL="514350" indent="-514350">
              <a:buAutoNum type="arabicPeriod"/>
            </a:pPr>
            <a:r>
              <a:rPr lang="en-US" sz="2600" dirty="0" smtClean="0"/>
              <a:t>Opportunities for artisans</a:t>
            </a:r>
            <a:r>
              <a:rPr lang="en-US" sz="2600" dirty="0"/>
              <a:t> </a:t>
            </a:r>
            <a:r>
              <a:rPr lang="en-US" sz="2600" dirty="0" smtClean="0"/>
              <a:t>and skilled workers</a:t>
            </a:r>
          </a:p>
          <a:p>
            <a:pPr marL="514350" indent="-514350">
              <a:buAutoNum type="arabicPeriod"/>
            </a:pPr>
            <a:r>
              <a:rPr lang="en-US" sz="2600" dirty="0" smtClean="0"/>
              <a:t>New chances for ethnic and religious groups</a:t>
            </a:r>
          </a:p>
          <a:p>
            <a:pPr marL="514350" indent="-514350">
              <a:buAutoNum type="arabicPeriod"/>
            </a:pPr>
            <a:r>
              <a:rPr lang="en-US" sz="2600" dirty="0" smtClean="0"/>
              <a:t>Opportunities declined as factories grew larger</a:t>
            </a:r>
          </a:p>
        </p:txBody>
      </p:sp>
    </p:spTree>
    <p:extLst>
      <p:ext uri="{BB962C8B-B14F-4D97-AF65-F5344CB8AC3E}">
        <p14:creationId xmlns:p14="http://schemas.microsoft.com/office/powerpoint/2010/main" val="8910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The Industrial Revolution in Britain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Why Britain?</a:t>
            </a:r>
          </a:p>
          <a:p>
            <a:pPr marL="514350" indent="-514350">
              <a:buAutoNum type="arabicPeriod" startAt="5"/>
            </a:pPr>
            <a:r>
              <a:rPr lang="en-US" sz="2600" dirty="0" smtClean="0"/>
              <a:t>Abundance of coal</a:t>
            </a:r>
          </a:p>
          <a:p>
            <a:pPr marL="514350" indent="-514350">
              <a:buAutoNum type="arabicPeriod" startAt="5"/>
            </a:pPr>
            <a:r>
              <a:rPr lang="en-US" sz="2600" dirty="0" smtClean="0"/>
              <a:t>Aggressive taxes; money spent on the navy</a:t>
            </a:r>
          </a:p>
          <a:p>
            <a:pPr marL="514350" indent="-514350">
              <a:buAutoNum type="arabicPeriod" startAt="5"/>
            </a:pPr>
            <a:r>
              <a:rPr lang="en-US" sz="2600" dirty="0" smtClean="0"/>
              <a:t>The Industrial Revolution (coined in 1799)</a:t>
            </a:r>
          </a:p>
          <a:p>
            <a:pPr marL="514350" indent="-514350">
              <a:buAutoNum type="arabicPeriod" startAt="5"/>
            </a:pPr>
            <a:r>
              <a:rPr lang="en-US" sz="2600" dirty="0" smtClean="0"/>
              <a:t>Technical revolution and industrial growth</a:t>
            </a:r>
          </a:p>
          <a:p>
            <a:pPr marL="514350" indent="-514350">
              <a:buAutoNum type="arabicPeriod" startAt="5"/>
            </a:pPr>
            <a:endParaRPr lang="en-US" sz="2600" dirty="0" smtClean="0"/>
          </a:p>
        </p:txBody>
      </p:sp>
    </p:spTree>
    <p:extLst>
      <p:ext uri="{BB962C8B-B14F-4D97-AF65-F5344CB8AC3E}">
        <p14:creationId xmlns:p14="http://schemas.microsoft.com/office/powerpoint/2010/main" val="2151975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Relations Between Capital and Labor</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New Class of Factory Owners</a:t>
            </a:r>
          </a:p>
          <a:p>
            <a:pPr marL="514350" indent="-514350">
              <a:buFont typeface="+mj-lt"/>
              <a:buAutoNum type="arabicPeriod" startAt="6"/>
            </a:pPr>
            <a:r>
              <a:rPr lang="en-US" sz="2600" dirty="0" smtClean="0"/>
              <a:t>Formal education became more important</a:t>
            </a:r>
          </a:p>
          <a:p>
            <a:pPr marL="514350" indent="-514350">
              <a:buAutoNum type="arabicPeriod" startAt="6"/>
            </a:pPr>
            <a:r>
              <a:rPr lang="en-US" sz="2600" dirty="0" smtClean="0"/>
              <a:t>Gap between industrialists and their workers</a:t>
            </a:r>
          </a:p>
          <a:p>
            <a:pPr marL="514350" indent="-514350">
              <a:buAutoNum type="arabicPeriod" startAt="6"/>
            </a:pPr>
            <a:r>
              <a:rPr lang="en-US" sz="2600" dirty="0" smtClean="0"/>
              <a:t>Gentility of businessmen’s wives and daughters</a:t>
            </a:r>
          </a:p>
          <a:p>
            <a:pPr marL="514350" indent="-514350">
              <a:buAutoNum type="arabicPeriod" startAt="6"/>
            </a:pPr>
            <a:r>
              <a:rPr lang="en-US" sz="2600" dirty="0" smtClean="0"/>
              <a:t>Middle-class wives and daughters</a:t>
            </a:r>
          </a:p>
        </p:txBody>
      </p:sp>
    </p:spTree>
    <p:extLst>
      <p:ext uri="{BB962C8B-B14F-4D97-AF65-F5344CB8AC3E}">
        <p14:creationId xmlns:p14="http://schemas.microsoft.com/office/powerpoint/2010/main" val="4128178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engraving of a factory floor with row upon row of power looms with women operating them. A male foreman stands over a cowering woman in the center of the painting. "/>
          <p:cNvPicPr>
            <a:picLocks noChangeAspect="1"/>
          </p:cNvPicPr>
          <p:nvPr/>
        </p:nvPicPr>
        <p:blipFill>
          <a:blip r:embed="rId3"/>
          <a:stretch>
            <a:fillRect/>
          </a:stretch>
        </p:blipFill>
        <p:spPr>
          <a:xfrm>
            <a:off x="304800" y="265176"/>
            <a:ext cx="8534400" cy="632764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Relations Between Capital and Labor</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Responses to Industrialization</a:t>
            </a:r>
          </a:p>
          <a:p>
            <a:pPr marL="0" indent="0">
              <a:buNone/>
            </a:pPr>
            <a:r>
              <a:rPr lang="en-US" sz="2600" dirty="0"/>
              <a:t>1. </a:t>
            </a:r>
            <a:r>
              <a:rPr lang="en-US" sz="2600" dirty="0" smtClean="0"/>
              <a:t>William </a:t>
            </a:r>
            <a:r>
              <a:rPr lang="en-US" sz="2600" dirty="0"/>
              <a:t>Blake (1757–1827</a:t>
            </a:r>
            <a:r>
              <a:rPr lang="en-US" sz="2600" dirty="0" smtClean="0"/>
              <a:t>) </a:t>
            </a:r>
            <a:endParaRPr lang="en-US" sz="2600" dirty="0"/>
          </a:p>
          <a:p>
            <a:pPr marL="0" indent="0">
              <a:buNone/>
            </a:pPr>
            <a:r>
              <a:rPr lang="en-US" sz="2600" dirty="0"/>
              <a:t>2. William Wordsworth (1770–1850</a:t>
            </a:r>
            <a:r>
              <a:rPr lang="en-US" sz="2600" dirty="0" smtClean="0"/>
              <a:t>)</a:t>
            </a:r>
            <a:endParaRPr lang="en-US" sz="2600" dirty="0"/>
          </a:p>
          <a:p>
            <a:pPr marL="0" indent="0">
              <a:buNone/>
            </a:pPr>
            <a:r>
              <a:rPr lang="en-US" sz="2600" dirty="0"/>
              <a:t>3. </a:t>
            </a:r>
            <a:r>
              <a:rPr lang="en-US" sz="2600" dirty="0" smtClean="0"/>
              <a:t>Luddites</a:t>
            </a:r>
          </a:p>
          <a:p>
            <a:pPr marL="0" indent="0">
              <a:buNone/>
            </a:pPr>
            <a:r>
              <a:rPr lang="en-US" sz="2600" dirty="0" smtClean="0"/>
              <a:t>4. Friedrich Engels (1820–1895)</a:t>
            </a:r>
          </a:p>
          <a:p>
            <a:pPr marL="0" indent="0">
              <a:buNone/>
            </a:pPr>
            <a:r>
              <a:rPr lang="en-US" sz="2600" dirty="0" smtClean="0"/>
              <a:t>5</a:t>
            </a:r>
            <a:r>
              <a:rPr lang="en-US" sz="2600" dirty="0"/>
              <a:t>. </a:t>
            </a:r>
            <a:r>
              <a:rPr lang="en-US" sz="2600" dirty="0" smtClean="0"/>
              <a:t>Andre </a:t>
            </a:r>
            <a:r>
              <a:rPr lang="en-US" sz="2600" dirty="0" err="1"/>
              <a:t>Ure</a:t>
            </a:r>
            <a:r>
              <a:rPr lang="en-US" sz="2600" dirty="0"/>
              <a:t> </a:t>
            </a:r>
            <a:r>
              <a:rPr lang="en-US" sz="2600" dirty="0" smtClean="0"/>
              <a:t>(1835)</a:t>
            </a:r>
            <a:endParaRPr lang="en-US" sz="2600" dirty="0"/>
          </a:p>
        </p:txBody>
      </p:sp>
    </p:spTree>
    <p:extLst>
      <p:ext uri="{BB962C8B-B14F-4D97-AF65-F5344CB8AC3E}">
        <p14:creationId xmlns:p14="http://schemas.microsoft.com/office/powerpoint/2010/main" val="1505396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lack and white drawing of a group of rioting men with General Ludd in the center. "/>
          <p:cNvPicPr>
            <a:picLocks noChangeAspect="1"/>
          </p:cNvPicPr>
          <p:nvPr/>
        </p:nvPicPr>
        <p:blipFill>
          <a:blip r:embed="rId3"/>
          <a:stretch>
            <a:fillRect/>
          </a:stretch>
        </p:blipFill>
        <p:spPr>
          <a:xfrm>
            <a:off x="1085088" y="204216"/>
            <a:ext cx="6973824" cy="644956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Relations Between Capital and Labor</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Early British Labor Movement</a:t>
            </a:r>
          </a:p>
          <a:p>
            <a:pPr marL="0" indent="0">
              <a:buNone/>
            </a:pPr>
            <a:r>
              <a:rPr lang="en-US" sz="2600" dirty="0"/>
              <a:t>1. F</a:t>
            </a:r>
            <a:r>
              <a:rPr lang="en-US" sz="2600" dirty="0" smtClean="0"/>
              <a:t>arms and domestic service</a:t>
            </a:r>
            <a:endParaRPr lang="en-US" sz="2600" dirty="0"/>
          </a:p>
          <a:p>
            <a:pPr marL="0" indent="0">
              <a:buNone/>
            </a:pPr>
            <a:r>
              <a:rPr lang="en-US" sz="2600" dirty="0"/>
              <a:t>2. Working-class solidarity </a:t>
            </a:r>
          </a:p>
          <a:p>
            <a:pPr marL="0" indent="0">
              <a:buNone/>
            </a:pPr>
            <a:r>
              <a:rPr lang="en-US" sz="2600" dirty="0"/>
              <a:t>3. </a:t>
            </a:r>
            <a:r>
              <a:rPr lang="en-US" sz="2600" dirty="0" smtClean="0"/>
              <a:t>Anti-capitalist sentiment</a:t>
            </a:r>
            <a:endParaRPr lang="en-US" sz="2600" dirty="0"/>
          </a:p>
          <a:p>
            <a:pPr marL="0" indent="0">
              <a:buNone/>
            </a:pPr>
            <a:r>
              <a:rPr lang="en-US" sz="2600" dirty="0"/>
              <a:t>4. </a:t>
            </a:r>
            <a:r>
              <a:rPr lang="en-US" sz="2600" dirty="0" smtClean="0"/>
              <a:t>Combination Acts</a:t>
            </a:r>
            <a:endParaRPr lang="en-US" sz="2600" dirty="0"/>
          </a:p>
        </p:txBody>
      </p:sp>
    </p:spTree>
    <p:extLst>
      <p:ext uri="{BB962C8B-B14F-4D97-AF65-F5344CB8AC3E}">
        <p14:creationId xmlns:p14="http://schemas.microsoft.com/office/powerpoint/2010/main" val="4098483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Relations Between Capital and Labor</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Early British Labor Movement</a:t>
            </a:r>
          </a:p>
          <a:p>
            <a:pPr marL="0" indent="0">
              <a:buNone/>
            </a:pPr>
            <a:r>
              <a:rPr lang="en-US" sz="2600" dirty="0"/>
              <a:t>5. </a:t>
            </a:r>
            <a:r>
              <a:rPr lang="en-US" sz="2600" dirty="0" smtClean="0"/>
              <a:t>Grand </a:t>
            </a:r>
            <a:r>
              <a:rPr lang="en-US" sz="2600" dirty="0"/>
              <a:t>National Consolidated Trades </a:t>
            </a:r>
            <a:r>
              <a:rPr lang="en-US" sz="2600" dirty="0" smtClean="0"/>
              <a:t>Union</a:t>
            </a:r>
            <a:endParaRPr lang="en-US" sz="2600" dirty="0"/>
          </a:p>
          <a:p>
            <a:pPr marL="0" indent="0">
              <a:buNone/>
            </a:pPr>
            <a:r>
              <a:rPr lang="en-US" sz="2600" dirty="0"/>
              <a:t>6. </a:t>
            </a:r>
            <a:r>
              <a:rPr lang="en-US" sz="2600" dirty="0" smtClean="0"/>
              <a:t>Amalgamated </a:t>
            </a:r>
            <a:r>
              <a:rPr lang="en-US" sz="2600" dirty="0"/>
              <a:t>Society of </a:t>
            </a:r>
            <a:r>
              <a:rPr lang="en-US" sz="2600" dirty="0" smtClean="0"/>
              <a:t>Engineers </a:t>
            </a:r>
            <a:endParaRPr lang="en-US" sz="2600" dirty="0"/>
          </a:p>
          <a:p>
            <a:pPr marL="0" indent="0">
              <a:buNone/>
            </a:pPr>
            <a:r>
              <a:rPr lang="en-US" sz="2600" dirty="0"/>
              <a:t>7. </a:t>
            </a:r>
            <a:r>
              <a:rPr lang="en-US" sz="2600" dirty="0" smtClean="0"/>
              <a:t>Chartist movement</a:t>
            </a:r>
            <a:endParaRPr lang="en-US" sz="2600" dirty="0"/>
          </a:p>
        </p:txBody>
      </p:sp>
    </p:spTree>
    <p:extLst>
      <p:ext uri="{BB962C8B-B14F-4D97-AF65-F5344CB8AC3E}">
        <p14:creationId xmlns:p14="http://schemas.microsoft.com/office/powerpoint/2010/main" val="3954783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ful membership certificate for the Amalgamated Society of Paper Makers.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Relations Between Capital and Labor</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Impact of Slavery</a:t>
            </a:r>
          </a:p>
          <a:p>
            <a:pPr marL="0" indent="0">
              <a:buNone/>
            </a:pPr>
            <a:r>
              <a:rPr lang="en-US" sz="2600" dirty="0"/>
              <a:t>1. </a:t>
            </a:r>
            <a:r>
              <a:rPr lang="en-US" sz="2600" dirty="0" smtClean="0"/>
              <a:t>Mass </a:t>
            </a:r>
            <a:r>
              <a:rPr lang="en-US" sz="2600" dirty="0"/>
              <a:t>labor </a:t>
            </a:r>
            <a:r>
              <a:rPr lang="en-US" sz="2600" dirty="0" smtClean="0"/>
              <a:t>force </a:t>
            </a:r>
            <a:endParaRPr lang="en-US" sz="2600" dirty="0"/>
          </a:p>
          <a:p>
            <a:pPr marL="0" indent="0">
              <a:buNone/>
            </a:pPr>
            <a:r>
              <a:rPr lang="en-US" sz="2600" dirty="0"/>
              <a:t>2. </a:t>
            </a:r>
            <a:r>
              <a:rPr lang="en-US" sz="2600" dirty="0" smtClean="0"/>
              <a:t>Small </a:t>
            </a:r>
            <a:r>
              <a:rPr lang="en-US" sz="2600" dirty="0"/>
              <a:t>portion of British national income </a:t>
            </a:r>
            <a:endParaRPr lang="en-US" sz="2600" dirty="0" smtClean="0"/>
          </a:p>
          <a:p>
            <a:pPr marL="0" indent="0">
              <a:buNone/>
            </a:pPr>
            <a:r>
              <a:rPr lang="en-US" sz="2600" dirty="0" smtClean="0"/>
              <a:t>3</a:t>
            </a:r>
            <a:r>
              <a:rPr lang="en-US" sz="2600" dirty="0"/>
              <a:t>. </a:t>
            </a:r>
            <a:r>
              <a:rPr lang="en-US" sz="2600" dirty="0" smtClean="0"/>
              <a:t>Development </a:t>
            </a:r>
            <a:r>
              <a:rPr lang="en-US" sz="2600" dirty="0"/>
              <a:t>of finance and credit institutions </a:t>
            </a:r>
            <a:endParaRPr lang="en-US" sz="2600" dirty="0" smtClean="0"/>
          </a:p>
          <a:p>
            <a:pPr marL="0" indent="0">
              <a:buNone/>
            </a:pPr>
            <a:r>
              <a:rPr lang="en-US" sz="2600" dirty="0" smtClean="0"/>
              <a:t>4</a:t>
            </a:r>
            <a:r>
              <a:rPr lang="en-US" sz="2600" dirty="0"/>
              <a:t>. </a:t>
            </a:r>
            <a:r>
              <a:rPr lang="en-US" sz="2600" dirty="0" smtClean="0"/>
              <a:t>Investments </a:t>
            </a:r>
            <a:endParaRPr lang="en-US" sz="2600" dirty="0"/>
          </a:p>
          <a:p>
            <a:pPr marL="0" indent="0">
              <a:buNone/>
            </a:pPr>
            <a:r>
              <a:rPr lang="en-US" sz="2600" dirty="0"/>
              <a:t>5. Parliament abolished the slave trade in </a:t>
            </a:r>
            <a:r>
              <a:rPr lang="en-US" sz="2600" dirty="0" smtClean="0"/>
              <a:t>1807</a:t>
            </a:r>
            <a:endParaRPr lang="en-US" sz="2600" dirty="0"/>
          </a:p>
        </p:txBody>
      </p:sp>
    </p:spTree>
    <p:extLst>
      <p:ext uri="{BB962C8B-B14F-4D97-AF65-F5344CB8AC3E}">
        <p14:creationId xmlns:p14="http://schemas.microsoft.com/office/powerpoint/2010/main" val="912670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cottage industry and transportation in 18th-century Great Britain. &#10;The map shows coal deposits in New Castle and metal goods in the cities of Sheffield and Birmingham. Iron deposits are also shown in three areas. Woolen cloth is shown in Manchester, Bath, Exeter and in the region northeast of London. Canals are shown throughout, connecting the country via the navigable rivers that are found all throughout England. &#10;"/>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Industrial Revolution in Britain</a:t>
            </a:r>
            <a:endParaRPr lang="en-US" dirty="0"/>
          </a:p>
        </p:txBody>
      </p:sp>
      <p:sp>
        <p:nvSpPr>
          <p:cNvPr id="3" name="Content Placeholder 2"/>
          <p:cNvSpPr>
            <a:spLocks noGrp="1"/>
          </p:cNvSpPr>
          <p:nvPr>
            <p:ph idx="1"/>
          </p:nvPr>
        </p:nvSpPr>
        <p:spPr>
          <a:xfrm>
            <a:off x="685799" y="1981200"/>
            <a:ext cx="7983415" cy="4114800"/>
          </a:xfrm>
        </p:spPr>
        <p:txBody>
          <a:bodyPr/>
          <a:lstStyle/>
          <a:p>
            <a:pPr marL="514350" indent="-514350">
              <a:buAutoNum type="alphaUcPeriod" startAt="2"/>
            </a:pPr>
            <a:r>
              <a:rPr lang="en-US" sz="2600" b="1" dirty="0" smtClean="0"/>
              <a:t>Technological Innovations and Early Factories</a:t>
            </a:r>
          </a:p>
          <a:p>
            <a:pPr marL="514350" indent="-514350">
              <a:buAutoNum type="arabicPeriod"/>
            </a:pPr>
            <a:r>
              <a:rPr lang="en-US" sz="2600" dirty="0" smtClean="0"/>
              <a:t>Machine power in the factory</a:t>
            </a:r>
          </a:p>
          <a:p>
            <a:pPr marL="514350" indent="-514350">
              <a:buAutoNum type="arabicPeriod"/>
            </a:pPr>
            <a:r>
              <a:rPr lang="en-US" sz="2600" dirty="0" smtClean="0"/>
              <a:t>Cotton textiles and the market for cloth</a:t>
            </a:r>
          </a:p>
          <a:p>
            <a:pPr marL="514350" indent="-514350">
              <a:buAutoNum type="arabicPeriod"/>
            </a:pPr>
            <a:r>
              <a:rPr lang="en-US" sz="2600" dirty="0" smtClean="0"/>
              <a:t>The cotton-spinning jenny and the water frame</a:t>
            </a:r>
          </a:p>
          <a:p>
            <a:pPr marL="514350" indent="-514350">
              <a:buAutoNum type="arabicPeriod"/>
            </a:pPr>
            <a:r>
              <a:rPr lang="en-US" sz="2600" dirty="0" smtClean="0"/>
              <a:t>Limitations of water frame</a:t>
            </a:r>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202937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Industrial Revolution in Britain</a:t>
            </a:r>
            <a:endParaRPr lang="en-US" dirty="0"/>
          </a:p>
        </p:txBody>
      </p:sp>
      <p:sp>
        <p:nvSpPr>
          <p:cNvPr id="3" name="Content Placeholder 2"/>
          <p:cNvSpPr>
            <a:spLocks noGrp="1"/>
          </p:cNvSpPr>
          <p:nvPr>
            <p:ph idx="1"/>
          </p:nvPr>
        </p:nvSpPr>
        <p:spPr>
          <a:xfrm>
            <a:off x="685799" y="1981200"/>
            <a:ext cx="7983415" cy="4114800"/>
          </a:xfrm>
        </p:spPr>
        <p:txBody>
          <a:bodyPr/>
          <a:lstStyle/>
          <a:p>
            <a:pPr marL="514350" indent="-514350">
              <a:buAutoNum type="alphaUcPeriod" startAt="2"/>
            </a:pPr>
            <a:r>
              <a:rPr lang="en-US" sz="2600" b="1" dirty="0" smtClean="0"/>
              <a:t>Technological Innovations and Early Factories</a:t>
            </a:r>
          </a:p>
          <a:p>
            <a:pPr marL="514350" indent="-514350">
              <a:buFont typeface="+mj-lt"/>
              <a:buAutoNum type="arabicPeriod" startAt="5"/>
            </a:pPr>
            <a:r>
              <a:rPr lang="en-US" sz="2600" dirty="0" smtClean="0"/>
              <a:t>Samuel Crompton’s hybrid machine (1790)</a:t>
            </a:r>
          </a:p>
          <a:p>
            <a:pPr marL="514350" indent="-514350">
              <a:buAutoNum type="arabicPeriod" startAt="5"/>
            </a:pPr>
            <a:r>
              <a:rPr lang="en-US" sz="2600" dirty="0" smtClean="0"/>
              <a:t>Allowed for international competition</a:t>
            </a:r>
          </a:p>
          <a:p>
            <a:pPr marL="514350" indent="-514350">
              <a:buAutoNum type="arabicPeriod" startAt="5"/>
            </a:pPr>
            <a:r>
              <a:rPr lang="en-US" sz="2600" dirty="0" smtClean="0"/>
              <a:t>Handloom weavers and the power loom</a:t>
            </a:r>
          </a:p>
          <a:p>
            <a:pPr marL="514350" indent="-514350">
              <a:buAutoNum type="arabicPeriod" startAt="5"/>
            </a:pPr>
            <a:r>
              <a:rPr lang="en-US" sz="2600" dirty="0" smtClean="0"/>
              <a:t>Owners exploited orphans for labor</a:t>
            </a:r>
          </a:p>
          <a:p>
            <a:pPr marL="514350" indent="-514350">
              <a:buAutoNum type="arabicPeriod" startAt="5"/>
            </a:pPr>
            <a:endParaRPr lang="en-US" sz="2600" dirty="0" smtClean="0"/>
          </a:p>
          <a:p>
            <a:pPr marL="514350" indent="-514350">
              <a:buAutoNum type="arabicPeriod" startAt="5"/>
            </a:pPr>
            <a:endParaRPr lang="en-US" sz="2600" dirty="0" smtClean="0"/>
          </a:p>
          <a:p>
            <a:pPr marL="514350" indent="-514350">
              <a:buAutoNum type="arabicPeriod" startAt="5"/>
            </a:pPr>
            <a:endParaRPr lang="en-US" sz="2600" dirty="0" smtClean="0"/>
          </a:p>
          <a:p>
            <a:pPr marL="514350" indent="-514350">
              <a:buAutoNum type="arabicPeriod" startAt="5"/>
            </a:pPr>
            <a:endParaRPr lang="en-US" sz="2600" dirty="0" smtClean="0"/>
          </a:p>
          <a:p>
            <a:pPr marL="514350" indent="-514350">
              <a:buAutoNum type="arabicPeriod" startAt="5"/>
            </a:pPr>
            <a:endParaRPr lang="en-US" sz="2600" dirty="0" smtClean="0"/>
          </a:p>
          <a:p>
            <a:pPr marL="514350" indent="-514350">
              <a:buAutoNum type="arabicPeriod" startAt="5"/>
            </a:pPr>
            <a:endParaRPr lang="en-US" sz="2600" dirty="0" smtClean="0"/>
          </a:p>
          <a:p>
            <a:pPr marL="514350" indent="-514350">
              <a:buAutoNum type="arabicPeriod" startAt="5"/>
            </a:pPr>
            <a:endParaRPr lang="en-US" sz="2600" dirty="0"/>
          </a:p>
        </p:txBody>
      </p:sp>
    </p:spTree>
    <p:extLst>
      <p:ext uri="{BB962C8B-B14F-4D97-AF65-F5344CB8AC3E}">
        <p14:creationId xmlns:p14="http://schemas.microsoft.com/office/powerpoint/2010/main" val="4262484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lack and white drawing of a woman working on a spinning jenny. "/>
          <p:cNvPicPr>
            <a:picLocks noChangeAspect="1"/>
          </p:cNvPicPr>
          <p:nvPr/>
        </p:nvPicPr>
        <p:blipFill>
          <a:blip r:embed="rId3"/>
          <a:stretch>
            <a:fillRect/>
          </a:stretch>
        </p:blipFill>
        <p:spPr>
          <a:xfrm>
            <a:off x="795528" y="185927"/>
            <a:ext cx="7552944" cy="648614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spindle containing blue yarn from a spinning jenny. "/>
          <p:cNvPicPr>
            <a:picLocks noChangeAspect="1"/>
          </p:cNvPicPr>
          <p:nvPr/>
        </p:nvPicPr>
        <p:blipFill>
          <a:blip r:embed="rId3"/>
          <a:stretch>
            <a:fillRect/>
          </a:stretch>
        </p:blipFill>
        <p:spPr>
          <a:xfrm>
            <a:off x="304800" y="1618488"/>
            <a:ext cx="8534400" cy="362102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675</TotalTime>
  <Words>6353</Words>
  <Application>Microsoft Office PowerPoint</Application>
  <PresentationFormat>On-screen Show (4:3)</PresentationFormat>
  <Paragraphs>422</Paragraphs>
  <Slides>47</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ＭＳ Ｐゴシック</vt:lpstr>
      <vt:lpstr>Arial</vt:lpstr>
      <vt:lpstr>Verdana</vt:lpstr>
      <vt:lpstr>Blank Presentation</vt:lpstr>
      <vt:lpstr>A History of Western Society Twelfth Edition</vt:lpstr>
      <vt:lpstr>PowerPoint Presentation</vt:lpstr>
      <vt:lpstr>I. The Industrial Revolution in Britain</vt:lpstr>
      <vt:lpstr>I. The Industrial Revolution in Britain</vt:lpstr>
      <vt:lpstr>PowerPoint Presentation</vt:lpstr>
      <vt:lpstr>I. The Industrial Revolution in Britain</vt:lpstr>
      <vt:lpstr>I. The Industrial Revolution in Britain</vt:lpstr>
      <vt:lpstr>PowerPoint Presentation</vt:lpstr>
      <vt:lpstr>PowerPoint Presentation</vt:lpstr>
      <vt:lpstr>PowerPoint Presentation</vt:lpstr>
      <vt:lpstr>PowerPoint Presentation</vt:lpstr>
      <vt:lpstr>I. The Industrial Revolution in Britain</vt:lpstr>
      <vt:lpstr>PowerPoint Presentation</vt:lpstr>
      <vt:lpstr>I. The Industrial Revolution in Britain</vt:lpstr>
      <vt:lpstr>I. The Industrial Revolution in Britain</vt:lpstr>
      <vt:lpstr>PowerPoint Presentation</vt:lpstr>
      <vt:lpstr>PowerPoint Presentation</vt:lpstr>
      <vt:lpstr>PowerPoint Presentation</vt:lpstr>
      <vt:lpstr>PowerPoint Presentation</vt:lpstr>
      <vt:lpstr>I. The Industrial Revolution in Britain</vt:lpstr>
      <vt:lpstr>PowerPoint Presentation</vt:lpstr>
      <vt:lpstr>II. Industrialization in Europe and the World</vt:lpstr>
      <vt:lpstr>II. Industrialization in Europe and the World</vt:lpstr>
      <vt:lpstr>PowerPoint Presentation</vt:lpstr>
      <vt:lpstr>II. Industrialization in Europe and the World</vt:lpstr>
      <vt:lpstr>II. Industrialization in Europe and the World</vt:lpstr>
      <vt:lpstr>PowerPoint Presentation</vt:lpstr>
      <vt:lpstr>II. Industrialization in Europe and the World</vt:lpstr>
      <vt:lpstr>II. Industrialization in Europe and the World</vt:lpstr>
      <vt:lpstr>III. New Patterns of Working and Living</vt:lpstr>
      <vt:lpstr>III. New Patterns of Working and Living</vt:lpstr>
      <vt:lpstr>III. New Patterns of Working and Living</vt:lpstr>
      <vt:lpstr>III. New Patterns of Working and Living</vt:lpstr>
      <vt:lpstr>III. New Patterns of Working and Living</vt:lpstr>
      <vt:lpstr>PowerPoint Presentation</vt:lpstr>
      <vt:lpstr>PowerPoint Presentation</vt:lpstr>
      <vt:lpstr>III. New Patterns of Working and Living</vt:lpstr>
      <vt:lpstr>III. New Patterns of Working and Living</vt:lpstr>
      <vt:lpstr>IV. Relations Between Capital and Labor</vt:lpstr>
      <vt:lpstr>IV. Relations Between Capital and Labor</vt:lpstr>
      <vt:lpstr>PowerPoint Presentation</vt:lpstr>
      <vt:lpstr>IV. Relations Between Capital and Labor</vt:lpstr>
      <vt:lpstr>PowerPoint Presentation</vt:lpstr>
      <vt:lpstr>IV. Relations Between Capital and Labor</vt:lpstr>
      <vt:lpstr>IV. Relations Between Capital and Labor</vt:lpstr>
      <vt:lpstr>PowerPoint Presentation</vt:lpstr>
      <vt:lpstr>IV. Relations Between Capital and Labor</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132</cp:revision>
  <dcterms:created xsi:type="dcterms:W3CDTF">2016-07-12T22:54:25Z</dcterms:created>
  <dcterms:modified xsi:type="dcterms:W3CDTF">2017-03-29T20:47:34Z</dcterms:modified>
  <cp:category/>
</cp:coreProperties>
</file>