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58" r:id="rId4"/>
    <p:sldId id="259" r:id="rId5"/>
    <p:sldId id="264" r:id="rId6"/>
    <p:sldId id="266" r:id="rId7"/>
    <p:sldId id="257" r:id="rId8"/>
    <p:sldId id="262" r:id="rId9"/>
    <p:sldId id="260" r:id="rId10"/>
    <p:sldId id="270" r:id="rId11"/>
    <p:sldId id="261" r:id="rId12"/>
    <p:sldId id="271" r:id="rId13"/>
    <p:sldId id="272" r:id="rId14"/>
    <p:sldId id="263" r:id="rId15"/>
    <p:sldId id="269" r:id="rId16"/>
  </p:sldIdLst>
  <p:sldSz cx="9144000" cy="6858000" type="screen4x3"/>
  <p:notesSz cx="6858000" cy="9144000"/>
  <p:embeddedFontLst>
    <p:embeddedFont>
      <p:font typeface="Behrensschrift" panose="020B0604020202020204" pitchFamily="2" charset="0"/>
      <p:regular r:id="rId18"/>
    </p:embeddedFont>
    <p:embeddedFont>
      <p:font typeface="Comic Sans MS" panose="030F0702030302020204" pitchFamily="66" charset="0"/>
      <p:regular r:id="rId19"/>
      <p:bold r:id="rId20"/>
    </p:embeddedFont>
    <p:embeddedFont>
      <p:font typeface="AuntJudy" panose="020B0604020202020204" pitchFamily="2" charset="0"/>
      <p:regular r:id="rId2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4E00"/>
    <a:srgbClr val="666633"/>
    <a:srgbClr val="FF6600"/>
    <a:srgbClr val="960000"/>
    <a:srgbClr val="745600"/>
    <a:srgbClr val="CC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DFF180-DF53-4913-87EC-F3F672A45B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916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32ED73-6C64-43C7-897E-16B6320BB71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33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2DABF-3987-4060-AC6A-E173B2324E3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499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82834-993C-45AC-A92A-3CCB5513911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30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4E7FB-5E19-42BB-A7B8-D43BDC9C86A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7139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C7AAD7-B8B3-48F8-9134-94258EB917A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2116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9948D-38E6-4098-9D8F-876A2FDDA29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2391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B147E-35C1-424D-BE8A-08E3698A023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204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48757-4A21-4B06-A387-FEC6757D582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095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916B8F-9C0E-4F96-ABE4-A9488D9D324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1555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6B1AC-59DE-496E-A3CB-A11E2A90172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1198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190510-DE44-4D7D-AA85-2B0D497AFC3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598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BE65C-8ED1-486F-B54C-5359A52B426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305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17CAC5-BAD7-433D-A82E-90878D37906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736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42371-7BDD-4606-A6FE-ABB67F6B216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4999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36E8AC-8455-4570-B233-ED2C68DB2BC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89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7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4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3588" y="228600"/>
            <a:ext cx="1801812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08150" y="228600"/>
            <a:ext cx="5253038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23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8150" y="228600"/>
            <a:ext cx="720725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52600" y="1447800"/>
            <a:ext cx="34671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1447800"/>
            <a:ext cx="34671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30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8150" y="228600"/>
            <a:ext cx="720725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447800"/>
            <a:ext cx="34671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2100" y="1447800"/>
            <a:ext cx="34671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75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8150" y="228600"/>
            <a:ext cx="720725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52600" y="1447800"/>
            <a:ext cx="34671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5372100" y="1447800"/>
            <a:ext cx="3467100" cy="5181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34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8150" y="228600"/>
            <a:ext cx="720725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52600" y="1447800"/>
            <a:ext cx="70866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2600" y="4114800"/>
            <a:ext cx="70866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2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8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894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447800"/>
            <a:ext cx="34671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1447800"/>
            <a:ext cx="34671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2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0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6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358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989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14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8150" y="228600"/>
            <a:ext cx="72072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447800"/>
            <a:ext cx="7086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pic>
        <p:nvPicPr>
          <p:cNvPr id="1031" name="Picture 7" descr="Liberty Leading the People - Delacroix - 1830 -deatil-musket bearer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96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960000"/>
          </a:solidFill>
          <a:effectLst>
            <a:outerShdw blurRad="38100" dist="38100" dir="2700000" algn="tl">
              <a:srgbClr val="C0C0C0"/>
            </a:outerShdw>
          </a:effectLst>
          <a:latin typeface="AuntJudy" pitchFamily="2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960000"/>
          </a:solidFill>
          <a:effectLst>
            <a:outerShdw blurRad="38100" dist="38100" dir="2700000" algn="tl">
              <a:srgbClr val="C0C0C0"/>
            </a:outerShdw>
          </a:effectLst>
          <a:latin typeface="AuntJudy" pitchFamily="2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960000"/>
          </a:solidFill>
          <a:effectLst>
            <a:outerShdw blurRad="38100" dist="38100" dir="2700000" algn="tl">
              <a:srgbClr val="C0C0C0"/>
            </a:outerShdw>
          </a:effectLst>
          <a:latin typeface="AuntJudy" pitchFamily="2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960000"/>
          </a:solidFill>
          <a:effectLst>
            <a:outerShdw blurRad="38100" dist="38100" dir="2700000" algn="tl">
              <a:srgbClr val="C0C0C0"/>
            </a:outerShdw>
          </a:effectLst>
          <a:latin typeface="AuntJudy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60000"/>
          </a:solidFill>
          <a:effectLst>
            <a:outerShdw blurRad="38100" dist="38100" dir="2700000" algn="tl">
              <a:srgbClr val="C0C0C0"/>
            </a:outerShdw>
          </a:effectLst>
          <a:latin typeface="AuntJudy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60000"/>
          </a:solidFill>
          <a:effectLst>
            <a:outerShdw blurRad="38100" dist="38100" dir="2700000" algn="tl">
              <a:srgbClr val="C0C0C0"/>
            </a:outerShdw>
          </a:effectLst>
          <a:latin typeface="AuntJudy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60000"/>
          </a:solidFill>
          <a:effectLst>
            <a:outerShdw blurRad="38100" dist="38100" dir="2700000" algn="tl">
              <a:srgbClr val="C0C0C0"/>
            </a:outerShdw>
          </a:effectLst>
          <a:latin typeface="AuntJudy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60000"/>
          </a:solidFill>
          <a:effectLst>
            <a:outerShdw blurRad="38100" dist="38100" dir="2700000" algn="tl">
              <a:srgbClr val="C0C0C0"/>
            </a:outerShdw>
          </a:effectLst>
          <a:latin typeface="AuntJudy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745600"/>
        </a:buClr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5188" indent="-293688" algn="l" rtl="0" fontAlgn="base">
        <a:spcBef>
          <a:spcPct val="20000"/>
        </a:spcBef>
        <a:spcAft>
          <a:spcPct val="0"/>
        </a:spcAft>
        <a:buClr>
          <a:srgbClr val="FF6600"/>
        </a:buClr>
        <a:buSzPct val="14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65238" indent="-228600" algn="l" rtl="0" fontAlgn="base">
        <a:spcBef>
          <a:spcPct val="20000"/>
        </a:spcBef>
        <a:spcAft>
          <a:spcPct val="0"/>
        </a:spcAft>
        <a:buClr>
          <a:srgbClr val="666633"/>
        </a:buClr>
        <a:buSzPct val="11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65288" indent="-285750" algn="l" rtl="0" fontAlgn="base">
        <a:spcBef>
          <a:spcPct val="20000"/>
        </a:spcBef>
        <a:spcAft>
          <a:spcPct val="0"/>
        </a:spcAft>
        <a:buClr>
          <a:srgbClr val="CC0000"/>
        </a:buClr>
        <a:buSzPct val="110000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2886075" y="750888"/>
            <a:ext cx="4810125" cy="3821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CC99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Behrensschrift"/>
              </a:rPr>
              <a:t>19c</a:t>
            </a:r>
          </a:p>
          <a:p>
            <a:pPr algn="ctr"/>
            <a:r>
              <a:rPr lang="en-US" sz="3600" kern="1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CC99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Behrensschrift"/>
              </a:rPr>
              <a:t>European</a:t>
            </a:r>
          </a:p>
          <a:p>
            <a:pPr algn="ctr"/>
            <a:r>
              <a:rPr lang="en-US" sz="3600" kern="1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CC99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Behrensschrift"/>
              </a:rPr>
              <a:t>Liberalism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514600" y="5426075"/>
            <a:ext cx="5638800" cy="617538"/>
          </a:xfrm>
          <a:prstGeom prst="rect">
            <a:avLst/>
          </a:prstGeom>
          <a:noFill/>
          <a:ln w="9525">
            <a:solidFill>
              <a:srgbClr val="960000"/>
            </a:solidFill>
            <a:miter lim="800000"/>
            <a:headEnd/>
            <a:tailEnd/>
          </a:ln>
          <a:effectLst>
            <a:prstShdw prst="shdw17" dist="17961" dir="2700000">
              <a:srgbClr val="96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182880" tIns="137160" rIns="18288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Hippies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08150" y="365125"/>
            <a:ext cx="7207250" cy="701675"/>
          </a:xfrm>
        </p:spPr>
        <p:txBody>
          <a:bodyPr/>
          <a:lstStyle/>
          <a:p>
            <a:r>
              <a:rPr lang="en-US" altLang="en-US" sz="4000" b="1">
                <a:latin typeface="Arial" panose="020B0604020202020204" pitchFamily="34" charset="0"/>
              </a:rPr>
              <a:t>Rousseau &amp; Totalitarianism</a:t>
            </a:r>
            <a:endParaRPr lang="en-US" altLang="en-US" sz="3200" b="1">
              <a:latin typeface="Arial" panose="020B0604020202020204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133600" y="1600200"/>
            <a:ext cx="6705600" cy="2819400"/>
          </a:xfrm>
        </p:spPr>
        <p:txBody>
          <a:bodyPr/>
          <a:lstStyle/>
          <a:p>
            <a:r>
              <a:rPr lang="en-US" altLang="en-US" sz="3200" b="1">
                <a:latin typeface="Arial" panose="020B0604020202020204" pitchFamily="34" charset="0"/>
              </a:rPr>
              <a:t>The “General Will” </a:t>
            </a:r>
            <a:r>
              <a:rPr lang="en-US" altLang="en-US" sz="3200" b="1">
                <a:latin typeface="Arial" panose="020B0604020202020204" pitchFamily="34" charset="0"/>
                <a:sym typeface="Wingdings" panose="05000000000000000000" pitchFamily="2" charset="2"/>
              </a:rPr>
              <a:t> a strong and direct form of democracy.</a:t>
            </a:r>
          </a:p>
          <a:p>
            <a:pPr lvl="1"/>
            <a:r>
              <a:rPr lang="en-US" altLang="en-US" sz="2800" b="1">
                <a:latin typeface="Arial" panose="020B0604020202020204" pitchFamily="34" charset="0"/>
              </a:rPr>
              <a:t>Only possible in a relatively small state?</a:t>
            </a:r>
          </a:p>
          <a:p>
            <a:pPr lvl="1"/>
            <a:r>
              <a:rPr lang="en-US" altLang="en-US" sz="2800" b="1">
                <a:latin typeface="Arial" panose="020B0604020202020204" pitchFamily="34" charset="0"/>
              </a:rPr>
              <a:t>Is Rousseau promoting collective tyranny?</a:t>
            </a:r>
            <a:br>
              <a:rPr lang="en-US" altLang="en-US" sz="2800" b="1">
                <a:latin typeface="Arial" panose="020B0604020202020204" pitchFamily="34" charset="0"/>
              </a:rPr>
            </a:br>
            <a:endParaRPr lang="en-US" altLang="en-US" sz="2800" b="1">
              <a:latin typeface="Arial" panose="020B0604020202020204" pitchFamily="34" charset="0"/>
            </a:endParaRPr>
          </a:p>
          <a:p>
            <a:r>
              <a:rPr lang="en-US" altLang="en-US" sz="3200" b="1">
                <a:latin typeface="Arial" panose="020B0604020202020204" pitchFamily="34" charset="0"/>
              </a:rPr>
              <a:t>Rousseau rejected representative democracy.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08150" y="304800"/>
            <a:ext cx="7207250" cy="762000"/>
          </a:xfrm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Francois Guizot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676400"/>
            <a:ext cx="3581400" cy="3810000"/>
          </a:xfrm>
        </p:spPr>
        <p:txBody>
          <a:bodyPr/>
          <a:lstStyle/>
          <a:p>
            <a:r>
              <a:rPr lang="en-US" altLang="en-US" sz="2600" b="1">
                <a:latin typeface="Arial" panose="020B0604020202020204" pitchFamily="34" charset="0"/>
              </a:rPr>
              <a:t>He ‘deconstructed’ the French Revolution, and distinguished between “Moderate Liberalism” and extremist Jacobinism.</a:t>
            </a:r>
          </a:p>
        </p:txBody>
      </p:sp>
      <p:pic>
        <p:nvPicPr>
          <p:cNvPr id="15366" name="Picture 6" descr="Francois Guizot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54200" y="1600200"/>
            <a:ext cx="2946400" cy="4114800"/>
          </a:xfrm>
          <a:noFill/>
          <a:ln>
            <a:solidFill>
              <a:srgbClr val="745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08150" y="228600"/>
            <a:ext cx="7207250" cy="701675"/>
          </a:xfrm>
        </p:spPr>
        <p:txBody>
          <a:bodyPr/>
          <a:lstStyle/>
          <a:p>
            <a:r>
              <a:rPr lang="en-US" altLang="en-US" sz="4000" b="1">
                <a:latin typeface="Arial" panose="020B0604020202020204" pitchFamily="34" charset="0"/>
              </a:rPr>
              <a:t>“Moderate” Liberalism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143000"/>
            <a:ext cx="7086600" cy="54864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 b="1">
                <a:latin typeface="Arial" panose="020B0604020202020204" pitchFamily="34" charset="0"/>
              </a:rPr>
              <a:t>Favored the idea of the sovereignty of the people, but…</a:t>
            </a:r>
          </a:p>
          <a:p>
            <a:pPr marL="952500" lvl="1" indent="-381000">
              <a:lnSpc>
                <a:spcPct val="9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Government should rest on the organized consent of at least the most important sections of the community.</a:t>
            </a:r>
          </a:p>
          <a:p>
            <a:pPr marL="952500" lvl="1" indent="-381000">
              <a:lnSpc>
                <a:spcPct val="9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An extension of the franchise to include all men of property.</a:t>
            </a:r>
          </a:p>
          <a:p>
            <a:pPr marL="1379538" lvl="2" indent="-342900">
              <a:lnSpc>
                <a:spcPct val="90000"/>
              </a:lnSpc>
            </a:pPr>
            <a:r>
              <a:rPr lang="en-US" altLang="en-US" sz="1800" b="1">
                <a:latin typeface="Arial" panose="020B0604020202020204" pitchFamily="34" charset="0"/>
              </a:rPr>
              <a:t>E</a:t>
            </a:r>
            <a:r>
              <a:rPr lang="en-US" altLang="en-US" sz="1800" b="1">
                <a:latin typeface="Arial" panose="020B0604020202020204" pitchFamily="34" charset="0"/>
                <a:sym typeface="Wingdings" panose="05000000000000000000" pitchFamily="2" charset="2"/>
              </a:rPr>
              <a:t>xclude the working class!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 b="1">
                <a:latin typeface="Arial" panose="020B0604020202020204" pitchFamily="34" charset="0"/>
              </a:rPr>
              <a:t>A good constitutional monarchy was the best form of government.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 b="1">
                <a:latin typeface="Arial" panose="020B0604020202020204" pitchFamily="34" charset="0"/>
              </a:rPr>
              <a:t>Valued liberty more than equality.</a:t>
            </a:r>
          </a:p>
          <a:p>
            <a:pPr marL="952500" lvl="1" indent="-381000">
              <a:lnSpc>
                <a:spcPct val="9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Confidence in man’s powers of self-government and self-control.</a:t>
            </a:r>
          </a:p>
          <a:p>
            <a:pPr marL="952500" lvl="1" indent="-381000">
              <a:lnSpc>
                <a:spcPct val="9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Freedom of the press.</a:t>
            </a:r>
          </a:p>
          <a:p>
            <a:pPr marL="952500" lvl="1" indent="-381000">
              <a:lnSpc>
                <a:spcPct val="9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Free right of assembly.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 b="1">
                <a:latin typeface="Arial" panose="020B0604020202020204" pitchFamily="34" charset="0"/>
              </a:rPr>
              <a:t>Written constitutions.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08150" y="152400"/>
            <a:ext cx="7207250" cy="671513"/>
          </a:xfrm>
        </p:spPr>
        <p:txBody>
          <a:bodyPr/>
          <a:lstStyle/>
          <a:p>
            <a:r>
              <a:rPr lang="en-US" altLang="en-US" sz="3800" b="1">
                <a:latin typeface="Arial" panose="020B0604020202020204" pitchFamily="34" charset="0"/>
              </a:rPr>
              <a:t>“Moderate” Liberalism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914400"/>
            <a:ext cx="7086600" cy="57150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AutoNum type="arabicPeriod" startAt="5"/>
            </a:pPr>
            <a:r>
              <a:rPr lang="en-US" altLang="en-US" sz="2200" b="1">
                <a:latin typeface="Arial" panose="020B0604020202020204" pitchFamily="34" charset="0"/>
              </a:rPr>
              <a:t>Economic policies:</a:t>
            </a:r>
          </a:p>
          <a:p>
            <a:pPr marL="952500" lvl="1" indent="-381000"/>
            <a:r>
              <a:rPr lang="en-US" altLang="en-US" sz="1900" b="1">
                <a:latin typeface="Arial" panose="020B0604020202020204" pitchFamily="34" charset="0"/>
              </a:rPr>
              <a:t>Laissez-faire economy.</a:t>
            </a:r>
          </a:p>
          <a:p>
            <a:pPr marL="952500" lvl="1" indent="-381000"/>
            <a:r>
              <a:rPr lang="en-US" altLang="en-US" sz="1900" b="1">
                <a:latin typeface="Arial" panose="020B0604020202020204" pitchFamily="34" charset="0"/>
              </a:rPr>
              <a:t>Free trade.</a:t>
            </a:r>
          </a:p>
          <a:p>
            <a:pPr marL="952500" lvl="1" indent="-381000"/>
            <a:r>
              <a:rPr lang="en-US" altLang="en-US" sz="1900" b="1">
                <a:latin typeface="Arial" panose="020B0604020202020204" pitchFamily="34" charset="0"/>
              </a:rPr>
              <a:t>Lower tariffs.</a:t>
            </a:r>
          </a:p>
          <a:p>
            <a:pPr marL="952500" lvl="1" indent="-381000"/>
            <a:r>
              <a:rPr lang="en-US" altLang="en-US" sz="1900" b="1">
                <a:latin typeface="Arial" panose="020B0604020202020204" pitchFamily="34" charset="0"/>
              </a:rPr>
              <a:t>Against the right of the working class to organize into unions.</a:t>
            </a:r>
          </a:p>
          <a:p>
            <a:pPr marL="457200" indent="-457200">
              <a:buFontTx/>
              <a:buAutoNum type="arabicPeriod" startAt="6"/>
            </a:pPr>
            <a:r>
              <a:rPr lang="en-US" altLang="en-US" sz="2200" b="1">
                <a:latin typeface="Arial" panose="020B0604020202020204" pitchFamily="34" charset="0"/>
              </a:rPr>
              <a:t>The general progress of humanity would emerge from the growth of wealth and from science and inventions.</a:t>
            </a:r>
          </a:p>
          <a:p>
            <a:pPr marL="457200" indent="-457200">
              <a:buFontTx/>
              <a:buAutoNum type="arabicPeriod" startAt="6"/>
            </a:pPr>
            <a:r>
              <a:rPr lang="en-US" altLang="en-US" sz="2200" b="1">
                <a:latin typeface="Arial" panose="020B0604020202020204" pitchFamily="34" charset="0"/>
              </a:rPr>
              <a:t>Established churches &amp; the landed aristocracy were obstacles to the advancement of civilization.</a:t>
            </a:r>
          </a:p>
          <a:p>
            <a:pPr marL="457200" indent="-457200">
              <a:buFontTx/>
              <a:buAutoNum type="arabicPeriod" startAt="6"/>
            </a:pPr>
            <a:r>
              <a:rPr lang="en-US" altLang="en-US" sz="2200" b="1">
                <a:latin typeface="Arial" panose="020B0604020202020204" pitchFamily="34" charset="0"/>
              </a:rPr>
              <a:t>Orderly change by legislative process.</a:t>
            </a:r>
          </a:p>
          <a:p>
            <a:pPr marL="457200" indent="-457200">
              <a:buFontTx/>
              <a:buAutoNum type="arabicPeriod" startAt="6"/>
            </a:pPr>
            <a:r>
              <a:rPr lang="en-US" altLang="en-US" sz="2200" b="1">
                <a:latin typeface="Arial" panose="020B0604020202020204" pitchFamily="34" charset="0"/>
              </a:rPr>
              <a:t>A dislike of wars, conquests, a standing army, and military expenditures.</a:t>
            </a:r>
          </a:p>
          <a:p>
            <a:pPr marL="457200" indent="-457200">
              <a:buFontTx/>
              <a:buAutoNum type="arabicPeriod" startAt="6"/>
            </a:pPr>
            <a:r>
              <a:rPr lang="en-US" altLang="en-US" sz="2200" b="1">
                <a:latin typeface="Arial" panose="020B0604020202020204" pitchFamily="34" charset="0"/>
              </a:rPr>
              <a:t>Hated the idea of revolution!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08150" y="228600"/>
            <a:ext cx="7207250" cy="1311275"/>
          </a:xfrm>
        </p:spPr>
        <p:txBody>
          <a:bodyPr/>
          <a:lstStyle/>
          <a:p>
            <a:r>
              <a:rPr lang="en-US" altLang="en-US" sz="4000" b="1">
                <a:latin typeface="Arial" panose="020B0604020202020204" pitchFamily="34" charset="0"/>
              </a:rPr>
              <a:t>Guizot Accepts the Charter from Louis Philippe</a:t>
            </a:r>
          </a:p>
        </p:txBody>
      </p:sp>
      <p:pic>
        <p:nvPicPr>
          <p:cNvPr id="18439" name="Picture 7" descr="Guizot accepts the charter from Louis Phillipe"/>
          <p:cNvPicPr>
            <a:picLocks noChangeAspect="1" noChangeArrowheads="1"/>
          </p:cNvPicPr>
          <p:nvPr/>
        </p:nvPicPr>
        <p:blipFill>
          <a:blip r:embed="rId3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57400"/>
            <a:ext cx="7162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08150" y="304800"/>
            <a:ext cx="7207250" cy="762000"/>
          </a:xfrm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Challenges to Liberalism</a:t>
            </a:r>
            <a:endParaRPr lang="en-US" altLang="en-US" sz="3600" b="1">
              <a:latin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0" y="1371600"/>
            <a:ext cx="6324600" cy="3810000"/>
          </a:xfrm>
        </p:spPr>
        <p:txBody>
          <a:bodyPr/>
          <a:lstStyle/>
          <a:p>
            <a:pPr marL="403225" indent="-403225"/>
            <a:r>
              <a:rPr lang="en-US" altLang="en-US" sz="2400" b="1">
                <a:latin typeface="Arial" panose="020B0604020202020204" pitchFamily="34" charset="0"/>
              </a:rPr>
              <a:t>From above </a:t>
            </a:r>
            <a:r>
              <a:rPr lang="en-US" altLang="en-US" sz="2400" b="1">
                <a:latin typeface="Arial" panose="020B0604020202020204" pitchFamily="34" charset="0"/>
                <a:sym typeface="Wingdings" panose="05000000000000000000" pitchFamily="2" charset="2"/>
              </a:rPr>
              <a:t> the conservative </a:t>
            </a:r>
            <a:br>
              <a:rPr lang="en-US" altLang="en-US" sz="2400" b="1">
                <a:latin typeface="Arial" panose="020B0604020202020204" pitchFamily="34" charset="0"/>
                <a:sym typeface="Wingdings" panose="05000000000000000000" pitchFamily="2" charset="2"/>
              </a:rPr>
            </a:br>
            <a:r>
              <a:rPr lang="en-US" altLang="en-US" sz="2400" b="1">
                <a:latin typeface="Arial" panose="020B0604020202020204" pitchFamily="34" charset="0"/>
                <a:sym typeface="Wingdings" panose="05000000000000000000" pitchFamily="2" charset="2"/>
              </a:rPr>
              <a:t>                       upper class.</a:t>
            </a:r>
          </a:p>
          <a:p>
            <a:pPr marL="403225" indent="-403225"/>
            <a:r>
              <a:rPr lang="en-US" altLang="en-US" sz="2400" b="1">
                <a:latin typeface="Arial" panose="020B0604020202020204" pitchFamily="34" charset="0"/>
              </a:rPr>
              <a:t>From below </a:t>
            </a:r>
            <a:r>
              <a:rPr lang="en-US" altLang="en-US" sz="2400" b="1">
                <a:latin typeface="Arial" panose="020B0604020202020204" pitchFamily="34" charset="0"/>
                <a:sym typeface="Wingdings" panose="05000000000000000000" pitchFamily="2" charset="2"/>
              </a:rPr>
              <a:t> socialism/Marxism.</a:t>
            </a:r>
          </a:p>
          <a:p>
            <a:pPr marL="403225" indent="-403225"/>
            <a:r>
              <a:rPr lang="en-US" altLang="en-US" sz="2400" b="1">
                <a:latin typeface="Arial" panose="020B0604020202020204" pitchFamily="34" charset="0"/>
                <a:sym typeface="Wingdings" panose="05000000000000000000" pitchFamily="2" charset="2"/>
              </a:rPr>
              <a:t>From organized religions.</a:t>
            </a:r>
          </a:p>
          <a:p>
            <a:pPr marL="403225" indent="-403225"/>
            <a:r>
              <a:rPr lang="en-US" altLang="en-US" sz="2400" b="1">
                <a:latin typeface="Arial" panose="020B0604020202020204" pitchFamily="34" charset="0"/>
                <a:sym typeface="Wingdings" panose="05000000000000000000" pitchFamily="2" charset="2"/>
              </a:rPr>
              <a:t>From militarism and imperialism.</a:t>
            </a:r>
          </a:p>
          <a:p>
            <a:pPr marL="403225" indent="-403225"/>
            <a:r>
              <a:rPr lang="en-US" altLang="en-US" sz="2400" b="1">
                <a:latin typeface="Arial" panose="020B0604020202020204" pitchFamily="34" charset="0"/>
                <a:sym typeface="Wingdings" panose="05000000000000000000" pitchFamily="2" charset="2"/>
              </a:rPr>
              <a:t>From economic upheavals:</a:t>
            </a:r>
          </a:p>
          <a:p>
            <a:pPr marL="976313" lvl="1"/>
            <a:r>
              <a:rPr lang="en-US" altLang="en-US" sz="2000" b="1">
                <a:latin typeface="Arial" panose="020B0604020202020204" pitchFamily="34" charset="0"/>
                <a:sym typeface="Wingdings" panose="05000000000000000000" pitchFamily="2" charset="2"/>
              </a:rPr>
              <a:t>Irish Potato Famine [1845-1852].</a:t>
            </a:r>
          </a:p>
          <a:p>
            <a:pPr marL="976313" lvl="1"/>
            <a:r>
              <a:rPr lang="en-US" altLang="en-US" sz="2000" b="1">
                <a:latin typeface="Arial" panose="020B0604020202020204" pitchFamily="34" charset="0"/>
              </a:rPr>
              <a:t>Great Depressions [1873-1896].</a:t>
            </a:r>
          </a:p>
        </p:txBody>
      </p:sp>
      <p:pic>
        <p:nvPicPr>
          <p:cNvPr id="26628" name="Picture 4" descr="Poor witing at a soup kitchen - 1847"/>
          <p:cNvPicPr>
            <a:picLocks noChangeAspect="1" noChangeArrowheads="1"/>
          </p:cNvPicPr>
          <p:nvPr/>
        </p:nvPicPr>
        <p:blipFill>
          <a:blip r:embed="rId3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800600"/>
            <a:ext cx="5410200" cy="2057400"/>
          </a:xfrm>
          <a:prstGeom prst="rect">
            <a:avLst/>
          </a:prstGeom>
          <a:noFill/>
          <a:ln w="9525">
            <a:solidFill>
              <a:srgbClr val="745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7239000" cy="823913"/>
          </a:xfrm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Origins of </a:t>
            </a:r>
            <a:r>
              <a:rPr lang="en-US" altLang="en-US" sz="4800" b="1">
                <a:latin typeface="Arial" panose="020B0604020202020204" pitchFamily="34" charset="0"/>
              </a:rPr>
              <a:t>19</a:t>
            </a:r>
            <a:r>
              <a:rPr lang="en-US" altLang="en-US" b="1" baseline="30000">
                <a:latin typeface="Arial" panose="020B0604020202020204" pitchFamily="34" charset="0"/>
              </a:rPr>
              <a:t>c</a:t>
            </a:r>
            <a:r>
              <a:rPr lang="en-US" altLang="en-US" b="1">
                <a:latin typeface="Arial" panose="020B0604020202020204" pitchFamily="34" charset="0"/>
              </a:rPr>
              <a:t> Liberalism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2925" y="1524000"/>
            <a:ext cx="6950075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>
                <a:latin typeface="Arial" panose="020B0604020202020204" pitchFamily="34" charset="0"/>
              </a:rPr>
              <a:t>The word was first used when the term was adopted by the Spanish political party, the </a:t>
            </a:r>
            <a:r>
              <a:rPr lang="en-US" altLang="en-US" b="1" i="1">
                <a:latin typeface="Arial" panose="020B0604020202020204" pitchFamily="34" charset="0"/>
              </a:rPr>
              <a:t>Liberales</a:t>
            </a:r>
            <a:r>
              <a:rPr lang="en-US" altLang="en-US" b="1">
                <a:latin typeface="Arial" panose="020B0604020202020204" pitchFamily="34" charset="0"/>
              </a:rPr>
              <a:t>, in 1812.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latin typeface="Arial" panose="020B0604020202020204" pitchFamily="34" charset="0"/>
              </a:rPr>
              <a:t>The roots of liberalism came from two very different traditions of English &amp; French political thought.</a:t>
            </a:r>
          </a:p>
          <a:p>
            <a:pPr lvl="1">
              <a:lnSpc>
                <a:spcPct val="90000"/>
              </a:lnSpc>
            </a:pPr>
            <a:r>
              <a:rPr lang="en-US" altLang="en-US" b="1">
                <a:latin typeface="Arial" panose="020B0604020202020204" pitchFamily="34" charset="0"/>
              </a:rPr>
              <a:t>England</a:t>
            </a:r>
          </a:p>
          <a:p>
            <a:pPr lvl="2">
              <a:lnSpc>
                <a:spcPct val="90000"/>
              </a:lnSpc>
            </a:pPr>
            <a:r>
              <a:rPr lang="en-US" altLang="en-US" b="1">
                <a:latin typeface="Arial" panose="020B0604020202020204" pitchFamily="34" charset="0"/>
              </a:rPr>
              <a:t>John Locke</a:t>
            </a:r>
          </a:p>
          <a:p>
            <a:pPr lvl="2">
              <a:lnSpc>
                <a:spcPct val="90000"/>
              </a:lnSpc>
            </a:pPr>
            <a:r>
              <a:rPr lang="en-US" altLang="en-US" b="1">
                <a:latin typeface="Arial" panose="020B0604020202020204" pitchFamily="34" charset="0"/>
              </a:rPr>
              <a:t>Adam Smith</a:t>
            </a:r>
          </a:p>
          <a:p>
            <a:pPr lvl="1">
              <a:lnSpc>
                <a:spcPct val="90000"/>
              </a:lnSpc>
            </a:pPr>
            <a:r>
              <a:rPr lang="en-US" altLang="en-US" b="1">
                <a:latin typeface="Arial" panose="020B0604020202020204" pitchFamily="34" charset="0"/>
              </a:rPr>
              <a:t>France</a:t>
            </a:r>
          </a:p>
          <a:p>
            <a:pPr lvl="2">
              <a:lnSpc>
                <a:spcPct val="90000"/>
              </a:lnSpc>
            </a:pPr>
            <a:r>
              <a:rPr lang="en-US" altLang="en-US" b="1">
                <a:latin typeface="Arial" panose="020B0604020202020204" pitchFamily="34" charset="0"/>
              </a:rPr>
              <a:t>Jean Jacques Rousseau</a:t>
            </a:r>
          </a:p>
          <a:p>
            <a:pPr lvl="2">
              <a:lnSpc>
                <a:spcPct val="90000"/>
              </a:lnSpc>
            </a:pPr>
            <a:r>
              <a:rPr lang="en-US" altLang="en-US" b="1">
                <a:latin typeface="Arial" panose="020B0604020202020204" pitchFamily="34" charset="0"/>
              </a:rPr>
              <a:t>Francois Guizot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John Locke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143000"/>
            <a:ext cx="6629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>
                <a:latin typeface="Arial" panose="020B0604020202020204" pitchFamily="34" charset="0"/>
              </a:rPr>
              <a:t>Contract theory of </a:t>
            </a:r>
            <a:br>
              <a:rPr lang="en-US" altLang="en-US" sz="2400" b="1">
                <a:latin typeface="Arial" panose="020B0604020202020204" pitchFamily="34" charset="0"/>
              </a:rPr>
            </a:br>
            <a:r>
              <a:rPr lang="en-US" altLang="en-US" sz="2400" b="1">
                <a:latin typeface="Arial" panose="020B0604020202020204" pitchFamily="34" charset="0"/>
              </a:rPr>
              <a:t>government.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Regarded the state as a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human construction, 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established by an original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contract.</a:t>
            </a:r>
          </a:p>
          <a:p>
            <a:pPr>
              <a:lnSpc>
                <a:spcPct val="90000"/>
              </a:lnSpc>
            </a:pPr>
            <a:r>
              <a:rPr lang="en-US" altLang="en-US" sz="2400" b="1">
                <a:latin typeface="Arial" panose="020B0604020202020204" pitchFamily="34" charset="0"/>
              </a:rPr>
              <a:t>Limited, constitutional </a:t>
            </a:r>
            <a:br>
              <a:rPr lang="en-US" altLang="en-US" sz="2400" b="1">
                <a:latin typeface="Arial" panose="020B0604020202020204" pitchFamily="34" charset="0"/>
              </a:rPr>
            </a:br>
            <a:r>
              <a:rPr lang="en-US" altLang="en-US" sz="2400" b="1">
                <a:latin typeface="Arial" panose="020B0604020202020204" pitchFamily="34" charset="0"/>
              </a:rPr>
              <a:t>government.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Civil society of free men, 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equal under the rule of 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law, bound together by 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no common purpose but 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sharing respect for 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each other’s rights.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Doctrine of natural 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rights.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Links private property with individual liberty.</a:t>
            </a:r>
          </a:p>
        </p:txBody>
      </p:sp>
      <p:pic>
        <p:nvPicPr>
          <p:cNvPr id="8199" name="Picture 7" descr="John_Locke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r="2429"/>
          <a:stretch>
            <a:fillRect/>
          </a:stretch>
        </p:blipFill>
        <p:spPr>
          <a:xfrm>
            <a:off x="6019800" y="1295400"/>
            <a:ext cx="2895600" cy="4038600"/>
          </a:xfrm>
          <a:noFill/>
          <a:ln>
            <a:solidFill>
              <a:srgbClr val="745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Adam Smith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371600"/>
            <a:ext cx="396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>
                <a:latin typeface="Arial" panose="020B0604020202020204" pitchFamily="34" charset="0"/>
              </a:rPr>
              <a:t>His </a:t>
            </a:r>
            <a:r>
              <a:rPr lang="en-US" altLang="en-US" sz="2400" b="1" i="1">
                <a:latin typeface="Arial" panose="020B0604020202020204" pitchFamily="34" charset="0"/>
              </a:rPr>
              <a:t>Wealth of Nations</a:t>
            </a:r>
            <a:r>
              <a:rPr lang="en-US" altLang="en-US" sz="2400" b="1">
                <a:latin typeface="Arial" panose="020B0604020202020204" pitchFamily="34" charset="0"/>
              </a:rPr>
              <a:t> adds an economic dimension.</a:t>
            </a:r>
          </a:p>
          <a:p>
            <a:pPr>
              <a:lnSpc>
                <a:spcPct val="90000"/>
              </a:lnSpc>
            </a:pPr>
            <a:r>
              <a:rPr lang="en-US" altLang="en-US" sz="2400" b="1">
                <a:latin typeface="Arial" panose="020B0604020202020204" pitchFamily="34" charset="0"/>
              </a:rPr>
              <a:t>He merged Locke’s ideas of civil society with economic theory.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Free trade economics.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Saw the “invisible hand” where a benevolent God administered a universe in which human happiness was maximized.</a:t>
            </a:r>
          </a:p>
        </p:txBody>
      </p:sp>
      <p:pic>
        <p:nvPicPr>
          <p:cNvPr id="11271" name="Picture 7" descr="AdamSmith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lum bright="-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12925" y="1447800"/>
            <a:ext cx="2911475" cy="4343400"/>
          </a:xfrm>
          <a:noFill/>
          <a:ln>
            <a:solidFill>
              <a:srgbClr val="745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John Stuart Mill  </a:t>
            </a:r>
            <a:r>
              <a:rPr lang="en-US" altLang="en-US" sz="3600" b="1">
                <a:latin typeface="Arial" panose="020B0604020202020204" pitchFamily="34" charset="0"/>
              </a:rPr>
              <a:t>(1806-1873)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295400"/>
            <a:ext cx="7010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>
                <a:latin typeface="Arial" panose="020B0604020202020204" pitchFamily="34" charset="0"/>
              </a:rPr>
              <a:t>Wrote works on logic </a:t>
            </a:r>
            <a:br>
              <a:rPr lang="en-US" altLang="en-US" sz="2400" b="1">
                <a:latin typeface="Arial" panose="020B0604020202020204" pitchFamily="34" charset="0"/>
              </a:rPr>
            </a:br>
            <a:r>
              <a:rPr lang="en-US" altLang="en-US" sz="2400" b="1">
                <a:latin typeface="Arial" panose="020B0604020202020204" pitchFamily="34" charset="0"/>
              </a:rPr>
              <a:t>and metaphysics, history </a:t>
            </a:r>
            <a:br>
              <a:rPr lang="en-US" altLang="en-US" sz="2400" b="1">
                <a:latin typeface="Arial" panose="020B0604020202020204" pitchFamily="34" charset="0"/>
              </a:rPr>
            </a:br>
            <a:r>
              <a:rPr lang="en-US" altLang="en-US" sz="2400" b="1">
                <a:latin typeface="Arial" panose="020B0604020202020204" pitchFamily="34" charset="0"/>
              </a:rPr>
              <a:t>and literature, economics </a:t>
            </a:r>
            <a:br>
              <a:rPr lang="en-US" altLang="en-US" sz="2400" b="1">
                <a:latin typeface="Arial" panose="020B0604020202020204" pitchFamily="34" charset="0"/>
              </a:rPr>
            </a:br>
            <a:r>
              <a:rPr lang="en-US" altLang="en-US" sz="2400" b="1">
                <a:latin typeface="Arial" panose="020B0604020202020204" pitchFamily="34" charset="0"/>
              </a:rPr>
              <a:t>and political theory.</a:t>
            </a:r>
          </a:p>
          <a:p>
            <a:pPr>
              <a:lnSpc>
                <a:spcPct val="90000"/>
              </a:lnSpc>
            </a:pPr>
            <a:r>
              <a:rPr lang="en-US" altLang="en-US" sz="2400" b="1">
                <a:latin typeface="Arial" panose="020B0604020202020204" pitchFamily="34" charset="0"/>
              </a:rPr>
              <a:t>Learned Greek at 3; Latin </a:t>
            </a:r>
            <a:br>
              <a:rPr lang="en-US" altLang="en-US" sz="2400" b="1">
                <a:latin typeface="Arial" panose="020B0604020202020204" pitchFamily="34" charset="0"/>
              </a:rPr>
            </a:br>
            <a:r>
              <a:rPr lang="en-US" altLang="en-US" sz="2400" b="1">
                <a:latin typeface="Arial" panose="020B0604020202020204" pitchFamily="34" charset="0"/>
              </a:rPr>
              <a:t>a bit later.</a:t>
            </a:r>
          </a:p>
          <a:p>
            <a:pPr>
              <a:lnSpc>
                <a:spcPct val="90000"/>
              </a:lnSpc>
            </a:pPr>
            <a:r>
              <a:rPr lang="en-US" altLang="en-US" sz="2400" b="1">
                <a:latin typeface="Arial" panose="020B0604020202020204" pitchFamily="34" charset="0"/>
              </a:rPr>
              <a:t>By 12 he was a competent </a:t>
            </a:r>
            <a:br>
              <a:rPr lang="en-US" altLang="en-US" sz="2400" b="1">
                <a:latin typeface="Arial" panose="020B0604020202020204" pitchFamily="34" charset="0"/>
              </a:rPr>
            </a:br>
            <a:r>
              <a:rPr lang="en-US" altLang="en-US" sz="2400" b="1">
                <a:latin typeface="Arial" panose="020B0604020202020204" pitchFamily="34" charset="0"/>
              </a:rPr>
              <a:t>logician.</a:t>
            </a:r>
          </a:p>
          <a:p>
            <a:pPr>
              <a:lnSpc>
                <a:spcPct val="90000"/>
              </a:lnSpc>
            </a:pPr>
            <a:r>
              <a:rPr lang="en-US" altLang="en-US" sz="2400" b="1">
                <a:latin typeface="Arial" panose="020B0604020202020204" pitchFamily="34" charset="0"/>
              </a:rPr>
              <a:t>By 16 he was a trained </a:t>
            </a:r>
            <a:br>
              <a:rPr lang="en-US" altLang="en-US" sz="2400" b="1">
                <a:latin typeface="Arial" panose="020B0604020202020204" pitchFamily="34" charset="0"/>
              </a:rPr>
            </a:br>
            <a:r>
              <a:rPr lang="en-US" altLang="en-US" sz="2400" b="1">
                <a:latin typeface="Arial" panose="020B0604020202020204" pitchFamily="34" charset="0"/>
              </a:rPr>
              <a:t>economist.</a:t>
            </a:r>
          </a:p>
          <a:p>
            <a:pPr>
              <a:lnSpc>
                <a:spcPct val="90000"/>
              </a:lnSpc>
            </a:pPr>
            <a:r>
              <a:rPr lang="en-US" altLang="en-US" sz="2400" b="1">
                <a:latin typeface="Arial" panose="020B0604020202020204" pitchFamily="34" charset="0"/>
              </a:rPr>
              <a:t>A utilitarian: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 i="1">
                <a:latin typeface="Arial" panose="020B0604020202020204" pitchFamily="34" charset="0"/>
              </a:rPr>
              <a:t>The greatest happiness for the greatest number.</a:t>
            </a:r>
            <a:endParaRPr lang="en-US" altLang="en-US" sz="20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b="1">
                <a:latin typeface="Arial" panose="020B0604020202020204" pitchFamily="34" charset="0"/>
              </a:rPr>
              <a:t>Wrote </a:t>
            </a:r>
            <a:r>
              <a:rPr lang="en-US" altLang="en-US" sz="2400" b="1" i="1">
                <a:latin typeface="Arial" panose="020B0604020202020204" pitchFamily="34" charset="0"/>
              </a:rPr>
              <a:t>On Liberty</a:t>
            </a:r>
            <a:r>
              <a:rPr lang="en-US" altLang="en-US" sz="2400" b="1">
                <a:latin typeface="Arial" panose="020B0604020202020204" pitchFamily="34" charset="0"/>
              </a:rPr>
              <a:t> in 1859.</a:t>
            </a:r>
          </a:p>
        </p:txBody>
      </p:sp>
      <p:pic>
        <p:nvPicPr>
          <p:cNvPr id="19462" name="Picture 6" descr="John Stuart Mill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9" r="8501"/>
          <a:stretch>
            <a:fillRect/>
          </a:stretch>
        </p:blipFill>
        <p:spPr>
          <a:xfrm>
            <a:off x="6172200" y="1371600"/>
            <a:ext cx="2590800" cy="3581400"/>
          </a:xfrm>
          <a:noFill/>
          <a:ln>
            <a:solidFill>
              <a:srgbClr val="745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>
                <a:latin typeface="Arial" panose="020B0604020202020204" pitchFamily="34" charset="0"/>
              </a:rPr>
              <a:t>On Liberty </a:t>
            </a:r>
            <a:r>
              <a:rPr lang="en-US" altLang="en-US" sz="3600" b="1">
                <a:latin typeface="Arial" panose="020B0604020202020204" pitchFamily="34" charset="0"/>
              </a:rPr>
              <a:t>(1859)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81200" y="1295400"/>
            <a:ext cx="6705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Government might be antagonistic to the causes of individual freedom.</a:t>
            </a:r>
          </a:p>
          <a:p>
            <a:pPr>
              <a:lnSpc>
                <a:spcPct val="9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The sole purpose of government is “self-protection.”</a:t>
            </a:r>
          </a:p>
          <a:p>
            <a:pPr>
              <a:lnSpc>
                <a:spcPct val="9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Government may only coerce others in self-defense.</a:t>
            </a:r>
          </a:p>
          <a:p>
            <a:pPr>
              <a:lnSpc>
                <a:spcPct val="9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We should maximize human development for a more equal society:</a:t>
            </a:r>
          </a:p>
          <a:p>
            <a:pPr lvl="1">
              <a:lnSpc>
                <a:spcPct val="90000"/>
              </a:lnSpc>
            </a:pPr>
            <a:r>
              <a:rPr lang="en-US" altLang="en-US" sz="1800" b="1">
                <a:latin typeface="Arial" panose="020B0604020202020204" pitchFamily="34" charset="0"/>
              </a:rPr>
              <a:t>Mill favored a more open administration.</a:t>
            </a:r>
          </a:p>
          <a:p>
            <a:pPr lvl="1">
              <a:lnSpc>
                <a:spcPct val="90000"/>
              </a:lnSpc>
            </a:pPr>
            <a:r>
              <a:rPr lang="en-US" altLang="en-US" sz="1800" b="1">
                <a:latin typeface="Arial" panose="020B0604020202020204" pitchFamily="34" charset="0"/>
              </a:rPr>
              <a:t>Organized interest groups.</a:t>
            </a:r>
          </a:p>
          <a:p>
            <a:pPr lvl="1">
              <a:lnSpc>
                <a:spcPct val="90000"/>
              </a:lnSpc>
            </a:pPr>
            <a:r>
              <a:rPr lang="en-US" altLang="en-US" sz="1800" b="1">
                <a:latin typeface="Arial" panose="020B0604020202020204" pitchFamily="34" charset="0"/>
              </a:rPr>
              <a:t>Workers cooperatives</a:t>
            </a:r>
          </a:p>
          <a:p>
            <a:pPr lvl="2">
              <a:lnSpc>
                <a:spcPct val="90000"/>
              </a:lnSpc>
            </a:pPr>
            <a:r>
              <a:rPr lang="en-US" altLang="en-US" sz="1600" b="1">
                <a:latin typeface="Arial" panose="020B0604020202020204" pitchFamily="34" charset="0"/>
                <a:sym typeface="Wingdings" panose="05000000000000000000" pitchFamily="2" charset="2"/>
              </a:rPr>
              <a:t>Workers would own the factories and elect the managers.</a:t>
            </a:r>
            <a:endParaRPr lang="en-US" altLang="en-US" sz="1600" b="1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1800" b="1">
                <a:latin typeface="Arial" panose="020B0604020202020204" pitchFamily="34" charset="0"/>
              </a:rPr>
              <a:t>Tax wealth.</a:t>
            </a:r>
          </a:p>
          <a:p>
            <a:pPr lvl="1">
              <a:lnSpc>
                <a:spcPct val="90000"/>
              </a:lnSpc>
            </a:pPr>
            <a:r>
              <a:rPr lang="en-US" altLang="en-US" sz="1800" b="1">
                <a:latin typeface="Arial" panose="020B0604020202020204" pitchFamily="34" charset="0"/>
              </a:rPr>
              <a:t>Redistribution system of wealth:</a:t>
            </a:r>
          </a:p>
          <a:p>
            <a:pPr lvl="2">
              <a:lnSpc>
                <a:spcPct val="90000"/>
              </a:lnSpc>
            </a:pPr>
            <a:r>
              <a:rPr lang="en-US" altLang="en-US" sz="1600" b="1">
                <a:latin typeface="Arial" panose="020B0604020202020204" pitchFamily="34" charset="0"/>
              </a:rPr>
              <a:t>Confiscation of excess profits</a:t>
            </a:r>
          </a:p>
          <a:p>
            <a:pPr lvl="2">
              <a:lnSpc>
                <a:spcPct val="90000"/>
              </a:lnSpc>
            </a:pPr>
            <a:r>
              <a:rPr lang="en-US" altLang="en-US" sz="1600" b="1">
                <a:latin typeface="Arial" panose="020B0604020202020204" pitchFamily="34" charset="0"/>
              </a:rPr>
              <a:t>A</a:t>
            </a:r>
            <a:r>
              <a:rPr lang="en-US" altLang="en-US" sz="1600" b="1">
                <a:latin typeface="Arial" panose="020B0604020202020204" pitchFamily="34" charset="0"/>
                <a:sym typeface="Wingdings" panose="05000000000000000000" pitchFamily="2" charset="2"/>
              </a:rPr>
              <a:t>bolish the wage system.</a:t>
            </a:r>
          </a:p>
          <a:p>
            <a:pPr lvl="1">
              <a:lnSpc>
                <a:spcPct val="90000"/>
              </a:lnSpc>
            </a:pPr>
            <a:r>
              <a:rPr lang="en-US" altLang="en-US" sz="1800" b="1">
                <a:latin typeface="Arial" panose="020B0604020202020204" pitchFamily="34" charset="0"/>
              </a:rPr>
              <a:t>Emancipation of women.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7239000" cy="1311275"/>
          </a:xfrm>
        </p:spPr>
        <p:txBody>
          <a:bodyPr/>
          <a:lstStyle/>
          <a:p>
            <a:r>
              <a:rPr lang="en-US" altLang="en-US" sz="4000" b="1">
                <a:latin typeface="Arial" panose="020B0604020202020204" pitchFamily="34" charset="0"/>
              </a:rPr>
              <a:t>Classical Liberalism in England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09800" y="2057400"/>
            <a:ext cx="6248400" cy="4495800"/>
          </a:xfrm>
        </p:spPr>
        <p:txBody>
          <a:bodyPr/>
          <a:lstStyle/>
          <a:p>
            <a:r>
              <a:rPr lang="en-US" altLang="en-US" sz="3200" b="1">
                <a:latin typeface="Arial" panose="020B0604020202020204" pitchFamily="34" charset="0"/>
              </a:rPr>
              <a:t>Important legislation:</a:t>
            </a:r>
          </a:p>
          <a:p>
            <a:pPr lvl="1"/>
            <a:r>
              <a:rPr lang="en-US" altLang="en-US" sz="2800" b="1">
                <a:latin typeface="Arial" panose="020B0604020202020204" pitchFamily="34" charset="0"/>
              </a:rPr>
              <a:t>Catholic Emancipation Act of 1829.</a:t>
            </a:r>
          </a:p>
          <a:p>
            <a:pPr lvl="1"/>
            <a:r>
              <a:rPr lang="en-US" altLang="en-US" sz="2800" b="1">
                <a:latin typeface="Arial" panose="020B0604020202020204" pitchFamily="34" charset="0"/>
              </a:rPr>
              <a:t>Reform Act of 1832.</a:t>
            </a:r>
          </a:p>
          <a:p>
            <a:pPr lvl="1"/>
            <a:r>
              <a:rPr lang="en-US" altLang="en-US" sz="2800" b="1">
                <a:latin typeface="Arial" panose="020B0604020202020204" pitchFamily="34" charset="0"/>
              </a:rPr>
              <a:t>Factory Act of 1833.</a:t>
            </a:r>
          </a:p>
          <a:p>
            <a:pPr lvl="1"/>
            <a:r>
              <a:rPr lang="en-US" altLang="en-US" sz="2800" b="1">
                <a:latin typeface="Arial" panose="020B0604020202020204" pitchFamily="34" charset="0"/>
              </a:rPr>
              <a:t>Repeal of the Corn Laws in 1846.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08150" y="228600"/>
            <a:ext cx="7207250" cy="1311275"/>
          </a:xfrm>
        </p:spPr>
        <p:txBody>
          <a:bodyPr/>
          <a:lstStyle/>
          <a:p>
            <a:r>
              <a:rPr lang="en-US" altLang="en-US" sz="4000" b="1">
                <a:latin typeface="Arial" panose="020B0604020202020204" pitchFamily="34" charset="0"/>
              </a:rPr>
              <a:t>Classical Liberalism in France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676400"/>
            <a:ext cx="7086600" cy="2362200"/>
          </a:xfrm>
        </p:spPr>
        <p:txBody>
          <a:bodyPr/>
          <a:lstStyle/>
          <a:p>
            <a:r>
              <a:rPr lang="en-US" altLang="en-US" sz="2400" b="1">
                <a:latin typeface="Arial" panose="020B0604020202020204" pitchFamily="34" charset="0"/>
              </a:rPr>
              <a:t>Dilemmas faced by French liberals:</a:t>
            </a:r>
          </a:p>
          <a:p>
            <a:pPr lvl="1"/>
            <a:r>
              <a:rPr lang="en-US" altLang="en-US" sz="2000" b="1">
                <a:latin typeface="Arial" panose="020B0604020202020204" pitchFamily="34" charset="0"/>
              </a:rPr>
              <a:t>How to ‘end’ the French Revolution?</a:t>
            </a:r>
          </a:p>
          <a:p>
            <a:pPr lvl="1"/>
            <a:r>
              <a:rPr lang="en-US" altLang="en-US" sz="2000" b="1">
                <a:latin typeface="Arial" panose="020B0604020202020204" pitchFamily="34" charset="0"/>
              </a:rPr>
              <a:t>How to reconcile order and liberty in a nation torn apart by civil war?</a:t>
            </a:r>
          </a:p>
          <a:p>
            <a:r>
              <a:rPr lang="en-US" altLang="en-US" sz="2400" b="1">
                <a:latin typeface="Arial" panose="020B0604020202020204" pitchFamily="34" charset="0"/>
              </a:rPr>
              <a:t>These problems called for a rethinking of Liberalism.</a:t>
            </a:r>
          </a:p>
        </p:txBody>
      </p:sp>
      <p:pic>
        <p:nvPicPr>
          <p:cNvPr id="16389" name="Picture 5" descr="revstreet2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48088" y="4114800"/>
            <a:ext cx="3186112" cy="2514600"/>
          </a:xfrm>
          <a:noFill/>
          <a:ln>
            <a:solidFill>
              <a:srgbClr val="745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Jean Jacques Rousseau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219200"/>
            <a:ext cx="7239000" cy="5486400"/>
          </a:xfrm>
        </p:spPr>
        <p:txBody>
          <a:bodyPr/>
          <a:lstStyle/>
          <a:p>
            <a:r>
              <a:rPr lang="en-US" altLang="en-US" sz="2400" b="1">
                <a:latin typeface="Arial" panose="020B0604020202020204" pitchFamily="34" charset="0"/>
              </a:rPr>
              <a:t>His </a:t>
            </a:r>
            <a:r>
              <a:rPr lang="en-US" altLang="en-US" sz="2400" b="1" i="1">
                <a:latin typeface="Arial" panose="020B0604020202020204" pitchFamily="34" charset="0"/>
              </a:rPr>
              <a:t>Social Contract</a:t>
            </a:r>
            <a:r>
              <a:rPr lang="en-US" altLang="en-US" sz="2400" b="1">
                <a:latin typeface="Arial" panose="020B0604020202020204" pitchFamily="34" charset="0"/>
              </a:rPr>
              <a:t> and</a:t>
            </a:r>
            <a:br>
              <a:rPr lang="en-US" altLang="en-US" sz="2400" b="1">
                <a:latin typeface="Arial" panose="020B0604020202020204" pitchFamily="34" charset="0"/>
              </a:rPr>
            </a:br>
            <a:r>
              <a:rPr lang="en-US" altLang="en-US" sz="2400" b="1">
                <a:latin typeface="Arial" panose="020B0604020202020204" pitchFamily="34" charset="0"/>
              </a:rPr>
              <a:t>theory of the “general will” </a:t>
            </a:r>
            <a:br>
              <a:rPr lang="en-US" altLang="en-US" sz="2400" b="1">
                <a:latin typeface="Arial" panose="020B0604020202020204" pitchFamily="34" charset="0"/>
              </a:rPr>
            </a:br>
            <a:r>
              <a:rPr lang="en-US" altLang="en-US" sz="2400" b="1">
                <a:latin typeface="Arial" panose="020B0604020202020204" pitchFamily="34" charset="0"/>
              </a:rPr>
              <a:t>demonstrates an </a:t>
            </a:r>
            <a:br>
              <a:rPr lang="en-US" altLang="en-US" sz="2400" b="1">
                <a:latin typeface="Arial" panose="020B0604020202020204" pitchFamily="34" charset="0"/>
              </a:rPr>
            </a:br>
            <a:r>
              <a:rPr lang="en-US" altLang="en-US" sz="2400" b="1">
                <a:latin typeface="Arial" panose="020B0604020202020204" pitchFamily="34" charset="0"/>
              </a:rPr>
              <a:t>alternative origin of </a:t>
            </a:r>
            <a:br>
              <a:rPr lang="en-US" altLang="en-US" sz="2400" b="1">
                <a:latin typeface="Arial" panose="020B0604020202020204" pitchFamily="34" charset="0"/>
              </a:rPr>
            </a:br>
            <a:r>
              <a:rPr lang="en-US" altLang="en-US" sz="2400" b="1">
                <a:latin typeface="Arial" panose="020B0604020202020204" pitchFamily="34" charset="0"/>
              </a:rPr>
              <a:t>Liberalism.</a:t>
            </a:r>
          </a:p>
          <a:p>
            <a:pPr lvl="1"/>
            <a:r>
              <a:rPr lang="en-US" altLang="en-US" sz="2000" b="1">
                <a:latin typeface="Arial" panose="020B0604020202020204" pitchFamily="34" charset="0"/>
              </a:rPr>
              <a:t>Men must resolve problems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through our capacity to</a:t>
            </a:r>
            <a:br>
              <a:rPr lang="en-US" altLang="en-US" sz="2000" b="1">
                <a:latin typeface="Arial" panose="020B0604020202020204" pitchFamily="34" charset="0"/>
              </a:rPr>
            </a:br>
            <a:r>
              <a:rPr lang="en-US" altLang="en-US" sz="2000" b="1">
                <a:latin typeface="Arial" panose="020B0604020202020204" pitchFamily="34" charset="0"/>
              </a:rPr>
              <a:t>choose how we ought to live.</a:t>
            </a:r>
          </a:p>
          <a:p>
            <a:r>
              <a:rPr lang="en-US" altLang="en-US" sz="2400" b="1" i="1">
                <a:latin typeface="Arial" panose="020B0604020202020204" pitchFamily="34" charset="0"/>
              </a:rPr>
              <a:t>Man was born free, and he </a:t>
            </a:r>
            <a:br>
              <a:rPr lang="en-US" altLang="en-US" sz="2400" b="1" i="1">
                <a:latin typeface="Arial" panose="020B0604020202020204" pitchFamily="34" charset="0"/>
              </a:rPr>
            </a:br>
            <a:r>
              <a:rPr lang="en-US" altLang="en-US" sz="2400" b="1" i="1">
                <a:latin typeface="Arial" panose="020B0604020202020204" pitchFamily="34" charset="0"/>
              </a:rPr>
              <a:t>is everywhere in chains.</a:t>
            </a:r>
          </a:p>
          <a:p>
            <a:r>
              <a:rPr lang="en-US" altLang="en-US" sz="2400" b="1" i="1">
                <a:latin typeface="Arial" panose="020B0604020202020204" pitchFamily="34" charset="0"/>
              </a:rPr>
              <a:t>Humans are essentially free, but the ‘progress’ of civilization has substituted subservience to others for that freedom.</a:t>
            </a:r>
          </a:p>
        </p:txBody>
      </p:sp>
      <p:pic>
        <p:nvPicPr>
          <p:cNvPr id="14342" name="Picture 6" descr="70897~Portrait-of-Jean-Jacques-Rousseau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5" t="6857" r="6084" b="10451"/>
          <a:stretch>
            <a:fillRect/>
          </a:stretch>
        </p:blipFill>
        <p:spPr>
          <a:xfrm>
            <a:off x="6248400" y="1295400"/>
            <a:ext cx="2595563" cy="3352800"/>
          </a:xfrm>
          <a:noFill/>
          <a:ln>
            <a:solidFill>
              <a:srgbClr val="745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untJudy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547</Words>
  <Application>Microsoft Office PowerPoint</Application>
  <PresentationFormat>On-screen Show (4:3)</PresentationFormat>
  <Paragraphs>116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Wingdings</vt:lpstr>
      <vt:lpstr>Arial</vt:lpstr>
      <vt:lpstr>Behrensschrift</vt:lpstr>
      <vt:lpstr>Comic Sans MS</vt:lpstr>
      <vt:lpstr>AuntJudy</vt:lpstr>
      <vt:lpstr>Default Design</vt:lpstr>
      <vt:lpstr>PowerPoint Presentation</vt:lpstr>
      <vt:lpstr>Origins of 19c Liberalism</vt:lpstr>
      <vt:lpstr>John Locke</vt:lpstr>
      <vt:lpstr>Adam Smith</vt:lpstr>
      <vt:lpstr>John Stuart Mill  (1806-1873)</vt:lpstr>
      <vt:lpstr>On Liberty (1859)</vt:lpstr>
      <vt:lpstr>Classical Liberalism in England</vt:lpstr>
      <vt:lpstr>Classical Liberalism in France</vt:lpstr>
      <vt:lpstr>Jean Jacques Rousseau</vt:lpstr>
      <vt:lpstr>Rousseau &amp; Totalitarianism</vt:lpstr>
      <vt:lpstr>Francois Guizot</vt:lpstr>
      <vt:lpstr>“Moderate” Liberalism</vt:lpstr>
      <vt:lpstr>“Moderate” Liberalism</vt:lpstr>
      <vt:lpstr>Guizot Accepts the Charter from Louis Philippe</vt:lpstr>
      <vt:lpstr>Challenges to Liberalism</vt:lpstr>
    </vt:vector>
  </TitlesOfParts>
  <Company>Horace Greeley HS    Chappaqua, 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19c European Liberalism</dc:title>
  <dc:creator>Ms. Susan M. Pojer</dc:creator>
  <cp:keywords>liberalism, 19c, Europe</cp:keywords>
  <cp:lastModifiedBy>Braun Christine</cp:lastModifiedBy>
  <cp:revision>38</cp:revision>
  <dcterms:created xsi:type="dcterms:W3CDTF">2007-02-10T01:10:27Z</dcterms:created>
  <dcterms:modified xsi:type="dcterms:W3CDTF">2016-01-11T16:32:10Z</dcterms:modified>
</cp:coreProperties>
</file>