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9" r:id="rId2"/>
    <p:sldId id="260" r:id="rId3"/>
    <p:sldId id="287" r:id="rId4"/>
    <p:sldId id="288" r:id="rId5"/>
    <p:sldId id="289" r:id="rId6"/>
    <p:sldId id="290" r:id="rId7"/>
    <p:sldId id="292" r:id="rId8"/>
    <p:sldId id="278" r:id="rId9"/>
    <p:sldId id="279" r:id="rId10"/>
    <p:sldId id="280" r:id="rId11"/>
    <p:sldId id="281" r:id="rId12"/>
    <p:sldId id="294" r:id="rId13"/>
    <p:sldId id="295" r:id="rId14"/>
    <p:sldId id="261" r:id="rId15"/>
    <p:sldId id="297" r:id="rId16"/>
    <p:sldId id="343" r:id="rId17"/>
    <p:sldId id="300" r:id="rId18"/>
    <p:sldId id="302" r:id="rId19"/>
    <p:sldId id="304" r:id="rId20"/>
    <p:sldId id="306" r:id="rId21"/>
    <p:sldId id="262" r:id="rId22"/>
    <p:sldId id="307" r:id="rId23"/>
    <p:sldId id="263" r:id="rId24"/>
    <p:sldId id="308" r:id="rId25"/>
    <p:sldId id="284" r:id="rId26"/>
    <p:sldId id="264" r:id="rId27"/>
    <p:sldId id="311" r:id="rId28"/>
    <p:sldId id="312" r:id="rId29"/>
    <p:sldId id="265" r:id="rId30"/>
    <p:sldId id="313" r:id="rId31"/>
    <p:sldId id="344" r:id="rId32"/>
    <p:sldId id="316" r:id="rId33"/>
    <p:sldId id="317" r:id="rId34"/>
    <p:sldId id="285" r:id="rId35"/>
    <p:sldId id="266" r:id="rId36"/>
    <p:sldId id="267" r:id="rId37"/>
    <p:sldId id="320" r:id="rId38"/>
    <p:sldId id="268" r:id="rId39"/>
    <p:sldId id="269" r:id="rId40"/>
    <p:sldId id="270" r:id="rId41"/>
    <p:sldId id="324" r:id="rId42"/>
    <p:sldId id="271" r:id="rId43"/>
    <p:sldId id="272" r:id="rId44"/>
    <p:sldId id="326" r:id="rId45"/>
    <p:sldId id="345" r:id="rId46"/>
    <p:sldId id="273" r:id="rId47"/>
    <p:sldId id="330" r:id="rId48"/>
    <p:sldId id="286" r:id="rId49"/>
    <p:sldId id="332" r:id="rId50"/>
    <p:sldId id="346" r:id="rId51"/>
    <p:sldId id="282" r:id="rId52"/>
    <p:sldId id="333" r:id="rId53"/>
    <p:sldId id="274" r:id="rId54"/>
    <p:sldId id="336" r:id="rId55"/>
    <p:sldId id="337" r:id="rId56"/>
    <p:sldId id="275" r:id="rId57"/>
    <p:sldId id="340" r:id="rId58"/>
    <p:sldId id="276" r:id="rId59"/>
    <p:sldId id="277" r:id="rId60"/>
    <p:sldId id="342" r:id="rId61"/>
    <p:sldId id="347" r:id="rId62"/>
    <p:sldId id="283"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75" autoAdjust="0"/>
    <p:restoredTop sz="39847" autoAdjust="0"/>
  </p:normalViewPr>
  <p:slideViewPr>
    <p:cSldViewPr snapToGrid="0">
      <p:cViewPr varScale="1">
        <p:scale>
          <a:sx n="46" d="100"/>
          <a:sy n="46" d="100"/>
        </p:scale>
        <p:origin x="30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604440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24293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151369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228330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American Revolutionary Era, 1775 – 1789 </a:t>
            </a:r>
          </a:p>
          <a:p>
            <a:pPr marL="228600" indent="-228600">
              <a:buAutoNum type="alphaUcPeriod"/>
            </a:pPr>
            <a:r>
              <a:rPr lang="en-US" sz="1000" b="1" dirty="0" smtClean="0">
                <a:latin typeface="Arial" panose="020B0604020202020204" pitchFamily="34" charset="0"/>
                <a:cs typeface="Arial" panose="020B0604020202020204" pitchFamily="34" charset="0"/>
              </a:rPr>
              <a:t>The Origins</a:t>
            </a:r>
            <a:r>
              <a:rPr lang="en-US" sz="1000" b="1" baseline="0" dirty="0" smtClean="0">
                <a:latin typeface="Arial" panose="020B0604020202020204" pitchFamily="34" charset="0"/>
                <a:cs typeface="Arial" panose="020B0604020202020204" pitchFamily="34" charset="0"/>
              </a:rPr>
              <a:t> of the Revolution</a:t>
            </a:r>
          </a:p>
          <a:p>
            <a:r>
              <a:rPr lang="en-US" sz="1050" kern="1200" dirty="0" smtClean="0">
                <a:solidFill>
                  <a:schemeClr val="tx1"/>
                </a:solidFill>
                <a:effectLst/>
                <a:latin typeface="Verdana" pitchFamily="-108" charset="0"/>
                <a:ea typeface="+mn-ea"/>
                <a:cs typeface="+mn-cs"/>
              </a:rPr>
              <a:t>1.</a:t>
            </a:r>
            <a:r>
              <a:rPr lang="en-US" sz="1050" kern="1200" baseline="0" dirty="0" smtClean="0">
                <a:solidFill>
                  <a:schemeClr val="tx1"/>
                </a:solidFill>
                <a:effectLst/>
                <a:latin typeface="Verdana" pitchFamily="-108" charset="0"/>
                <a:ea typeface="+mn-ea"/>
                <a:cs typeface="+mn-cs"/>
              </a:rPr>
              <a:t> </a:t>
            </a:r>
            <a:r>
              <a:rPr lang="en-US" sz="1050" kern="1200" dirty="0" smtClean="0">
                <a:solidFill>
                  <a:schemeClr val="tx1"/>
                </a:solidFill>
                <a:effectLst/>
                <a:latin typeface="Verdana" pitchFamily="-108" charset="0"/>
                <a:ea typeface="+mn-ea"/>
                <a:cs typeface="+mn-cs"/>
              </a:rPr>
              <a:t>The high cost of the Seven Years’ War doubled the British national debt and led the government in London to break with its tradition of loose colonial oversight and impose bold new measures. </a:t>
            </a:r>
          </a:p>
          <a:p>
            <a:r>
              <a:rPr lang="en-US" sz="1050" kern="1200" dirty="0" smtClean="0">
                <a:solidFill>
                  <a:schemeClr val="tx1"/>
                </a:solidFill>
                <a:effectLst/>
                <a:latin typeface="Verdana" pitchFamily="-108" charset="0"/>
                <a:ea typeface="+mn-ea"/>
                <a:cs typeface="+mn-cs"/>
              </a:rPr>
              <a:t>2.</a:t>
            </a:r>
            <a:r>
              <a:rPr lang="en-US" sz="1050" kern="1200" baseline="0" dirty="0" smtClean="0">
                <a:solidFill>
                  <a:schemeClr val="tx1"/>
                </a:solidFill>
                <a:effectLst/>
                <a:latin typeface="Verdana" pitchFamily="-108" charset="0"/>
                <a:ea typeface="+mn-ea"/>
                <a:cs typeface="+mn-cs"/>
              </a:rPr>
              <a:t> </a:t>
            </a:r>
            <a:r>
              <a:rPr lang="en-US" sz="1050" kern="1200" dirty="0" smtClean="0">
                <a:solidFill>
                  <a:schemeClr val="tx1"/>
                </a:solidFill>
                <a:effectLst/>
                <a:latin typeface="Verdana" pitchFamily="-108" charset="0"/>
                <a:ea typeface="+mn-ea"/>
                <a:cs typeface="+mn-cs"/>
              </a:rPr>
              <a:t>The British announced that they would maintain a large army in North America and tax the colonies directly, and in 1765 Parliament passed the Stamp Act, which levied taxes on many kinds of commercial and legal documents. </a:t>
            </a:r>
          </a:p>
          <a:p>
            <a:r>
              <a:rPr lang="en-US" sz="1050" kern="1200" dirty="0" smtClean="0">
                <a:solidFill>
                  <a:schemeClr val="tx1"/>
                </a:solidFill>
                <a:effectLst/>
                <a:latin typeface="Verdana" pitchFamily="-108" charset="0"/>
                <a:ea typeface="+mn-ea"/>
                <a:cs typeface="+mn-cs"/>
              </a:rPr>
              <a:t>3. The colonists vigorously protested the Stamp Act by rioting and boycotting British goods until Parliament repealed it. </a:t>
            </a:r>
          </a:p>
          <a:p>
            <a:r>
              <a:rPr lang="en-US" sz="1050" kern="1200" dirty="0" smtClean="0">
                <a:solidFill>
                  <a:schemeClr val="tx1"/>
                </a:solidFill>
                <a:effectLst/>
                <a:latin typeface="Verdana" pitchFamily="-108" charset="0"/>
                <a:ea typeface="+mn-ea"/>
                <a:cs typeface="+mn-cs"/>
              </a:rPr>
              <a:t>4. At the end of the Seven Years’ War settlers moved west across the Appalachian Mountains into the Ohio Valley, sparking conflict with the Ottawa and other tribes already present in the region as well as remaining French settlers. To prevent costly wars in distant territory, the British government issued a royal proclamation prohibiting colonists to settle west of the Appalachian Mountains.</a:t>
            </a:r>
          </a:p>
          <a:p>
            <a:r>
              <a:rPr lang="en-US" sz="1000" kern="1200" dirty="0" smtClean="0">
                <a:solidFill>
                  <a:schemeClr val="tx1"/>
                </a:solidFill>
                <a:effectLst/>
                <a:latin typeface="Verdana" pitchFamily="-108" charset="0"/>
                <a:ea typeface="+mn-ea"/>
                <a:cs typeface="+mn-cs"/>
              </a:rPr>
              <a:t>5. These disputes raised two important issues:  (1) Could the British government reassert its power and still limit the authority of elected colonial bodies? (2) Who had the right to make laws for Americans? </a:t>
            </a:r>
          </a:p>
          <a:p>
            <a:r>
              <a:rPr lang="en-US" sz="1000" kern="1200" dirty="0" smtClean="0">
                <a:solidFill>
                  <a:schemeClr val="tx1"/>
                </a:solidFill>
                <a:effectLst/>
                <a:latin typeface="Verdana" pitchFamily="-108" charset="0"/>
                <a:ea typeface="+mn-ea"/>
                <a:cs typeface="+mn-cs"/>
              </a:rPr>
              <a:t>6. The British government believed that Americans were represented indirectly in Parliament (like most British people) and that Parliament ruled throughout the empire, but American proponents of colonial independence saw British colonial administration and parliamentary supremacy as unacceptable threats to existing American liberties.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26025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American Revolutionary Era, 1775 – 1789 </a:t>
            </a: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Origins of the Revolution</a:t>
            </a:r>
          </a:p>
          <a:p>
            <a:r>
              <a:rPr lang="en-US" sz="1050" kern="1200" dirty="0" smtClean="0">
                <a:solidFill>
                  <a:schemeClr val="tx1"/>
                </a:solidFill>
                <a:effectLst/>
                <a:latin typeface="Verdana" pitchFamily="-108" charset="0"/>
                <a:ea typeface="+mn-ea"/>
                <a:cs typeface="+mn-cs"/>
              </a:rPr>
              <a:t>7. Resistance to these threats were fed by the independence that Americans enjoyed:  no powerful established church existed and religious freedom was taken for granted, colonial assemblies made the important laws, and the right to vote was more widespread than in England. </a:t>
            </a:r>
          </a:p>
          <a:p>
            <a:r>
              <a:rPr lang="en-US" sz="1050" kern="1200" dirty="0" smtClean="0">
                <a:solidFill>
                  <a:schemeClr val="tx1"/>
                </a:solidFill>
                <a:effectLst/>
                <a:latin typeface="Verdana" pitchFamily="-108" charset="0"/>
                <a:ea typeface="+mn-ea"/>
                <a:cs typeface="+mn-cs"/>
              </a:rPr>
              <a:t>8. No hereditary nobility exercised privileges over peasants and other social groups, and independent farmers dominated colonial society. </a:t>
            </a:r>
          </a:p>
          <a:p>
            <a:r>
              <a:rPr lang="en-US" sz="1050" kern="1200" dirty="0" smtClean="0">
                <a:solidFill>
                  <a:schemeClr val="tx1"/>
                </a:solidFill>
                <a:effectLst/>
                <a:latin typeface="Verdana" pitchFamily="-108" charset="0"/>
                <a:ea typeface="+mn-ea"/>
                <a:cs typeface="+mn-cs"/>
              </a:rPr>
              <a:t>9. In 1773 the British government awarded to the East India Company a monopoly on Chinese tea that left out colonial merchants and caused a rowdy protest in Boston called the “Tea Party.”</a:t>
            </a:r>
          </a:p>
          <a:p>
            <a:r>
              <a:rPr lang="en-US" sz="1050" kern="1200" dirty="0" smtClean="0">
                <a:solidFill>
                  <a:schemeClr val="tx1"/>
                </a:solidFill>
                <a:effectLst/>
                <a:latin typeface="Verdana" pitchFamily="-108" charset="0"/>
                <a:ea typeface="+mn-ea"/>
                <a:cs typeface="+mn-cs"/>
              </a:rPr>
              <a:t>10. Britain responded with the so-called Coercive Acts, which closed the port of Boston, curtailed local elections, and expanded the royal governor’s power. </a:t>
            </a:r>
          </a:p>
          <a:p>
            <a:r>
              <a:rPr lang="en-US" sz="1050" kern="1200" dirty="0" smtClean="0">
                <a:solidFill>
                  <a:schemeClr val="tx1"/>
                </a:solidFill>
                <a:effectLst/>
                <a:latin typeface="Verdana" pitchFamily="-108" charset="0"/>
                <a:ea typeface="+mn-ea"/>
                <a:cs typeface="+mn-cs"/>
              </a:rPr>
              <a:t>11. Colonial assemblies joined Massachusetts in urging that these measures be rejected.</a:t>
            </a:r>
          </a:p>
          <a:p>
            <a:r>
              <a:rPr lang="en-US" sz="1050" kern="1200" dirty="0" smtClean="0">
                <a:solidFill>
                  <a:schemeClr val="tx1"/>
                </a:solidFill>
                <a:effectLst/>
                <a:latin typeface="Verdana" pitchFamily="-108" charset="0"/>
                <a:ea typeface="+mn-ea"/>
                <a:cs typeface="+mn-cs"/>
              </a:rPr>
              <a:t>12. The First Continental Congress—consisting of colonial delegates who sought at first to peacefully resolve the conflicts—met in Philadelphia in September 1774.</a:t>
            </a:r>
          </a:p>
          <a:p>
            <a:r>
              <a:rPr lang="en-US" sz="1050" kern="1200" dirty="0" smtClean="0">
                <a:solidFill>
                  <a:schemeClr val="tx1"/>
                </a:solidFill>
                <a:effectLst/>
                <a:latin typeface="Verdana" pitchFamily="-108" charset="0"/>
                <a:ea typeface="+mn-ea"/>
                <a:cs typeface="+mn-cs"/>
              </a:rPr>
              <a:t>13. The Congress and Parliament both ultimately rejected compromise, and in April 1775 fighting between colonial and British troops began at Lexington and Concord.</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231817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272383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American Revolutionary Era, 1775 – 1789 </a:t>
            </a:r>
          </a:p>
          <a:p>
            <a:r>
              <a:rPr lang="en-US" sz="1000" b="1" dirty="0" smtClean="0">
                <a:latin typeface="Arial" panose="020B0604020202020204" pitchFamily="34" charset="0"/>
                <a:cs typeface="Arial" panose="020B0604020202020204" pitchFamily="34" charset="0"/>
              </a:rPr>
              <a:t>B. Independence from Britain</a:t>
            </a:r>
          </a:p>
          <a:p>
            <a:r>
              <a:rPr lang="en-US" sz="1200" kern="1200" dirty="0" smtClean="0">
                <a:solidFill>
                  <a:schemeClr val="tx1"/>
                </a:solidFill>
                <a:effectLst/>
                <a:latin typeface="Verdana" pitchFamily="-108" charset="0"/>
                <a:ea typeface="+mn-ea"/>
                <a:cs typeface="+mn-cs"/>
              </a:rPr>
              <a:t>1. </a:t>
            </a:r>
            <a:r>
              <a:rPr lang="en-US" sz="1200" i="1" kern="1200" dirty="0" smtClean="0">
                <a:solidFill>
                  <a:schemeClr val="tx1"/>
                </a:solidFill>
                <a:effectLst/>
                <a:latin typeface="Verdana" pitchFamily="-108" charset="0"/>
                <a:ea typeface="+mn-ea"/>
                <a:cs typeface="+mn-cs"/>
              </a:rPr>
              <a:t>Common Sense</a:t>
            </a:r>
            <a:r>
              <a:rPr lang="en-US" sz="1200" kern="1200" dirty="0" smtClean="0">
                <a:solidFill>
                  <a:schemeClr val="tx1"/>
                </a:solidFill>
                <a:effectLst/>
                <a:latin typeface="Verdana" pitchFamily="-108" charset="0"/>
                <a:ea typeface="+mn-ea"/>
                <a:cs typeface="+mn-cs"/>
              </a:rPr>
              <a:t> (1775), an attack on British rule by English radical Thomas Paine (1737–1809), also helped mobilize public opinion in favor of independence.</a:t>
            </a:r>
          </a:p>
          <a:p>
            <a:r>
              <a:rPr lang="en-US" sz="1200" kern="1200" dirty="0" smtClean="0">
                <a:solidFill>
                  <a:schemeClr val="tx1"/>
                </a:solidFill>
                <a:effectLst/>
                <a:latin typeface="Verdana" pitchFamily="-108" charset="0"/>
                <a:ea typeface="+mn-ea"/>
                <a:cs typeface="+mn-cs"/>
              </a:rPr>
              <a:t>2. On July 4, 1776, the Second Continental Congress adopted the Declaration of Independence, written by Thomas Jefferson, which proclaimed the natural rights of mankind and sovereignty of the American states. The Declaration in effect universalized the traditional rights of English people, making them the rights of all mankind.</a:t>
            </a:r>
          </a:p>
          <a:p>
            <a:r>
              <a:rPr lang="en-US" sz="1200" kern="1200" dirty="0" smtClean="0">
                <a:solidFill>
                  <a:schemeClr val="tx1"/>
                </a:solidFill>
                <a:effectLst/>
                <a:latin typeface="Verdana" pitchFamily="-108" charset="0"/>
                <a:ea typeface="+mn-ea"/>
                <a:cs typeface="+mn-cs"/>
              </a:rPr>
              <a:t>3. In the colonies, the conflict took the form of a civil war that pitted patriots against Loyalists, who maintained an allegiance to the Crown and made up about 20 percent of the white population.</a:t>
            </a:r>
          </a:p>
          <a:p>
            <a:r>
              <a:rPr lang="en-US" sz="1000" kern="1200" dirty="0" smtClean="0">
                <a:solidFill>
                  <a:schemeClr val="tx1"/>
                </a:solidFill>
                <a:effectLst/>
                <a:latin typeface="Verdana" pitchFamily="-108" charset="0"/>
                <a:ea typeface="+mn-ea"/>
                <a:cs typeface="+mn-cs"/>
              </a:rPr>
              <a:t>4. Many wealthy patriots allied with farmers and artisans in a coalition that harassed Loyalists and confiscated their property to help pay for the war, causing tens of thousands of them to flee, mostly to Canada.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686700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American Revolutionary Era, 1775 – 1789 </a:t>
            </a:r>
          </a:p>
          <a:p>
            <a:r>
              <a:rPr lang="en-US" sz="1000" b="1" dirty="0" smtClean="0">
                <a:latin typeface="Arial" panose="020B0604020202020204" pitchFamily="34" charset="0"/>
                <a:cs typeface="Arial" panose="020B0604020202020204" pitchFamily="34" charset="0"/>
              </a:rPr>
              <a:t>B. Independence from Britain</a:t>
            </a:r>
          </a:p>
          <a:p>
            <a:r>
              <a:rPr lang="en-US" sz="1000" kern="1200" dirty="0" smtClean="0">
                <a:solidFill>
                  <a:schemeClr val="tx1"/>
                </a:solidFill>
                <a:effectLst/>
                <a:latin typeface="Verdana" pitchFamily="-108" charset="0"/>
                <a:ea typeface="+mn-ea"/>
                <a:cs typeface="+mn-cs"/>
              </a:rPr>
              <a:t>5. The broad social base of the coalition made the revolution more democratic, with state governments extending the right to vote to many more men, including some free African American men, but not to women.</a:t>
            </a:r>
          </a:p>
          <a:p>
            <a:r>
              <a:rPr lang="en-US" sz="1000" kern="1200" dirty="0" smtClean="0">
                <a:solidFill>
                  <a:schemeClr val="tx1"/>
                </a:solidFill>
                <a:effectLst/>
                <a:latin typeface="Verdana" pitchFamily="-108" charset="0"/>
                <a:ea typeface="+mn-ea"/>
                <a:cs typeface="+mn-cs"/>
              </a:rPr>
              <a:t>6. The French, who wanted revenge against the British for the humiliating defeats of the Seven Years’ War, sympathized with the rebels and supplied guns and gunpowder.</a:t>
            </a:r>
          </a:p>
          <a:p>
            <a:r>
              <a:rPr lang="en-US" sz="1000" kern="1200" dirty="0" smtClean="0">
                <a:solidFill>
                  <a:schemeClr val="tx1"/>
                </a:solidFill>
                <a:effectLst/>
                <a:latin typeface="Verdana" pitchFamily="-108" charset="0"/>
                <a:ea typeface="+mn-ea"/>
                <a:cs typeface="+mn-cs"/>
              </a:rPr>
              <a:t>7. French volunteers arrived in Virginia, and one of them, the marquis de Lafayette (1757–1834), became one of George Washington’s most trusted generals. </a:t>
            </a:r>
          </a:p>
          <a:p>
            <a:r>
              <a:rPr lang="en-US" sz="1000" kern="1200" dirty="0" smtClean="0">
                <a:solidFill>
                  <a:schemeClr val="tx1"/>
                </a:solidFill>
                <a:effectLst/>
                <a:latin typeface="Verdana" pitchFamily="-108" charset="0"/>
                <a:ea typeface="+mn-ea"/>
                <a:cs typeface="+mn-cs"/>
              </a:rPr>
              <a:t>8. In 1778 the French government offered a formal alliance to the American ambassador in Paris, Benjamin Franklin, and in 1779 and 1780 the Spanish and Dutch declared war on Britain, their rival in transatlantic trade.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325408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American Revolutionary Era, 1775 – 1789 </a:t>
            </a:r>
          </a:p>
          <a:p>
            <a:r>
              <a:rPr lang="en-US" sz="1000" b="1" dirty="0" smtClean="0">
                <a:latin typeface="Arial" panose="020B0604020202020204" pitchFamily="34" charset="0"/>
                <a:cs typeface="Arial" panose="020B0604020202020204" pitchFamily="34" charset="0"/>
              </a:rPr>
              <a:t>C. Framing the Constitution</a:t>
            </a:r>
          </a:p>
          <a:p>
            <a:r>
              <a:rPr lang="en-US" sz="1200" kern="1200" dirty="0" smtClean="0">
                <a:solidFill>
                  <a:schemeClr val="tx1"/>
                </a:solidFill>
                <a:effectLst/>
                <a:latin typeface="Verdana" pitchFamily="-108" charset="0"/>
                <a:ea typeface="+mn-ea"/>
                <a:cs typeface="+mn-cs"/>
              </a:rPr>
              <a:t>1. </a:t>
            </a:r>
            <a:r>
              <a:rPr lang="en-US" sz="1050" kern="1200" dirty="0" smtClean="0">
                <a:solidFill>
                  <a:schemeClr val="tx1"/>
                </a:solidFill>
                <a:effectLst/>
                <a:latin typeface="Verdana" pitchFamily="-108" charset="0"/>
                <a:ea typeface="+mn-ea"/>
                <a:cs typeface="+mn-cs"/>
              </a:rPr>
              <a:t>Delegates to the Constitutional Convention, held in Philadelphia in the summer of 1787, granted the federal government the power to regulate domestic and foreign trade, the right to tax, and the means to enforce its laws. </a:t>
            </a:r>
          </a:p>
          <a:p>
            <a:r>
              <a:rPr lang="en-US" sz="1050" kern="1200" dirty="0" smtClean="0">
                <a:solidFill>
                  <a:schemeClr val="tx1"/>
                </a:solidFill>
                <a:effectLst/>
                <a:latin typeface="Verdana" pitchFamily="-108" charset="0"/>
                <a:ea typeface="+mn-ea"/>
                <a:cs typeface="+mn-cs"/>
              </a:rPr>
              <a:t>2. The federal government would operate within a framework of checks and balances in which authority was distributed across three branches—the executive, legislative, and judicial—that would balance one another and prevent one from gaining too much power. </a:t>
            </a:r>
          </a:p>
          <a:p>
            <a:r>
              <a:rPr lang="en-US" sz="1050" kern="1200" dirty="0" smtClean="0">
                <a:solidFill>
                  <a:schemeClr val="tx1"/>
                </a:solidFill>
                <a:effectLst/>
                <a:latin typeface="Verdana" pitchFamily="-108" charset="0"/>
                <a:ea typeface="+mn-ea"/>
                <a:cs typeface="+mn-cs"/>
              </a:rPr>
              <a:t>3. Senators and congressmen would be the lawmaking delegates of the voters, and the president of the republic would be an elected official; the power of the federal government, in turn, would be checked by that of the individual states.  </a:t>
            </a:r>
          </a:p>
          <a:p>
            <a:r>
              <a:rPr lang="en-US" sz="1050" kern="1200" dirty="0" smtClean="0">
                <a:solidFill>
                  <a:schemeClr val="tx1"/>
                </a:solidFill>
                <a:effectLst/>
                <a:latin typeface="Verdana" pitchFamily="-108" charset="0"/>
                <a:ea typeface="+mn-ea"/>
                <a:cs typeface="+mn-cs"/>
              </a:rPr>
              <a:t>4. Opponents of the proposed Constitution—the Antifederalists—charged that the framers had taken too much power from the individual states and made the federal government too strong, and they feared for the individual freedoms for which they had fought.</a:t>
            </a:r>
          </a:p>
          <a:p>
            <a:r>
              <a:rPr lang="en-US" sz="1000" kern="1200" dirty="0" smtClean="0">
                <a:solidFill>
                  <a:schemeClr val="tx1"/>
                </a:solidFill>
                <a:effectLst/>
                <a:latin typeface="Verdana" pitchFamily="-108" charset="0"/>
                <a:ea typeface="+mn-ea"/>
                <a:cs typeface="+mn-cs"/>
              </a:rPr>
              <a:t>5. To address these fears, ten amendments were added to the Constitution after its adoption in March 1789 that spelled out basic freedoms. These amendments, ratified in 1791, formed an effective Bill of Rights to safeguard the individual. Most of them—trial by jury, due process of law, the right to assemble, freedom from unreasonable search—had their origins in English law and the English Bill of Rights of 1689; other rights—freedoms of speech, the press, and religion—reflected natural-law theory and the value colonists had placed on independence.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57727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American Revolutionary Era, 1775 – 1789 </a:t>
            </a:r>
          </a:p>
          <a:p>
            <a:r>
              <a:rPr lang="en-US" sz="1000" b="1" dirty="0" smtClean="0">
                <a:latin typeface="Arial" panose="020B0604020202020204" pitchFamily="34" charset="0"/>
                <a:cs typeface="Arial" panose="020B0604020202020204" pitchFamily="34" charset="0"/>
              </a:rPr>
              <a:t>D. Limitations</a:t>
            </a:r>
            <a:r>
              <a:rPr lang="en-US" sz="1000" b="1" baseline="0" dirty="0" smtClean="0">
                <a:latin typeface="Arial" panose="020B0604020202020204" pitchFamily="34" charset="0"/>
                <a:cs typeface="Arial" panose="020B0604020202020204" pitchFamily="34" charset="0"/>
              </a:rPr>
              <a:t> of Liberty and Equality</a:t>
            </a:r>
          </a:p>
          <a:p>
            <a:r>
              <a:rPr lang="en-US" sz="1050" kern="1200" dirty="0" smtClean="0">
                <a:solidFill>
                  <a:schemeClr val="tx1"/>
                </a:solidFill>
                <a:effectLst/>
                <a:latin typeface="Verdana" pitchFamily="-108" charset="0"/>
                <a:ea typeface="+mn-ea"/>
                <a:cs typeface="+mn-cs"/>
              </a:rPr>
              <a:t>1. Liberty meant individual freedoms, political safeguards, and representative government, but it did not mean democracy. Equality meant equality before the law, not equality of political participation or wealth or equal rights for slaves, indigenous peoples, or women. </a:t>
            </a:r>
          </a:p>
          <a:p>
            <a:r>
              <a:rPr lang="en-US" sz="1050" kern="1200" dirty="0" smtClean="0">
                <a:solidFill>
                  <a:schemeClr val="tx1"/>
                </a:solidFill>
                <a:effectLst/>
                <a:latin typeface="Verdana" pitchFamily="-108" charset="0"/>
                <a:ea typeface="+mn-ea"/>
                <a:cs typeface="+mn-cs"/>
              </a:rPr>
              <a:t>2. In the 1780s, emancipation laws had been passed in all northern states, but slavery remained prevalent in the South. </a:t>
            </a:r>
          </a:p>
          <a:p>
            <a:r>
              <a:rPr lang="en-US" sz="1050" kern="1200" dirty="0" smtClean="0">
                <a:solidFill>
                  <a:schemeClr val="tx1"/>
                </a:solidFill>
                <a:effectLst/>
                <a:latin typeface="Verdana" pitchFamily="-108" charset="0"/>
                <a:ea typeface="+mn-ea"/>
                <a:cs typeface="+mn-cs"/>
              </a:rPr>
              <a:t>3. Discord between pro- and anti-slavery delegates at the Constitutional Convention led to a compromise which stipulated that an enslaved person would count as three-fifths of a person for the purposes of taxation and proportional representation. </a:t>
            </a:r>
          </a:p>
          <a:p>
            <a:r>
              <a:rPr lang="en-US" sz="1000" kern="1200" dirty="0" smtClean="0">
                <a:solidFill>
                  <a:schemeClr val="tx1"/>
                </a:solidFill>
                <a:effectLst/>
                <a:latin typeface="Verdana" pitchFamily="-108" charset="0"/>
                <a:ea typeface="+mn-ea"/>
                <a:cs typeface="+mn-cs"/>
              </a:rPr>
              <a:t>4. This solution levied higher taxes on the South, but it also guaranteed slaveholding states greater representation in Congress, which they used to oppose emancipation. </a:t>
            </a:r>
          </a:p>
          <a:p>
            <a:r>
              <a:rPr lang="en-US" sz="1000" kern="1200" dirty="0" smtClean="0">
                <a:solidFill>
                  <a:schemeClr val="tx1"/>
                </a:solidFill>
                <a:effectLst/>
                <a:latin typeface="Verdana" pitchFamily="-108" charset="0"/>
                <a:ea typeface="+mn-ea"/>
                <a:cs typeface="+mn-cs"/>
              </a:rPr>
              <a:t>5. The 1787 Constitution promised protection to Native Americans and guaranteed that their land would not be taken without consent; the federal government nonetheless forced tribes to concede their land for meager returns, and state governments and the population often simply seized Native American land for new settlements.</a:t>
            </a:r>
          </a:p>
          <a:p>
            <a:r>
              <a:rPr lang="en-US" sz="1000" kern="1200" dirty="0" smtClean="0">
                <a:solidFill>
                  <a:schemeClr val="tx1"/>
                </a:solidFill>
                <a:effectLst/>
                <a:latin typeface="Verdana" pitchFamily="-108" charset="0"/>
                <a:ea typeface="+mn-ea"/>
                <a:cs typeface="+mn-cs"/>
              </a:rPr>
              <a:t>6. Women lacked voting rights, but they participated in boycotts of British goods, raised funds for the Continental Army, and took care of homesteads, workshops, and businesses when their men went off to fight. Despite their contributions to the American Revolution, women did not receive the right to vote in the new Constitution.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268524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Revolution in France, 1789 – 1791 </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Breakdown of the Old Order</a:t>
            </a:r>
          </a:p>
          <a:p>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The French Revolution, like the American Revolution, had its immediate origins in the government’s financial difficulties. The high courts—the </a:t>
            </a:r>
            <a:r>
              <a:rPr lang="en-US" sz="1200" kern="1200" dirty="0" err="1" smtClean="0">
                <a:solidFill>
                  <a:schemeClr val="tx1"/>
                </a:solidFill>
                <a:effectLst/>
                <a:latin typeface="Verdana" pitchFamily="-108" charset="0"/>
                <a:ea typeface="+mn-ea"/>
                <a:cs typeface="+mn-cs"/>
              </a:rPr>
              <a:t>parlements</a:t>
            </a:r>
            <a:r>
              <a:rPr lang="en-US" sz="1200" kern="1200" dirty="0" smtClean="0">
                <a:solidFill>
                  <a:schemeClr val="tx1"/>
                </a:solidFill>
                <a:effectLst/>
                <a:latin typeface="Verdana" pitchFamily="-108" charset="0"/>
                <a:ea typeface="+mn-ea"/>
                <a:cs typeface="+mn-cs"/>
              </a:rPr>
              <a:t>—thwarted the efforts of the ministers of King Louis XV (r. 1715–1774) to raise taxes to meet the expenses of the War of the Austrian Succession and the Seven Years’ War and involvement in the American Revolution, and the national debt soared.</a:t>
            </a:r>
          </a:p>
          <a:p>
            <a:r>
              <a:rPr lang="en-US" sz="1200" kern="1200" dirty="0" smtClean="0">
                <a:solidFill>
                  <a:schemeClr val="tx1"/>
                </a:solidFill>
                <a:effectLst/>
                <a:latin typeface="Verdana" pitchFamily="-108" charset="0"/>
                <a:ea typeface="+mn-ea"/>
                <a:cs typeface="+mn-cs"/>
              </a:rPr>
              <a:t>2. By 1786 fully 50 percent of France’s annual budget went to interest payments on the growing debt, while less than 20 percent was available for productive functions of the state. Unlike England and the Dutch Republic, France had no central bank or paper currency and had difficulty obtaining new loans.</a:t>
            </a:r>
          </a:p>
          <a:p>
            <a:r>
              <a:rPr lang="en-US" sz="1200" kern="1200" dirty="0" smtClean="0">
                <a:solidFill>
                  <a:schemeClr val="tx1"/>
                </a:solidFill>
                <a:effectLst/>
                <a:latin typeface="Verdana" pitchFamily="-108" charset="0"/>
                <a:ea typeface="+mn-ea"/>
                <a:cs typeface="+mn-cs"/>
              </a:rPr>
              <a:t>3. Faced with imminent financial disaster, the government had no alternative but to try to increase taxes, which meant reforming a system that was unfair and out of date; such reforms were guaranteed to create social and political unrest. </a:t>
            </a:r>
          </a:p>
          <a:p>
            <a:r>
              <a:rPr lang="en-US" sz="1000" kern="1200" dirty="0" smtClean="0">
                <a:solidFill>
                  <a:schemeClr val="tx1"/>
                </a:solidFill>
                <a:effectLst/>
                <a:latin typeface="Verdana" pitchFamily="-108" charset="0"/>
                <a:ea typeface="+mn-ea"/>
                <a:cs typeface="+mn-cs"/>
              </a:rPr>
              <a:t>4. In the midst of the monarchy being stripped of the sacred aura of God’s anointed on earth (a process called </a:t>
            </a:r>
            <a:r>
              <a:rPr lang="en-US" sz="1000" kern="1200" dirty="0" err="1" smtClean="0">
                <a:solidFill>
                  <a:schemeClr val="tx1"/>
                </a:solidFill>
                <a:effectLst/>
                <a:latin typeface="Verdana" pitchFamily="-108" charset="0"/>
                <a:ea typeface="+mn-ea"/>
                <a:cs typeface="+mn-cs"/>
              </a:rPr>
              <a:t>desacralization</a:t>
            </a:r>
            <a:r>
              <a:rPr lang="en-US" sz="1000" kern="1200" dirty="0" smtClean="0">
                <a:solidFill>
                  <a:schemeClr val="tx1"/>
                </a:solidFill>
                <a:effectLst/>
                <a:latin typeface="Verdana" pitchFamily="-108" charset="0"/>
                <a:ea typeface="+mn-ea"/>
                <a:cs typeface="+mn-cs"/>
              </a:rPr>
              <a:t>), Louis XVI (r. 1774–1792) came to the throne. Louis XVI waffled on political reform and the economy and proved unable to quell the rising storm of opposition.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62794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4092273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Revolution in France, 1789 – 1791</a:t>
            </a:r>
          </a:p>
          <a:p>
            <a:r>
              <a:rPr lang="en-US" sz="1000" b="1" dirty="0" smtClean="0">
                <a:latin typeface="Arial" panose="020B0604020202020204" pitchFamily="34" charset="0"/>
                <a:cs typeface="Arial" panose="020B0604020202020204" pitchFamily="34" charset="0"/>
              </a:rPr>
              <a:t>B. The</a:t>
            </a:r>
            <a:r>
              <a:rPr lang="en-US" sz="1000" b="1" baseline="0" dirty="0" smtClean="0">
                <a:latin typeface="Arial" panose="020B0604020202020204" pitchFamily="34" charset="0"/>
                <a:cs typeface="Arial" panose="020B0604020202020204" pitchFamily="34" charset="0"/>
              </a:rPr>
              <a:t> Formation of the National Assembly</a:t>
            </a:r>
          </a:p>
          <a:p>
            <a:r>
              <a:rPr lang="en-US" sz="1100" kern="1200" dirty="0" smtClean="0">
                <a:solidFill>
                  <a:schemeClr val="tx1"/>
                </a:solidFill>
                <a:effectLst/>
                <a:latin typeface="Verdana" pitchFamily="-108" charset="0"/>
                <a:ea typeface="+mn-ea"/>
                <a:cs typeface="+mn-cs"/>
              </a:rPr>
              <a:t>1. In an attempt to reassert his authority, the king established new taxes by decree. The judges of the </a:t>
            </a:r>
            <a:r>
              <a:rPr lang="en-US" sz="1100" kern="1200" dirty="0" err="1" smtClean="0">
                <a:solidFill>
                  <a:schemeClr val="tx1"/>
                </a:solidFill>
                <a:effectLst/>
                <a:latin typeface="Verdana" pitchFamily="-108" charset="0"/>
                <a:ea typeface="+mn-ea"/>
                <a:cs typeface="+mn-cs"/>
              </a:rPr>
              <a:t>Parlement</a:t>
            </a:r>
            <a:r>
              <a:rPr lang="en-US" sz="1100" kern="1200" dirty="0" smtClean="0">
                <a:solidFill>
                  <a:schemeClr val="tx1"/>
                </a:solidFill>
                <a:effectLst/>
                <a:latin typeface="Verdana" pitchFamily="-108" charset="0"/>
                <a:ea typeface="+mn-ea"/>
                <a:cs typeface="+mn-cs"/>
              </a:rPr>
              <a:t> of Paris promptly declared the royal initiative null and void, setting off a wave of protest across the country that forced Louis XVI to call for a session of the Estates General in July 1788. The Estates General was a legislative body with elected representatives from the three orders, or estates, of society—the clergy, nobility, and commoners. </a:t>
            </a:r>
          </a:p>
          <a:p>
            <a:r>
              <a:rPr lang="en-US" sz="1100" kern="1200" dirty="0" smtClean="0">
                <a:solidFill>
                  <a:schemeClr val="tx1"/>
                </a:solidFill>
                <a:effectLst/>
                <a:latin typeface="Verdana" pitchFamily="-108" charset="0"/>
                <a:ea typeface="+mn-ea"/>
                <a:cs typeface="+mn-cs"/>
              </a:rPr>
              <a:t>2. Local assemblies elected representatives:  the clergy elected mostly parish priests; the nobility elected mostly conservatives from the provinces, one-third of whom were liberals committed to change; commoners of the third estate elected mostly lawyers and government officials. </a:t>
            </a:r>
          </a:p>
          <a:p>
            <a:r>
              <a:rPr lang="en-US" sz="1100" kern="1200" dirty="0" smtClean="0">
                <a:solidFill>
                  <a:schemeClr val="tx1"/>
                </a:solidFill>
                <a:effectLst/>
                <a:latin typeface="Verdana" pitchFamily="-108" charset="0"/>
                <a:ea typeface="+mn-ea"/>
                <a:cs typeface="+mn-cs"/>
              </a:rPr>
              <a:t>3. Petitions from the three estates showed a surprising degree of consensus in their calls for a constitutional monarchy, the consent of the Estates General to any taxes and laws, a guarantee of individual liberties through written law, and a loosening of economic regulations.</a:t>
            </a:r>
          </a:p>
          <a:p>
            <a:r>
              <a:rPr lang="en-US" sz="1000" kern="1200" dirty="0" smtClean="0">
                <a:solidFill>
                  <a:schemeClr val="tx1"/>
                </a:solidFill>
                <a:effectLst/>
                <a:latin typeface="Verdana" pitchFamily="-108" charset="0"/>
                <a:ea typeface="+mn-ea"/>
                <a:cs typeface="+mn-cs"/>
              </a:rPr>
              <a:t>4. Despite high hopes for serious reform at the opening session at Versailles on May 5, 1789, the estates quickly deadlocked over arguments about whether each estate should meet and vote separately or whether the three estates should vote as a single assembly dominated by the third estate.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1608715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275398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Revolution in France, 1789 – 1791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Formation of the National Assembly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Verdana" pitchFamily="-108" charset="0"/>
                <a:ea typeface="+mn-ea"/>
                <a:cs typeface="+mn-cs"/>
              </a:rPr>
              <a:t>5. In his pamphlet </a:t>
            </a:r>
            <a:r>
              <a:rPr lang="en-US" sz="1200" i="1" kern="1200" dirty="0" smtClean="0">
                <a:solidFill>
                  <a:schemeClr val="tx1"/>
                </a:solidFill>
                <a:effectLst/>
                <a:latin typeface="Verdana" pitchFamily="-108" charset="0"/>
                <a:ea typeface="+mn-ea"/>
                <a:cs typeface="+mn-cs"/>
              </a:rPr>
              <a:t>What Is the Third Estate?</a:t>
            </a:r>
            <a:r>
              <a:rPr lang="en-US" sz="1200" kern="1200" dirty="0" smtClean="0">
                <a:solidFill>
                  <a:schemeClr val="tx1"/>
                </a:solidFill>
                <a:effectLst/>
                <a:latin typeface="Verdana" pitchFamily="-108" charset="0"/>
                <a:ea typeface="+mn-ea"/>
                <a:cs typeface="+mn-cs"/>
              </a:rPr>
              <a:t> the </a:t>
            </a:r>
            <a:r>
              <a:rPr lang="en-US" sz="1200" kern="1200" dirty="0" err="1" smtClean="0">
                <a:solidFill>
                  <a:schemeClr val="tx1"/>
                </a:solidFill>
                <a:effectLst/>
                <a:latin typeface="Verdana" pitchFamily="-108" charset="0"/>
                <a:ea typeface="+mn-ea"/>
                <a:cs typeface="+mn-cs"/>
              </a:rPr>
              <a:t>abbé</a:t>
            </a:r>
            <a:r>
              <a:rPr lang="en-US" sz="1200" kern="1200" dirty="0" smtClean="0">
                <a:solidFill>
                  <a:schemeClr val="tx1"/>
                </a:solidFill>
                <a:effectLst/>
                <a:latin typeface="Verdana" pitchFamily="-108" charset="0"/>
                <a:ea typeface="+mn-ea"/>
                <a:cs typeface="+mn-cs"/>
              </a:rPr>
              <a:t> Emmanuel Joseph Sieyès argued that the nobility was a tiny </a:t>
            </a:r>
            <a:r>
              <a:rPr lang="en-US" sz="1200" kern="1200" dirty="0" err="1" smtClean="0">
                <a:solidFill>
                  <a:schemeClr val="tx1"/>
                </a:solidFill>
                <a:effectLst/>
                <a:latin typeface="Verdana" pitchFamily="-108" charset="0"/>
                <a:ea typeface="+mn-ea"/>
                <a:cs typeface="+mn-cs"/>
              </a:rPr>
              <a:t>overprivileged</a:t>
            </a:r>
            <a:r>
              <a:rPr lang="en-US" sz="1200" kern="1200" dirty="0" smtClean="0">
                <a:solidFill>
                  <a:schemeClr val="tx1"/>
                </a:solidFill>
                <a:effectLst/>
                <a:latin typeface="Verdana" pitchFamily="-108" charset="0"/>
                <a:ea typeface="+mn-ea"/>
                <a:cs typeface="+mn-cs"/>
              </a:rPr>
              <a:t> minority and that the third estate constituted the true strength of the French nation.</a:t>
            </a:r>
          </a:p>
          <a:p>
            <a:r>
              <a:rPr lang="en-US" sz="1200" kern="1200" dirty="0" smtClean="0">
                <a:solidFill>
                  <a:schemeClr val="tx1"/>
                </a:solidFill>
                <a:effectLst/>
                <a:latin typeface="Verdana" pitchFamily="-108" charset="0"/>
                <a:ea typeface="+mn-ea"/>
                <a:cs typeface="+mn-cs"/>
              </a:rPr>
              <a:t>6. The government agreed to allow the third estate as many delegates as the clergy and nobility combined, but it upheld the system granting one vote to each estate instead of one vote per person. </a:t>
            </a:r>
          </a:p>
          <a:p>
            <a:r>
              <a:rPr lang="en-US" sz="1200" kern="1200" dirty="0" smtClean="0">
                <a:solidFill>
                  <a:schemeClr val="tx1"/>
                </a:solidFill>
                <a:effectLst/>
                <a:latin typeface="Verdana" pitchFamily="-108" charset="0"/>
                <a:ea typeface="+mn-ea"/>
                <a:cs typeface="+mn-cs"/>
              </a:rPr>
              <a:t>7. On June 17, 1789,  the third estate, joined by a few parish priests, voted to call itself the National Assembly. On June 20 the delegates pledged, in the famous Tennis Court Oath, not to disband until they had been recognized as a national assembly and had written a new constitution.</a:t>
            </a:r>
          </a:p>
          <a:p>
            <a:r>
              <a:rPr lang="en-US" sz="1200" kern="1200" dirty="0" smtClean="0">
                <a:solidFill>
                  <a:schemeClr val="tx1"/>
                </a:solidFill>
                <a:effectLst/>
                <a:latin typeface="Verdana" pitchFamily="-108" charset="0"/>
                <a:ea typeface="+mn-ea"/>
                <a:cs typeface="+mn-cs"/>
              </a:rPr>
              <a:t>8. Louis XVI responded to this crucial challenge to his authority in disastrously ambivalent fashion; on June 23 he made a conciliatory speech in which he urged reforms, and on June 27 he ordered the three estates to meet together. The king also called eighteen thousand troops toward the capital, and on July 11 dismissed his finance minister and other more liberal ministers.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958382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3526927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Revolution in France, 1789 – 1791 </a:t>
            </a:r>
          </a:p>
          <a:p>
            <a:r>
              <a:rPr lang="en-US" sz="1000" b="1" dirty="0" smtClean="0">
                <a:latin typeface="Arial" panose="020B0604020202020204" pitchFamily="34" charset="0"/>
                <a:cs typeface="Arial" panose="020B0604020202020204" pitchFamily="34" charset="0"/>
              </a:rPr>
              <a:t>C. Popular Uprising and the Rights</a:t>
            </a:r>
            <a:r>
              <a:rPr lang="en-US" sz="1000" b="1" baseline="0" dirty="0" smtClean="0">
                <a:latin typeface="Arial" panose="020B0604020202020204" pitchFamily="34" charset="0"/>
                <a:cs typeface="Arial" panose="020B0604020202020204" pitchFamily="34" charset="0"/>
              </a:rPr>
              <a:t> of Man</a:t>
            </a:r>
          </a:p>
          <a:p>
            <a:r>
              <a:rPr lang="en-US" sz="1050" kern="1200" dirty="0" smtClean="0">
                <a:solidFill>
                  <a:schemeClr val="tx1"/>
                </a:solidFill>
                <a:effectLst/>
                <a:latin typeface="Verdana" pitchFamily="-108" charset="0"/>
                <a:ea typeface="+mn-ea"/>
                <a:cs typeface="+mn-cs"/>
              </a:rPr>
              <a:t>1. While delegates at Versailles were pressing for political rights, the common people were dealing with soaring bread prices, inflation, the collapse of demand for manufactured goods, and rising unemployment.</a:t>
            </a:r>
          </a:p>
          <a:p>
            <a:r>
              <a:rPr lang="en-US" sz="1050" kern="1200" dirty="0" smtClean="0">
                <a:solidFill>
                  <a:schemeClr val="tx1"/>
                </a:solidFill>
                <a:effectLst/>
                <a:latin typeface="Verdana" pitchFamily="-108" charset="0"/>
                <a:ea typeface="+mn-ea"/>
                <a:cs typeface="+mn-cs"/>
              </a:rPr>
              <a:t>2. At the beginning of July, knowledge spread of the massing of troops near Paris. On July 14, 1789, several hundred people stormed the Bastille, a royal prison in Paris, to obtain weapons for the city’s defense.</a:t>
            </a:r>
            <a:r>
              <a:rPr lang="en-US" sz="800" kern="120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Faced with popular violence, Louis announced the reinstatement of his finance minister and the withdrawal of troops from Paris.</a:t>
            </a:r>
          </a:p>
          <a:p>
            <a:r>
              <a:rPr lang="en-US" sz="1000" kern="1200" dirty="0" smtClean="0">
                <a:solidFill>
                  <a:schemeClr val="tx1"/>
                </a:solidFill>
                <a:effectLst/>
                <a:latin typeface="Verdana" pitchFamily="-108" charset="0"/>
                <a:ea typeface="+mn-ea"/>
                <a:cs typeface="+mn-cs"/>
              </a:rPr>
              <a:t>3. By the summer of 1789, the struggling French peasants also had reached their boiling point and began to rise in insurrection against their lords, ransacking manor houses and burning feudal documents that recorded their obligations. In some areas peasants reoccupied common lands enclosed by landowners and seized forests. </a:t>
            </a:r>
          </a:p>
          <a:p>
            <a:r>
              <a:rPr lang="en-US" sz="1000" kern="1200" dirty="0" smtClean="0">
                <a:solidFill>
                  <a:schemeClr val="tx1"/>
                </a:solidFill>
                <a:effectLst/>
                <a:latin typeface="Verdana" pitchFamily="-108" charset="0"/>
                <a:ea typeface="+mn-ea"/>
                <a:cs typeface="+mn-cs"/>
              </a:rPr>
              <a:t>4. Having granted new rights to the peasantry, the National Assembly issued the Declaration of the Rights of Man and of the Citizen on August 27, 1789, guaranteeing equality before the law, representative government for a sovereign people, and individual freedom. </a:t>
            </a:r>
          </a:p>
          <a:p>
            <a:r>
              <a:rPr lang="en-US" sz="1000" kern="1200" dirty="0" smtClean="0">
                <a:solidFill>
                  <a:schemeClr val="tx1"/>
                </a:solidFill>
                <a:effectLst/>
                <a:latin typeface="Verdana" pitchFamily="-108" charset="0"/>
                <a:ea typeface="+mn-ea"/>
                <a:cs typeface="+mn-cs"/>
              </a:rPr>
              <a:t>5. On October 5 some seven thousand women marched the twelve miles from Paris to Versailles, invaded the National Assembly, and demanded bread.</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women invaded the royal apartments, killed some of the royal bodyguards, and searched for the queen, Marie Antoinette, who was saved only through the intervention of Lafayette and the National Guard.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334751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49264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1416479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Revolution in France, 1789 – 1791 </a:t>
            </a:r>
          </a:p>
          <a:p>
            <a:r>
              <a:rPr lang="en-US" sz="1000" b="1" dirty="0" smtClean="0">
                <a:latin typeface="Arial" panose="020B0604020202020204" pitchFamily="34" charset="0"/>
                <a:cs typeface="Arial" panose="020B0604020202020204" pitchFamily="34" charset="0"/>
              </a:rPr>
              <a:t>D. A Constitutional Monarchy and Its Challenges</a:t>
            </a:r>
          </a:p>
          <a:p>
            <a:r>
              <a:rPr lang="en-US" sz="1200" kern="1200" dirty="0" smtClean="0">
                <a:solidFill>
                  <a:schemeClr val="tx1"/>
                </a:solidFill>
                <a:effectLst/>
                <a:latin typeface="Verdana" pitchFamily="-108" charset="0"/>
                <a:ea typeface="+mn-ea"/>
                <a:cs typeface="+mn-cs"/>
              </a:rPr>
              <a:t>1. The day after the women’s march on Versailles, the National Assembly followed the king to Paris, as the crowd had demanded.</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In June 1790 the National Assembly abolished the French nobility, and in July Louis XVI swore to uphold the as-yet-unwritten constitution, effectively enshrining a constitutional monarchy.</a:t>
            </a:r>
          </a:p>
          <a:p>
            <a:r>
              <a:rPr lang="en-US" sz="1200" kern="1200" dirty="0" smtClean="0">
                <a:solidFill>
                  <a:schemeClr val="tx1"/>
                </a:solidFill>
                <a:effectLst/>
                <a:latin typeface="Verdana" pitchFamily="-108" charset="0"/>
                <a:ea typeface="+mn-ea"/>
                <a:cs typeface="+mn-cs"/>
              </a:rPr>
              <a:t>2. The king remained the head of state, but all lawmaking power resided in the National Assembly, elected by the wealthiest half of French males.</a:t>
            </a:r>
          </a:p>
          <a:p>
            <a:r>
              <a:rPr lang="en-US" sz="1200" kern="1200" dirty="0" smtClean="0">
                <a:solidFill>
                  <a:schemeClr val="tx1"/>
                </a:solidFill>
                <a:effectLst/>
                <a:latin typeface="Verdana" pitchFamily="-108" charset="0"/>
                <a:ea typeface="+mn-ea"/>
                <a:cs typeface="+mn-cs"/>
              </a:rPr>
              <a:t>3. The constitution, passed in September 1791, broadened women’s rights to seek divorce, inherit property, and obtain financial support for illegitimate children from fathers, but it excluded women from political office and voting.</a:t>
            </a:r>
          </a:p>
          <a:p>
            <a:r>
              <a:rPr lang="en-US" sz="1200" kern="1200" dirty="0" smtClean="0">
                <a:solidFill>
                  <a:schemeClr val="tx1"/>
                </a:solidFill>
                <a:effectLst/>
                <a:latin typeface="Verdana" pitchFamily="-108" charset="0"/>
                <a:ea typeface="+mn-ea"/>
                <a:cs typeface="+mn-cs"/>
              </a:rPr>
              <a:t>4. In September 1791 </a:t>
            </a:r>
            <a:r>
              <a:rPr lang="en-US" sz="1200" kern="1200" dirty="0" err="1" smtClean="0">
                <a:solidFill>
                  <a:schemeClr val="tx1"/>
                </a:solidFill>
                <a:effectLst/>
                <a:latin typeface="Verdana" pitchFamily="-108" charset="0"/>
                <a:ea typeface="+mn-ea"/>
                <a:cs typeface="+mn-cs"/>
              </a:rPr>
              <a:t>Olympe</a:t>
            </a:r>
            <a:r>
              <a:rPr lang="en-US" sz="1200" kern="1200" dirty="0" smtClean="0">
                <a:solidFill>
                  <a:schemeClr val="tx1"/>
                </a:solidFill>
                <a:effectLst/>
                <a:latin typeface="Verdana" pitchFamily="-108" charset="0"/>
                <a:ea typeface="+mn-ea"/>
                <a:cs typeface="+mn-cs"/>
              </a:rPr>
              <a:t> de Gouges (1748–1793) published her </a:t>
            </a:r>
            <a:r>
              <a:rPr lang="en-US" sz="1200" i="1" kern="1200" dirty="0" smtClean="0">
                <a:solidFill>
                  <a:schemeClr val="tx1"/>
                </a:solidFill>
                <a:effectLst/>
                <a:latin typeface="Verdana" pitchFamily="-108" charset="0"/>
                <a:ea typeface="+mn-ea"/>
                <a:cs typeface="+mn-cs"/>
              </a:rPr>
              <a:t>Declaration of the Rights of Woman</a:t>
            </a:r>
            <a:r>
              <a:rPr lang="en-US" sz="1200" kern="1200" dirty="0" smtClean="0">
                <a:solidFill>
                  <a:schemeClr val="tx1"/>
                </a:solidFill>
                <a:effectLst/>
                <a:latin typeface="Verdana" pitchFamily="-108" charset="0"/>
                <a:ea typeface="+mn-ea"/>
                <a:cs typeface="+mn-cs"/>
              </a:rPr>
              <a:t>, which echoed the Declaration of the Rights of Man and of the Citizen and challenged revolutionaries to extend the ideal of equality to women. De </a:t>
            </a:r>
            <a:r>
              <a:rPr lang="en-US" sz="1200" kern="1200" dirty="0" err="1" smtClean="0">
                <a:solidFill>
                  <a:schemeClr val="tx1"/>
                </a:solidFill>
                <a:effectLst/>
                <a:latin typeface="Verdana" pitchFamily="-108" charset="0"/>
                <a:ea typeface="+mn-ea"/>
                <a:cs typeface="+mn-cs"/>
              </a:rPr>
              <a:t>Gouges’s</a:t>
            </a:r>
            <a:r>
              <a:rPr lang="en-US" sz="1200" kern="1200" dirty="0" smtClean="0">
                <a:solidFill>
                  <a:schemeClr val="tx1"/>
                </a:solidFill>
                <a:effectLst/>
                <a:latin typeface="Verdana" pitchFamily="-108" charset="0"/>
                <a:ea typeface="+mn-ea"/>
                <a:cs typeface="+mn-cs"/>
              </a:rPr>
              <a:t> position found little sympathy among the Revolution’s leaders, as the majority of legislators and ordinary Frenchmen believed that women should focus on their domestic duties.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742884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Revolution in France, 1789 – 1791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A Constitutional Monarchy and Its Challenges</a:t>
            </a:r>
          </a:p>
          <a:p>
            <a:r>
              <a:rPr lang="en-US" sz="1100" kern="1200" dirty="0" smtClean="0">
                <a:solidFill>
                  <a:schemeClr val="tx1"/>
                </a:solidFill>
                <a:effectLst/>
                <a:latin typeface="Verdana" pitchFamily="-108" charset="0"/>
                <a:ea typeface="+mn-ea"/>
                <a:cs typeface="+mn-cs"/>
              </a:rPr>
              <a:t>5. The National Assembly established eighty-three departments to replace the historic provinces and, in the name of economic liberty, abolished guilds, workers’ associations, and internal customs fees.</a:t>
            </a:r>
          </a:p>
          <a:p>
            <a:r>
              <a:rPr lang="en-US" sz="1100" kern="1200" dirty="0" smtClean="0">
                <a:solidFill>
                  <a:schemeClr val="tx1"/>
                </a:solidFill>
                <a:effectLst/>
                <a:latin typeface="Verdana" pitchFamily="-108" charset="0"/>
                <a:ea typeface="+mn-ea"/>
                <a:cs typeface="+mn-cs"/>
              </a:rPr>
              <a:t>6. In a radical reorganization of the country’s religious life, the Assembly granted religious freedom to the small minority of French Jews and Protestants, nationalized the Catholic Church’s property, and abolished monasteries.</a:t>
            </a:r>
          </a:p>
          <a:p>
            <a:r>
              <a:rPr lang="en-US" sz="1100" kern="1200" dirty="0" smtClean="0">
                <a:solidFill>
                  <a:schemeClr val="tx1"/>
                </a:solidFill>
                <a:effectLst/>
                <a:latin typeface="Verdana" pitchFamily="-108" charset="0"/>
                <a:ea typeface="+mn-ea"/>
                <a:cs typeface="+mn-cs"/>
              </a:rPr>
              <a:t>7. The government used all former church property as collateral to guarantee a new paper currency, the </a:t>
            </a:r>
            <a:r>
              <a:rPr lang="en-US" sz="1100" kern="1200" dirty="0" err="1" smtClean="0">
                <a:solidFill>
                  <a:schemeClr val="tx1"/>
                </a:solidFill>
                <a:effectLst/>
                <a:latin typeface="Verdana" pitchFamily="-108" charset="0"/>
                <a:ea typeface="+mn-ea"/>
                <a:cs typeface="+mn-cs"/>
              </a:rPr>
              <a:t>assignats</a:t>
            </a:r>
            <a:r>
              <a:rPr lang="en-US" sz="1100" kern="1200" dirty="0" smtClean="0">
                <a:solidFill>
                  <a:schemeClr val="tx1"/>
                </a:solidFill>
                <a:effectLst/>
                <a:latin typeface="Verdana" pitchFamily="-108" charset="0"/>
                <a:ea typeface="+mn-ea"/>
                <a:cs typeface="+mn-cs"/>
              </a:rPr>
              <a:t>, and then sold the property in an attempt to put the state’s finances on a solid footing.</a:t>
            </a:r>
          </a:p>
          <a:p>
            <a:r>
              <a:rPr lang="en-US" sz="1100" kern="1200" dirty="0" smtClean="0">
                <a:solidFill>
                  <a:schemeClr val="tx1"/>
                </a:solidFill>
                <a:effectLst/>
                <a:latin typeface="Verdana" pitchFamily="-108" charset="0"/>
                <a:ea typeface="+mn-ea"/>
                <a:cs typeface="+mn-cs"/>
              </a:rPr>
              <a:t>8. Imbued with the rationalism and skepticism of the eighteenth-century philosophes, the National Assembly established a national church and required the Catholic clergy to take an oath of loyalty to the new government.</a:t>
            </a:r>
          </a:p>
          <a:p>
            <a:r>
              <a:rPr lang="en-US" sz="1100" kern="1200" dirty="0" smtClean="0">
                <a:solidFill>
                  <a:schemeClr val="tx1"/>
                </a:solidFill>
                <a:effectLst/>
                <a:latin typeface="Verdana" pitchFamily="-108" charset="0"/>
                <a:ea typeface="+mn-ea"/>
                <a:cs typeface="+mn-cs"/>
              </a:rPr>
              <a:t>9. The pope formally condemned the Assembly’s actions, and only half of all French priests swore the oath.</a:t>
            </a:r>
          </a:p>
          <a:p>
            <a:r>
              <a:rPr lang="en-US" sz="1100" kern="1200" dirty="0" smtClean="0">
                <a:solidFill>
                  <a:schemeClr val="tx1"/>
                </a:solidFill>
                <a:effectLst/>
                <a:latin typeface="Verdana" pitchFamily="-108" charset="0"/>
                <a:ea typeface="+mn-ea"/>
                <a:cs typeface="+mn-cs"/>
              </a:rPr>
              <a:t>10. The attempt to remake the Catholic Church, like the abolition of guilds and workers’ associations, sharpened the conflict between the educated classes and the common people.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208069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65746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Background to Revolution</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Social Change</a:t>
            </a:r>
          </a:p>
          <a:p>
            <a:r>
              <a:rPr lang="en-US" sz="1200" kern="1200" dirty="0" smtClean="0">
                <a:solidFill>
                  <a:schemeClr val="tx1"/>
                </a:solidFill>
                <a:effectLst/>
                <a:latin typeface="Verdana" pitchFamily="-108" charset="0"/>
                <a:ea typeface="+mn-ea"/>
                <a:cs typeface="+mn-cs"/>
              </a:rPr>
              <a:t>1. In France, nobles constituted less than 2 percent of the population while possessing one-quarter of the agricultural land and enjoying exemption from direct taxation as well as exclusive rights to hunt game, bear swords, and wear gold ribbons in their clothing.</a:t>
            </a:r>
          </a:p>
          <a:p>
            <a:r>
              <a:rPr lang="en-US" sz="1200" kern="1200" dirty="0" smtClean="0">
                <a:solidFill>
                  <a:schemeClr val="tx1"/>
                </a:solidFill>
                <a:effectLst/>
                <a:latin typeface="Verdana" pitchFamily="-108" charset="0"/>
                <a:ea typeface="+mn-ea"/>
                <a:cs typeface="+mn-cs"/>
              </a:rPr>
              <a:t>2. In most countries, various middle-class groups—professionals, merchants, and guild masters—enjoyed privileges that allowed them to monopolize all sorts of economic activity.</a:t>
            </a:r>
          </a:p>
          <a:p>
            <a:r>
              <a:rPr lang="en-US" sz="1200" kern="1200" dirty="0" smtClean="0">
                <a:solidFill>
                  <a:schemeClr val="tx1"/>
                </a:solidFill>
                <a:effectLst/>
                <a:latin typeface="Verdana" pitchFamily="-108" charset="0"/>
                <a:ea typeface="+mn-ea"/>
                <a:cs typeface="+mn-cs"/>
              </a:rPr>
              <a:t>3. Poor peasants and urban laborers, who constituted the vast majority of the population, bore the brunt of taxation and were excluded from the world of privilege. </a:t>
            </a:r>
          </a:p>
          <a:p>
            <a:r>
              <a:rPr lang="en-US" sz="1200" kern="1200" dirty="0" smtClean="0">
                <a:solidFill>
                  <a:schemeClr val="tx1"/>
                </a:solidFill>
                <a:effectLst/>
                <a:latin typeface="Verdana" pitchFamily="-108" charset="0"/>
                <a:ea typeface="+mn-ea"/>
                <a:cs typeface="+mn-cs"/>
              </a:rPr>
              <a:t>4. As Europe’s urban population rose rapidly after 1750 and inflation rose, the poor kept up by working harder and for longer hours and by sending more women and children to enter the paid labor force.</a:t>
            </a:r>
          </a:p>
          <a:p>
            <a:r>
              <a:rPr lang="en-US" sz="1200" kern="1200" dirty="0" smtClean="0">
                <a:solidFill>
                  <a:schemeClr val="tx1"/>
                </a:solidFill>
                <a:effectLst/>
                <a:latin typeface="Verdana" pitchFamily="-108" charset="0"/>
                <a:ea typeface="+mn-ea"/>
                <a:cs typeface="+mn-cs"/>
              </a:rPr>
              <a:t>5. While the poor struggled with rising prices, investors grew rich from the spread of manufacture in the countryside and overseas trade.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118767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World War and Republican France, 1791 – 1799</a:t>
            </a:r>
          </a:p>
          <a:p>
            <a:pPr marL="228600" indent="-228600">
              <a:buAutoNum type="alphaUcPeriod"/>
            </a:pPr>
            <a:r>
              <a:rPr lang="en-US" sz="1000" b="1" baseline="0" dirty="0" smtClean="0">
                <a:latin typeface="Arial" panose="020B0604020202020204" pitchFamily="34" charset="0"/>
                <a:cs typeface="Arial" panose="020B0604020202020204" pitchFamily="34" charset="0"/>
              </a:rPr>
              <a:t>The International Response</a:t>
            </a:r>
          </a:p>
          <a:p>
            <a:r>
              <a:rPr lang="en-US" sz="1200" kern="1200" dirty="0" smtClean="0">
                <a:solidFill>
                  <a:schemeClr val="tx1"/>
                </a:solidFill>
                <a:effectLst/>
                <a:latin typeface="Verdana" pitchFamily="-108" charset="0"/>
                <a:ea typeface="+mn-ea"/>
                <a:cs typeface="+mn-cs"/>
              </a:rPr>
              <a:t>1. In 1790 British statesman Edmund Burke (1729–1797) published </a:t>
            </a:r>
            <a:r>
              <a:rPr lang="en-US" sz="1200" i="1" kern="1200" dirty="0" smtClean="0">
                <a:solidFill>
                  <a:schemeClr val="tx1"/>
                </a:solidFill>
                <a:effectLst/>
                <a:latin typeface="Verdana" pitchFamily="-108" charset="0"/>
                <a:ea typeface="+mn-ea"/>
                <a:cs typeface="+mn-cs"/>
              </a:rPr>
              <a:t>Reflections on the Revolution in France</a:t>
            </a:r>
            <a:r>
              <a:rPr lang="en-US" sz="1200" kern="1200" dirty="0" smtClean="0">
                <a:solidFill>
                  <a:schemeClr val="tx1"/>
                </a:solidFill>
                <a:effectLst/>
                <a:latin typeface="Verdana" pitchFamily="-108" charset="0"/>
                <a:ea typeface="+mn-ea"/>
                <a:cs typeface="+mn-cs"/>
              </a:rPr>
              <a:t> in which he defended inherited privileges and predicted that reform like that occurring in France would lead only to chaos and tyranny.</a:t>
            </a:r>
          </a:p>
          <a:p>
            <a:r>
              <a:rPr lang="en-US" sz="1200" kern="1200" dirty="0" smtClean="0">
                <a:solidFill>
                  <a:schemeClr val="tx1"/>
                </a:solidFill>
                <a:effectLst/>
                <a:latin typeface="Verdana" pitchFamily="-108" charset="0"/>
                <a:ea typeface="+mn-ea"/>
                <a:cs typeface="+mn-cs"/>
              </a:rPr>
              <a:t>2. Burke’s work sparked much debate, including a passionate rebuttal from a young writer in London, Mary Wollstonecraft (1759–1797), in a blistering attack, </a:t>
            </a:r>
            <a:r>
              <a:rPr lang="en-US" sz="1200" i="1" kern="1200" dirty="0" smtClean="0">
                <a:solidFill>
                  <a:schemeClr val="tx1"/>
                </a:solidFill>
                <a:effectLst/>
                <a:latin typeface="Verdana" pitchFamily="-108" charset="0"/>
                <a:ea typeface="+mn-ea"/>
                <a:cs typeface="+mn-cs"/>
              </a:rPr>
              <a:t>A Vindication of the Rights of Man</a:t>
            </a:r>
            <a:r>
              <a:rPr lang="en-US" sz="1200" kern="1200" dirty="0" smtClean="0">
                <a:solidFill>
                  <a:schemeClr val="tx1"/>
                </a:solidFill>
                <a:effectLst/>
                <a:latin typeface="Verdana" pitchFamily="-108" charset="0"/>
                <a:ea typeface="+mn-ea"/>
                <a:cs typeface="+mn-cs"/>
              </a:rPr>
              <a:t> (1790).</a:t>
            </a:r>
          </a:p>
          <a:p>
            <a:r>
              <a:rPr lang="en-US" sz="1200" kern="1200" dirty="0" smtClean="0">
                <a:solidFill>
                  <a:schemeClr val="tx1"/>
                </a:solidFill>
                <a:effectLst/>
                <a:latin typeface="Verdana" pitchFamily="-108" charset="0"/>
                <a:ea typeface="+mn-ea"/>
                <a:cs typeface="+mn-cs"/>
              </a:rPr>
              <a:t>3. Two years later, Wollstonecraft published her masterpiece, </a:t>
            </a:r>
            <a:r>
              <a:rPr lang="en-US" sz="1200" i="1" kern="1200" dirty="0" smtClean="0">
                <a:solidFill>
                  <a:schemeClr val="tx1"/>
                </a:solidFill>
                <a:effectLst/>
                <a:latin typeface="Verdana" pitchFamily="-108" charset="0"/>
                <a:ea typeface="+mn-ea"/>
                <a:cs typeface="+mn-cs"/>
              </a:rPr>
              <a:t>A Vindication of the Rights of Woman</a:t>
            </a:r>
            <a:r>
              <a:rPr lang="en-US" sz="1200" kern="1200" dirty="0" smtClean="0">
                <a:solidFill>
                  <a:schemeClr val="tx1"/>
                </a:solidFill>
                <a:effectLst/>
                <a:latin typeface="Verdana" pitchFamily="-108" charset="0"/>
                <a:ea typeface="+mn-ea"/>
                <a:cs typeface="+mn-cs"/>
              </a:rPr>
              <a:t> (1792), in which she demanded equal rights for women and advocated coeducation that would make women better wives and mothers, good citizens, and economically independent.</a:t>
            </a:r>
          </a:p>
          <a:p>
            <a:r>
              <a:rPr lang="en-US" sz="1000" kern="1200" dirty="0" smtClean="0">
                <a:solidFill>
                  <a:schemeClr val="tx1"/>
                </a:solidFill>
                <a:effectLst/>
                <a:latin typeface="Verdana" pitchFamily="-108" charset="0"/>
                <a:ea typeface="+mn-ea"/>
                <a:cs typeface="+mn-cs"/>
              </a:rPr>
              <a:t>4. In June 1791 Louis XVI and Marie Antoinette were arrested after they attempted to leave France, prompting the monarchs of Austria and Prussia to issue the Declaration of </a:t>
            </a:r>
            <a:r>
              <a:rPr lang="en-US" sz="1000" kern="1200" dirty="0" err="1" smtClean="0">
                <a:solidFill>
                  <a:schemeClr val="tx1"/>
                </a:solidFill>
                <a:effectLst/>
                <a:latin typeface="Verdana" pitchFamily="-108" charset="0"/>
                <a:ea typeface="+mn-ea"/>
                <a:cs typeface="+mn-cs"/>
              </a:rPr>
              <a:t>Pillnitz</a:t>
            </a:r>
            <a:r>
              <a:rPr lang="en-US" sz="1000" kern="1200" dirty="0" smtClean="0">
                <a:solidFill>
                  <a:schemeClr val="tx1"/>
                </a:solidFill>
                <a:effectLst/>
                <a:latin typeface="Verdana" pitchFamily="-108" charset="0"/>
                <a:ea typeface="+mn-ea"/>
                <a:cs typeface="+mn-cs"/>
              </a:rPr>
              <a:t> professing their willingness to intervene to restore Louis XVI’s rule. The Declaration was expected to have a sobering effect on revolutionary France without causing war, but the rulers misjudged the situation.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313759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World War and Republican France, 1791 – 1799</a:t>
            </a:r>
          </a:p>
          <a:p>
            <a:pPr marL="228600" indent="-228600">
              <a:buAutoNum type="alphaUcPeriod"/>
            </a:pPr>
            <a:r>
              <a:rPr lang="en-US" sz="1000" b="1" baseline="0" dirty="0" smtClean="0">
                <a:latin typeface="Arial" panose="020B0604020202020204" pitchFamily="34" charset="0"/>
                <a:cs typeface="Arial" panose="020B0604020202020204" pitchFamily="34" charset="0"/>
              </a:rPr>
              <a:t>The International Response</a:t>
            </a:r>
          </a:p>
          <a:p>
            <a:r>
              <a:rPr lang="en-US" sz="1000" kern="1200" dirty="0" smtClean="0">
                <a:solidFill>
                  <a:schemeClr val="tx1"/>
                </a:solidFill>
                <a:effectLst/>
                <a:latin typeface="Verdana" pitchFamily="-108" charset="0"/>
                <a:ea typeface="+mn-ea"/>
                <a:cs typeface="+mn-cs"/>
              </a:rPr>
              <a:t>5. Many members of the Legislative Assembly that convened in October 1791 belonged to the Jacobin club, which drew in men and women who debated the burning political questions of the day. Jacobins and other deputies reacted with patriotic fury to the Declaration of </a:t>
            </a:r>
            <a:r>
              <a:rPr lang="en-US" sz="1000" kern="1200" dirty="0" err="1" smtClean="0">
                <a:solidFill>
                  <a:schemeClr val="tx1"/>
                </a:solidFill>
                <a:effectLst/>
                <a:latin typeface="Verdana" pitchFamily="-108" charset="0"/>
                <a:ea typeface="+mn-ea"/>
                <a:cs typeface="+mn-cs"/>
              </a:rPr>
              <a:t>Pillnitz</a:t>
            </a:r>
            <a:r>
              <a:rPr lang="en-US" sz="1000" kern="1200" dirty="0" smtClean="0">
                <a:solidFill>
                  <a:schemeClr val="tx1"/>
                </a:solidFill>
                <a:effectLst/>
                <a:latin typeface="Verdana" pitchFamily="-108" charset="0"/>
                <a:ea typeface="+mn-ea"/>
                <a:cs typeface="+mn-cs"/>
              </a:rPr>
              <a:t> and declared war on Francis II, the Habsburg monarch, in April 1792.</a:t>
            </a:r>
          </a:p>
          <a:p>
            <a:r>
              <a:rPr lang="en-US" sz="1000" kern="1200" dirty="0" smtClean="0">
                <a:solidFill>
                  <a:schemeClr val="tx1"/>
                </a:solidFill>
                <a:effectLst/>
                <a:latin typeface="Verdana" pitchFamily="-108" charset="0"/>
                <a:ea typeface="+mn-ea"/>
                <a:cs typeface="+mn-cs"/>
              </a:rPr>
              <a:t>6. Prussia joined Austria against the French, who broke and fled at their first military encounter with this First Coalition of foreign powers. </a:t>
            </a:r>
          </a:p>
          <a:p>
            <a:r>
              <a:rPr lang="en-US" sz="1000" kern="1200" dirty="0" smtClean="0">
                <a:solidFill>
                  <a:schemeClr val="tx1"/>
                </a:solidFill>
                <a:effectLst/>
                <a:latin typeface="Verdana" pitchFamily="-108" charset="0"/>
                <a:ea typeface="+mn-ea"/>
                <a:cs typeface="+mn-cs"/>
              </a:rPr>
              <a:t>7. When a revolutionary crowd attacked the royal palace on August 10, 1792, the king and his family fled to the Legislative Assembly. Instead of offering refuge, the Assembly suspended the king from all of his functions, imprisoned him, and called for a constitutional assembly to be elected by universal male suffrage.</a:t>
            </a:r>
          </a:p>
          <a:p>
            <a:pPr marL="0" indent="0">
              <a:buNone/>
            </a:pPr>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874564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World War and Republican France, 1791 – 1799</a:t>
            </a:r>
          </a:p>
          <a:p>
            <a:r>
              <a:rPr lang="en-US" sz="1000" b="1" dirty="0" smtClean="0">
                <a:latin typeface="Arial" panose="020B0604020202020204" pitchFamily="34" charset="0"/>
                <a:cs typeface="Arial" panose="020B0604020202020204" pitchFamily="34" charset="0"/>
              </a:rPr>
              <a:t>B. The Second Revolution</a:t>
            </a:r>
            <a:r>
              <a:rPr lang="en-US" sz="1000" b="1" baseline="0" dirty="0" smtClean="0">
                <a:latin typeface="Arial" panose="020B0604020202020204" pitchFamily="34" charset="0"/>
                <a:cs typeface="Arial" panose="020B0604020202020204" pitchFamily="34" charset="0"/>
              </a:rPr>
              <a:t> and the New Republic</a:t>
            </a:r>
          </a:p>
          <a:p>
            <a:r>
              <a:rPr lang="en-US" sz="1050" kern="1200" dirty="0" smtClean="0">
                <a:solidFill>
                  <a:schemeClr val="tx1"/>
                </a:solidFill>
                <a:effectLst/>
                <a:latin typeface="Verdana" pitchFamily="-108" charset="0"/>
                <a:ea typeface="+mn-ea"/>
                <a:cs typeface="+mn-cs"/>
              </a:rPr>
              <a:t>1. The fall of the monarchy marked a radicalization of the revolution, a phase that historians often call the second revolution. </a:t>
            </a:r>
          </a:p>
          <a:p>
            <a:r>
              <a:rPr lang="en-US" sz="1050" kern="1200" dirty="0" smtClean="0">
                <a:solidFill>
                  <a:schemeClr val="tx1"/>
                </a:solidFill>
                <a:effectLst/>
                <a:latin typeface="Verdana" pitchFamily="-108" charset="0"/>
                <a:ea typeface="+mn-ea"/>
                <a:cs typeface="+mn-cs"/>
              </a:rPr>
              <a:t>2. Fearing a Prussian invasion and riled up by rumors that counter-revolutionaries would aid the Prussians, angry crowds stormed the prisons and killed jailed priests and aristocrats, an incident known as the September Massacres.</a:t>
            </a:r>
          </a:p>
          <a:p>
            <a:r>
              <a:rPr lang="en-US" sz="1050" kern="1200" dirty="0" smtClean="0">
                <a:solidFill>
                  <a:schemeClr val="tx1"/>
                </a:solidFill>
                <a:effectLst/>
                <a:latin typeface="Verdana" pitchFamily="-108" charset="0"/>
                <a:ea typeface="+mn-ea"/>
                <a:cs typeface="+mn-cs"/>
              </a:rPr>
              <a:t>3. In late September 1792, the new, popularly elected National Convention proclaimed France a republic—a nation in which the people, rather than a monarch, held sovereign power.</a:t>
            </a:r>
          </a:p>
          <a:p>
            <a:r>
              <a:rPr lang="en-US" sz="1050" kern="1200" dirty="0" smtClean="0">
                <a:solidFill>
                  <a:schemeClr val="tx1"/>
                </a:solidFill>
                <a:effectLst/>
                <a:latin typeface="Verdana" pitchFamily="-108" charset="0"/>
                <a:ea typeface="+mn-ea"/>
                <a:cs typeface="+mn-cs"/>
              </a:rPr>
              <a:t>4. Many members of the National Convention belonged to the Jacobin Club of Paris, but Jacobins were increasingly divided into two bitterly competitive groups—the </a:t>
            </a:r>
            <a:r>
              <a:rPr lang="en-US" sz="1050" kern="1200" dirty="0" err="1" smtClean="0">
                <a:solidFill>
                  <a:schemeClr val="tx1"/>
                </a:solidFill>
                <a:effectLst/>
                <a:latin typeface="Verdana" pitchFamily="-108" charset="0"/>
                <a:ea typeface="+mn-ea"/>
                <a:cs typeface="+mn-cs"/>
              </a:rPr>
              <a:t>Girondists</a:t>
            </a:r>
            <a:r>
              <a:rPr lang="en-US" sz="1050" kern="1200" dirty="0" smtClean="0">
                <a:solidFill>
                  <a:schemeClr val="tx1"/>
                </a:solidFill>
                <a:effectLst/>
                <a:latin typeface="Verdana" pitchFamily="-108" charset="0"/>
                <a:ea typeface="+mn-ea"/>
                <a:cs typeface="+mn-cs"/>
              </a:rPr>
              <a:t> and the Mountain led by </a:t>
            </a:r>
            <a:r>
              <a:rPr lang="en-US" sz="1050" kern="1200" dirty="0" err="1" smtClean="0">
                <a:solidFill>
                  <a:schemeClr val="tx1"/>
                </a:solidFill>
                <a:effectLst/>
                <a:latin typeface="Verdana" pitchFamily="-108" charset="0"/>
                <a:ea typeface="+mn-ea"/>
                <a:cs typeface="+mn-cs"/>
              </a:rPr>
              <a:t>Maximilien</a:t>
            </a:r>
            <a:r>
              <a:rPr lang="en-US" sz="1050" kern="1200" dirty="0" smtClean="0">
                <a:solidFill>
                  <a:schemeClr val="tx1"/>
                </a:solidFill>
                <a:effectLst/>
                <a:latin typeface="Verdana" pitchFamily="-108" charset="0"/>
                <a:ea typeface="+mn-ea"/>
                <a:cs typeface="+mn-cs"/>
              </a:rPr>
              <a:t> Robespierre and Georges Jacques Danton.</a:t>
            </a:r>
          </a:p>
          <a:p>
            <a:r>
              <a:rPr lang="en-US" sz="1050" kern="1200" dirty="0" smtClean="0">
                <a:solidFill>
                  <a:schemeClr val="tx1"/>
                </a:solidFill>
                <a:effectLst/>
                <a:latin typeface="Verdana" pitchFamily="-108" charset="0"/>
                <a:ea typeface="+mn-ea"/>
                <a:cs typeface="+mn-cs"/>
              </a:rPr>
              <a:t>5. The National Convention overwhelmingly convicted Louis XVI of treason, but the </a:t>
            </a:r>
            <a:r>
              <a:rPr lang="en-US" sz="1050" kern="1200" dirty="0" err="1" smtClean="0">
                <a:solidFill>
                  <a:schemeClr val="tx1"/>
                </a:solidFill>
                <a:effectLst/>
                <a:latin typeface="Verdana" pitchFamily="-108" charset="0"/>
                <a:ea typeface="+mn-ea"/>
                <a:cs typeface="+mn-cs"/>
              </a:rPr>
              <a:t>Girondists</a:t>
            </a:r>
            <a:r>
              <a:rPr lang="en-US" sz="1050" kern="1200" dirty="0" smtClean="0">
                <a:solidFill>
                  <a:schemeClr val="tx1"/>
                </a:solidFill>
                <a:effectLst/>
                <a:latin typeface="Verdana" pitchFamily="-108" charset="0"/>
                <a:ea typeface="+mn-ea"/>
                <a:cs typeface="+mn-cs"/>
              </a:rPr>
              <a:t> did not wish to put the king to death.</a:t>
            </a:r>
            <a:r>
              <a:rPr lang="en-US" sz="105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Mountain prevailed, however, and Louis was executed on January 21, 1793, by the recently perfected guillotine; Marie Antoinette was executed later that year.</a:t>
            </a:r>
          </a:p>
          <a:p>
            <a:r>
              <a:rPr lang="en-US" sz="1000" kern="1200" dirty="0" smtClean="0">
                <a:solidFill>
                  <a:schemeClr val="tx1"/>
                </a:solidFill>
                <a:effectLst/>
                <a:latin typeface="Verdana" pitchFamily="-108" charset="0"/>
                <a:ea typeface="+mn-ea"/>
                <a:cs typeface="+mn-cs"/>
              </a:rPr>
              <a:t>6. Both </a:t>
            </a:r>
            <a:r>
              <a:rPr lang="en-US" sz="1000" kern="1200" dirty="0" err="1" smtClean="0">
                <a:solidFill>
                  <a:schemeClr val="tx1"/>
                </a:solidFill>
                <a:effectLst/>
                <a:latin typeface="Verdana" pitchFamily="-108" charset="0"/>
                <a:ea typeface="+mn-ea"/>
                <a:cs typeface="+mn-cs"/>
              </a:rPr>
              <a:t>Girondists</a:t>
            </a:r>
            <a:r>
              <a:rPr lang="en-US" sz="1000" kern="1200" dirty="0" smtClean="0">
                <a:solidFill>
                  <a:schemeClr val="tx1"/>
                </a:solidFill>
                <a:effectLst/>
                <a:latin typeface="Verdana" pitchFamily="-108" charset="0"/>
                <a:ea typeface="+mn-ea"/>
                <a:cs typeface="+mn-cs"/>
              </a:rPr>
              <a:t> and the Mountain, determined to continue the “war against tyranny,” celebrated victory over the Prussians at the Battle of </a:t>
            </a:r>
            <a:r>
              <a:rPr lang="en-US" sz="1000" kern="1200" dirty="0" err="1" smtClean="0">
                <a:solidFill>
                  <a:schemeClr val="tx1"/>
                </a:solidFill>
                <a:effectLst/>
                <a:latin typeface="Verdana" pitchFamily="-108" charset="0"/>
                <a:ea typeface="+mn-ea"/>
                <a:cs typeface="+mn-cs"/>
              </a:rPr>
              <a:t>Valmy</a:t>
            </a:r>
            <a:r>
              <a:rPr lang="en-US" sz="1000" kern="1200" dirty="0" smtClean="0">
                <a:solidFill>
                  <a:schemeClr val="tx1"/>
                </a:solidFill>
                <a:effectLst/>
                <a:latin typeface="Verdana" pitchFamily="-108" charset="0"/>
                <a:ea typeface="+mn-ea"/>
                <a:cs typeface="+mn-cs"/>
              </a:rPr>
              <a:t> on September 20, 1792; French armies subsequently invaded Savoy and captured Nice, moved into the German Rhineland, and by November 1792 occupied the entire Austrian Netherlands.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668604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World War and Republican France, 1791 – 1799</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Second Revolution and the New Republic</a:t>
            </a:r>
          </a:p>
          <a:p>
            <a:r>
              <a:rPr lang="en-US" sz="1050" kern="1200" dirty="0" smtClean="0">
                <a:solidFill>
                  <a:schemeClr val="tx1"/>
                </a:solidFill>
                <a:effectLst/>
              </a:rPr>
              <a:t>7. Everywhere they went, French armies of occupation chased princes, abolished feudalism, and found support among some peasants and middle-class people. In requisitioning food and supplies and plundering local treasures, however, the French liberators began to look like foreign invaders.</a:t>
            </a:r>
          </a:p>
          <a:p>
            <a:r>
              <a:rPr lang="en-US" sz="1050" kern="1200" dirty="0" smtClean="0">
                <a:solidFill>
                  <a:schemeClr val="tx1"/>
                </a:solidFill>
                <a:effectLst/>
              </a:rPr>
              <a:t>8. International tensions increased in February 1793 when the National Convention declared war on Britain, the Dutch Republic, and Spain; thus France was at war with almost all of Europe. </a:t>
            </a:r>
          </a:p>
          <a:p>
            <a:r>
              <a:rPr lang="en-US" sz="1050" kern="1200" dirty="0" smtClean="0">
                <a:solidFill>
                  <a:schemeClr val="tx1"/>
                </a:solidFill>
                <a:effectLst/>
              </a:rPr>
              <a:t>9. Groups within France added to the turmoil, as peasants in western France revolted against being drafted into the army and received encouragement from devout Catholics, royalists, and foreign agents.</a:t>
            </a:r>
          </a:p>
          <a:p>
            <a:r>
              <a:rPr lang="en-US" sz="1050" kern="1200" dirty="0" smtClean="0">
                <a:solidFill>
                  <a:schemeClr val="tx1"/>
                </a:solidFill>
                <a:effectLst/>
              </a:rPr>
              <a:t>10. In March 1793, when the National Convention was locked in a political struggle between members of the Mountain and the more moderate </a:t>
            </a:r>
            <a:r>
              <a:rPr lang="en-US" sz="1050" kern="1200" dirty="0" err="1" smtClean="0">
                <a:solidFill>
                  <a:schemeClr val="tx1"/>
                </a:solidFill>
                <a:effectLst/>
              </a:rPr>
              <a:t>Girondists</a:t>
            </a:r>
            <a:r>
              <a:rPr lang="en-US" sz="1050" kern="1200" dirty="0" smtClean="0">
                <a:solidFill>
                  <a:schemeClr val="tx1"/>
                </a:solidFill>
                <a:effectLst/>
              </a:rPr>
              <a:t>, the laboring poor of Paris—called the sans-culottes—demanded radical political action to defend the Revolution and once again emerged as the decisive political factor.</a:t>
            </a:r>
            <a:r>
              <a:rPr lang="en-US" sz="1050" kern="1200" baseline="0" dirty="0" smtClean="0">
                <a:solidFill>
                  <a:schemeClr val="tx1"/>
                </a:solidFill>
                <a:effectLst/>
              </a:rPr>
              <a:t> </a:t>
            </a:r>
            <a:r>
              <a:rPr lang="en-US" sz="1050" kern="1200" dirty="0" smtClean="0">
                <a:solidFill>
                  <a:schemeClr val="tx1"/>
                </a:solidFill>
                <a:effectLst/>
              </a:rPr>
              <a:t>The Mountain, sensing a chance to outmaneuver the </a:t>
            </a:r>
            <a:r>
              <a:rPr lang="en-US" sz="1050" kern="1200" dirty="0" err="1" smtClean="0">
                <a:solidFill>
                  <a:schemeClr val="tx1"/>
                </a:solidFill>
                <a:effectLst/>
              </a:rPr>
              <a:t>Girondists</a:t>
            </a:r>
            <a:r>
              <a:rPr lang="en-US" sz="1050" kern="1200" dirty="0" smtClean="0">
                <a:solidFill>
                  <a:schemeClr val="tx1"/>
                </a:solidFill>
                <a:effectLst/>
              </a:rPr>
              <a:t>, sided with sans-culottes activists to engineer a popular uprising. When armed sans-culottes invaded the Convention and forced the arrest of twenty-nine </a:t>
            </a:r>
            <a:r>
              <a:rPr lang="en-US" sz="1050" kern="1200" dirty="0" err="1" smtClean="0">
                <a:solidFill>
                  <a:schemeClr val="tx1"/>
                </a:solidFill>
                <a:effectLst/>
              </a:rPr>
              <a:t>Girondist</a:t>
            </a:r>
            <a:r>
              <a:rPr lang="en-US" sz="1050" kern="1200" dirty="0" smtClean="0">
                <a:solidFill>
                  <a:schemeClr val="tx1"/>
                </a:solidFill>
                <a:effectLst/>
              </a:rPr>
              <a:t> deputies for treason on June 2, 1793, all power passed to the Mountain. </a:t>
            </a:r>
          </a:p>
          <a:p>
            <a:r>
              <a:rPr lang="en-US" sz="1050" kern="1200" dirty="0" smtClean="0">
                <a:solidFill>
                  <a:schemeClr val="tx1"/>
                </a:solidFill>
                <a:effectLst/>
              </a:rPr>
              <a:t>11. The Convention also formed the Committee of Public Safety in April 1793 to deal with threats from within and outside France. </a:t>
            </a:r>
            <a:endParaRPr lang="en-US" sz="105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111417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3983100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1985331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4100277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World War and Republican France, 1791 – 1799</a:t>
            </a:r>
          </a:p>
          <a:p>
            <a:r>
              <a:rPr lang="en-US" sz="1000" b="1" dirty="0" smtClean="0">
                <a:latin typeface="Arial" panose="020B0604020202020204" pitchFamily="34" charset="0"/>
                <a:cs typeface="Arial" panose="020B0604020202020204" pitchFamily="34" charset="0"/>
              </a:rPr>
              <a:t>C. Total War and the Terror</a:t>
            </a:r>
          </a:p>
          <a:p>
            <a:r>
              <a:rPr lang="en-US" sz="1050" kern="1200" dirty="0" smtClean="0">
                <a:solidFill>
                  <a:schemeClr val="tx1"/>
                </a:solidFill>
                <a:effectLst/>
                <a:latin typeface="Verdana" pitchFamily="-108" charset="0"/>
                <a:ea typeface="+mn-ea"/>
                <a:cs typeface="+mn-cs"/>
              </a:rPr>
              <a:t>1. In September 1793 Robespierre and his colleagues established a planned economy with egalitarian social overtones, setting maximum prices for key products and putting people to work producing arms and munitions for the war effort. The government told craftsmen what to produce, nationalized many small workshops, and requisitioned raw materials and grain. </a:t>
            </a:r>
          </a:p>
          <a:p>
            <a:r>
              <a:rPr lang="en-US" sz="1000" kern="1200" dirty="0" smtClean="0">
                <a:solidFill>
                  <a:schemeClr val="tx1"/>
                </a:solidFill>
                <a:effectLst/>
                <a:latin typeface="Verdana" pitchFamily="-108" charset="0"/>
                <a:ea typeface="+mn-ea"/>
                <a:cs typeface="+mn-cs"/>
              </a:rPr>
              <a:t>2. Radical economic measures supplied the poor with bread and the armies with weapons, and the Reign of Terror (1793–1794) enforced compliance with republican beliefs and practices. Special revolutionary courts responsible only to Robespierre’s Committee of Public Safety tried “enemies of the nation” for political crimes. </a:t>
            </a:r>
          </a:p>
          <a:p>
            <a:r>
              <a:rPr lang="en-US" sz="1000" kern="1200" dirty="0" smtClean="0">
                <a:solidFill>
                  <a:schemeClr val="tx1"/>
                </a:solidFill>
                <a:effectLst/>
                <a:latin typeface="Verdana" pitchFamily="-108" charset="0"/>
                <a:ea typeface="+mn-ea"/>
                <a:cs typeface="+mn-cs"/>
              </a:rPr>
              <a:t>3. In their efforts to impose unity, the Jacobins suppressed women’s participation in political debate and banned women’s clubs. The writer </a:t>
            </a:r>
            <a:r>
              <a:rPr lang="en-US" sz="1000" kern="1200" dirty="0" err="1" smtClean="0">
                <a:solidFill>
                  <a:schemeClr val="tx1"/>
                </a:solidFill>
                <a:effectLst/>
                <a:latin typeface="Verdana" pitchFamily="-108" charset="0"/>
                <a:ea typeface="+mn-ea"/>
                <a:cs typeface="+mn-cs"/>
              </a:rPr>
              <a:t>Olympe</a:t>
            </a:r>
            <a:r>
              <a:rPr lang="en-US" sz="1000" kern="1200" dirty="0" smtClean="0">
                <a:solidFill>
                  <a:schemeClr val="tx1"/>
                </a:solidFill>
                <a:effectLst/>
                <a:latin typeface="Verdana" pitchFamily="-108" charset="0"/>
                <a:ea typeface="+mn-ea"/>
                <a:cs typeface="+mn-cs"/>
              </a:rPr>
              <a:t> de Gouges was among those convicted of sedition and sent to the guillotine. </a:t>
            </a:r>
          </a:p>
          <a:p>
            <a:r>
              <a:rPr lang="en-US" sz="1000" kern="1200" dirty="0" smtClean="0">
                <a:solidFill>
                  <a:schemeClr val="tx1"/>
                </a:solidFill>
                <a:effectLst/>
                <a:latin typeface="Verdana" pitchFamily="-108" charset="0"/>
                <a:ea typeface="+mn-ea"/>
                <a:cs typeface="+mn-cs"/>
              </a:rPr>
              <a:t>4. The all-out mobilization of French resources under the Terror combined with the fervor of nationalism to create an awesome fighting machine.</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Well trained, well equipped, and constantly indoctrinated, the enormous armies of the republic were led by young, impetuous generals who had often risen through the ranks.</a:t>
            </a:r>
          </a:p>
          <a:p>
            <a:r>
              <a:rPr lang="en-US" sz="1000" kern="1200" dirty="0" smtClean="0">
                <a:solidFill>
                  <a:schemeClr val="tx1"/>
                </a:solidFill>
                <a:effectLst/>
                <a:latin typeface="Verdana" pitchFamily="-108" charset="0"/>
                <a:ea typeface="+mn-ea"/>
                <a:cs typeface="+mn-cs"/>
              </a:rPr>
              <a:t>5. By spring 1794 French armies were victorious on all fronts, and the republic was saved.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4167240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72122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89704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Background to Revolution</a:t>
            </a:r>
          </a:p>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Social Change</a:t>
            </a:r>
          </a:p>
          <a:p>
            <a:r>
              <a:rPr lang="en-US" sz="1200" kern="1200" dirty="0" smtClean="0">
                <a:solidFill>
                  <a:schemeClr val="tx1"/>
                </a:solidFill>
                <a:effectLst/>
                <a:latin typeface="Verdana" pitchFamily="-108" charset="0"/>
                <a:ea typeface="+mn-ea"/>
                <a:cs typeface="+mn-cs"/>
              </a:rPr>
              <a:t>7. A mixed-caste elite emerged as enterprising nobles invested in commerce and wealthy educated commoners (the </a:t>
            </a:r>
            <a:r>
              <a:rPr lang="en-US" sz="1200" i="1" kern="1200" dirty="0" smtClean="0">
                <a:solidFill>
                  <a:schemeClr val="tx1"/>
                </a:solidFill>
                <a:effectLst/>
                <a:latin typeface="Verdana" pitchFamily="-108" charset="0"/>
                <a:ea typeface="+mn-ea"/>
                <a:cs typeface="+mn-cs"/>
              </a:rPr>
              <a:t>bourgeoisie</a:t>
            </a:r>
            <a:r>
              <a:rPr lang="en-US" sz="1200" kern="1200" dirty="0" smtClean="0">
                <a:solidFill>
                  <a:schemeClr val="tx1"/>
                </a:solidFill>
                <a:effectLst/>
                <a:latin typeface="Verdana" pitchFamily="-108" charset="0"/>
                <a:ea typeface="+mn-ea"/>
                <a:cs typeface="+mn-cs"/>
              </a:rPr>
              <a:t>) purchased landed estates and noble titles and married into noble families.</a:t>
            </a:r>
          </a:p>
          <a:p>
            <a:r>
              <a:rPr lang="en-US" sz="1200" kern="1200" dirty="0" smtClean="0">
                <a:solidFill>
                  <a:schemeClr val="tx1"/>
                </a:solidFill>
                <a:effectLst/>
                <a:latin typeface="Verdana" pitchFamily="-108" charset="0"/>
                <a:ea typeface="+mn-ea"/>
                <a:cs typeface="+mn-cs"/>
              </a:rPr>
              <a:t>8. In the context of these changes, ancient privileges seemed intolerable to many observers. </a:t>
            </a:r>
          </a:p>
          <a:p>
            <a:r>
              <a:rPr lang="en-US" sz="1200" kern="1200" dirty="0" smtClean="0">
                <a:solidFill>
                  <a:schemeClr val="tx1"/>
                </a:solidFill>
                <a:effectLst/>
                <a:latin typeface="Verdana" pitchFamily="-108" charset="0"/>
                <a:ea typeface="+mn-ea"/>
                <a:cs typeface="+mn-cs"/>
              </a:rPr>
              <a:t>9. By the late eighteenth century, laws governing Europe’s colonies had created racial regimes under which only Africans and people of African descent were subject to slavery and the rights of free people of color to own property, marry, and wear certain clothing were restricted.</a:t>
            </a:r>
          </a:p>
          <a:p>
            <a:r>
              <a:rPr lang="en-US" sz="1200" kern="1200" dirty="0" smtClean="0">
                <a:solidFill>
                  <a:schemeClr val="tx1"/>
                </a:solidFill>
                <a:effectLst/>
                <a:latin typeface="Verdana" pitchFamily="-108" charset="0"/>
                <a:ea typeface="+mn-ea"/>
                <a:cs typeface="+mn-cs"/>
              </a:rPr>
              <a:t>10. Racial privilege conferred a new dimension of entitlement on European settlers in the colonies, and they used brutal methods to enforce it. The contradiction between slavery and the Enlightenment ideals of liberty and equality was evident to the enslaved and free people of color.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169375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997097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World War and Republican France, 1791 – 1799</a:t>
            </a:r>
          </a:p>
          <a:p>
            <a:r>
              <a:rPr lang="en-US" sz="1000" b="1" dirty="0" smtClean="0">
                <a:latin typeface="Arial" panose="020B0604020202020204" pitchFamily="34" charset="0"/>
                <a:cs typeface="Arial" panose="020B0604020202020204" pitchFamily="34" charset="0"/>
              </a:rPr>
              <a:t>D. The </a:t>
            </a:r>
            <a:r>
              <a:rPr lang="en-US" sz="1000" b="1" dirty="0" err="1" smtClean="0">
                <a:latin typeface="Arial" panose="020B0604020202020204" pitchFamily="34" charset="0"/>
                <a:cs typeface="Arial" panose="020B0604020202020204" pitchFamily="34" charset="0"/>
              </a:rPr>
              <a:t>Thermidorian</a:t>
            </a:r>
            <a:r>
              <a:rPr lang="en-US" sz="1000" b="1" dirty="0" smtClean="0">
                <a:latin typeface="Arial" panose="020B0604020202020204" pitchFamily="34" charset="0"/>
                <a:cs typeface="Arial" panose="020B0604020202020204" pitchFamily="34" charset="0"/>
              </a:rPr>
              <a:t> Reaction and the</a:t>
            </a:r>
            <a:r>
              <a:rPr lang="en-US" sz="1000" b="1" baseline="0" dirty="0" smtClean="0">
                <a:latin typeface="Arial" panose="020B0604020202020204" pitchFamily="34" charset="0"/>
                <a:cs typeface="Arial" panose="020B0604020202020204" pitchFamily="34" charset="0"/>
              </a:rPr>
              <a:t> Directory</a:t>
            </a:r>
          </a:p>
          <a:p>
            <a:r>
              <a:rPr lang="en-US" sz="1050" kern="1200" dirty="0" smtClean="0">
                <a:solidFill>
                  <a:schemeClr val="tx1"/>
                </a:solidFill>
                <a:effectLst/>
                <a:latin typeface="Verdana" pitchFamily="-108" charset="0"/>
                <a:ea typeface="+mn-ea"/>
                <a:cs typeface="+mn-cs"/>
              </a:rPr>
              <a:t>1. The success of the French armies led Robespierre and the Committee of Public Safety to relax emergency economic controls, but they also extended the Terror to wipe out critics and sent long-standing collaborators, including Danton, to the guillotine.</a:t>
            </a:r>
          </a:p>
          <a:p>
            <a:r>
              <a:rPr lang="en-US" sz="1050" kern="1200" dirty="0" smtClean="0">
                <a:solidFill>
                  <a:schemeClr val="tx1"/>
                </a:solidFill>
                <a:effectLst/>
                <a:latin typeface="Verdana" pitchFamily="-108" charset="0"/>
                <a:ea typeface="+mn-ea"/>
                <a:cs typeface="+mn-cs"/>
              </a:rPr>
              <a:t>2. A group of radicals and moderates in the Convention, knowing that they might be next, conspired to shout down Robespierre on July 27, 1794—“9 </a:t>
            </a:r>
            <a:r>
              <a:rPr lang="en-US" sz="1050" kern="1200" dirty="0" err="1" smtClean="0">
                <a:solidFill>
                  <a:schemeClr val="tx1"/>
                </a:solidFill>
                <a:effectLst/>
                <a:latin typeface="Verdana" pitchFamily="-108" charset="0"/>
                <a:ea typeface="+mn-ea"/>
                <a:cs typeface="+mn-cs"/>
              </a:rPr>
              <a:t>Thermidor</a:t>
            </a:r>
            <a:r>
              <a:rPr lang="en-US" sz="1050" kern="1200" dirty="0" smtClean="0">
                <a:solidFill>
                  <a:schemeClr val="tx1"/>
                </a:solidFill>
                <a:effectLst/>
                <a:latin typeface="Verdana" pitchFamily="-108" charset="0"/>
                <a:ea typeface="+mn-ea"/>
                <a:cs typeface="+mn-cs"/>
              </a:rPr>
              <a:t>” according to France’s new republican calendar—and the next day they sent him to the guillotine.</a:t>
            </a:r>
          </a:p>
          <a:p>
            <a:r>
              <a:rPr lang="en-US" sz="1050" kern="1200" dirty="0" smtClean="0">
                <a:solidFill>
                  <a:schemeClr val="tx1"/>
                </a:solidFill>
                <a:effectLst/>
                <a:latin typeface="Verdana" pitchFamily="-108" charset="0"/>
                <a:ea typeface="+mn-ea"/>
                <a:cs typeface="+mn-cs"/>
              </a:rPr>
              <a:t>3. In the </a:t>
            </a:r>
            <a:r>
              <a:rPr lang="en-US" sz="1050" kern="1200" dirty="0" err="1" smtClean="0">
                <a:solidFill>
                  <a:schemeClr val="tx1"/>
                </a:solidFill>
                <a:effectLst/>
                <a:latin typeface="Verdana" pitchFamily="-108" charset="0"/>
                <a:ea typeface="+mn-ea"/>
                <a:cs typeface="+mn-cs"/>
              </a:rPr>
              <a:t>Thermidorian</a:t>
            </a:r>
            <a:r>
              <a:rPr lang="en-US" sz="1050" kern="1200" dirty="0" smtClean="0">
                <a:solidFill>
                  <a:schemeClr val="tx1"/>
                </a:solidFill>
                <a:effectLst/>
                <a:latin typeface="Verdana" pitchFamily="-108" charset="0"/>
                <a:ea typeface="+mn-ea"/>
                <a:cs typeface="+mn-cs"/>
              </a:rPr>
              <a:t> reaction, the respectable middle-class lawyers and professionals who had led the liberal revolution of 1789 reasserted their authority, abolishing many economic controls and restricting the local political organizations of the sans-culottes.</a:t>
            </a:r>
          </a:p>
          <a:p>
            <a:r>
              <a:rPr lang="en-US" sz="1050" kern="1200" dirty="0" smtClean="0">
                <a:solidFill>
                  <a:schemeClr val="tx1"/>
                </a:solidFill>
                <a:effectLst/>
                <a:latin typeface="Verdana" pitchFamily="-108" charset="0"/>
                <a:ea typeface="+mn-ea"/>
                <a:cs typeface="+mn-cs"/>
              </a:rPr>
              <a:t>4. The middle-class members of the National Convention wrote yet another constitution in 1795, reorganized the Legislative Assembly, and chose a five-man executive body called the Directory.</a:t>
            </a:r>
            <a:r>
              <a:rPr lang="en-US" sz="1200" kern="120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he Directory continued to support French military expansion abroad, using war as a response to economic problems.</a:t>
            </a:r>
          </a:p>
          <a:p>
            <a:r>
              <a:rPr lang="en-US" sz="1000" kern="1200" dirty="0" smtClean="0">
                <a:solidFill>
                  <a:schemeClr val="tx1"/>
                </a:solidFill>
                <a:effectLst/>
                <a:latin typeface="Verdana" pitchFamily="-108" charset="0"/>
                <a:ea typeface="+mn-ea"/>
                <a:cs typeface="+mn-cs"/>
              </a:rPr>
              <a:t>5. The French people quickly grew weary of the Directory’s corruptness and ineffectiveness and demonstrated their dissatisfaction in the national elections of 1797, which returned many conservative and even monarchist deputies.</a:t>
            </a:r>
          </a:p>
          <a:p>
            <a:r>
              <a:rPr lang="en-US" sz="1000" kern="1200" dirty="0" smtClean="0">
                <a:solidFill>
                  <a:schemeClr val="tx1"/>
                </a:solidFill>
                <a:effectLst/>
                <a:latin typeface="Verdana" pitchFamily="-108" charset="0"/>
                <a:ea typeface="+mn-ea"/>
                <a:cs typeface="+mn-cs"/>
              </a:rPr>
              <a:t>6. Two years later Napoleon Bonaparte ended the Directory in a coup d’état, substituting a strong dictatorship for a weak one.</a:t>
            </a:r>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1636125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1426472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2143425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Napoleonic Era,</a:t>
            </a:r>
            <a:r>
              <a:rPr lang="en-US" sz="1000" b="1" baseline="0" dirty="0" smtClean="0">
                <a:latin typeface="Arial" panose="020B0604020202020204" pitchFamily="34" charset="0"/>
                <a:cs typeface="Arial" panose="020B0604020202020204" pitchFamily="34" charset="0"/>
              </a:rPr>
              <a:t> 1799 – 1815 </a:t>
            </a:r>
          </a:p>
          <a:p>
            <a:pPr marL="228600" indent="-228600">
              <a:buAutoNum type="alphaUcPeriod"/>
            </a:pPr>
            <a:r>
              <a:rPr lang="en-US" sz="1000" b="1" baseline="0" dirty="0" smtClean="0">
                <a:latin typeface="Arial" panose="020B0604020202020204" pitchFamily="34" charset="0"/>
                <a:cs typeface="Arial" panose="020B0604020202020204" pitchFamily="34" charset="0"/>
              </a:rPr>
              <a:t>Napoleon’s Rule of France</a:t>
            </a:r>
          </a:p>
          <a:p>
            <a:r>
              <a:rPr lang="en-US" sz="1050" kern="1200" dirty="0" smtClean="0">
                <a:solidFill>
                  <a:schemeClr val="tx1"/>
                </a:solidFill>
                <a:effectLst/>
                <a:latin typeface="Verdana" pitchFamily="-108" charset="0"/>
                <a:ea typeface="+mn-ea"/>
                <a:cs typeface="+mn-cs"/>
              </a:rPr>
              <a:t>1. One of history’s most fascinating leaders, Napoleon Bonaparte (1769–1821) realized the need to put an end to civil strife in France in order to create unity and consolidate his rule.</a:t>
            </a:r>
          </a:p>
          <a:p>
            <a:r>
              <a:rPr lang="en-US" sz="1050" kern="1200" dirty="0" smtClean="0">
                <a:solidFill>
                  <a:schemeClr val="tx1"/>
                </a:solidFill>
                <a:effectLst/>
                <a:latin typeface="Verdana" pitchFamily="-108" charset="0"/>
                <a:ea typeface="+mn-ea"/>
                <a:cs typeface="+mn-cs"/>
              </a:rPr>
              <a:t>2. Napoleon learned of a plot against the Directory that arose out of some prominent legislators’ desire for firm rule rather than a weak dictatorship. The </a:t>
            </a:r>
            <a:r>
              <a:rPr lang="en-US" sz="1050" kern="1200" dirty="0" err="1" smtClean="0">
                <a:solidFill>
                  <a:schemeClr val="tx1"/>
                </a:solidFill>
                <a:effectLst/>
                <a:latin typeface="Verdana" pitchFamily="-108" charset="0"/>
                <a:ea typeface="+mn-ea"/>
                <a:cs typeface="+mn-cs"/>
              </a:rPr>
              <a:t>abbé</a:t>
            </a:r>
            <a:r>
              <a:rPr lang="en-US" sz="1050" kern="1200" dirty="0" smtClean="0">
                <a:solidFill>
                  <a:schemeClr val="tx1"/>
                </a:solidFill>
                <a:effectLst/>
                <a:latin typeface="Verdana" pitchFamily="-108" charset="0"/>
                <a:ea typeface="+mn-ea"/>
                <a:cs typeface="+mn-cs"/>
              </a:rPr>
              <a:t> Sieyès personified this evolution in thinking with his motto, “Confidence from below, authority from above.”  </a:t>
            </a:r>
            <a:r>
              <a:rPr lang="en-US" sz="1000" kern="1200" dirty="0" smtClean="0">
                <a:solidFill>
                  <a:schemeClr val="tx1"/>
                </a:solidFill>
                <a:effectLst/>
                <a:latin typeface="Verdana" pitchFamily="-108" charset="0"/>
                <a:ea typeface="+mn-ea"/>
                <a:cs typeface="+mn-cs"/>
              </a:rPr>
              <a:t>Napoleon joined the conspirators, and on November 9, 1799, they ousted the Directors and the following day disbanded the legislature through a show of force. </a:t>
            </a:r>
          </a:p>
          <a:p>
            <a:r>
              <a:rPr lang="en-US" sz="1000" kern="1200" dirty="0" smtClean="0">
                <a:solidFill>
                  <a:schemeClr val="tx1"/>
                </a:solidFill>
                <a:effectLst/>
                <a:latin typeface="Verdana" pitchFamily="-108" charset="0"/>
                <a:ea typeface="+mn-ea"/>
                <a:cs typeface="+mn-cs"/>
              </a:rPr>
              <a:t>3. Napoleon was named first consul of the republic; a new constitution, approved in December 1799, maintained republican appearances while making Napoleon the real ruler of France.</a:t>
            </a:r>
          </a:p>
          <a:p>
            <a:r>
              <a:rPr lang="en-US" sz="1000" kern="1200" dirty="0" smtClean="0">
                <a:solidFill>
                  <a:schemeClr val="tx1"/>
                </a:solidFill>
                <a:effectLst/>
                <a:latin typeface="Verdana" pitchFamily="-108" charset="0"/>
                <a:ea typeface="+mn-ea"/>
                <a:cs typeface="+mn-cs"/>
              </a:rPr>
              <a:t>4. Napoleon used his popularity and charisma to maintain order and end civil strife by working out a bargain with the solid middle class that was codified in the famous Civil Code of March 1804, also known as the Napoleonic Code. The code reasserted two of the fundamental principles of the revolution of 1789: equality of all male citizens before the law, and security of wealth and private property.</a:t>
            </a:r>
          </a:p>
          <a:p>
            <a:r>
              <a:rPr lang="en-US" sz="1000" kern="1200" dirty="0" smtClean="0">
                <a:solidFill>
                  <a:schemeClr val="tx1"/>
                </a:solidFill>
                <a:effectLst/>
                <a:latin typeface="Verdana" pitchFamily="-108" charset="0"/>
                <a:ea typeface="+mn-ea"/>
                <a:cs typeface="+mn-cs"/>
              </a:rPr>
              <a:t>5. Napoleon and the leading bankers of Paris established the privately owned Bank of France in 1800.</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766397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Napoleonic Era,</a:t>
            </a:r>
            <a:r>
              <a:rPr lang="en-US" sz="1000" b="1" baseline="0" dirty="0" smtClean="0">
                <a:latin typeface="Arial" panose="020B0604020202020204" pitchFamily="34" charset="0"/>
                <a:cs typeface="Arial" panose="020B0604020202020204" pitchFamily="34" charset="0"/>
              </a:rPr>
              <a:t> 1799 – 1815 </a:t>
            </a:r>
          </a:p>
          <a:p>
            <a:pPr marL="228600" indent="-228600">
              <a:buAutoNum type="alphaUcPeriod"/>
            </a:pPr>
            <a:r>
              <a:rPr lang="en-US" sz="1000" b="1" baseline="0" dirty="0" smtClean="0">
                <a:latin typeface="Arial" panose="020B0604020202020204" pitchFamily="34" charset="0"/>
                <a:cs typeface="Arial" panose="020B0604020202020204" pitchFamily="34" charset="0"/>
              </a:rPr>
              <a:t>Napoleon’s Rule of France</a:t>
            </a:r>
          </a:p>
          <a:p>
            <a:r>
              <a:rPr lang="en-US" sz="1000" kern="1200" dirty="0" smtClean="0">
                <a:solidFill>
                  <a:schemeClr val="tx1"/>
                </a:solidFill>
                <a:effectLst/>
                <a:latin typeface="Verdana" pitchFamily="-108" charset="0"/>
                <a:ea typeface="+mn-ea"/>
                <a:cs typeface="+mn-cs"/>
              </a:rPr>
              <a:t>6. Napoleon built on the established bureaucracy to create a centralized state and consolidated his rule by recruiting disillusioned revolutionaries for important posts. As for the old nobility, Napoleon granted amnesty to one hundred thousand émigrés on the condition that they return to France and take a loyalty oath.</a:t>
            </a:r>
          </a:p>
          <a:p>
            <a:r>
              <a:rPr lang="en-US" sz="1000" kern="1200" dirty="0" smtClean="0">
                <a:solidFill>
                  <a:schemeClr val="tx1"/>
                </a:solidFill>
                <a:effectLst/>
                <a:latin typeface="Verdana" pitchFamily="-108" charset="0"/>
                <a:ea typeface="+mn-ea"/>
                <a:cs typeface="+mn-cs"/>
              </a:rPr>
              <a:t>7. Using his diplomatic skills to heal the Catholic Church in France, Napoleon and Pope Pius VII (pontificate 1800–1823) signed the Concordat of 1801, which allowed Catholics to practice their religion freely while giving Napoleon the power to nominate bishops in France.</a:t>
            </a:r>
          </a:p>
          <a:p>
            <a:r>
              <a:rPr lang="en-US" sz="1000" kern="1200" dirty="0" smtClean="0">
                <a:solidFill>
                  <a:schemeClr val="tx1"/>
                </a:solidFill>
                <a:effectLst/>
                <a:latin typeface="Verdana" pitchFamily="-108" charset="0"/>
                <a:ea typeface="+mn-ea"/>
                <a:cs typeface="+mn-cs"/>
              </a:rPr>
              <a:t>8. Women lost many of the gains they made in the 1790s:  the Napoleonic Code deemed them dependents of their fathers or husbands and prohibited them from entering into contracts or holding bank accounts in their own names. </a:t>
            </a:r>
          </a:p>
          <a:p>
            <a:r>
              <a:rPr lang="en-US" sz="1000" kern="1200" dirty="0" smtClean="0">
                <a:solidFill>
                  <a:schemeClr val="tx1"/>
                </a:solidFill>
                <a:effectLst/>
                <a:latin typeface="Verdana" pitchFamily="-108" charset="0"/>
                <a:ea typeface="+mn-ea"/>
                <a:cs typeface="+mn-cs"/>
              </a:rPr>
              <a:t>9. Napoleon curtailed free speech and freedom of the press and manipulated voting in the occasional elections. </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After 1810 political suspects were held in state prisons, as they had been during the Terror.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453020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802906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Napoleonic Era, 1799 – 1815 </a:t>
            </a:r>
          </a:p>
          <a:p>
            <a:r>
              <a:rPr lang="en-US" sz="1000" b="1" dirty="0" smtClean="0">
                <a:latin typeface="Arial" panose="020B0604020202020204" pitchFamily="34" charset="0"/>
                <a:cs typeface="Arial" panose="020B0604020202020204" pitchFamily="34" charset="0"/>
              </a:rPr>
              <a:t>B. Napoleon’s Expansion</a:t>
            </a:r>
            <a:r>
              <a:rPr lang="en-US" sz="1000" b="1" baseline="0" dirty="0" smtClean="0">
                <a:latin typeface="Arial" panose="020B0604020202020204" pitchFamily="34" charset="0"/>
                <a:cs typeface="Arial" panose="020B0604020202020204" pitchFamily="34" charset="0"/>
              </a:rPr>
              <a:t> in Europe</a:t>
            </a:r>
          </a:p>
          <a:p>
            <a:r>
              <a:rPr lang="en-US" sz="1050" kern="1200" dirty="0" smtClean="0">
                <a:solidFill>
                  <a:schemeClr val="tx1"/>
                </a:solidFill>
                <a:effectLst/>
                <a:latin typeface="Verdana" pitchFamily="-108" charset="0"/>
                <a:ea typeface="+mn-ea"/>
                <a:cs typeface="+mn-cs"/>
              </a:rPr>
              <a:t>1. When Napoleon’s overtures of peace were rejected by Austria and Great Britain, French armies led by Napoleon decisively defeated the Austrians.</a:t>
            </a:r>
          </a:p>
          <a:p>
            <a:r>
              <a:rPr lang="en-US" sz="1050" kern="1200" dirty="0" smtClean="0">
                <a:solidFill>
                  <a:schemeClr val="tx1"/>
                </a:solidFill>
                <a:effectLst/>
                <a:latin typeface="Verdana" pitchFamily="-108" charset="0"/>
                <a:ea typeface="+mn-ea"/>
                <a:cs typeface="+mn-cs"/>
              </a:rPr>
              <a:t>2. In the Treaty of </a:t>
            </a:r>
            <a:r>
              <a:rPr lang="en-US" sz="1050" kern="1200" dirty="0" err="1" smtClean="0">
                <a:solidFill>
                  <a:schemeClr val="tx1"/>
                </a:solidFill>
                <a:effectLst/>
                <a:latin typeface="Verdana" pitchFamily="-108" charset="0"/>
                <a:ea typeface="+mn-ea"/>
                <a:cs typeface="+mn-cs"/>
              </a:rPr>
              <a:t>Lunéville</a:t>
            </a:r>
            <a:r>
              <a:rPr lang="en-US" sz="1050" kern="1200" dirty="0" smtClean="0">
                <a:solidFill>
                  <a:schemeClr val="tx1"/>
                </a:solidFill>
                <a:effectLst/>
                <a:latin typeface="Verdana" pitchFamily="-108" charset="0"/>
                <a:ea typeface="+mn-ea"/>
                <a:cs typeface="+mn-cs"/>
              </a:rPr>
              <a:t> (1801), France gained most of Austria’s Italian possessions and German territory on the west bank of the Rhine.</a:t>
            </a:r>
          </a:p>
          <a:p>
            <a:r>
              <a:rPr lang="en-US" sz="1050" kern="1200" dirty="0" smtClean="0">
                <a:solidFill>
                  <a:schemeClr val="tx1"/>
                </a:solidFill>
                <a:effectLst/>
                <a:latin typeface="Verdana" pitchFamily="-108" charset="0"/>
                <a:ea typeface="+mn-ea"/>
                <a:cs typeface="+mn-cs"/>
              </a:rPr>
              <a:t>3. The British agreed to the Treaty of Amiens in 1802, a diplomatic triumph for Napoleon.</a:t>
            </a:r>
          </a:p>
          <a:p>
            <a:r>
              <a:rPr lang="en-US" sz="1050" kern="1200" dirty="0" smtClean="0">
                <a:solidFill>
                  <a:schemeClr val="tx1"/>
                </a:solidFill>
                <a:effectLst/>
                <a:latin typeface="Verdana" pitchFamily="-108" charset="0"/>
                <a:ea typeface="+mn-ea"/>
                <a:cs typeface="+mn-cs"/>
              </a:rPr>
              <a:t>4. Driven to expand his power, however, Napoleon tried to restrict British trade with all of Europe and then plotted to attack Great Britain. Napoleon’s Mediterranean fleet was destroyed by Lord Nelson at the Battle of Trafalgar on October 21, 1805, making an invasion of England impossible.</a:t>
            </a:r>
          </a:p>
          <a:p>
            <a:r>
              <a:rPr lang="en-US" sz="1000" kern="1200" dirty="0" smtClean="0">
                <a:solidFill>
                  <a:schemeClr val="tx1"/>
                </a:solidFill>
                <a:effectLst/>
                <a:latin typeface="Verdana" pitchFamily="-108" charset="0"/>
                <a:ea typeface="+mn-ea"/>
                <a:cs typeface="+mn-cs"/>
              </a:rPr>
              <a:t>5. Napoleon used the wartime atmosphere to have himself proclaimed emperor in late 1804.</a:t>
            </a:r>
          </a:p>
          <a:p>
            <a:r>
              <a:rPr lang="en-US" sz="1000" kern="1200" dirty="0" smtClean="0">
                <a:solidFill>
                  <a:schemeClr val="tx1"/>
                </a:solidFill>
                <a:effectLst/>
                <a:latin typeface="Verdana" pitchFamily="-108" charset="0"/>
                <a:ea typeface="+mn-ea"/>
                <a:cs typeface="+mn-cs"/>
              </a:rPr>
              <a:t>6. Napoleon then proceeded to reorganize the German states into the German Confederation of the Rhine, naming himself “protector” of the confederation.</a:t>
            </a:r>
          </a:p>
          <a:p>
            <a:r>
              <a:rPr lang="en-US" sz="1000" kern="1200" dirty="0" smtClean="0">
                <a:solidFill>
                  <a:schemeClr val="tx1"/>
                </a:solidFill>
                <a:effectLst/>
                <a:latin typeface="Verdana" pitchFamily="-108" charset="0"/>
                <a:ea typeface="+mn-ea"/>
                <a:cs typeface="+mn-cs"/>
              </a:rPr>
              <a:t>7. Prussians mobilized their armies against France, but Napoleon attacked and won two more brilliant victories in October 1806 at Jena and </a:t>
            </a:r>
            <a:r>
              <a:rPr lang="en-US" sz="1000" kern="1200" dirty="0" err="1" smtClean="0">
                <a:solidFill>
                  <a:schemeClr val="tx1"/>
                </a:solidFill>
                <a:effectLst/>
                <a:latin typeface="Verdana" pitchFamily="-108" charset="0"/>
                <a:ea typeface="+mn-ea"/>
                <a:cs typeface="+mn-cs"/>
              </a:rPr>
              <a:t>Auerstädt</a:t>
            </a:r>
            <a:r>
              <a:rPr lang="en-US" sz="1000" kern="1200" dirty="0" smtClean="0">
                <a:solidFill>
                  <a:schemeClr val="tx1"/>
                </a:solidFill>
                <a:effectLst/>
                <a:latin typeface="Verdana" pitchFamily="-108" charset="0"/>
                <a:ea typeface="+mn-ea"/>
                <a:cs typeface="+mn-cs"/>
              </a:rPr>
              <a:t>. Even though Russia joined forces with Prussia, Napoleon won another victory, forcing Alexander I to negotiate peace in the treaties of </a:t>
            </a:r>
            <a:r>
              <a:rPr lang="en-US" sz="1000" kern="1200" dirty="0" err="1" smtClean="0">
                <a:solidFill>
                  <a:schemeClr val="tx1"/>
                </a:solidFill>
                <a:effectLst/>
                <a:latin typeface="Verdana" pitchFamily="-108" charset="0"/>
                <a:ea typeface="+mn-ea"/>
                <a:cs typeface="+mn-cs"/>
              </a:rPr>
              <a:t>Tilsit</a:t>
            </a:r>
            <a:r>
              <a:rPr lang="en-US" sz="1000" kern="1200" dirty="0" smtClean="0">
                <a:solidFill>
                  <a:schemeClr val="tx1"/>
                </a:solidFill>
                <a:effectLst/>
                <a:latin typeface="Verdana" pitchFamily="-108" charset="0"/>
                <a:ea typeface="+mn-ea"/>
                <a:cs typeface="+mn-cs"/>
              </a:rPr>
              <a:t> in 1807.</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491900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43950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Napoleonic Era, 1799 – 1815 </a:t>
            </a:r>
          </a:p>
          <a:p>
            <a:r>
              <a:rPr lang="en-US" sz="1000" b="1" dirty="0" smtClean="0">
                <a:latin typeface="Arial" panose="020B0604020202020204" pitchFamily="34" charset="0"/>
                <a:cs typeface="Arial" panose="020B0604020202020204" pitchFamily="34" charset="0"/>
              </a:rPr>
              <a:t>C. The Grand</a:t>
            </a:r>
            <a:r>
              <a:rPr lang="en-US" sz="1000" b="1" baseline="0" dirty="0" smtClean="0">
                <a:latin typeface="Arial" panose="020B0604020202020204" pitchFamily="34" charset="0"/>
                <a:cs typeface="Arial" panose="020B0604020202020204" pitchFamily="34" charset="0"/>
              </a:rPr>
              <a:t> Empire and Its End</a:t>
            </a:r>
          </a:p>
          <a:p>
            <a:r>
              <a:rPr lang="en-US" sz="1050" kern="1200" dirty="0" smtClean="0">
                <a:solidFill>
                  <a:schemeClr val="tx1"/>
                </a:solidFill>
                <a:effectLst/>
                <a:latin typeface="Verdana" pitchFamily="-108" charset="0"/>
                <a:ea typeface="+mn-ea"/>
                <a:cs typeface="+mn-cs"/>
              </a:rPr>
              <a:t>1. Napoleon increasingly saw himself as the emperor of Europe. The core of his so-called Grand Empire was an ever-expanding France; the second part consisted of a number of dependent satellite kingdoms; and the third part comprised the independent but allied states of Austria, Prussia, and Russia.</a:t>
            </a:r>
          </a:p>
          <a:p>
            <a:r>
              <a:rPr lang="en-US" sz="1050" kern="1200" dirty="0" smtClean="0">
                <a:solidFill>
                  <a:schemeClr val="tx1"/>
                </a:solidFill>
                <a:effectLst/>
                <a:latin typeface="Verdana" pitchFamily="-108" charset="0"/>
                <a:ea typeface="+mn-ea"/>
                <a:cs typeface="+mn-cs"/>
              </a:rPr>
              <a:t>2. After 1806 both satellites and allies were expected to support Napoleon’s Continental System, a blockade intended to halt all trade between Britain and continental Europe, thereby destroying the British economy and its military force.</a:t>
            </a:r>
          </a:p>
          <a:p>
            <a:r>
              <a:rPr lang="en-US" sz="1000" kern="1200" dirty="0" smtClean="0">
                <a:solidFill>
                  <a:schemeClr val="tx1"/>
                </a:solidFill>
                <a:effectLst/>
                <a:latin typeface="Verdana" pitchFamily="-108" charset="0"/>
                <a:ea typeface="+mn-ea"/>
                <a:cs typeface="+mn-cs"/>
              </a:rPr>
              <a:t>3. The first great revolt occurred in Spain in 1808 when a coalition rebelled against Napoleon’s attempts to make Spain a French satellite and waged guerrilla warfare against French armies.</a:t>
            </a:r>
          </a:p>
          <a:p>
            <a:r>
              <a:rPr lang="en-US" sz="1000" kern="1200" dirty="0" smtClean="0">
                <a:solidFill>
                  <a:schemeClr val="tx1"/>
                </a:solidFill>
                <a:effectLst/>
                <a:latin typeface="Verdana" pitchFamily="-108" charset="0"/>
                <a:ea typeface="+mn-ea"/>
                <a:cs typeface="+mn-cs"/>
              </a:rPr>
              <a:t>4. In 1810, when the Grand Empire was at its height, Britain still remained at war with France, helping the guerrillas in Spain and Portugal. The Continental System backfired, as a counter-blockade instituted by Britain created hardships for the French population.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62271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Background to Revolution</a:t>
            </a:r>
          </a:p>
          <a:p>
            <a:r>
              <a:rPr lang="en-US" sz="1000" b="1" dirty="0" smtClean="0">
                <a:latin typeface="Arial" panose="020B0604020202020204" pitchFamily="34" charset="0"/>
                <a:cs typeface="Arial" panose="020B0604020202020204" pitchFamily="34" charset="0"/>
              </a:rPr>
              <a:t>B. Growing Demands for Liberty and Equality</a:t>
            </a:r>
          </a:p>
          <a:p>
            <a:r>
              <a:rPr lang="en-US" sz="1050" kern="1200" dirty="0" smtClean="0">
                <a:solidFill>
                  <a:schemeClr val="tx1"/>
                </a:solidFill>
                <a:effectLst/>
                <a:latin typeface="Verdana" pitchFamily="-108" charset="0"/>
                <a:ea typeface="+mn-ea"/>
                <a:cs typeface="+mn-cs"/>
              </a:rPr>
              <a:t>1. Opposing monarchs’ long-standing practice of regulating what people wrote and believed, supporters of the cause of individual liberty (known as “liberals”) demanded freedom to worship, an end to censorship, and freedom from arbitrary laws and judges who obeyed the orders of governments. </a:t>
            </a:r>
          </a:p>
          <a:p>
            <a:r>
              <a:rPr lang="en-US" sz="1050" kern="1200" dirty="0" smtClean="0">
                <a:solidFill>
                  <a:schemeClr val="tx1"/>
                </a:solidFill>
                <a:effectLst/>
                <a:latin typeface="Verdana" pitchFamily="-108" charset="0"/>
                <a:ea typeface="+mn-ea"/>
                <a:cs typeface="+mn-cs"/>
              </a:rPr>
              <a:t>2. The Declaration of the Rights of Man and of the Citizen, issued at the beginning of the French Revolution, posed a radical challenge to monarchical and absolutist forms of government. </a:t>
            </a:r>
          </a:p>
          <a:p>
            <a:r>
              <a:rPr lang="en-US" sz="1050" kern="1200" dirty="0" smtClean="0">
                <a:solidFill>
                  <a:schemeClr val="tx1"/>
                </a:solidFill>
                <a:effectLst/>
                <a:latin typeface="Verdana" pitchFamily="-108" charset="0"/>
                <a:ea typeface="+mn-ea"/>
                <a:cs typeface="+mn-cs"/>
              </a:rPr>
              <a:t>3. The call for liberty also was a call for a new kind of government in which the people had sovereignty and chose legislators who would represent them and be accountable to them. If monarchs retained their thrones, their rule should be constrained by the will of the people. </a:t>
            </a:r>
          </a:p>
          <a:p>
            <a:r>
              <a:rPr lang="en-US" sz="1000" kern="1200" dirty="0" smtClean="0">
                <a:solidFill>
                  <a:schemeClr val="tx1"/>
                </a:solidFill>
                <a:effectLst/>
                <a:latin typeface="Verdana" pitchFamily="-108" charset="0"/>
                <a:ea typeface="+mn-ea"/>
                <a:cs typeface="+mn-cs"/>
              </a:rPr>
              <a:t>4. Equality was a more ambiguous idea:  eighteenth-century liberals argued that, in theory, all citizens should have identical rights and liberties, but they accepted a number of distinctions, including slavery and inequality between men and women, and thus limited formal political rights. 	</a:t>
            </a:r>
          </a:p>
          <a:p>
            <a:r>
              <a:rPr lang="en-US" sz="1000" kern="1200" dirty="0" smtClean="0">
                <a:solidFill>
                  <a:schemeClr val="tx1"/>
                </a:solidFill>
                <a:effectLst/>
                <a:latin typeface="Verdana" pitchFamily="-108" charset="0"/>
                <a:ea typeface="+mn-ea"/>
                <a:cs typeface="+mn-cs"/>
              </a:rPr>
              <a:t>5. Liberals did not believe in economic equality either, arguing instead that every free white male should have a legally equal chance at economic gain. </a:t>
            </a:r>
          </a:p>
          <a:p>
            <a:r>
              <a:rPr lang="en-US" sz="1000" kern="1200" dirty="0" smtClean="0">
                <a:solidFill>
                  <a:schemeClr val="tx1"/>
                </a:solidFill>
                <a:effectLst/>
                <a:latin typeface="Verdana" pitchFamily="-108" charset="0"/>
                <a:ea typeface="+mn-ea"/>
                <a:cs typeface="+mn-cs"/>
              </a:rPr>
              <a:t>6. Despite these limitations, the demands for liberty and equality were revolutionary.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0501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Napoleonic Era, 1799 – 1815 </a:t>
            </a:r>
          </a:p>
          <a:p>
            <a:r>
              <a:rPr lang="en-US" sz="1000" b="1" dirty="0" smtClean="0">
                <a:latin typeface="Arial" panose="020B0604020202020204" pitchFamily="34" charset="0"/>
                <a:cs typeface="Arial" panose="020B0604020202020204" pitchFamily="34" charset="0"/>
              </a:rPr>
              <a:t>C. The Grand</a:t>
            </a:r>
            <a:r>
              <a:rPr lang="en-US" sz="1000" b="1" baseline="0" dirty="0" smtClean="0">
                <a:latin typeface="Arial" panose="020B0604020202020204" pitchFamily="34" charset="0"/>
                <a:cs typeface="Arial" panose="020B0604020202020204" pitchFamily="34" charset="0"/>
              </a:rPr>
              <a:t> Empire and Its End</a:t>
            </a:r>
          </a:p>
          <a:p>
            <a:r>
              <a:rPr lang="en-US" sz="1000" kern="1200" dirty="0" smtClean="0">
                <a:solidFill>
                  <a:schemeClr val="tx1"/>
                </a:solidFill>
                <a:effectLst/>
                <a:latin typeface="Verdana" pitchFamily="-108" charset="0"/>
                <a:ea typeface="+mn-ea"/>
                <a:cs typeface="+mn-cs"/>
              </a:rPr>
              <a:t>5. Napoleon turned on Alexander I, who had openly repudiated Napoleon’s war of prohibitions against British goods, and invaded Russia in June 1812 with what was probably the largest force assembled to date.</a:t>
            </a:r>
          </a:p>
          <a:p>
            <a:r>
              <a:rPr lang="en-US" sz="1000" kern="1200" dirty="0" smtClean="0">
                <a:solidFill>
                  <a:schemeClr val="tx1"/>
                </a:solidFill>
                <a:effectLst/>
                <a:latin typeface="Verdana" pitchFamily="-108" charset="0"/>
                <a:ea typeface="+mn-ea"/>
                <a:cs typeface="+mn-cs"/>
              </a:rPr>
              <a:t>6. Though he had originally planned to winter in the Russian city of Smolensk, Napoleon recklessly pressed on toward Moscow. The great Battle of Borodino that followed was a draw, and Alexander ordered the evacuation of Moscow, which the Russians then burned in part, and refused to negotiate. After five weeks in the scorched and abandoned city, Napoleon ordered a retreat that turned into one of the greatest military disasters in history, as the Russian army, the Russian winter, and starvation cut Napoleon’s army to pieces.</a:t>
            </a:r>
          </a:p>
          <a:p>
            <a:r>
              <a:rPr lang="en-US" sz="1000" kern="1200" dirty="0" smtClean="0">
                <a:solidFill>
                  <a:schemeClr val="tx1"/>
                </a:solidFill>
                <a:effectLst/>
                <a:latin typeface="Verdana" pitchFamily="-108" charset="0"/>
                <a:ea typeface="+mn-ea"/>
                <a:cs typeface="+mn-cs"/>
              </a:rPr>
              <a:t>7. All across Europe patriots called for a “war of liberation” against Napoleon’s oppression, and on April 4, 1814, a defeated Napoleon abdicated his throne.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1962196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4147939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Napoleonic Era, 1799 – 1815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Grand Empire and Its End</a:t>
            </a:r>
          </a:p>
          <a:p>
            <a:r>
              <a:rPr lang="en-US" sz="1200" kern="1200" dirty="0" smtClean="0">
                <a:solidFill>
                  <a:schemeClr val="tx1"/>
                </a:solidFill>
                <a:effectLst/>
                <a:latin typeface="Verdana" pitchFamily="-108" charset="0"/>
                <a:ea typeface="+mn-ea"/>
                <a:cs typeface="+mn-cs"/>
              </a:rPr>
              <a:t>8. The victorious alliance formed in the Treaty of Chaumont—Austria, Prussia, Russia, and Great Britain—granted Napoleon the island of Elba as his own tiny state and allowed him to keep his imperial title. </a:t>
            </a:r>
          </a:p>
          <a:p>
            <a:r>
              <a:rPr lang="en-US" sz="1200" kern="1200" dirty="0" smtClean="0">
                <a:solidFill>
                  <a:schemeClr val="tx1"/>
                </a:solidFill>
                <a:effectLst/>
                <a:latin typeface="Verdana" pitchFamily="-108" charset="0"/>
                <a:ea typeface="+mn-ea"/>
                <a:cs typeface="+mn-cs"/>
              </a:rPr>
              <a:t>9. The allies also agreed to the restoration of the Bourbon dynasty under Louis XVIII (r. 1814–1824).</a:t>
            </a:r>
          </a:p>
          <a:p>
            <a:r>
              <a:rPr lang="en-US" sz="1200" kern="1200" dirty="0" smtClean="0">
                <a:solidFill>
                  <a:schemeClr val="tx1"/>
                </a:solidFill>
                <a:effectLst/>
                <a:latin typeface="Verdana" pitchFamily="-108" charset="0"/>
                <a:ea typeface="+mn-ea"/>
                <a:cs typeface="+mn-cs"/>
              </a:rPr>
              <a:t>10. Hearing of political unrest in France and diplomatic tensions in Vienna, Napoleon staged a daring escape from Elba in February 1815 and marched on Paris with a small band of followers.</a:t>
            </a:r>
          </a:p>
          <a:p>
            <a:r>
              <a:rPr lang="en-US" sz="1200" kern="1200" dirty="0" smtClean="0">
                <a:solidFill>
                  <a:schemeClr val="tx1"/>
                </a:solidFill>
                <a:effectLst/>
                <a:latin typeface="Verdana" pitchFamily="-108" charset="0"/>
                <a:ea typeface="+mn-ea"/>
                <a:cs typeface="+mn-cs"/>
              </a:rPr>
              <a:t>11. French officers and soldiers who had fought so long for their emperor joined him, but the allies were united against Napoleon and crushed his forces at Waterloo on June 18, 1815. </a:t>
            </a:r>
          </a:p>
          <a:p>
            <a:r>
              <a:rPr lang="en-US" sz="1200" kern="1200" dirty="0" smtClean="0">
                <a:solidFill>
                  <a:schemeClr val="tx1"/>
                </a:solidFill>
                <a:effectLst/>
                <a:latin typeface="Verdana" pitchFamily="-108" charset="0"/>
                <a:ea typeface="+mn-ea"/>
                <a:cs typeface="+mn-cs"/>
              </a:rPr>
              <a:t>12. The allies imprisoned Napoleon on the island of St. Helena off the western coast of Africa where he wrote his memoirs, nurturing the myth of himself as Europe’s revolutionary liberator.</a:t>
            </a:r>
          </a:p>
          <a:p>
            <a:endParaRPr lang="en-US" sz="1200" b="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2234380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3579474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VI. The Haitian Revolution,</a:t>
            </a:r>
            <a:r>
              <a:rPr lang="en-US" sz="1000" b="1" baseline="0" dirty="0" smtClean="0">
                <a:latin typeface="Arial" panose="020B0604020202020204" pitchFamily="34" charset="0"/>
                <a:cs typeface="Arial" panose="020B0604020202020204" pitchFamily="34" charset="0"/>
              </a:rPr>
              <a:t> 1791 – 1804</a:t>
            </a:r>
          </a:p>
          <a:p>
            <a:pPr marL="228600" indent="-228600">
              <a:buAutoNum type="alphaUcPeriod"/>
            </a:pPr>
            <a:r>
              <a:rPr lang="en-US" sz="1000" b="1" baseline="0" dirty="0" smtClean="0">
                <a:latin typeface="Arial" panose="020B0604020202020204" pitchFamily="34" charset="0"/>
                <a:cs typeface="Arial" panose="020B0604020202020204" pitchFamily="34" charset="0"/>
              </a:rPr>
              <a:t>Revolutionary Aspirations in Saint-Domingue</a:t>
            </a:r>
          </a:p>
          <a:p>
            <a:r>
              <a:rPr lang="en-US" sz="1050" kern="1200" dirty="0" smtClean="0">
                <a:solidFill>
                  <a:schemeClr val="tx1"/>
                </a:solidFill>
                <a:effectLst/>
                <a:latin typeface="Verdana" pitchFamily="-108" charset="0"/>
                <a:ea typeface="+mn-ea"/>
                <a:cs typeface="+mn-cs"/>
              </a:rPr>
              <a:t>1. Saint-Domingue—the most profitable of all Caribbean colonies—was even more rife with social tensions than France itself. The white European population of the colony included French colonial officials, wealthy plantation owners, merchants, and poor immigrants, but they were vastly outnumbered by the colony’s five hundred thousand enslaved people and some forty thousand free people of African and mixed African and European descent who referred to themselves as free people of color. </a:t>
            </a:r>
          </a:p>
          <a:p>
            <a:r>
              <a:rPr lang="en-US" sz="1050" kern="1200" dirty="0" smtClean="0">
                <a:solidFill>
                  <a:schemeClr val="tx1"/>
                </a:solidFill>
                <a:effectLst/>
                <a:latin typeface="Verdana" pitchFamily="-108" charset="0"/>
                <a:ea typeface="+mn-ea"/>
                <a:cs typeface="+mn-cs"/>
              </a:rPr>
              <a:t>2. Individuals of French or European descent born in the colonies—“Creoles”—had over time developed their own interests, at time distinct from those of metropolitan France. </a:t>
            </a:r>
          </a:p>
          <a:p>
            <a:r>
              <a:rPr lang="en-US" sz="1050" kern="1200" dirty="0" smtClean="0">
                <a:solidFill>
                  <a:schemeClr val="tx1"/>
                </a:solidFill>
                <a:effectLst/>
                <a:latin typeface="Verdana" pitchFamily="-108" charset="0"/>
                <a:ea typeface="+mn-ea"/>
                <a:cs typeface="+mn-cs"/>
              </a:rPr>
              <a:t>3. </a:t>
            </a:r>
            <a:r>
              <a:rPr lang="en-US" sz="1000" kern="1200" dirty="0" smtClean="0">
                <a:solidFill>
                  <a:schemeClr val="tx1"/>
                </a:solidFill>
                <a:effectLst/>
                <a:latin typeface="Verdana" pitchFamily="-108" charset="0"/>
                <a:ea typeface="+mn-ea"/>
                <a:cs typeface="+mn-cs"/>
              </a:rPr>
              <a:t>The 1685 Code Noir (Black Code) was intended to provide minimal standards of humane treatment, but its tenets were rarely enforced; masters worked slaves ruthlessly and purchased new ones when they died, rather than provide enough food, rest, and medical care to allow the enslaved population to reproduce naturally.</a:t>
            </a:r>
          </a:p>
          <a:p>
            <a:r>
              <a:rPr lang="en-US" sz="1000" kern="1200" dirty="0" smtClean="0">
                <a:solidFill>
                  <a:schemeClr val="tx1"/>
                </a:solidFill>
                <a:effectLst/>
                <a:latin typeface="Verdana" pitchFamily="-108" charset="0"/>
                <a:ea typeface="+mn-ea"/>
                <a:cs typeface="+mn-cs"/>
              </a:rPr>
              <a:t>4. The Code Noir had granted free people of color the same rights and legal status as whites, but the rising prosperity and visibility of this group provoked resentment; from the 1760s on, colonial administrators began rescinding those rights.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3737245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The Haitian Revolution, 1791 – 1804</a:t>
            </a: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Revolutionary Aspirations in Saint-Domingue</a:t>
            </a:r>
          </a:p>
          <a:p>
            <a:r>
              <a:rPr lang="en-US" sz="1050" kern="1200" dirty="0" smtClean="0">
                <a:solidFill>
                  <a:schemeClr val="tx1"/>
                </a:solidFill>
                <a:effectLst/>
              </a:rPr>
              <a:t>5. For enslaved people, news of abolitionist movements in France led to hopes of freedom. Free people of color looked to reforms in Paris as a means of gaining political enfranchisement and reasserting equal status with whites.</a:t>
            </a:r>
          </a:p>
          <a:p>
            <a:r>
              <a:rPr lang="en-US" sz="1050" kern="1200" dirty="0" smtClean="0">
                <a:solidFill>
                  <a:schemeClr val="tx1"/>
                </a:solidFill>
                <a:effectLst/>
              </a:rPr>
              <a:t>6. The Creole elite, infuriated by talk of abolition and determined to protect their way of life, looked to revolutionary ideals of representative government for the chance to gain control of their own affairs. </a:t>
            </a:r>
          </a:p>
          <a:p>
            <a:r>
              <a:rPr lang="en-US" sz="1050" kern="1200" dirty="0" smtClean="0">
                <a:solidFill>
                  <a:schemeClr val="tx1"/>
                </a:solidFill>
                <a:effectLst/>
              </a:rPr>
              <a:t>7. The National Assembly refused to extend French constitutional safeguards to the colonies and reaffirmed French monopolies over colonial trade, thereby frustrating the aspirations of slaves and free people of color and angering Creole planters.</a:t>
            </a:r>
          </a:p>
          <a:p>
            <a:r>
              <a:rPr lang="en-US" sz="1050" kern="1200" dirty="0" smtClean="0">
                <a:solidFill>
                  <a:schemeClr val="tx1"/>
                </a:solidFill>
                <a:effectLst/>
              </a:rPr>
              <a:t>8. In July 1790 Vincent </a:t>
            </a:r>
            <a:r>
              <a:rPr lang="en-US" sz="1050" kern="1200" dirty="0" err="1" smtClean="0">
                <a:solidFill>
                  <a:schemeClr val="tx1"/>
                </a:solidFill>
                <a:effectLst/>
              </a:rPr>
              <a:t>Ogé</a:t>
            </a:r>
            <a:r>
              <a:rPr lang="en-US" sz="1050" kern="1200" dirty="0" smtClean="0">
                <a:solidFill>
                  <a:schemeClr val="tx1"/>
                </a:solidFill>
                <a:effectLst/>
              </a:rPr>
              <a:t>, a free man of color, returned to Saint-Domingue from Paris, raised an army of several hundred, and sent letters to the new Provincial Assembly of Saint-Domingue demanding political rights for all free citizens. After </a:t>
            </a:r>
            <a:r>
              <a:rPr lang="en-US" sz="1050" kern="1200" dirty="0" err="1" smtClean="0">
                <a:solidFill>
                  <a:schemeClr val="tx1"/>
                </a:solidFill>
                <a:effectLst/>
              </a:rPr>
              <a:t>Ogé’s</a:t>
            </a:r>
            <a:r>
              <a:rPr lang="en-US" sz="1050" kern="1200" dirty="0" smtClean="0">
                <a:solidFill>
                  <a:schemeClr val="tx1"/>
                </a:solidFill>
                <a:effectLst/>
              </a:rPr>
              <a:t> demands were refused, he and his followers turned to armed insurrection, which after initial victories, resulted in his army’s defeat and his torture and execution.</a:t>
            </a:r>
          </a:p>
          <a:p>
            <a:r>
              <a:rPr lang="en-US" sz="1050" kern="1200" dirty="0" smtClean="0">
                <a:solidFill>
                  <a:schemeClr val="tx1"/>
                </a:solidFill>
                <a:effectLst/>
              </a:rPr>
              <a:t>9. In May 1791 the French National Assembly granted political rights to free people of color born to two free parents who possessed sufficient property.</a:t>
            </a:r>
          </a:p>
          <a:p>
            <a:r>
              <a:rPr lang="en-US" sz="1050" kern="1200" dirty="0" smtClean="0">
                <a:solidFill>
                  <a:schemeClr val="tx1"/>
                </a:solidFill>
                <a:effectLst/>
              </a:rPr>
              <a:t>10. This legislation infuriated the white elite, and the colonial governor refused to enact it, causing another eruption of violence between whites and free people of color.</a:t>
            </a:r>
          </a:p>
          <a:p>
            <a:pPr marL="0" indent="0">
              <a:buNone/>
            </a:pPr>
            <a:endParaRPr lang="en-US" sz="1050" b="0" dirty="0" smtClean="0">
              <a:latin typeface="Arial" panose="020B0604020202020204" pitchFamily="34" charset="0"/>
              <a:cs typeface="Arial" panose="020B0604020202020204" pitchFamily="34" charset="0"/>
            </a:endParaRPr>
          </a:p>
          <a:p>
            <a:endParaRPr lang="en-US" sz="105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55</a:t>
            </a:fld>
            <a:endParaRPr lang="en-US"/>
          </a:p>
        </p:txBody>
      </p:sp>
    </p:spTree>
    <p:extLst>
      <p:ext uri="{BB962C8B-B14F-4D97-AF65-F5344CB8AC3E}">
        <p14:creationId xmlns:p14="http://schemas.microsoft.com/office/powerpoint/2010/main" val="1169021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56</a:t>
            </a:fld>
            <a:endParaRPr lang="en-US"/>
          </a:p>
        </p:txBody>
      </p:sp>
    </p:spTree>
    <p:extLst>
      <p:ext uri="{BB962C8B-B14F-4D97-AF65-F5344CB8AC3E}">
        <p14:creationId xmlns:p14="http://schemas.microsoft.com/office/powerpoint/2010/main" val="2444989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The Haitian Revolution, 1791 – 1804</a:t>
            </a:r>
          </a:p>
          <a:p>
            <a:endParaRPr lang="en-US" dirty="0" smtClean="0"/>
          </a:p>
          <a:p>
            <a:r>
              <a:rPr lang="en-US" sz="1000" b="1" dirty="0" smtClean="0">
                <a:latin typeface="Arial" panose="020B0604020202020204" pitchFamily="34" charset="0"/>
                <a:cs typeface="Arial" panose="020B0604020202020204" pitchFamily="34" charset="0"/>
              </a:rPr>
              <a:t>B. The Outbreak</a:t>
            </a:r>
            <a:r>
              <a:rPr lang="en-US" sz="1000" b="1" baseline="0" dirty="0" smtClean="0">
                <a:latin typeface="Arial" panose="020B0604020202020204" pitchFamily="34" charset="0"/>
                <a:cs typeface="Arial" panose="020B0604020202020204" pitchFamily="34" charset="0"/>
              </a:rPr>
              <a:t> of Revolt</a:t>
            </a:r>
          </a:p>
          <a:p>
            <a:r>
              <a:rPr lang="en-US" sz="1200" kern="1200" dirty="0" smtClean="0">
                <a:solidFill>
                  <a:schemeClr val="tx1"/>
                </a:solidFill>
                <a:effectLst/>
                <a:latin typeface="Verdana" pitchFamily="-108" charset="0"/>
                <a:ea typeface="+mn-ea"/>
                <a:cs typeface="+mn-cs"/>
              </a:rPr>
              <a:t>1. In August 1791 slaves in Saint-Domingue, who had witnessed the confrontation between whites and free people of color, took events into their own hands. Revolts began on August 22 and within a few days had swept much of the northern plain, creating a slave army that was estimated to be 10,000 strong by August 27 ; during the next month, the slave army attacked and destroyed hundreds of plantations.</a:t>
            </a:r>
          </a:p>
          <a:p>
            <a:r>
              <a:rPr lang="en-US" sz="1200" kern="1200" dirty="0" smtClean="0">
                <a:solidFill>
                  <a:schemeClr val="tx1"/>
                </a:solidFill>
                <a:effectLst/>
                <a:latin typeface="Verdana" pitchFamily="-108" charset="0"/>
                <a:ea typeface="+mn-ea"/>
                <a:cs typeface="+mn-cs"/>
              </a:rPr>
              <a:t>2. On April 4, 1792, the French National Assembly issued a decree extending full citizenship rights to free men of color.</a:t>
            </a:r>
          </a:p>
          <a:p>
            <a:r>
              <a:rPr lang="en-US" sz="1200" kern="1200" dirty="0" smtClean="0">
                <a:solidFill>
                  <a:schemeClr val="tx1"/>
                </a:solidFill>
                <a:effectLst/>
                <a:latin typeface="Verdana" pitchFamily="-108" charset="0"/>
                <a:ea typeface="+mn-ea"/>
                <a:cs typeface="+mn-cs"/>
              </a:rPr>
              <a:t>3. Toussaint </a:t>
            </a:r>
            <a:r>
              <a:rPr lang="en-US" sz="1200" kern="1200" dirty="0" err="1" smtClean="0">
                <a:solidFill>
                  <a:schemeClr val="tx1"/>
                </a:solidFill>
                <a:effectLst/>
                <a:latin typeface="Verdana" pitchFamily="-108" charset="0"/>
                <a:ea typeface="+mn-ea"/>
                <a:cs typeface="+mn-cs"/>
              </a:rPr>
              <a:t>L’Ouverture</a:t>
            </a:r>
            <a:r>
              <a:rPr lang="en-US" sz="1200" kern="1200" dirty="0" smtClean="0">
                <a:solidFill>
                  <a:schemeClr val="tx1"/>
                </a:solidFill>
                <a:effectLst/>
                <a:latin typeface="Verdana" pitchFamily="-108" charset="0"/>
                <a:ea typeface="+mn-ea"/>
                <a:cs typeface="+mn-cs"/>
              </a:rPr>
              <a:t> (1743–1803), a freed slave who had joined the revolt, was named a Spanish officer.</a:t>
            </a:r>
          </a:p>
          <a:p>
            <a:r>
              <a:rPr lang="en-US" sz="1000" kern="1200" dirty="0" smtClean="0">
                <a:solidFill>
                  <a:schemeClr val="tx1"/>
                </a:solidFill>
                <a:effectLst/>
                <a:latin typeface="Verdana" pitchFamily="-108" charset="0"/>
                <a:ea typeface="+mn-ea"/>
                <a:cs typeface="+mn-cs"/>
              </a:rPr>
              <a:t>4. On February 4, 1794, the Convention ratified the abolition of slavery and extended it to all French territories; in some ways this act merely acknowledged the achievements already won by the slave insurrection. </a:t>
            </a:r>
          </a:p>
          <a:p>
            <a:r>
              <a:rPr lang="en-US" sz="1000" kern="1200" dirty="0" smtClean="0">
                <a:solidFill>
                  <a:schemeClr val="tx1"/>
                </a:solidFill>
                <a:effectLst/>
                <a:latin typeface="Verdana" pitchFamily="-108" charset="0"/>
                <a:ea typeface="+mn-ea"/>
                <a:cs typeface="+mn-cs"/>
              </a:rPr>
              <a:t>5. Toussaint </a:t>
            </a:r>
            <a:r>
              <a:rPr lang="en-US" sz="1000" kern="1200" dirty="0" err="1" smtClean="0">
                <a:solidFill>
                  <a:schemeClr val="tx1"/>
                </a:solidFill>
                <a:effectLst/>
                <a:latin typeface="Verdana" pitchFamily="-108" charset="0"/>
                <a:ea typeface="+mn-ea"/>
                <a:cs typeface="+mn-cs"/>
              </a:rPr>
              <a:t>L’Ouverture</a:t>
            </a:r>
            <a:r>
              <a:rPr lang="en-US" sz="1000" kern="1200" dirty="0" smtClean="0">
                <a:solidFill>
                  <a:schemeClr val="tx1"/>
                </a:solidFill>
                <a:effectLst/>
                <a:latin typeface="Verdana" pitchFamily="-108" charset="0"/>
                <a:ea typeface="+mn-ea"/>
                <a:cs typeface="+mn-cs"/>
              </a:rPr>
              <a:t> then switched sides, bringing his military and political skills, along with four thousand well-trained soldiers, to support the French war effort against Spanish and British forces. </a:t>
            </a:r>
            <a:r>
              <a:rPr lang="en-US" sz="1000" kern="1200" dirty="0" err="1" smtClean="0">
                <a:solidFill>
                  <a:schemeClr val="tx1"/>
                </a:solidFill>
                <a:effectLst/>
                <a:latin typeface="Verdana" pitchFamily="-108" charset="0"/>
                <a:ea typeface="+mn-ea"/>
                <a:cs typeface="+mn-cs"/>
              </a:rPr>
              <a:t>L’Ouverture</a:t>
            </a:r>
            <a:r>
              <a:rPr lang="en-US" sz="1000" kern="1200" dirty="0" smtClean="0">
                <a:solidFill>
                  <a:schemeClr val="tx1"/>
                </a:solidFill>
                <a:effectLst/>
                <a:latin typeface="Verdana" pitchFamily="-108" charset="0"/>
                <a:ea typeface="+mn-ea"/>
                <a:cs typeface="+mn-cs"/>
              </a:rPr>
              <a:t> emerged as a key leader, and in May 1796 he was named commander of the western province of Saint-Domingue.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57</a:t>
            </a:fld>
            <a:endParaRPr lang="en-US"/>
          </a:p>
        </p:txBody>
      </p:sp>
    </p:spTree>
    <p:extLst>
      <p:ext uri="{BB962C8B-B14F-4D97-AF65-F5344CB8AC3E}">
        <p14:creationId xmlns:p14="http://schemas.microsoft.com/office/powerpoint/2010/main" val="2712359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58</a:t>
            </a:fld>
            <a:endParaRPr lang="en-US"/>
          </a:p>
        </p:txBody>
      </p:sp>
    </p:spTree>
    <p:extLst>
      <p:ext uri="{BB962C8B-B14F-4D97-AF65-F5344CB8AC3E}">
        <p14:creationId xmlns:p14="http://schemas.microsoft.com/office/powerpoint/2010/main" val="15522188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59</a:t>
            </a:fld>
            <a:endParaRPr lang="en-US"/>
          </a:p>
        </p:txBody>
      </p:sp>
    </p:spTree>
    <p:extLst>
      <p:ext uri="{BB962C8B-B14F-4D97-AF65-F5344CB8AC3E}">
        <p14:creationId xmlns:p14="http://schemas.microsoft.com/office/powerpoint/2010/main" val="404079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Background to Revolution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Growing Demands for Liberty and Equality</a:t>
            </a:r>
          </a:p>
          <a:p>
            <a:r>
              <a:rPr lang="en-US" sz="1050" kern="1200" dirty="0" smtClean="0">
                <a:solidFill>
                  <a:schemeClr val="tx1"/>
                </a:solidFill>
                <a:effectLst/>
                <a:latin typeface="Verdana" pitchFamily="-108" charset="0"/>
                <a:ea typeface="+mn-ea"/>
                <a:cs typeface="+mn-cs"/>
              </a:rPr>
              <a:t>7. One of the liberals’ most important Enlightenment references was John Locke, who maintained that England’s political traditions rested on “the rights of Englishmen” and argued that if a government oversteps its proper function of protecting the natural rights of life, liberty, and private property, it becomes a tyranny. </a:t>
            </a:r>
          </a:p>
          <a:p>
            <a:r>
              <a:rPr lang="en-US" sz="1050" kern="1200" dirty="0" smtClean="0">
                <a:solidFill>
                  <a:schemeClr val="tx1"/>
                </a:solidFill>
                <a:effectLst/>
                <a:latin typeface="Verdana" pitchFamily="-108" charset="0"/>
                <a:ea typeface="+mn-ea"/>
                <a:cs typeface="+mn-cs"/>
              </a:rPr>
              <a:t>8. The second important Enlightenment reference was the baron de Montesquieu, who believed that powerful “intermediary groups” offered the best defense of liberty against despotism.</a:t>
            </a:r>
          </a:p>
          <a:p>
            <a:r>
              <a:rPr lang="en-US" sz="1050" kern="1200" dirty="0" smtClean="0">
                <a:solidFill>
                  <a:schemeClr val="tx1"/>
                </a:solidFill>
                <a:effectLst/>
                <a:latin typeface="Verdana" pitchFamily="-108" charset="0"/>
                <a:ea typeface="+mn-ea"/>
                <a:cs typeface="+mn-cs"/>
              </a:rPr>
              <a:t>9. Representative government did not mean democracy, which liberal thinkers tended to equate with mob rule; liberals envisioned voting for representatives as being restricted to men who owned property—those with a “stake in society.”</a:t>
            </a:r>
          </a:p>
          <a:p>
            <a:r>
              <a:rPr lang="en-US" sz="1050" kern="1200" dirty="0" smtClean="0">
                <a:solidFill>
                  <a:schemeClr val="tx1"/>
                </a:solidFill>
                <a:effectLst/>
                <a:latin typeface="Verdana" pitchFamily="-108" charset="0"/>
                <a:ea typeface="+mn-ea"/>
                <a:cs typeface="+mn-cs"/>
              </a:rPr>
              <a:t>10. These ideas appealed to the educated middle classes, as well as to members of the hereditary nobility in western Europe, creating an alliance between landed aristocrats and wealthy commoners.</a:t>
            </a:r>
          </a:p>
          <a:p>
            <a:r>
              <a:rPr lang="en-US" sz="1050" kern="1200" dirty="0" smtClean="0">
                <a:solidFill>
                  <a:schemeClr val="tx1"/>
                </a:solidFill>
                <a:effectLst/>
                <a:latin typeface="Verdana" pitchFamily="-108" charset="0"/>
                <a:ea typeface="+mn-ea"/>
                <a:cs typeface="+mn-cs"/>
              </a:rPr>
              <a:t>11. The poor usually had little time to plan for reform, given the time required to work to earn their daily bread.</a:t>
            </a:r>
          </a:p>
          <a:p>
            <a:r>
              <a:rPr lang="en-US" sz="1050" kern="1200" dirty="0" smtClean="0">
                <a:solidFill>
                  <a:schemeClr val="tx1"/>
                </a:solidFill>
                <a:effectLst/>
                <a:latin typeface="Verdana" pitchFamily="-108" charset="0"/>
                <a:ea typeface="+mn-ea"/>
                <a:cs typeface="+mn-cs"/>
              </a:rPr>
              <a:t>12. Some revolutionaries demanded a fuller realization of liberal notions of equality and liberty, including political rights for women and free people of color, the emancipation of slaves, and government regulations to reduce economic inequality.</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407155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The Haitian Revolution, 1791 – 1804</a:t>
            </a:r>
          </a:p>
          <a:p>
            <a:r>
              <a:rPr lang="en-US" sz="1000" b="1" dirty="0" smtClean="0">
                <a:latin typeface="Arial" panose="020B0604020202020204" pitchFamily="34" charset="0"/>
                <a:cs typeface="Arial" panose="020B0604020202020204" pitchFamily="34" charset="0"/>
              </a:rPr>
              <a:t>C. The War of Haitian Independence</a:t>
            </a:r>
          </a:p>
          <a:p>
            <a:r>
              <a:rPr lang="en-US" sz="1200" kern="1200" dirty="0" smtClean="0">
                <a:solidFill>
                  <a:schemeClr val="tx1"/>
                </a:solidFill>
                <a:effectLst/>
                <a:latin typeface="Verdana" pitchFamily="-108" charset="0"/>
                <a:ea typeface="+mn-ea"/>
                <a:cs typeface="+mn-cs"/>
              </a:rPr>
              <a:t>1. Toussaint </a:t>
            </a:r>
            <a:r>
              <a:rPr lang="en-US" sz="1200" kern="1200" dirty="0" err="1" smtClean="0">
                <a:solidFill>
                  <a:schemeClr val="tx1"/>
                </a:solidFill>
                <a:effectLst/>
                <a:latin typeface="Verdana" pitchFamily="-108" charset="0"/>
                <a:ea typeface="+mn-ea"/>
                <a:cs typeface="+mn-cs"/>
              </a:rPr>
              <a:t>L’Ouverture</a:t>
            </a:r>
            <a:r>
              <a:rPr lang="en-US" sz="1200" kern="1200" dirty="0" smtClean="0">
                <a:solidFill>
                  <a:schemeClr val="tx1"/>
                </a:solidFill>
                <a:effectLst/>
                <a:latin typeface="Verdana" pitchFamily="-108" charset="0"/>
                <a:ea typeface="+mn-ea"/>
                <a:cs typeface="+mn-cs"/>
              </a:rPr>
              <a:t> increasingly acted as an independent ruler of the western province of Saint-Domingue, while another general, André </a:t>
            </a:r>
            <a:r>
              <a:rPr lang="en-US" sz="1200" kern="1200" dirty="0" err="1" smtClean="0">
                <a:solidFill>
                  <a:schemeClr val="tx1"/>
                </a:solidFill>
                <a:effectLst/>
                <a:latin typeface="Verdana" pitchFamily="-108" charset="0"/>
                <a:ea typeface="+mn-ea"/>
                <a:cs typeface="+mn-cs"/>
              </a:rPr>
              <a:t>Rigaud</a:t>
            </a:r>
            <a:r>
              <a:rPr lang="en-US" sz="1200" kern="1200" dirty="0" smtClean="0">
                <a:solidFill>
                  <a:schemeClr val="tx1"/>
                </a:solidFill>
                <a:effectLst/>
                <a:latin typeface="Verdana" pitchFamily="-108" charset="0"/>
                <a:ea typeface="+mn-ea"/>
                <a:cs typeface="+mn-cs"/>
              </a:rPr>
              <a:t> (1761–1811), set up his own government in the southern peninsula.</a:t>
            </a:r>
          </a:p>
          <a:p>
            <a:r>
              <a:rPr lang="en-US" sz="1200" kern="1200" dirty="0" smtClean="0">
                <a:solidFill>
                  <a:schemeClr val="tx1"/>
                </a:solidFill>
                <a:effectLst/>
                <a:latin typeface="Verdana" pitchFamily="-108" charset="0"/>
                <a:ea typeface="+mn-ea"/>
                <a:cs typeface="+mn-cs"/>
              </a:rPr>
              <a:t>2. </a:t>
            </a:r>
            <a:r>
              <a:rPr lang="en-US" sz="1200" kern="1200" dirty="0" err="1" smtClean="0">
                <a:solidFill>
                  <a:schemeClr val="tx1"/>
                </a:solidFill>
                <a:effectLst/>
                <a:latin typeface="Verdana" pitchFamily="-108" charset="0"/>
                <a:ea typeface="+mn-ea"/>
                <a:cs typeface="+mn-cs"/>
              </a:rPr>
              <a:t>Rigaud</a:t>
            </a:r>
            <a:r>
              <a:rPr lang="en-US" sz="1200" kern="1200" dirty="0" smtClean="0">
                <a:solidFill>
                  <a:schemeClr val="tx1"/>
                </a:solidFill>
                <a:effectLst/>
                <a:latin typeface="Verdana" pitchFamily="-108" charset="0"/>
                <a:ea typeface="+mn-ea"/>
                <a:cs typeface="+mn-cs"/>
              </a:rPr>
              <a:t> belonged to the free colored elite; this elite resented the growing power of former slaves like </a:t>
            </a:r>
            <a:r>
              <a:rPr lang="en-US" sz="1200" kern="1200" dirty="0" err="1" smtClean="0">
                <a:solidFill>
                  <a:schemeClr val="tx1"/>
                </a:solidFill>
                <a:effectLst/>
                <a:latin typeface="Verdana" pitchFamily="-108" charset="0"/>
                <a:ea typeface="+mn-ea"/>
                <a:cs typeface="+mn-cs"/>
              </a:rPr>
              <a:t>L’Ouverture</a:t>
            </a:r>
            <a:r>
              <a:rPr lang="en-US" sz="1200" kern="1200" dirty="0" smtClean="0">
                <a:solidFill>
                  <a:schemeClr val="tx1"/>
                </a:solidFill>
                <a:effectLst/>
                <a:latin typeface="Verdana" pitchFamily="-108" charset="0"/>
                <a:ea typeface="+mn-ea"/>
                <a:cs typeface="+mn-cs"/>
              </a:rPr>
              <a:t>, who in turn accused them of adopting the racism of white settlers.</a:t>
            </a:r>
          </a:p>
          <a:p>
            <a:r>
              <a:rPr lang="en-US" sz="1200" kern="1200" dirty="0" smtClean="0">
                <a:solidFill>
                  <a:schemeClr val="tx1"/>
                </a:solidFill>
                <a:effectLst/>
                <a:latin typeface="Verdana" pitchFamily="-108" charset="0"/>
                <a:ea typeface="+mn-ea"/>
                <a:cs typeface="+mn-cs"/>
              </a:rPr>
              <a:t>3. </a:t>
            </a:r>
            <a:r>
              <a:rPr lang="en-US" sz="1200" kern="1200" dirty="0" err="1" smtClean="0">
                <a:solidFill>
                  <a:schemeClr val="tx1"/>
                </a:solidFill>
                <a:effectLst/>
                <a:latin typeface="Verdana" pitchFamily="-108" charset="0"/>
                <a:ea typeface="+mn-ea"/>
                <a:cs typeface="+mn-cs"/>
              </a:rPr>
              <a:t>L’Ouverture’s</a:t>
            </a:r>
            <a:r>
              <a:rPr lang="en-US" sz="1200" kern="1200" dirty="0" smtClean="0">
                <a:solidFill>
                  <a:schemeClr val="tx1"/>
                </a:solidFill>
                <a:effectLst/>
                <a:latin typeface="Verdana" pitchFamily="-108" charset="0"/>
                <a:ea typeface="+mn-ea"/>
                <a:cs typeface="+mn-cs"/>
              </a:rPr>
              <a:t> forces invaded the south in 1799 and defeated </a:t>
            </a:r>
            <a:r>
              <a:rPr lang="en-US" sz="1200" kern="1200" dirty="0" err="1" smtClean="0">
                <a:solidFill>
                  <a:schemeClr val="tx1"/>
                </a:solidFill>
                <a:effectLst/>
                <a:latin typeface="Verdana" pitchFamily="-108" charset="0"/>
                <a:ea typeface="+mn-ea"/>
                <a:cs typeface="+mn-cs"/>
              </a:rPr>
              <a:t>Rigaud</a:t>
            </a:r>
            <a:r>
              <a:rPr lang="en-US" sz="1200" kern="1200" dirty="0" smtClean="0">
                <a:solidFill>
                  <a:schemeClr val="tx1"/>
                </a:solidFill>
                <a:effectLst/>
                <a:latin typeface="Verdana" pitchFamily="-108" charset="0"/>
                <a:ea typeface="+mn-ea"/>
                <a:cs typeface="+mn-cs"/>
              </a:rPr>
              <a:t>, giving </a:t>
            </a:r>
            <a:r>
              <a:rPr lang="en-US" sz="1200" kern="1200" dirty="0" err="1" smtClean="0">
                <a:solidFill>
                  <a:schemeClr val="tx1"/>
                </a:solidFill>
                <a:effectLst/>
                <a:latin typeface="Verdana" pitchFamily="-108" charset="0"/>
                <a:ea typeface="+mn-ea"/>
                <a:cs typeface="+mn-cs"/>
              </a:rPr>
              <a:t>L’Ouverture</a:t>
            </a:r>
            <a:r>
              <a:rPr lang="en-US" sz="1200" kern="1200" dirty="0" smtClean="0">
                <a:solidFill>
                  <a:schemeClr val="tx1"/>
                </a:solidFill>
                <a:effectLst/>
                <a:latin typeface="Verdana" pitchFamily="-108" charset="0"/>
                <a:ea typeface="+mn-ea"/>
                <a:cs typeface="+mn-cs"/>
              </a:rPr>
              <a:t> control of the entire colony.</a:t>
            </a:r>
          </a:p>
          <a:p>
            <a:r>
              <a:rPr lang="en-US" sz="1200" kern="1200" dirty="0" smtClean="0">
                <a:solidFill>
                  <a:schemeClr val="tx1"/>
                </a:solidFill>
                <a:effectLst/>
                <a:latin typeface="Verdana" pitchFamily="-108" charset="0"/>
                <a:ea typeface="+mn-ea"/>
                <a:cs typeface="+mn-cs"/>
              </a:rPr>
              <a:t>4. This victory was soon challenged by Napoleon, who had his own plans for re-establishing slavery and using the profits to expand French power. In 1802 Napoleon’s brother-in-law General Charles-Victor-Emmanuel Leclerc (1772−1802) led an expedition to crush the new regime; when he landed in Saint-Domingue, he  arrested </a:t>
            </a:r>
            <a:r>
              <a:rPr lang="en-US" sz="1200" kern="1200" dirty="0" err="1" smtClean="0">
                <a:solidFill>
                  <a:schemeClr val="tx1"/>
                </a:solidFill>
                <a:effectLst/>
                <a:latin typeface="Verdana" pitchFamily="-108" charset="0"/>
                <a:ea typeface="+mn-ea"/>
                <a:cs typeface="+mn-cs"/>
              </a:rPr>
              <a:t>L’Ouverture</a:t>
            </a:r>
            <a:r>
              <a:rPr lang="en-US" sz="1200" kern="1200" dirty="0" smtClean="0">
                <a:solidFill>
                  <a:schemeClr val="tx1"/>
                </a:solidFill>
                <a:effectLst/>
                <a:latin typeface="Verdana" pitchFamily="-108" charset="0"/>
                <a:ea typeface="+mn-ea"/>
                <a:cs typeface="+mn-cs"/>
              </a:rPr>
              <a:t> and deported him to France, where he died in 1803.</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60</a:t>
            </a:fld>
            <a:endParaRPr lang="en-US"/>
          </a:p>
        </p:txBody>
      </p:sp>
    </p:spTree>
    <p:extLst>
      <p:ext uri="{BB962C8B-B14F-4D97-AF65-F5344CB8AC3E}">
        <p14:creationId xmlns:p14="http://schemas.microsoft.com/office/powerpoint/2010/main" val="1302041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The Haitian Revolution, 1791 – 1804</a:t>
            </a:r>
          </a:p>
          <a:p>
            <a:r>
              <a:rPr lang="en-US" sz="1000" b="1" dirty="0" smtClean="0">
                <a:latin typeface="Arial" panose="020B0604020202020204" pitchFamily="34" charset="0"/>
                <a:cs typeface="Arial" panose="020B0604020202020204" pitchFamily="34" charset="0"/>
              </a:rPr>
              <a:t>C. The War of Haitian Independence</a:t>
            </a:r>
          </a:p>
          <a:p>
            <a:r>
              <a:rPr lang="en-US" sz="1000" kern="1200" smtClean="0">
                <a:solidFill>
                  <a:schemeClr val="tx1"/>
                </a:solidFill>
                <a:effectLst/>
                <a:latin typeface="Verdana" pitchFamily="-108" charset="0"/>
                <a:ea typeface="+mn-ea"/>
                <a:cs typeface="+mn-cs"/>
              </a:rPr>
              <a:t>5</a:t>
            </a:r>
            <a:r>
              <a:rPr lang="en-US" sz="1000" kern="1200" dirty="0" smtClean="0">
                <a:solidFill>
                  <a:schemeClr val="tx1"/>
                </a:solidFill>
                <a:effectLst/>
                <a:latin typeface="Verdana" pitchFamily="-108" charset="0"/>
                <a:ea typeface="+mn-ea"/>
                <a:cs typeface="+mn-cs"/>
              </a:rPr>
              <a:t>. </a:t>
            </a:r>
            <a:r>
              <a:rPr lang="en-US" sz="1000" kern="1200" dirty="0" err="1" smtClean="0">
                <a:solidFill>
                  <a:schemeClr val="tx1"/>
                </a:solidFill>
                <a:effectLst/>
                <a:latin typeface="Verdana" pitchFamily="-108" charset="0"/>
                <a:ea typeface="+mn-ea"/>
                <a:cs typeface="+mn-cs"/>
              </a:rPr>
              <a:t>L’Ouverture’s</a:t>
            </a:r>
            <a:r>
              <a:rPr lang="en-US" sz="1000" kern="1200" dirty="0" smtClean="0">
                <a:solidFill>
                  <a:schemeClr val="tx1"/>
                </a:solidFill>
                <a:effectLst/>
                <a:latin typeface="Verdana" pitchFamily="-108" charset="0"/>
                <a:ea typeface="+mn-ea"/>
                <a:cs typeface="+mn-cs"/>
              </a:rPr>
              <a:t> lieutenant Jean Jacques Dessalines united the resistance under his command and led it to a crushing victory over French forces. On January 1, 1804, Dessalines formally declared the independence of Saint-Domingue and the creation of the new sovereign nation of Haiti.</a:t>
            </a:r>
          </a:p>
          <a:p>
            <a:r>
              <a:rPr lang="en-US" sz="1000" kern="1200" dirty="0" smtClean="0">
                <a:solidFill>
                  <a:schemeClr val="tx1"/>
                </a:solidFill>
                <a:effectLst/>
                <a:latin typeface="Verdana" pitchFamily="-108" charset="0"/>
                <a:ea typeface="+mn-ea"/>
                <a:cs typeface="+mn-cs"/>
              </a:rPr>
              <a:t>6. The Haitian constitution was ratified in 1805. Haiti, born from the first successful large-scale slave revolt in history, became the second independent state in the Americas and the first in Latin America. </a:t>
            </a:r>
          </a:p>
          <a:p>
            <a:r>
              <a:rPr lang="en-US" sz="1000" kern="1200" dirty="0" smtClean="0">
                <a:solidFill>
                  <a:schemeClr val="tx1"/>
                </a:solidFill>
                <a:effectLst/>
                <a:latin typeface="Verdana" pitchFamily="-108" charset="0"/>
                <a:ea typeface="+mn-ea"/>
                <a:cs typeface="+mn-cs"/>
              </a:rPr>
              <a:t>7. Fearing the spread of slave rebellion to the United States, President Thomas Jefferson refused to recognize Haiti, thus protecting slavery at the expense of revolutionary ideals of universal human rights.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61</a:t>
            </a:fld>
            <a:endParaRPr lang="en-US"/>
          </a:p>
        </p:txBody>
      </p:sp>
    </p:spTree>
    <p:extLst>
      <p:ext uri="{BB962C8B-B14F-4D97-AF65-F5344CB8AC3E}">
        <p14:creationId xmlns:p14="http://schemas.microsoft.com/office/powerpoint/2010/main" val="301338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Background to Revolution</a:t>
            </a:r>
          </a:p>
          <a:p>
            <a:endParaRPr lang="en-US" dirty="0" smtClean="0"/>
          </a:p>
          <a:p>
            <a:r>
              <a:rPr lang="en-US" sz="1000" b="1" dirty="0" smtClean="0">
                <a:latin typeface="Arial" panose="020B0604020202020204" pitchFamily="34" charset="0"/>
                <a:cs typeface="Arial" panose="020B0604020202020204" pitchFamily="34" charset="0"/>
              </a:rPr>
              <a:t>C. The Seven Years’ War</a:t>
            </a:r>
          </a:p>
          <a:p>
            <a:r>
              <a:rPr lang="en-US" sz="1200" kern="1200" dirty="0" smtClean="0">
                <a:solidFill>
                  <a:schemeClr val="tx1"/>
                </a:solidFill>
                <a:effectLst/>
                <a:latin typeface="Verdana" pitchFamily="-108" charset="0"/>
                <a:ea typeface="+mn-ea"/>
                <a:cs typeface="+mn-cs"/>
              </a:rPr>
              <a:t>1. In Europe, Maria Theresa nearly succeeded in re-establishing the Habsburgs’ traditional leadership in German affairs, but in the end Prussia survived with its boundaries intact. 	</a:t>
            </a:r>
          </a:p>
          <a:p>
            <a:r>
              <a:rPr lang="en-US" sz="1200" kern="1200" dirty="0" smtClean="0">
                <a:solidFill>
                  <a:schemeClr val="tx1"/>
                </a:solidFill>
                <a:effectLst/>
                <a:latin typeface="Verdana" pitchFamily="-108" charset="0"/>
                <a:ea typeface="+mn-ea"/>
                <a:cs typeface="+mn-cs"/>
              </a:rPr>
              <a:t>2. In North America, war broke out over unresolved tensions regarding the border between the French and British colonies, drawing in Native American tribes on both sides, and ended in 1759 with Britain’s decisive defeat of the French. </a:t>
            </a:r>
          </a:p>
          <a:p>
            <a:r>
              <a:rPr lang="en-US" sz="1200" kern="1200" dirty="0" smtClean="0">
                <a:solidFill>
                  <a:schemeClr val="tx1"/>
                </a:solidFill>
                <a:effectLst/>
                <a:latin typeface="Verdana" pitchFamily="-108" charset="0"/>
                <a:ea typeface="+mn-ea"/>
                <a:cs typeface="+mn-cs"/>
              </a:rPr>
              <a:t>3. British victory was ratified in the 1763 Treaty of Paris, which stipulated that Canada and all French territory east of the Mississippi River pass to Britain and that France cede Louisiana to Spain and give up most of its holdings in India. </a:t>
            </a:r>
          </a:p>
          <a:p>
            <a:r>
              <a:rPr lang="en-US" sz="1000" kern="1200" dirty="0" smtClean="0">
                <a:solidFill>
                  <a:schemeClr val="tx1"/>
                </a:solidFill>
                <a:effectLst/>
                <a:latin typeface="Verdana" pitchFamily="-108" charset="0"/>
                <a:ea typeface="+mn-ea"/>
                <a:cs typeface="+mn-cs"/>
              </a:rPr>
              <a:t>4. Britain became the leading European power in both trade and empire, although shouldering a tremendous war debt. </a:t>
            </a:r>
          </a:p>
          <a:p>
            <a:r>
              <a:rPr lang="en-US" sz="1000" kern="1200" dirty="0" smtClean="0">
                <a:solidFill>
                  <a:schemeClr val="tx1"/>
                </a:solidFill>
                <a:effectLst/>
                <a:latin typeface="Verdana" pitchFamily="-108" charset="0"/>
                <a:ea typeface="+mn-ea"/>
                <a:cs typeface="+mn-cs"/>
              </a:rPr>
              <a:t>5. France emerged humiliated and broke, but with its profitable Caribbean colonies intact. </a:t>
            </a:r>
          </a:p>
          <a:p>
            <a:r>
              <a:rPr lang="en-US" sz="1000" kern="1200" dirty="0" smtClean="0">
                <a:solidFill>
                  <a:schemeClr val="tx1"/>
                </a:solidFill>
                <a:effectLst/>
                <a:latin typeface="Verdana" pitchFamily="-108" charset="0"/>
                <a:ea typeface="+mn-ea"/>
                <a:cs typeface="+mn-cs"/>
              </a:rPr>
              <a:t>6. After the war, both British and French governments had to raise taxes to repay loans, raising a storm of protests and demands for fundamental reforms and sowing the seeds of revolutionary conflict. </a:t>
            </a:r>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48979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360103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238309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19</a:t>
            </a:r>
            <a:endParaRPr lang="en-US" sz="4000" dirty="0" smtClean="0"/>
          </a:p>
          <a:p>
            <a:pPr>
              <a:lnSpc>
                <a:spcPct val="80000"/>
              </a:lnSpc>
            </a:pPr>
            <a:r>
              <a:rPr lang="en-US" sz="4000" dirty="0" smtClean="0"/>
              <a:t>Revolution in Politics</a:t>
            </a:r>
          </a:p>
          <a:p>
            <a:r>
              <a:rPr lang="en-US" dirty="0" smtClean="0"/>
              <a:t>1775–1815</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an claims in North America and India before and after the Seven Years' War from 1755 to 1763. &#10;By 1763, Austria, France, Russia, Saxony, Spain, and Sweden were allies and controlled much of Europe. Great Britain, Portugal, and Prussia were also allies, controlling smaller portions of Europe but staking large claims in North America and India. An inset map shows that Great Britain had territorial claims in a large area of India surrounding the city of Calcutta, as well as a swath of territory along the eastern coast of the continent. The British also controlled much of Canada - including the once-French-controlled area around the Hudson Bay and Quebec. It also claimed the original thirteen colonies and expanded further west to the Mississippi River, including the area around the Great Lakes. Spanish territory included much of the western half of North America, Central America, the Caribbean Islands, and South America (with the exception of British-controlled Belize, the Mosquito Coast, and Jamaica). The French had a few small holdings and Russia controlled the coasts of Alaska. Main areas of conflict during the Seven Years' War are shown in Prussia and Saxony. There were also areas of conflict in Portugal, the islands of Guadeloupe and Martinique, and in India near Calcutta, Madras, and Pondicherry. Poland-Lithuania, the Ottoman Empire, and the region of Italy surrounding Rome managed to stay neutral. &#10;"/>
          <p:cNvPicPr>
            <a:picLocks noChangeAspect="1"/>
          </p:cNvPicPr>
          <p:nvPr/>
        </p:nvPicPr>
        <p:blipFill>
          <a:blip r:embed="rId3"/>
          <a:stretch>
            <a:fillRect/>
          </a:stretch>
        </p:blipFill>
        <p:spPr>
          <a:xfrm>
            <a:off x="2270760" y="265176"/>
            <a:ext cx="4602480" cy="632764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an claims in North America and India before and after the Seven Years' War from 1755 to 1763. &#10;By 1763, Austria, France, Russia, Saxony, Spain, and Sweden were allies and controlled much of Europe. Great Britain, Portugal, and Prussia were also allies, controlling smaller portions of Europe but staking large claims in North America and India. An inset map shows that Great Britain had territorial claims in a large area of India surrounding the city of Calcutta, as well as a swath of territory along the eastern coast of the continent. The British also controlled much of Canada - including the once-French-controlled area around the Hudson Bay and Quebec. It also claimed the original thirteen colonies and expanded further west to the Mississippi River, including the area around the Great Lakes. Spanish territory included much of the western half of North America, Central America, the Caribbean Islands, and South America (with the exception of British-controlled Belize, the Mosquito Coast, and Jamaica). The French had a few small holdings and Russia controlled the coasts of Alaska. Main areas of conflict during the Seven Years' War are shown in Prussia and Saxony. There were also areas of conflict in Portugal, the islands of Guadeloupe and Martinique, and in India near Calcutta, Madras, and Pondicherry. Poland-Lithuania, the Ottoman Empire, and the region of Italy surrounding Rome managed to stay neutral. &#10;"/>
          <p:cNvPicPr>
            <a:picLocks noChangeAspect="1"/>
          </p:cNvPicPr>
          <p:nvPr/>
        </p:nvPicPr>
        <p:blipFill>
          <a:blip r:embed="rId3"/>
          <a:stretch>
            <a:fillRect/>
          </a:stretch>
        </p:blipFill>
        <p:spPr>
          <a:xfrm>
            <a:off x="1886711" y="265176"/>
            <a:ext cx="5370576" cy="632764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American Revolutionary Era, 1775 – 1789</a:t>
            </a:r>
            <a:endParaRPr lang="en-US" sz="3600" b="1" dirty="0">
              <a:latin typeface="+mn-lt"/>
            </a:endParaRPr>
          </a:p>
        </p:txBody>
      </p:sp>
      <p:sp>
        <p:nvSpPr>
          <p:cNvPr id="3" name="Content Placeholder 2"/>
          <p:cNvSpPr>
            <a:spLocks noGrp="1"/>
          </p:cNvSpPr>
          <p:nvPr>
            <p:ph idx="1"/>
          </p:nvPr>
        </p:nvSpPr>
        <p:spPr>
          <a:xfrm>
            <a:off x="685799" y="1981200"/>
            <a:ext cx="8317523" cy="4114800"/>
          </a:xfrm>
        </p:spPr>
        <p:txBody>
          <a:bodyPr/>
          <a:lstStyle/>
          <a:p>
            <a:pPr marL="514350" indent="-514350">
              <a:buAutoNum type="alphaUcPeriod"/>
            </a:pPr>
            <a:r>
              <a:rPr lang="en-US" sz="2600" b="1" dirty="0" smtClean="0"/>
              <a:t>The Origins of the Revolution</a:t>
            </a:r>
          </a:p>
          <a:p>
            <a:pPr marL="514350" indent="-514350">
              <a:buAutoNum type="arabicPeriod"/>
            </a:pPr>
            <a:r>
              <a:rPr lang="en-US" sz="2600" dirty="0" smtClean="0"/>
              <a:t>Seven Years’ War doubled the British national debt</a:t>
            </a:r>
          </a:p>
          <a:p>
            <a:pPr marL="514350" indent="-514350">
              <a:buAutoNum type="arabicPeriod"/>
            </a:pPr>
            <a:r>
              <a:rPr lang="en-US" sz="2600" dirty="0" smtClean="0"/>
              <a:t>Parliament passed the 1765 Stamp Act</a:t>
            </a:r>
          </a:p>
          <a:p>
            <a:pPr marL="514350" indent="-514350">
              <a:buAutoNum type="arabicPeriod"/>
            </a:pPr>
            <a:r>
              <a:rPr lang="en-US" sz="2600" dirty="0" smtClean="0"/>
              <a:t>Colonists protested the Stamp Act</a:t>
            </a:r>
          </a:p>
          <a:p>
            <a:pPr marL="514350" indent="-514350">
              <a:buAutoNum type="arabicPeriod"/>
            </a:pPr>
            <a:r>
              <a:rPr lang="en-US" sz="2600" dirty="0" smtClean="0"/>
              <a:t>Proclamation prohibiting colonists from settling west of the Appalachian Mountains</a:t>
            </a:r>
          </a:p>
          <a:p>
            <a:pPr marL="514350" indent="-514350">
              <a:buAutoNum type="arabicPeriod"/>
            </a:pPr>
            <a:r>
              <a:rPr lang="en-US" sz="2600" dirty="0" smtClean="0"/>
              <a:t>Questions over British authority over America</a:t>
            </a:r>
          </a:p>
          <a:p>
            <a:pPr marL="514350" indent="-514350">
              <a:buAutoNum type="arabicPeriod"/>
            </a:pPr>
            <a:r>
              <a:rPr lang="en-US" sz="2600" dirty="0" smtClean="0"/>
              <a:t>British administration seen as threat to American liberties</a:t>
            </a:r>
          </a:p>
          <a:p>
            <a:pPr marL="514350" indent="-514350">
              <a:buAutoNum type="arabicPeriod"/>
            </a:pPr>
            <a:endParaRPr lang="en-US" sz="2600" dirty="0"/>
          </a:p>
        </p:txBody>
      </p:sp>
    </p:spTree>
    <p:extLst>
      <p:ext uri="{BB962C8B-B14F-4D97-AF65-F5344CB8AC3E}">
        <p14:creationId xmlns:p14="http://schemas.microsoft.com/office/powerpoint/2010/main" val="388219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American Revolutionary Era, 1775 – 1789</a:t>
            </a:r>
            <a:endParaRPr lang="en-US" dirty="0"/>
          </a:p>
        </p:txBody>
      </p:sp>
      <p:sp>
        <p:nvSpPr>
          <p:cNvPr id="3" name="Content Placeholder 2"/>
          <p:cNvSpPr>
            <a:spLocks noGrp="1"/>
          </p:cNvSpPr>
          <p:nvPr>
            <p:ph idx="1"/>
          </p:nvPr>
        </p:nvSpPr>
        <p:spPr>
          <a:xfrm>
            <a:off x="685799" y="1981200"/>
            <a:ext cx="7965831" cy="4114800"/>
          </a:xfrm>
        </p:spPr>
        <p:txBody>
          <a:bodyPr/>
          <a:lstStyle/>
          <a:p>
            <a:pPr marL="514350" lvl="0" indent="-514350">
              <a:buFontTx/>
              <a:buAutoNum type="alphaUcPeriod"/>
            </a:pPr>
            <a:r>
              <a:rPr lang="en-US" sz="2600" b="1" dirty="0">
                <a:solidFill>
                  <a:srgbClr val="000000"/>
                </a:solidFill>
              </a:rPr>
              <a:t>The Origins of the Revolution</a:t>
            </a:r>
          </a:p>
          <a:p>
            <a:pPr marL="0" indent="0">
              <a:buNone/>
            </a:pPr>
            <a:r>
              <a:rPr lang="en-US" sz="2600" dirty="0" smtClean="0"/>
              <a:t>7. Freedoms of Americans</a:t>
            </a:r>
          </a:p>
          <a:p>
            <a:pPr marL="0" indent="0">
              <a:buNone/>
            </a:pPr>
            <a:r>
              <a:rPr lang="en-US" sz="2600" dirty="0" smtClean="0"/>
              <a:t>8. </a:t>
            </a:r>
            <a:r>
              <a:rPr lang="en-US" sz="2600" dirty="0" err="1" smtClean="0"/>
              <a:t>Indpendent</a:t>
            </a:r>
            <a:r>
              <a:rPr lang="en-US" sz="2600" dirty="0" smtClean="0"/>
              <a:t> farmers; no hereditary nobility</a:t>
            </a:r>
          </a:p>
          <a:p>
            <a:pPr marL="0" indent="0">
              <a:buNone/>
            </a:pPr>
            <a:r>
              <a:rPr lang="en-US" sz="2600" dirty="0" smtClean="0"/>
              <a:t>9. The “Tea Party” in Boston (1773)</a:t>
            </a:r>
          </a:p>
          <a:p>
            <a:pPr marL="0" indent="0">
              <a:buNone/>
            </a:pPr>
            <a:r>
              <a:rPr lang="en-US" sz="2600" dirty="0" smtClean="0"/>
              <a:t>10. The Coercive Acts</a:t>
            </a:r>
          </a:p>
          <a:p>
            <a:pPr marL="0" indent="0">
              <a:buNone/>
            </a:pPr>
            <a:r>
              <a:rPr lang="en-US" sz="2600" dirty="0" smtClean="0"/>
              <a:t>11. Colonial assemblies</a:t>
            </a:r>
          </a:p>
          <a:p>
            <a:pPr marL="0" indent="0">
              <a:buNone/>
            </a:pPr>
            <a:r>
              <a:rPr lang="en-US" sz="2600" dirty="0" smtClean="0"/>
              <a:t>12. The First Continental Congress</a:t>
            </a:r>
          </a:p>
          <a:p>
            <a:pPr marL="0" indent="0">
              <a:buNone/>
            </a:pPr>
            <a:r>
              <a:rPr lang="en-US" sz="2600" dirty="0" smtClean="0"/>
              <a:t>13. Fighting began at Lexington and Concord (1775)</a:t>
            </a:r>
            <a:endParaRPr lang="en-US" sz="2600" dirty="0"/>
          </a:p>
        </p:txBody>
      </p:sp>
    </p:spTree>
    <p:extLst>
      <p:ext uri="{BB962C8B-B14F-4D97-AF65-F5344CB8AC3E}">
        <p14:creationId xmlns:p14="http://schemas.microsoft.com/office/powerpoint/2010/main" val="42797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teapot with the words &quot;Stamp Act Repeal'd&quot; painted on it. "/>
          <p:cNvPicPr>
            <a:picLocks noChangeAspect="1"/>
          </p:cNvPicPr>
          <p:nvPr/>
        </p:nvPicPr>
        <p:blipFill>
          <a:blip r:embed="rId3"/>
          <a:stretch>
            <a:fillRect/>
          </a:stretch>
        </p:blipFill>
        <p:spPr>
          <a:xfrm>
            <a:off x="731520" y="204216"/>
            <a:ext cx="7680960" cy="64495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American Revolutionary Era, 1775 – 1789</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2"/>
            </a:pPr>
            <a:r>
              <a:rPr lang="en-US" sz="2600" b="1" dirty="0" smtClean="0"/>
              <a:t>Independence from Britain</a:t>
            </a:r>
          </a:p>
          <a:p>
            <a:pPr marL="514350" indent="-514350">
              <a:buAutoNum type="arabicPeriod"/>
            </a:pPr>
            <a:r>
              <a:rPr lang="en-US" sz="2600" dirty="0" smtClean="0"/>
              <a:t>Thomas Paine, </a:t>
            </a:r>
            <a:r>
              <a:rPr lang="en-US" sz="2600" i="1" dirty="0" smtClean="0"/>
              <a:t>Common Sense </a:t>
            </a:r>
            <a:r>
              <a:rPr lang="en-US" sz="2600" dirty="0" smtClean="0"/>
              <a:t>(1775)</a:t>
            </a:r>
          </a:p>
          <a:p>
            <a:pPr marL="514350" indent="-514350">
              <a:buAutoNum type="arabicPeriod"/>
            </a:pPr>
            <a:r>
              <a:rPr lang="en-US" sz="2600" dirty="0" smtClean="0"/>
              <a:t>The Declaration of Independence</a:t>
            </a:r>
          </a:p>
          <a:p>
            <a:pPr marL="514350" indent="-514350">
              <a:buAutoNum type="arabicPeriod"/>
            </a:pPr>
            <a:r>
              <a:rPr lang="en-US" sz="2600" dirty="0" smtClean="0"/>
              <a:t>Civil War of Patriots against Loyalists</a:t>
            </a:r>
          </a:p>
          <a:p>
            <a:pPr marL="514350" indent="-514350">
              <a:buAutoNum type="arabicPeriod"/>
            </a:pPr>
            <a:r>
              <a:rPr lang="en-US" sz="2600" dirty="0" smtClean="0"/>
              <a:t>Many Loyalists fled to Canada</a:t>
            </a:r>
          </a:p>
        </p:txBody>
      </p:sp>
    </p:spTree>
    <p:extLst>
      <p:ext uri="{BB962C8B-B14F-4D97-AF65-F5344CB8AC3E}">
        <p14:creationId xmlns:p14="http://schemas.microsoft.com/office/powerpoint/2010/main" val="304175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American Revolutionary Era, 1775 – 1789</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2"/>
            </a:pPr>
            <a:r>
              <a:rPr lang="en-US" sz="2600" b="1" dirty="0" smtClean="0"/>
              <a:t>Independence from Britain</a:t>
            </a:r>
          </a:p>
          <a:p>
            <a:pPr marL="514350" indent="-514350">
              <a:buFont typeface="+mj-lt"/>
              <a:buAutoNum type="arabicPeriod" startAt="5"/>
            </a:pPr>
            <a:r>
              <a:rPr lang="en-US" sz="2600" dirty="0" smtClean="0"/>
              <a:t>More democratic revolution</a:t>
            </a:r>
          </a:p>
          <a:p>
            <a:pPr marL="514350" indent="-514350">
              <a:buAutoNum type="arabicPeriod" startAt="5"/>
            </a:pPr>
            <a:r>
              <a:rPr lang="en-US" sz="2600" dirty="0" smtClean="0"/>
              <a:t>French supplied guns and gunpowder</a:t>
            </a:r>
          </a:p>
          <a:p>
            <a:pPr marL="514350" indent="-514350">
              <a:buAutoNum type="arabicPeriod" startAt="5"/>
            </a:pPr>
            <a:r>
              <a:rPr lang="en-US" sz="2600" dirty="0" smtClean="0"/>
              <a:t>The marquis de Lafayette (1757 – 1834)</a:t>
            </a:r>
          </a:p>
          <a:p>
            <a:pPr marL="514350" indent="-514350">
              <a:buAutoNum type="arabicPeriod" startAt="5"/>
            </a:pPr>
            <a:r>
              <a:rPr lang="en-US" sz="2600" dirty="0" smtClean="0"/>
              <a:t>Spanish and Dutch declared war on Britain</a:t>
            </a:r>
            <a:endParaRPr lang="en-US" sz="2600" dirty="0"/>
          </a:p>
        </p:txBody>
      </p:sp>
    </p:spTree>
    <p:extLst>
      <p:ext uri="{BB962C8B-B14F-4D97-AF65-F5344CB8AC3E}">
        <p14:creationId xmlns:p14="http://schemas.microsoft.com/office/powerpoint/2010/main" val="94054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American Revolutionary Era, 1775 – 1789</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Framing the Constitution</a:t>
            </a:r>
          </a:p>
          <a:p>
            <a:pPr marL="514350" indent="-514350">
              <a:buAutoNum type="arabicPeriod"/>
            </a:pPr>
            <a:r>
              <a:rPr lang="en-US" sz="2600" dirty="0" smtClean="0"/>
              <a:t>The Constitutional Convention (1787)</a:t>
            </a:r>
          </a:p>
          <a:p>
            <a:pPr marL="514350" indent="-514350">
              <a:buAutoNum type="arabicPeriod"/>
            </a:pPr>
            <a:r>
              <a:rPr lang="en-US" sz="2600" dirty="0" smtClean="0"/>
              <a:t>Frameworks of checks and balances</a:t>
            </a:r>
          </a:p>
          <a:p>
            <a:pPr marL="514350" indent="-514350">
              <a:buAutoNum type="arabicPeriod"/>
            </a:pPr>
            <a:r>
              <a:rPr lang="en-US" sz="2600" dirty="0" smtClean="0"/>
              <a:t>Power of federal government checked by individual states</a:t>
            </a:r>
          </a:p>
          <a:p>
            <a:pPr marL="514350" indent="-514350">
              <a:buAutoNum type="arabicPeriod"/>
            </a:pPr>
            <a:r>
              <a:rPr lang="en-US" sz="2600" dirty="0" smtClean="0"/>
              <a:t>Antifederalists</a:t>
            </a:r>
          </a:p>
          <a:p>
            <a:pPr marL="514350" indent="-514350">
              <a:buAutoNum type="arabicPeriod"/>
            </a:pPr>
            <a:r>
              <a:rPr lang="en-US" sz="2600" dirty="0" smtClean="0"/>
              <a:t>Bill of Rights</a:t>
            </a:r>
            <a:endParaRPr lang="en-US" sz="2600" dirty="0"/>
          </a:p>
        </p:txBody>
      </p:sp>
    </p:spTree>
    <p:extLst>
      <p:ext uri="{BB962C8B-B14F-4D97-AF65-F5344CB8AC3E}">
        <p14:creationId xmlns:p14="http://schemas.microsoft.com/office/powerpoint/2010/main" val="169394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American Revolutionary Era, 1775 – 1789</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Limitations of Liberty and Equality</a:t>
            </a:r>
          </a:p>
          <a:p>
            <a:pPr marL="514350" indent="-514350">
              <a:buAutoNum type="arabicPeriod"/>
            </a:pPr>
            <a:r>
              <a:rPr lang="en-US" sz="2600" dirty="0" smtClean="0"/>
              <a:t>Equality before the law, not equal rights</a:t>
            </a:r>
          </a:p>
          <a:p>
            <a:pPr marL="514350" indent="-514350">
              <a:buAutoNum type="arabicPeriod"/>
            </a:pPr>
            <a:r>
              <a:rPr lang="en-US" sz="2600" dirty="0" smtClean="0"/>
              <a:t>Emancipation laws in the North</a:t>
            </a:r>
          </a:p>
          <a:p>
            <a:pPr marL="514350" indent="-514350">
              <a:buAutoNum type="arabicPeriod"/>
            </a:pPr>
            <a:r>
              <a:rPr lang="en-US" sz="2600" dirty="0" smtClean="0"/>
              <a:t>Three-Fifths Compromise</a:t>
            </a:r>
          </a:p>
          <a:p>
            <a:pPr marL="514350" indent="-514350">
              <a:buAutoNum type="arabicPeriod"/>
            </a:pPr>
            <a:r>
              <a:rPr lang="en-US" sz="2600" dirty="0" smtClean="0"/>
              <a:t>Better representation for the South in Congress</a:t>
            </a:r>
          </a:p>
          <a:p>
            <a:pPr marL="514350" indent="-514350">
              <a:buAutoNum type="arabicPeriod"/>
            </a:pPr>
            <a:r>
              <a:rPr lang="en-US" sz="2600" dirty="0" smtClean="0"/>
              <a:t>Native American lands</a:t>
            </a:r>
          </a:p>
          <a:p>
            <a:pPr marL="514350" indent="-514350">
              <a:buAutoNum type="arabicPeriod"/>
            </a:pPr>
            <a:r>
              <a:rPr lang="en-US" sz="2600" dirty="0" smtClean="0"/>
              <a:t>Women contributed to the American Revolution but did not receive voting rights</a:t>
            </a:r>
            <a:endParaRPr lang="en-US" sz="2600" dirty="0"/>
          </a:p>
        </p:txBody>
      </p:sp>
    </p:spTree>
    <p:extLst>
      <p:ext uri="{BB962C8B-B14F-4D97-AF65-F5344CB8AC3E}">
        <p14:creationId xmlns:p14="http://schemas.microsoft.com/office/powerpoint/2010/main" val="425309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Revolution in France, 1789 – 1791</a:t>
            </a:r>
            <a:endParaRPr lang="en-US" sz="3600" b="1" dirty="0">
              <a:latin typeface="+mn-lt"/>
            </a:endParaRPr>
          </a:p>
        </p:txBody>
      </p:sp>
      <p:sp>
        <p:nvSpPr>
          <p:cNvPr id="3" name="Content Placeholder 2"/>
          <p:cNvSpPr>
            <a:spLocks noGrp="1"/>
          </p:cNvSpPr>
          <p:nvPr>
            <p:ph idx="1"/>
          </p:nvPr>
        </p:nvSpPr>
        <p:spPr>
          <a:xfrm>
            <a:off x="685800" y="1981200"/>
            <a:ext cx="7895492" cy="4114800"/>
          </a:xfrm>
        </p:spPr>
        <p:txBody>
          <a:bodyPr/>
          <a:lstStyle/>
          <a:p>
            <a:pPr marL="514350" indent="-514350">
              <a:buAutoNum type="alphaUcPeriod"/>
            </a:pPr>
            <a:r>
              <a:rPr lang="en-US" sz="2600" b="1" dirty="0" smtClean="0"/>
              <a:t>Breakdown of the Old Order</a:t>
            </a:r>
          </a:p>
          <a:p>
            <a:pPr marL="514350" indent="-514350">
              <a:buAutoNum type="arabicPeriod"/>
            </a:pPr>
            <a:r>
              <a:rPr lang="en-US" sz="2600" dirty="0" smtClean="0"/>
              <a:t>King Louis XV (r. 1715 – 1774) and national debt</a:t>
            </a:r>
          </a:p>
          <a:p>
            <a:pPr marL="514350" indent="-514350">
              <a:buAutoNum type="arabicPeriod"/>
            </a:pPr>
            <a:r>
              <a:rPr lang="en-US" sz="2600" dirty="0" smtClean="0"/>
              <a:t>No central bank or paper currency</a:t>
            </a:r>
            <a:endParaRPr lang="en-US" sz="2600" dirty="0"/>
          </a:p>
          <a:p>
            <a:pPr marL="514350" indent="-514350">
              <a:buAutoNum type="arabicPeriod"/>
            </a:pPr>
            <a:r>
              <a:rPr lang="en-US" sz="2600" dirty="0" smtClean="0"/>
              <a:t>Increasing taxes meant reforming the system</a:t>
            </a:r>
          </a:p>
          <a:p>
            <a:pPr marL="514350" indent="-514350">
              <a:buAutoNum type="arabicPeriod"/>
            </a:pPr>
            <a:r>
              <a:rPr lang="en-US" sz="2600" dirty="0" smtClean="0"/>
              <a:t>Louis XVI (r. 1774 – 1792)</a:t>
            </a:r>
          </a:p>
          <a:p>
            <a:pPr marL="514350" indent="-514350">
              <a:buAutoNum type="arabicPeriod"/>
            </a:pPr>
            <a:endParaRPr lang="en-US" sz="2600" dirty="0" smtClean="0"/>
          </a:p>
        </p:txBody>
      </p:sp>
    </p:spTree>
    <p:extLst>
      <p:ext uri="{BB962C8B-B14F-4D97-AF65-F5344CB8AC3E}">
        <p14:creationId xmlns:p14="http://schemas.microsoft.com/office/powerpoint/2010/main" val="157904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king of the Bastille, July 14, 1789 The French Revolution began on July 14, 1789, when a group of angry Parisians attacked a royal prison on the east side of the city, known as the Bastille. Although only seven prisoners were being held at the time, the prison had become a symbol of despotic rule."/>
          <p:cNvPicPr>
            <a:picLocks noChangeAspect="1"/>
          </p:cNvPicPr>
          <p:nvPr/>
        </p:nvPicPr>
        <p:blipFill>
          <a:blip r:embed="rId3"/>
          <a:stretch>
            <a:fillRect/>
          </a:stretch>
        </p:blipFill>
        <p:spPr>
          <a:xfrm>
            <a:off x="633984" y="185927"/>
            <a:ext cx="7876032"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Revolution in France, 1789 – 1791</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Formation of the National Assembly</a:t>
            </a:r>
          </a:p>
          <a:p>
            <a:pPr marL="514350" indent="-514350">
              <a:buAutoNum type="arabicPeriod"/>
            </a:pPr>
            <a:r>
              <a:rPr lang="en-US" sz="2600" dirty="0" smtClean="0"/>
              <a:t>Session of the Estates General</a:t>
            </a:r>
          </a:p>
          <a:p>
            <a:pPr marL="514350" indent="-514350">
              <a:buAutoNum type="arabicPeriod"/>
            </a:pPr>
            <a:r>
              <a:rPr lang="en-US" sz="2600" dirty="0" smtClean="0"/>
              <a:t>Local assemblies elected representatives</a:t>
            </a:r>
          </a:p>
          <a:p>
            <a:pPr marL="514350" indent="-514350">
              <a:buAutoNum type="arabicPeriod"/>
            </a:pPr>
            <a:r>
              <a:rPr lang="en-US" sz="2600" dirty="0" smtClean="0"/>
              <a:t>Consensus in calls for a constitutional monarchy</a:t>
            </a:r>
          </a:p>
          <a:p>
            <a:pPr marL="514350" indent="-514350">
              <a:buFontTx/>
              <a:buAutoNum type="arabicPeriod"/>
            </a:pPr>
            <a:r>
              <a:rPr lang="en-US" sz="2600" dirty="0"/>
              <a:t>Debates over how the estates should vote</a:t>
            </a:r>
          </a:p>
          <a:p>
            <a:pPr marL="514350" indent="-514350">
              <a:buAutoNum type="arabicPeriod"/>
            </a:pPr>
            <a:endParaRPr lang="en-US" sz="2600" dirty="0"/>
          </a:p>
        </p:txBody>
      </p:sp>
    </p:spTree>
    <p:extLst>
      <p:ext uri="{BB962C8B-B14F-4D97-AF65-F5344CB8AC3E}">
        <p14:creationId xmlns:p14="http://schemas.microsoft.com/office/powerpoint/2010/main" val="54936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ed engraving depicting the awakening of the Third Estate in France. "/>
          <p:cNvPicPr>
            <a:picLocks noChangeAspect="1"/>
          </p:cNvPicPr>
          <p:nvPr/>
        </p:nvPicPr>
        <p:blipFill>
          <a:blip r:embed="rId3"/>
          <a:stretch>
            <a:fillRect/>
          </a:stretch>
        </p:blipFill>
        <p:spPr>
          <a:xfrm>
            <a:off x="524255" y="204216"/>
            <a:ext cx="8095488" cy="64495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Revolution in France, 1789 – 1791</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Formation of the National Assembly</a:t>
            </a:r>
          </a:p>
          <a:p>
            <a:pPr marL="0" indent="0">
              <a:buNone/>
            </a:pPr>
            <a:r>
              <a:rPr lang="en-US" sz="2600" kern="1200" dirty="0" smtClean="0"/>
              <a:t>5.   </a:t>
            </a:r>
            <a:r>
              <a:rPr lang="en-US" sz="2600" kern="1200" dirty="0" err="1" smtClean="0"/>
              <a:t>abbé</a:t>
            </a:r>
            <a:r>
              <a:rPr lang="en-US" sz="2600" kern="1200" dirty="0" smtClean="0"/>
              <a:t> </a:t>
            </a:r>
            <a:r>
              <a:rPr lang="en-US" sz="2600" kern="1200" dirty="0"/>
              <a:t>Emmanuel Joseph Sieyès, </a:t>
            </a:r>
            <a:r>
              <a:rPr lang="en-US" sz="2600" i="1" dirty="0"/>
              <a:t>What is the Third Estate?</a:t>
            </a:r>
          </a:p>
          <a:p>
            <a:pPr marL="514350" indent="-514350">
              <a:buAutoNum type="arabicPeriod" startAt="6"/>
            </a:pPr>
            <a:r>
              <a:rPr lang="en-US" sz="2600" dirty="0" smtClean="0"/>
              <a:t>One vote granted to each estate</a:t>
            </a:r>
          </a:p>
          <a:p>
            <a:pPr marL="514350" indent="-514350">
              <a:buAutoNum type="arabicPeriod" startAt="6"/>
            </a:pPr>
            <a:r>
              <a:rPr lang="en-US" sz="2600" dirty="0" smtClean="0"/>
              <a:t>The National Assembly</a:t>
            </a:r>
            <a:r>
              <a:rPr lang="en-US" sz="2600" dirty="0"/>
              <a:t> </a:t>
            </a:r>
            <a:r>
              <a:rPr lang="en-US" sz="2600" dirty="0" smtClean="0"/>
              <a:t>and </a:t>
            </a:r>
            <a:r>
              <a:rPr lang="en-US" sz="2600" dirty="0"/>
              <a:t>t</a:t>
            </a:r>
            <a:r>
              <a:rPr lang="en-US" sz="2600" dirty="0" smtClean="0"/>
              <a:t>he Tennis Court Oath (1789)</a:t>
            </a:r>
          </a:p>
          <a:p>
            <a:pPr marL="514350" indent="-514350">
              <a:buAutoNum type="arabicPeriod" startAt="6"/>
            </a:pPr>
            <a:r>
              <a:rPr lang="en-US" sz="2600" dirty="0" smtClean="0"/>
              <a:t>Louis XVI’s response</a:t>
            </a:r>
            <a:endParaRPr lang="en-US" sz="2600" dirty="0"/>
          </a:p>
        </p:txBody>
      </p:sp>
    </p:spTree>
    <p:extLst>
      <p:ext uri="{BB962C8B-B14F-4D97-AF65-F5344CB8AC3E}">
        <p14:creationId xmlns:p14="http://schemas.microsoft.com/office/powerpoint/2010/main" val="337331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etailed painting of a large throng of people assembling for the Tennis Court Oath in 1789 in France."/>
          <p:cNvPicPr>
            <a:picLocks noChangeAspect="1"/>
          </p:cNvPicPr>
          <p:nvPr/>
        </p:nvPicPr>
        <p:blipFill>
          <a:blip r:embed="rId3"/>
          <a:stretch>
            <a:fillRect/>
          </a:stretch>
        </p:blipFill>
        <p:spPr>
          <a:xfrm>
            <a:off x="304800" y="280416"/>
            <a:ext cx="8534400" cy="62971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Revolution in France, 1789 – 1791</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Popular Uprising and the Rights of Man</a:t>
            </a:r>
          </a:p>
          <a:p>
            <a:pPr marL="514350" indent="-514350">
              <a:buAutoNum type="arabicPeriod"/>
            </a:pPr>
            <a:r>
              <a:rPr lang="en-US" sz="2600" dirty="0" smtClean="0"/>
              <a:t>Soaring bread prices and inflation</a:t>
            </a:r>
          </a:p>
          <a:p>
            <a:pPr marL="514350" indent="-514350">
              <a:buAutoNum type="arabicPeriod"/>
            </a:pPr>
            <a:r>
              <a:rPr lang="en-US" sz="2600" dirty="0" smtClean="0"/>
              <a:t>Storming of the Bastille (July 14, 1789)</a:t>
            </a:r>
          </a:p>
          <a:p>
            <a:pPr marL="514350" indent="-514350">
              <a:buAutoNum type="arabicPeriod"/>
            </a:pPr>
            <a:r>
              <a:rPr lang="en-US" sz="2600" dirty="0" smtClean="0"/>
              <a:t>Peasants rose up against their lords</a:t>
            </a:r>
          </a:p>
          <a:p>
            <a:pPr marL="514350" indent="-514350">
              <a:buAutoNum type="arabicPeriod"/>
            </a:pPr>
            <a:r>
              <a:rPr lang="en-US" sz="2600" dirty="0" smtClean="0"/>
              <a:t>The Declaration of the Rights of Man and of the Citizen (1789)</a:t>
            </a:r>
          </a:p>
          <a:p>
            <a:pPr marL="514350" indent="-514350">
              <a:buAutoNum type="arabicPeriod"/>
            </a:pPr>
            <a:r>
              <a:rPr lang="en-US" sz="2600" dirty="0" smtClean="0"/>
              <a:t>Women marched to Versailles demanding bread</a:t>
            </a:r>
          </a:p>
        </p:txBody>
      </p:sp>
    </p:spTree>
    <p:extLst>
      <p:ext uri="{BB962C8B-B14F-4D97-AF65-F5344CB8AC3E}">
        <p14:creationId xmlns:p14="http://schemas.microsoft.com/office/powerpoint/2010/main" val="6484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Great Fear in France in 1789. It shows how widespread the area of Great Fear revolts were throughout France. Sixteen revolutionary centers are plotted on the map all throughout France, including near Versailles and Paris as well as the countryside and border areas. "/>
          <p:cNvPicPr>
            <a:picLocks noChangeAspect="1"/>
          </p:cNvPicPr>
          <p:nvPr/>
        </p:nvPicPr>
        <p:blipFill>
          <a:blip r:embed="rId3"/>
          <a:stretch>
            <a:fillRect/>
          </a:stretch>
        </p:blipFill>
        <p:spPr>
          <a:xfrm>
            <a:off x="2292095" y="265176"/>
            <a:ext cx="4559808" cy="632764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figure of Liberty. "/>
          <p:cNvPicPr>
            <a:picLocks noChangeAspect="1"/>
          </p:cNvPicPr>
          <p:nvPr/>
        </p:nvPicPr>
        <p:blipFill>
          <a:blip r:embed="rId3"/>
          <a:stretch>
            <a:fillRect/>
          </a:stretch>
        </p:blipFill>
        <p:spPr>
          <a:xfrm>
            <a:off x="2414016" y="192023"/>
            <a:ext cx="4315968" cy="647395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Revolution in France, 1789 – 1791</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A Constitutional Monarchy and Its Challenges</a:t>
            </a:r>
          </a:p>
          <a:p>
            <a:pPr marL="514350" indent="-514350">
              <a:buAutoNum type="arabicPeriod"/>
            </a:pPr>
            <a:r>
              <a:rPr lang="en-US" sz="2600" dirty="0" smtClean="0"/>
              <a:t>Abolishment of the French nobility in 1790</a:t>
            </a:r>
          </a:p>
          <a:p>
            <a:pPr marL="514350" indent="-514350">
              <a:buAutoNum type="arabicPeriod"/>
            </a:pPr>
            <a:r>
              <a:rPr lang="en-US" sz="2600" dirty="0" smtClean="0"/>
              <a:t>Lawmaking power with the National Assembly</a:t>
            </a:r>
          </a:p>
          <a:p>
            <a:pPr marL="514350" indent="-514350">
              <a:buAutoNum type="arabicPeriod"/>
            </a:pPr>
            <a:r>
              <a:rPr lang="en-US" sz="2600" dirty="0" smtClean="0"/>
              <a:t>Women and the constitution</a:t>
            </a:r>
          </a:p>
          <a:p>
            <a:pPr marL="514350" indent="-514350">
              <a:buAutoNum type="arabicPeriod"/>
            </a:pPr>
            <a:r>
              <a:rPr lang="en-US" sz="2600" dirty="0" err="1" smtClean="0"/>
              <a:t>Olympe</a:t>
            </a:r>
            <a:r>
              <a:rPr lang="en-US" sz="2600" dirty="0" smtClean="0"/>
              <a:t> de Gouges, </a:t>
            </a:r>
            <a:r>
              <a:rPr lang="en-US" sz="2600" i="1" dirty="0" smtClean="0"/>
              <a:t>Declaration of the Rights of Woman</a:t>
            </a:r>
            <a:r>
              <a:rPr lang="en-US" sz="2600" dirty="0" smtClean="0"/>
              <a:t> (1791)</a:t>
            </a:r>
          </a:p>
        </p:txBody>
      </p:sp>
    </p:spTree>
    <p:extLst>
      <p:ext uri="{BB962C8B-B14F-4D97-AF65-F5344CB8AC3E}">
        <p14:creationId xmlns:p14="http://schemas.microsoft.com/office/powerpoint/2010/main" val="3044139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Revolution in France, 1789 – 1791</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A Constitutional Monarchy and Its Challenges</a:t>
            </a:r>
          </a:p>
          <a:p>
            <a:pPr marL="0" indent="0">
              <a:buNone/>
            </a:pPr>
            <a:r>
              <a:rPr lang="en-US" sz="2600" dirty="0" smtClean="0"/>
              <a:t>5. Abolishment of guilds and workers’ associations</a:t>
            </a:r>
          </a:p>
          <a:p>
            <a:pPr marL="0" indent="0">
              <a:buNone/>
            </a:pPr>
            <a:r>
              <a:rPr lang="en-US" sz="2600" dirty="0" smtClean="0"/>
              <a:t>6. Reorganization of country’s religious life</a:t>
            </a:r>
          </a:p>
          <a:p>
            <a:pPr marL="0" indent="0">
              <a:buNone/>
            </a:pPr>
            <a:r>
              <a:rPr lang="en-US" sz="2600" dirty="0" smtClean="0"/>
              <a:t>7. Sold church property</a:t>
            </a:r>
          </a:p>
          <a:p>
            <a:pPr marL="0" indent="0">
              <a:buNone/>
            </a:pPr>
            <a:r>
              <a:rPr lang="en-US" sz="2600" dirty="0" smtClean="0"/>
              <a:t>8. Established a national church</a:t>
            </a:r>
          </a:p>
          <a:p>
            <a:pPr marL="0" indent="0">
              <a:buNone/>
            </a:pPr>
            <a:r>
              <a:rPr lang="en-US" sz="2600" dirty="0" smtClean="0"/>
              <a:t>9. The pope condemned the Assembly’s actions</a:t>
            </a:r>
          </a:p>
          <a:p>
            <a:pPr marL="0" indent="0">
              <a:buNone/>
            </a:pPr>
            <a:r>
              <a:rPr lang="en-US" sz="2600" dirty="0" smtClean="0"/>
              <a:t>10. Educated classes vs. common people</a:t>
            </a:r>
          </a:p>
          <a:p>
            <a:pPr marL="0" indent="0">
              <a:buNone/>
            </a:pPr>
            <a:endParaRPr lang="en-US" sz="2600" dirty="0"/>
          </a:p>
        </p:txBody>
      </p:sp>
    </p:spTree>
    <p:extLst>
      <p:ext uri="{BB962C8B-B14F-4D97-AF65-F5344CB8AC3E}">
        <p14:creationId xmlns:p14="http://schemas.microsoft.com/office/powerpoint/2010/main" val="166792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print illustrating the march to Versailles by the women of Paris in 1789. The women hold various weapons and tools and are led by a woman with a drum. "/>
          <p:cNvPicPr>
            <a:picLocks noChangeAspect="1"/>
          </p:cNvPicPr>
          <p:nvPr/>
        </p:nvPicPr>
        <p:blipFill>
          <a:blip r:embed="rId3"/>
          <a:stretch>
            <a:fillRect/>
          </a:stretch>
        </p:blipFill>
        <p:spPr>
          <a:xfrm>
            <a:off x="798576" y="185927"/>
            <a:ext cx="7546848" cy="64861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Background to Revolution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Social Change</a:t>
            </a:r>
          </a:p>
          <a:p>
            <a:pPr marL="514350" indent="-514350">
              <a:buAutoNum type="arabicPeriod"/>
            </a:pPr>
            <a:r>
              <a:rPr lang="en-US" sz="2600" dirty="0" smtClean="0"/>
              <a:t>Rights of nobles</a:t>
            </a:r>
          </a:p>
          <a:p>
            <a:pPr marL="514350" indent="-514350">
              <a:buFontTx/>
              <a:buAutoNum type="arabicPeriod"/>
            </a:pPr>
            <a:r>
              <a:rPr lang="en-US" sz="2600" dirty="0" smtClean="0"/>
              <a:t>Middle-class privileges</a:t>
            </a:r>
          </a:p>
          <a:p>
            <a:pPr marL="514350" indent="-514350">
              <a:buFontTx/>
              <a:buAutoNum type="arabicPeriod"/>
            </a:pPr>
            <a:r>
              <a:rPr lang="en-US" sz="2600" dirty="0" smtClean="0"/>
              <a:t>Taxed peasants and urban laborers</a:t>
            </a:r>
          </a:p>
          <a:p>
            <a:pPr marL="514350" indent="-514350">
              <a:buFontTx/>
              <a:buAutoNum type="arabicPeriod"/>
            </a:pPr>
            <a:r>
              <a:rPr lang="en-US" sz="2600" dirty="0" smtClean="0"/>
              <a:t>Urban population and inflation rose</a:t>
            </a:r>
          </a:p>
          <a:p>
            <a:pPr marL="514350" indent="-514350">
              <a:buFontTx/>
              <a:buAutoNum type="arabicPeriod"/>
            </a:pPr>
            <a:r>
              <a:rPr lang="en-US" sz="2600" dirty="0" smtClean="0"/>
              <a:t>Poor struggled while investors grew rich</a:t>
            </a:r>
            <a:endParaRPr lang="en-US" sz="2600" dirty="0"/>
          </a:p>
          <a:p>
            <a:pPr marL="514350" indent="-514350">
              <a:buAutoNum type="arabicPeriod"/>
            </a:pPr>
            <a:endParaRPr lang="en-US" sz="2600" dirty="0" smtClean="0"/>
          </a:p>
        </p:txBody>
      </p:sp>
    </p:spTree>
    <p:extLst>
      <p:ext uri="{BB962C8B-B14F-4D97-AF65-F5344CB8AC3E}">
        <p14:creationId xmlns:p14="http://schemas.microsoft.com/office/powerpoint/2010/main" val="47833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World War and Republican France, 1791 – 1799 </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International Response</a:t>
            </a:r>
          </a:p>
          <a:p>
            <a:pPr marL="514350" indent="-514350">
              <a:buAutoNum type="arabicPeriod"/>
            </a:pPr>
            <a:r>
              <a:rPr lang="en-US" sz="2600" dirty="0" smtClean="0"/>
              <a:t>Edmund Burke, </a:t>
            </a:r>
            <a:r>
              <a:rPr lang="en-US" sz="2600" i="1" dirty="0" smtClean="0"/>
              <a:t>Reflections on the Revolution in France</a:t>
            </a:r>
            <a:r>
              <a:rPr lang="en-US" sz="2600" dirty="0" smtClean="0"/>
              <a:t> (1790)</a:t>
            </a:r>
          </a:p>
          <a:p>
            <a:pPr marL="514350" indent="-514350">
              <a:buAutoNum type="arabicPeriod"/>
            </a:pPr>
            <a:r>
              <a:rPr lang="en-US" sz="2600" dirty="0" smtClean="0"/>
              <a:t>Mary Wollstonecraft, </a:t>
            </a:r>
            <a:r>
              <a:rPr lang="en-US" sz="2600" i="1" dirty="0" smtClean="0"/>
              <a:t>A Vindication of the Rights of Man </a:t>
            </a:r>
            <a:r>
              <a:rPr lang="en-US" sz="2600" dirty="0" smtClean="0"/>
              <a:t>(1790)</a:t>
            </a:r>
          </a:p>
          <a:p>
            <a:pPr marL="514350" indent="-514350">
              <a:buAutoNum type="arabicPeriod"/>
            </a:pPr>
            <a:r>
              <a:rPr lang="en-US" sz="2600" i="1" dirty="0" smtClean="0"/>
              <a:t>A Vindication of the Rights of Woman </a:t>
            </a:r>
            <a:r>
              <a:rPr lang="en-US" sz="2600" dirty="0" smtClean="0"/>
              <a:t>(1792)</a:t>
            </a:r>
          </a:p>
          <a:p>
            <a:pPr marL="514350" indent="-514350">
              <a:buAutoNum type="arabicPeriod"/>
            </a:pPr>
            <a:r>
              <a:rPr lang="en-US" sz="2600" dirty="0" smtClean="0"/>
              <a:t>The Declaration of </a:t>
            </a:r>
            <a:r>
              <a:rPr lang="en-US" sz="2600" dirty="0" err="1" smtClean="0"/>
              <a:t>Pillnitz</a:t>
            </a:r>
            <a:endParaRPr lang="en-US" sz="2600" dirty="0" smtClean="0"/>
          </a:p>
        </p:txBody>
      </p:sp>
    </p:spTree>
    <p:extLst>
      <p:ext uri="{BB962C8B-B14F-4D97-AF65-F5344CB8AC3E}">
        <p14:creationId xmlns:p14="http://schemas.microsoft.com/office/powerpoint/2010/main" val="213187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World War and Republican France, 1791 – 1799 </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International Response</a:t>
            </a:r>
          </a:p>
          <a:p>
            <a:pPr marL="514350" indent="-514350">
              <a:buFont typeface="+mj-lt"/>
              <a:buAutoNum type="arabicPeriod" startAt="5"/>
            </a:pPr>
            <a:r>
              <a:rPr lang="en-US" sz="2600" dirty="0" smtClean="0"/>
              <a:t>The Jacobins</a:t>
            </a:r>
          </a:p>
          <a:p>
            <a:pPr marL="514350" indent="-514350">
              <a:buAutoNum type="arabicPeriod" startAt="5"/>
            </a:pPr>
            <a:r>
              <a:rPr lang="en-US" sz="2600" dirty="0" smtClean="0"/>
              <a:t>Prussia and Austria vs. the French</a:t>
            </a:r>
          </a:p>
          <a:p>
            <a:pPr marL="514350" indent="-514350">
              <a:buAutoNum type="arabicPeriod" startAt="5"/>
            </a:pPr>
            <a:r>
              <a:rPr lang="en-US" sz="2600" dirty="0" smtClean="0"/>
              <a:t>King Louis imprisoned</a:t>
            </a:r>
          </a:p>
        </p:txBody>
      </p:sp>
    </p:spTree>
    <p:extLst>
      <p:ext uri="{BB962C8B-B14F-4D97-AF65-F5344CB8AC3E}">
        <p14:creationId xmlns:p14="http://schemas.microsoft.com/office/powerpoint/2010/main" val="2172251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World War and Republican France, 1791 – 1799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Second Revolution and the New Republic</a:t>
            </a:r>
          </a:p>
          <a:p>
            <a:pPr marL="514350" indent="-514350">
              <a:buAutoNum type="arabicPeriod"/>
            </a:pPr>
            <a:r>
              <a:rPr lang="en-US" sz="2600" dirty="0" smtClean="0"/>
              <a:t>Radicalization of the revolution</a:t>
            </a:r>
          </a:p>
          <a:p>
            <a:pPr marL="514350" indent="-514350">
              <a:buAutoNum type="arabicPeriod"/>
            </a:pPr>
            <a:r>
              <a:rPr lang="en-US" sz="2600" dirty="0" smtClean="0"/>
              <a:t>The September Massacres</a:t>
            </a:r>
          </a:p>
          <a:p>
            <a:pPr marL="514350" indent="-514350">
              <a:buAutoNum type="arabicPeriod"/>
            </a:pPr>
            <a:r>
              <a:rPr lang="en-US" sz="2600" dirty="0" smtClean="0"/>
              <a:t>France declared a republic</a:t>
            </a:r>
          </a:p>
          <a:p>
            <a:pPr marL="514350" indent="-514350">
              <a:buAutoNum type="arabicPeriod"/>
            </a:pPr>
            <a:r>
              <a:rPr lang="en-US" sz="2600" dirty="0" smtClean="0"/>
              <a:t>The National Convention and Jacobins</a:t>
            </a:r>
          </a:p>
          <a:p>
            <a:pPr marL="514350" indent="-514350">
              <a:buAutoNum type="arabicPeriod"/>
            </a:pPr>
            <a:r>
              <a:rPr lang="en-US" sz="2600" dirty="0" smtClean="0"/>
              <a:t>Louis and Marie Antoinette executed (1793)</a:t>
            </a:r>
          </a:p>
          <a:p>
            <a:pPr marL="514350" indent="-514350">
              <a:buAutoNum type="arabicPeriod"/>
            </a:pPr>
            <a:r>
              <a:rPr lang="en-US" sz="2600" dirty="0" smtClean="0"/>
              <a:t>French occupation of the Austrian Netherlands</a:t>
            </a:r>
          </a:p>
          <a:p>
            <a:pPr marL="514350" indent="-514350">
              <a:buAutoNum type="arabicPeriod"/>
            </a:pPr>
            <a:endParaRPr lang="en-US" sz="2600" dirty="0"/>
          </a:p>
        </p:txBody>
      </p:sp>
    </p:spTree>
    <p:extLst>
      <p:ext uri="{BB962C8B-B14F-4D97-AF65-F5344CB8AC3E}">
        <p14:creationId xmlns:p14="http://schemas.microsoft.com/office/powerpoint/2010/main" val="3028112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World War and Republican France, 1791 – 1799 </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Second Revolution and the New Republic</a:t>
            </a:r>
          </a:p>
          <a:p>
            <a:pPr marL="0" indent="0">
              <a:buNone/>
            </a:pPr>
            <a:r>
              <a:rPr lang="en-US" sz="2600" dirty="0" smtClean="0"/>
              <a:t>7. French armies like foreign invaders</a:t>
            </a:r>
          </a:p>
          <a:p>
            <a:pPr marL="0" indent="0">
              <a:buNone/>
            </a:pPr>
            <a:r>
              <a:rPr lang="en-US" sz="2600" dirty="0" smtClean="0"/>
              <a:t>8. France at war with almost all of Europe</a:t>
            </a:r>
          </a:p>
          <a:p>
            <a:pPr marL="0" indent="0">
              <a:buNone/>
            </a:pPr>
            <a:r>
              <a:rPr lang="en-US" sz="2600" dirty="0" smtClean="0"/>
              <a:t>9. Peasants revolted</a:t>
            </a:r>
          </a:p>
          <a:p>
            <a:pPr marL="0" indent="0">
              <a:buNone/>
            </a:pPr>
            <a:r>
              <a:rPr lang="en-US" sz="2600" dirty="0" smtClean="0"/>
              <a:t>10. The san-culottes, the Mountain, and the </a:t>
            </a:r>
            <a:r>
              <a:rPr lang="en-US" sz="2600" dirty="0" err="1" smtClean="0"/>
              <a:t>Girondists</a:t>
            </a:r>
            <a:endParaRPr lang="en-US" sz="2600" dirty="0" smtClean="0"/>
          </a:p>
          <a:p>
            <a:pPr marL="0" indent="0">
              <a:buNone/>
            </a:pPr>
            <a:r>
              <a:rPr lang="en-US" sz="2600" dirty="0" smtClean="0"/>
              <a:t>11. The Committee of Public Safety (1793)</a:t>
            </a:r>
          </a:p>
          <a:p>
            <a:pPr marL="0" indent="0">
              <a:buNone/>
            </a:pPr>
            <a:endParaRPr lang="en-US" sz="2600" dirty="0" smtClean="0"/>
          </a:p>
          <a:p>
            <a:pPr marL="0" indent="0">
              <a:buNone/>
            </a:pPr>
            <a:endParaRPr lang="en-US" sz="2600" dirty="0"/>
          </a:p>
        </p:txBody>
      </p:sp>
    </p:spTree>
    <p:extLst>
      <p:ext uri="{BB962C8B-B14F-4D97-AF65-F5344CB8AC3E}">
        <p14:creationId xmlns:p14="http://schemas.microsoft.com/office/powerpoint/2010/main" val="3580945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areas of insurrection throughout France in 1793. The Vendee Rebellion is noted in Vendee. Counter-revolutionary insurrections are shown in the region of Brittany and around the cities of Caen, Bordeaux, Lyons, and Marseilles. "/>
          <p:cNvPicPr>
            <a:picLocks noChangeAspect="1"/>
          </p:cNvPicPr>
          <p:nvPr/>
        </p:nvPicPr>
        <p:blipFill>
          <a:blip r:embed="rId3"/>
          <a:stretch>
            <a:fillRect/>
          </a:stretch>
        </p:blipFill>
        <p:spPr>
          <a:xfrm>
            <a:off x="1953767" y="265176"/>
            <a:ext cx="5236464" cy="632764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Sans-Culottes. She is pictured with a serene look on her face in a domestic setting where she is knitting and petting a cat (who is playing with her knitting yarn). "/>
          <p:cNvPicPr>
            <a:picLocks noChangeAspect="1"/>
          </p:cNvPicPr>
          <p:nvPr/>
        </p:nvPicPr>
        <p:blipFill>
          <a:blip r:embed="rId3"/>
          <a:stretch>
            <a:fillRect/>
          </a:stretch>
        </p:blipFill>
        <p:spPr>
          <a:xfrm>
            <a:off x="2350007" y="185927"/>
            <a:ext cx="4443984"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an illustration of Sans-Culottes. She is pictured as a wild-eyed, angry woman with a bloody knife sticking out like a feather in her cap. "/>
          <p:cNvPicPr>
            <a:picLocks noChangeAspect="1"/>
          </p:cNvPicPr>
          <p:nvPr/>
        </p:nvPicPr>
        <p:blipFill>
          <a:blip r:embed="rId3"/>
          <a:stretch>
            <a:fillRect/>
          </a:stretch>
        </p:blipFill>
        <p:spPr>
          <a:xfrm>
            <a:off x="2438400" y="192024"/>
            <a:ext cx="4267200" cy="647395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World War and Republican France, 1791 – 1799 </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Total War and the Terror</a:t>
            </a:r>
          </a:p>
          <a:p>
            <a:pPr marL="514350" indent="-514350">
              <a:buAutoNum type="arabicPeriod"/>
            </a:pPr>
            <a:r>
              <a:rPr lang="en-US" sz="2600" dirty="0" smtClean="0"/>
              <a:t>Emergency form of socialism</a:t>
            </a:r>
          </a:p>
          <a:p>
            <a:pPr marL="514350" indent="-514350">
              <a:buAutoNum type="arabicPeriod"/>
            </a:pPr>
            <a:r>
              <a:rPr lang="en-US" sz="2600" dirty="0" smtClean="0"/>
              <a:t>The Reign of Terror (1793 – 1794)</a:t>
            </a:r>
          </a:p>
          <a:p>
            <a:pPr marL="514350" indent="-514350">
              <a:buAutoNum type="arabicPeriod"/>
            </a:pPr>
            <a:r>
              <a:rPr lang="en-US" sz="2600" dirty="0" smtClean="0"/>
              <a:t>Jacobins suppressed women’s role in politics; </a:t>
            </a:r>
            <a:r>
              <a:rPr lang="en-US" sz="2600" dirty="0" err="1" smtClean="0"/>
              <a:t>Olympe</a:t>
            </a:r>
            <a:r>
              <a:rPr lang="en-US" sz="2600" dirty="0" smtClean="0"/>
              <a:t> de Gouges executed for sedition</a:t>
            </a:r>
          </a:p>
          <a:p>
            <a:pPr marL="514350" indent="-514350">
              <a:buAutoNum type="arabicPeriod"/>
            </a:pPr>
            <a:r>
              <a:rPr lang="en-US" sz="2600" dirty="0" smtClean="0"/>
              <a:t>Fervor of nationalism</a:t>
            </a:r>
          </a:p>
          <a:p>
            <a:pPr marL="514350" indent="-514350">
              <a:buAutoNum type="arabicPeriod"/>
            </a:pPr>
            <a:r>
              <a:rPr lang="en-US" sz="2600" dirty="0" smtClean="0"/>
              <a:t>French armies victorious by spring 1794</a:t>
            </a:r>
          </a:p>
          <a:p>
            <a:pPr marL="514350" indent="-514350">
              <a:buAutoNum type="arabicPeriod"/>
            </a:pPr>
            <a:endParaRPr lang="en-US" sz="2600" dirty="0"/>
          </a:p>
        </p:txBody>
      </p:sp>
    </p:spTree>
    <p:extLst>
      <p:ext uri="{BB962C8B-B14F-4D97-AF65-F5344CB8AC3E}">
        <p14:creationId xmlns:p14="http://schemas.microsoft.com/office/powerpoint/2010/main" val="3323174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ed plate showing a festival of the Cult of the Supreme Being. A female figure labeled A La Liberte stands on a pedestal in the temple. She is flanked by two peaceful-looking maidens with pikes. The temple is flanked with downcast-looking French soldiers standing at the ready. "/>
          <p:cNvPicPr>
            <a:picLocks noChangeAspect="1"/>
          </p:cNvPicPr>
          <p:nvPr/>
        </p:nvPicPr>
        <p:blipFill>
          <a:blip r:embed="rId3"/>
          <a:stretch>
            <a:fillRect/>
          </a:stretch>
        </p:blipFill>
        <p:spPr>
          <a:xfrm>
            <a:off x="1548383" y="192023"/>
            <a:ext cx="6047232" cy="647395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newly printed Revolutionary Calendar. "/>
          <p:cNvPicPr>
            <a:picLocks noChangeAspect="1"/>
          </p:cNvPicPr>
          <p:nvPr/>
        </p:nvPicPr>
        <p:blipFill>
          <a:blip r:embed="rId3"/>
          <a:stretch>
            <a:fillRect/>
          </a:stretch>
        </p:blipFill>
        <p:spPr>
          <a:xfrm>
            <a:off x="609600" y="192023"/>
            <a:ext cx="7924800" cy="647395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Background to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Social Change</a:t>
            </a:r>
          </a:p>
          <a:p>
            <a:pPr marL="514350" indent="-514350">
              <a:buAutoNum type="arabicPeriod" startAt="7"/>
            </a:pPr>
            <a:r>
              <a:rPr lang="en-US" sz="2600" dirty="0" smtClean="0"/>
              <a:t>Mixed-caste elite and the </a:t>
            </a:r>
            <a:r>
              <a:rPr lang="en-US" sz="2600" i="1" dirty="0" smtClean="0"/>
              <a:t>bourgeoisie</a:t>
            </a:r>
            <a:endParaRPr lang="en-US" sz="2600" dirty="0" smtClean="0"/>
          </a:p>
          <a:p>
            <a:pPr marL="514350" indent="-514350">
              <a:buAutoNum type="arabicPeriod" startAt="7"/>
            </a:pPr>
            <a:r>
              <a:rPr lang="en-US" sz="2600" dirty="0" smtClean="0"/>
              <a:t>Ancient privileges seemed intolerable</a:t>
            </a:r>
          </a:p>
          <a:p>
            <a:pPr marL="514350" indent="-514350">
              <a:buAutoNum type="arabicPeriod" startAt="7"/>
            </a:pPr>
            <a:r>
              <a:rPr lang="en-US" sz="2600" dirty="0" smtClean="0"/>
              <a:t>Racial regimes</a:t>
            </a:r>
          </a:p>
          <a:p>
            <a:pPr marL="514350" indent="-514350">
              <a:buAutoNum type="arabicPeriod" startAt="7"/>
            </a:pPr>
            <a:r>
              <a:rPr lang="en-US" sz="2600" dirty="0" smtClean="0"/>
              <a:t>Enforced racial privilege</a:t>
            </a:r>
          </a:p>
          <a:p>
            <a:pPr marL="514350" indent="-514350">
              <a:buAutoNum type="arabicPeriod" startAt="7"/>
            </a:pPr>
            <a:endParaRPr lang="en-US" sz="2600" dirty="0" smtClean="0"/>
          </a:p>
          <a:p>
            <a:pPr marL="514350" indent="-514350">
              <a:buAutoNum type="arabicPeriod" startAt="7"/>
            </a:pPr>
            <a:endParaRPr lang="en-US" sz="2600" dirty="0"/>
          </a:p>
        </p:txBody>
      </p:sp>
    </p:spTree>
    <p:extLst>
      <p:ext uri="{BB962C8B-B14F-4D97-AF65-F5344CB8AC3E}">
        <p14:creationId xmlns:p14="http://schemas.microsoft.com/office/powerpoint/2010/main" val="4095517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evolutionary playing card depicting a woman preparing to fire a gun while she stands over a dead body.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World War and Republican France, 1791 – 1799 </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a:t>
            </a:r>
            <a:r>
              <a:rPr lang="en-US" sz="2600" b="1" dirty="0" err="1" smtClean="0"/>
              <a:t>Thermidorian</a:t>
            </a:r>
            <a:r>
              <a:rPr lang="en-US" sz="2600" b="1" dirty="0" smtClean="0"/>
              <a:t> Reaction and the Directory</a:t>
            </a:r>
          </a:p>
          <a:p>
            <a:pPr marL="514350" indent="-514350">
              <a:buAutoNum type="arabicPeriod"/>
            </a:pPr>
            <a:r>
              <a:rPr lang="en-US" sz="2600" dirty="0" smtClean="0"/>
              <a:t>Extension of the Terror</a:t>
            </a:r>
          </a:p>
          <a:p>
            <a:pPr marL="514350" indent="-514350">
              <a:buAutoNum type="arabicPeriod"/>
            </a:pPr>
            <a:r>
              <a:rPr lang="en-US" sz="2600" dirty="0" smtClean="0"/>
              <a:t>Robespierre executed in July 1794</a:t>
            </a:r>
          </a:p>
          <a:p>
            <a:pPr marL="514350" indent="-514350">
              <a:buAutoNum type="arabicPeriod"/>
            </a:pPr>
            <a:r>
              <a:rPr lang="en-US" sz="2600" dirty="0" smtClean="0"/>
              <a:t>The </a:t>
            </a:r>
            <a:r>
              <a:rPr lang="en-US" sz="2600" dirty="0" err="1" smtClean="0"/>
              <a:t>Thermidorian</a:t>
            </a:r>
            <a:r>
              <a:rPr lang="en-US" sz="2600" dirty="0" smtClean="0"/>
              <a:t> reaction</a:t>
            </a:r>
          </a:p>
          <a:p>
            <a:pPr marL="514350" indent="-514350">
              <a:buAutoNum type="arabicPeriod"/>
            </a:pPr>
            <a:r>
              <a:rPr lang="en-US" sz="2600" dirty="0" smtClean="0"/>
              <a:t>The Directory</a:t>
            </a:r>
            <a:endParaRPr lang="en-US" sz="2600" dirty="0"/>
          </a:p>
          <a:p>
            <a:pPr marL="514350" indent="-514350">
              <a:buAutoNum type="arabicPeriod"/>
            </a:pPr>
            <a:r>
              <a:rPr lang="en-US" sz="2600" dirty="0" smtClean="0"/>
              <a:t>The national elections of 1797</a:t>
            </a:r>
          </a:p>
          <a:p>
            <a:pPr marL="514350" indent="-514350">
              <a:buAutoNum type="arabicPeriod"/>
            </a:pPr>
            <a:r>
              <a:rPr lang="en-US" sz="2600" dirty="0" smtClean="0"/>
              <a:t>A </a:t>
            </a:r>
            <a:r>
              <a:rPr lang="en-US" sz="2600" kern="1200" dirty="0"/>
              <a:t>coup </a:t>
            </a:r>
            <a:r>
              <a:rPr lang="en-US" sz="2600" kern="1200" dirty="0" smtClean="0"/>
              <a:t>d’état ended the Directory</a:t>
            </a:r>
            <a:endParaRPr lang="en-US" sz="2600" dirty="0" smtClean="0"/>
          </a:p>
        </p:txBody>
      </p:sp>
    </p:spTree>
    <p:extLst>
      <p:ext uri="{BB962C8B-B14F-4D97-AF65-F5344CB8AC3E}">
        <p14:creationId xmlns:p14="http://schemas.microsoft.com/office/powerpoint/2010/main" val="1719590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uillotine.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Robespierre's execution. Executioners are forcing him into the guillotine while a French soldier looks on. "/>
          <p:cNvPicPr>
            <a:picLocks noChangeAspect="1"/>
          </p:cNvPicPr>
          <p:nvPr/>
        </p:nvPicPr>
        <p:blipFill>
          <a:blip r:embed="rId3"/>
          <a:stretch>
            <a:fillRect/>
          </a:stretch>
        </p:blipFill>
        <p:spPr>
          <a:xfrm>
            <a:off x="2240279" y="185927"/>
            <a:ext cx="4663440" cy="64861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Napoleonic Era, 1799 – 1815</a:t>
            </a:r>
            <a:endParaRPr lang="en-US" sz="3600" b="1" dirty="0">
              <a:latin typeface="+mn-lt"/>
            </a:endParaRPr>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a:pPr>
            <a:r>
              <a:rPr lang="en-US" sz="2600" b="1" dirty="0" smtClean="0"/>
              <a:t>Napoleon’s Rule of France</a:t>
            </a:r>
          </a:p>
          <a:p>
            <a:pPr marL="514350" indent="-514350">
              <a:buAutoNum type="arabicPeriod"/>
            </a:pPr>
            <a:r>
              <a:rPr lang="en-US" sz="2600" dirty="0" smtClean="0"/>
              <a:t>Napoleon Bonaparte (1769 – 1821)</a:t>
            </a:r>
          </a:p>
          <a:p>
            <a:pPr marL="514350" indent="-514350">
              <a:buAutoNum type="arabicPeriod"/>
            </a:pPr>
            <a:r>
              <a:rPr lang="en-US" sz="2600" dirty="0" smtClean="0"/>
              <a:t>“Confidence from below, authority from above”</a:t>
            </a:r>
          </a:p>
          <a:p>
            <a:pPr marL="514350" indent="-514350">
              <a:buAutoNum type="arabicPeriod"/>
            </a:pPr>
            <a:r>
              <a:rPr lang="en-US" sz="2600" dirty="0" smtClean="0"/>
              <a:t>First consul of the republic</a:t>
            </a:r>
          </a:p>
          <a:p>
            <a:pPr marL="514350" indent="-514350">
              <a:buAutoNum type="arabicPeriod"/>
            </a:pPr>
            <a:r>
              <a:rPr lang="en-US" sz="2600" dirty="0" smtClean="0"/>
              <a:t>The Napoleonic Code (1804)</a:t>
            </a:r>
          </a:p>
          <a:p>
            <a:pPr marL="514350" indent="-514350">
              <a:buAutoNum type="arabicPeriod"/>
            </a:pPr>
            <a:r>
              <a:rPr lang="en-US" sz="2600" dirty="0" smtClean="0"/>
              <a:t>Bank of France established in 1800</a:t>
            </a:r>
          </a:p>
        </p:txBody>
      </p:sp>
    </p:spTree>
    <p:extLst>
      <p:ext uri="{BB962C8B-B14F-4D97-AF65-F5344CB8AC3E}">
        <p14:creationId xmlns:p14="http://schemas.microsoft.com/office/powerpoint/2010/main" val="1361427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Napoleonic Era, 1799 – 1815</a:t>
            </a:r>
            <a:endParaRPr lang="en-US" sz="3600" b="1" dirty="0">
              <a:latin typeface="+mn-lt"/>
            </a:endParaRPr>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a:pPr>
            <a:r>
              <a:rPr lang="en-US" sz="2600" b="1" dirty="0" smtClean="0"/>
              <a:t>Napoleon’s Rule of France</a:t>
            </a:r>
          </a:p>
          <a:p>
            <a:pPr marL="514350" indent="-514350">
              <a:buFont typeface="+mj-lt"/>
              <a:buAutoNum type="arabicPeriod" startAt="6"/>
            </a:pPr>
            <a:r>
              <a:rPr lang="en-US" sz="2600" dirty="0" smtClean="0"/>
              <a:t>Centralized state</a:t>
            </a:r>
          </a:p>
          <a:p>
            <a:pPr marL="514350" indent="-514350">
              <a:buAutoNum type="arabicPeriod" startAt="6"/>
            </a:pPr>
            <a:r>
              <a:rPr lang="en-US" sz="2600" dirty="0" smtClean="0"/>
              <a:t>The Concordat of 1801</a:t>
            </a:r>
          </a:p>
          <a:p>
            <a:pPr marL="514350" indent="-514350">
              <a:buAutoNum type="arabicPeriod" startAt="6"/>
            </a:pPr>
            <a:r>
              <a:rPr lang="en-US" sz="2600" dirty="0" smtClean="0"/>
              <a:t>Women lost gains made in the 1790s</a:t>
            </a:r>
          </a:p>
          <a:p>
            <a:pPr marL="514350" indent="-514350">
              <a:buAutoNum type="arabicPeriod" startAt="6"/>
            </a:pPr>
            <a:r>
              <a:rPr lang="en-US" sz="2600" dirty="0" smtClean="0"/>
              <a:t>Curtailed freedoms</a:t>
            </a:r>
          </a:p>
        </p:txBody>
      </p:sp>
    </p:spTree>
    <p:extLst>
      <p:ext uri="{BB962C8B-B14F-4D97-AF65-F5344CB8AC3E}">
        <p14:creationId xmlns:p14="http://schemas.microsoft.com/office/powerpoint/2010/main" val="2826998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Napoleon visiting plague victims in Jaffa in 1799. "/>
          <p:cNvPicPr>
            <a:picLocks noChangeAspect="1"/>
          </p:cNvPicPr>
          <p:nvPr/>
        </p:nvPicPr>
        <p:blipFill>
          <a:blip r:embed="rId3"/>
          <a:stretch>
            <a:fillRect/>
          </a:stretch>
        </p:blipFill>
        <p:spPr>
          <a:xfrm>
            <a:off x="786384" y="185927"/>
            <a:ext cx="7571232" cy="648614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Napoleonic Era, 1799 – 1815</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Napoleon’s Expansion in Europe</a:t>
            </a:r>
          </a:p>
          <a:p>
            <a:pPr marL="514350" indent="-514350">
              <a:buAutoNum type="arabicPeriod"/>
            </a:pPr>
            <a:r>
              <a:rPr lang="en-US" sz="2600" dirty="0" smtClean="0"/>
              <a:t>French armies defeated the Austrians</a:t>
            </a:r>
          </a:p>
          <a:p>
            <a:pPr marL="514350" indent="-514350">
              <a:buAutoNum type="arabicPeriod"/>
            </a:pPr>
            <a:r>
              <a:rPr lang="en-US" sz="2600" kern="1200" dirty="0"/>
              <a:t>Treaty of </a:t>
            </a:r>
            <a:r>
              <a:rPr lang="en-US" sz="2600" kern="1200" dirty="0" err="1"/>
              <a:t>Lunéville</a:t>
            </a:r>
            <a:r>
              <a:rPr lang="en-US" sz="2600" kern="1200" dirty="0"/>
              <a:t> (1801</a:t>
            </a:r>
            <a:r>
              <a:rPr lang="en-US" sz="2600" kern="1200" dirty="0" smtClean="0"/>
              <a:t>)</a:t>
            </a:r>
          </a:p>
          <a:p>
            <a:pPr marL="514350" indent="-514350">
              <a:buAutoNum type="arabicPeriod"/>
            </a:pPr>
            <a:r>
              <a:rPr lang="en-US" sz="2600" kern="1200" dirty="0" smtClean="0"/>
              <a:t>Treaty of Amiens (1802)</a:t>
            </a:r>
          </a:p>
          <a:p>
            <a:pPr marL="514350" indent="-514350">
              <a:buAutoNum type="arabicPeriod"/>
            </a:pPr>
            <a:r>
              <a:rPr lang="en-US" sz="2600" kern="1200" dirty="0" smtClean="0"/>
              <a:t>Battle of Trafalgar (1805)</a:t>
            </a:r>
          </a:p>
          <a:p>
            <a:pPr marL="514350" indent="-514350">
              <a:buAutoNum type="arabicPeriod"/>
            </a:pPr>
            <a:r>
              <a:rPr lang="en-US" sz="2600" dirty="0" smtClean="0"/>
              <a:t>Napoleon proclaimed emperor in late 1804</a:t>
            </a:r>
            <a:endParaRPr lang="en-US" sz="2600" dirty="0"/>
          </a:p>
          <a:p>
            <a:pPr marL="514350" indent="-514350">
              <a:buAutoNum type="arabicPeriod"/>
            </a:pPr>
            <a:r>
              <a:rPr lang="en-US" sz="2600" dirty="0"/>
              <a:t>G</a:t>
            </a:r>
            <a:r>
              <a:rPr lang="en-US" sz="2600" dirty="0" smtClean="0"/>
              <a:t>erman Confederation of the Rhine</a:t>
            </a:r>
          </a:p>
          <a:p>
            <a:pPr marL="514350" indent="-514350">
              <a:buAutoNum type="arabicPeriod"/>
            </a:pPr>
            <a:r>
              <a:rPr lang="en-US" sz="2600" dirty="0" smtClean="0"/>
              <a:t>Treaties of </a:t>
            </a:r>
            <a:r>
              <a:rPr lang="en-US" sz="2600" dirty="0" err="1" smtClean="0"/>
              <a:t>Tilsit</a:t>
            </a:r>
            <a:r>
              <a:rPr lang="en-US" sz="2600" dirty="0" smtClean="0"/>
              <a:t> in 1807</a:t>
            </a:r>
          </a:p>
        </p:txBody>
      </p:sp>
    </p:spTree>
    <p:extLst>
      <p:ext uri="{BB962C8B-B14F-4D97-AF65-F5344CB8AC3E}">
        <p14:creationId xmlns:p14="http://schemas.microsoft.com/office/powerpoint/2010/main" val="191246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German Confederation of the Rhine in 1806. It occupies an area situated between France, Holland, Prussia, the Austrian Empire, the Kingdom of Italy, and the Helvetian Republic.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Napoleonic Era, 1799 – 1815</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Grand Empire and Its End</a:t>
            </a:r>
          </a:p>
          <a:p>
            <a:pPr marL="514350" indent="-514350">
              <a:buAutoNum type="arabicPeriod"/>
            </a:pPr>
            <a:r>
              <a:rPr lang="en-US" sz="2600" dirty="0" smtClean="0"/>
              <a:t>Napoleon’s Grand Empire</a:t>
            </a:r>
          </a:p>
          <a:p>
            <a:pPr marL="514350" indent="-514350">
              <a:buAutoNum type="arabicPeriod"/>
            </a:pPr>
            <a:r>
              <a:rPr lang="en-US" sz="2600" dirty="0" smtClean="0"/>
              <a:t>Napoleon’s Continental System</a:t>
            </a:r>
          </a:p>
          <a:p>
            <a:pPr marL="514350" indent="-514350">
              <a:buAutoNum type="arabicPeriod"/>
            </a:pPr>
            <a:r>
              <a:rPr lang="en-US" sz="2600" dirty="0" smtClean="0"/>
              <a:t>Revolt in Spain in 1808</a:t>
            </a:r>
          </a:p>
          <a:p>
            <a:pPr marL="514350" indent="-514350">
              <a:buAutoNum type="arabicPeriod"/>
            </a:pPr>
            <a:r>
              <a:rPr lang="en-US" sz="2600" dirty="0" smtClean="0"/>
              <a:t>Continental System backfired</a:t>
            </a:r>
          </a:p>
          <a:p>
            <a:pPr marL="514350" indent="-514350">
              <a:buAutoNum type="arabicPeriod"/>
            </a:pPr>
            <a:endParaRPr lang="en-US" sz="2600" dirty="0"/>
          </a:p>
        </p:txBody>
      </p:sp>
    </p:spTree>
    <p:extLst>
      <p:ext uri="{BB962C8B-B14F-4D97-AF65-F5344CB8AC3E}">
        <p14:creationId xmlns:p14="http://schemas.microsoft.com/office/powerpoint/2010/main" val="1803491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Background to Revolution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Growing Demands for Liberty and Equality</a:t>
            </a:r>
          </a:p>
          <a:p>
            <a:pPr marL="514350" indent="-514350">
              <a:buAutoNum type="arabicPeriod"/>
            </a:pPr>
            <a:r>
              <a:rPr lang="en-US" sz="2600" dirty="0" smtClean="0"/>
              <a:t>“Liberals”</a:t>
            </a:r>
          </a:p>
          <a:p>
            <a:pPr marL="514350" indent="-514350">
              <a:buAutoNum type="arabicPeriod"/>
            </a:pPr>
            <a:r>
              <a:rPr lang="en-US" sz="2600" dirty="0" smtClean="0"/>
              <a:t>The Declaration of the Rights of Man and of the Citizen</a:t>
            </a:r>
          </a:p>
          <a:p>
            <a:pPr marL="514350" indent="-514350">
              <a:buAutoNum type="arabicPeriod"/>
            </a:pPr>
            <a:r>
              <a:rPr lang="en-US" sz="2600" dirty="0" smtClean="0"/>
              <a:t>Government run by the will of the people</a:t>
            </a:r>
          </a:p>
          <a:p>
            <a:pPr marL="514350" indent="-514350">
              <a:buAutoNum type="arabicPeriod"/>
            </a:pPr>
            <a:r>
              <a:rPr lang="en-US" sz="2600" dirty="0" smtClean="0"/>
              <a:t>Ambiguous idea of equality</a:t>
            </a:r>
          </a:p>
          <a:p>
            <a:pPr marL="514350" indent="-514350">
              <a:buAutoNum type="arabicPeriod"/>
            </a:pPr>
            <a:r>
              <a:rPr lang="en-US" sz="2600" dirty="0" smtClean="0"/>
              <a:t>Did not believe in economic equality</a:t>
            </a:r>
          </a:p>
          <a:p>
            <a:pPr marL="514350" indent="-514350">
              <a:buAutoNum type="arabicPeriod"/>
            </a:pPr>
            <a:r>
              <a:rPr lang="en-US" sz="2600" dirty="0" smtClean="0"/>
              <a:t>Revolutionary demands</a:t>
            </a:r>
          </a:p>
          <a:p>
            <a:pPr marL="514350" indent="-514350">
              <a:buAutoNum type="arabicPeriod"/>
            </a:pPr>
            <a:endParaRPr lang="en-US" sz="2600" dirty="0" smtClean="0"/>
          </a:p>
        </p:txBody>
      </p:sp>
    </p:spTree>
    <p:extLst>
      <p:ext uri="{BB962C8B-B14F-4D97-AF65-F5344CB8AC3E}">
        <p14:creationId xmlns:p14="http://schemas.microsoft.com/office/powerpoint/2010/main" val="2836982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Napoleonic Era, 1799 – 1815</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Grand Empire and Its End</a:t>
            </a:r>
          </a:p>
          <a:p>
            <a:pPr marL="514350" indent="-514350">
              <a:buFont typeface="+mj-lt"/>
              <a:buAutoNum type="arabicPeriod" startAt="5"/>
            </a:pPr>
            <a:r>
              <a:rPr lang="en-US" sz="2600" dirty="0" smtClean="0"/>
              <a:t>Invaded Russia in June 1812</a:t>
            </a:r>
          </a:p>
          <a:p>
            <a:pPr marL="514350" indent="-514350">
              <a:buAutoNum type="arabicPeriod" startAt="5"/>
            </a:pPr>
            <a:r>
              <a:rPr lang="en-US" sz="2600" dirty="0" smtClean="0"/>
              <a:t>Retreat from Russia; military disaster</a:t>
            </a:r>
          </a:p>
          <a:p>
            <a:pPr marL="514350" indent="-514350">
              <a:buAutoNum type="arabicPeriod" startAt="5"/>
            </a:pPr>
            <a:r>
              <a:rPr lang="en-US" sz="2600" dirty="0" smtClean="0"/>
              <a:t>European patriots called for a “war of liberation”; Napoleon abdicated in 1814</a:t>
            </a:r>
          </a:p>
          <a:p>
            <a:pPr marL="514350" indent="-514350">
              <a:buAutoNum type="arabicPeriod" startAt="5"/>
            </a:pPr>
            <a:endParaRPr lang="en-US" sz="2600" dirty="0"/>
          </a:p>
        </p:txBody>
      </p:sp>
    </p:spTree>
    <p:extLst>
      <p:ext uri="{BB962C8B-B14F-4D97-AF65-F5344CB8AC3E}">
        <p14:creationId xmlns:p14="http://schemas.microsoft.com/office/powerpoint/2010/main" val="2189109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Napoleonic Europe in 1812. &#10;The map shows the French empire extending from France into parts of the Confederation of the Rhine and into Italy (including Rome). It also includes the island of Corsica and the coastal area of the Illyrian Provinces bordering the Austrian Empire and the Ottoman Empire. Dependent states surround it, including Spain, the Confederation of the Rhine, the Kingdom of Italy, the Kingdom of Naples, and the Grand Duchy of Warsaw. The Austrian Empire, The Kingdom of Norway, and Denmark are allied with Napoleon. French victories are noted at Marengo in 1800, Auerstadt and Jena in the Confederation of the Rhine in 1806, Wagram in the Austrian Empire in 1804, Austerlitz in the Austrian Empire in 1805, at Friedland on the Prussian border in 1807, and at Borodino in the Russian Empire in 1812. The first French defeat occurs in 1805 in Trafalgar in Spain. It is followed by the French defeat in Maloyaroslavets in the Russian Empire in 1812 and finally at the battle of Waterloo in 1815. "/>
          <p:cNvPicPr>
            <a:picLocks noChangeAspect="1"/>
          </p:cNvPicPr>
          <p:nvPr/>
        </p:nvPicPr>
        <p:blipFill>
          <a:blip r:embed="rId3"/>
          <a:stretch>
            <a:fillRect/>
          </a:stretch>
        </p:blipFill>
        <p:spPr>
          <a:xfrm>
            <a:off x="743711" y="265176"/>
            <a:ext cx="7656576" cy="632764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Napoleonic Era, 1799 – 1815</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Grand Empire and Its End</a:t>
            </a:r>
          </a:p>
          <a:p>
            <a:pPr marL="0" indent="0">
              <a:buNone/>
            </a:pPr>
            <a:r>
              <a:rPr lang="en-US" sz="2600" dirty="0"/>
              <a:t>8</a:t>
            </a:r>
            <a:r>
              <a:rPr lang="en-US" sz="2600" dirty="0" smtClean="0"/>
              <a:t>. Treaty of Chaumont</a:t>
            </a:r>
          </a:p>
          <a:p>
            <a:pPr marL="0" indent="0">
              <a:buNone/>
            </a:pPr>
            <a:r>
              <a:rPr lang="en-US" sz="2600" dirty="0"/>
              <a:t>9</a:t>
            </a:r>
            <a:r>
              <a:rPr lang="en-US" sz="2600" dirty="0" smtClean="0"/>
              <a:t>. Restoration of the Bourbon dynasty</a:t>
            </a:r>
          </a:p>
          <a:p>
            <a:pPr marL="0" indent="0">
              <a:buNone/>
            </a:pPr>
            <a:r>
              <a:rPr lang="en-US" sz="2600" dirty="0" smtClean="0"/>
              <a:t>10. Napoleon escaped from Elba (1815)</a:t>
            </a:r>
          </a:p>
          <a:p>
            <a:pPr marL="0" indent="0">
              <a:buNone/>
            </a:pPr>
            <a:r>
              <a:rPr lang="en-US" sz="2600" dirty="0" smtClean="0"/>
              <a:t>11. Napoleon defeated at Waterloo (1815)</a:t>
            </a:r>
          </a:p>
          <a:p>
            <a:pPr marL="0" indent="0">
              <a:buNone/>
            </a:pPr>
            <a:r>
              <a:rPr lang="en-US" sz="2600" dirty="0" smtClean="0"/>
              <a:t>12. Napoleon imprisoned on island of St. Helena</a:t>
            </a:r>
            <a:endParaRPr lang="en-US" sz="2600" dirty="0"/>
          </a:p>
        </p:txBody>
      </p:sp>
    </p:spTree>
    <p:extLst>
      <p:ext uri="{BB962C8B-B14F-4D97-AF65-F5344CB8AC3E}">
        <p14:creationId xmlns:p14="http://schemas.microsoft.com/office/powerpoint/2010/main" val="220423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depicting the execution of Spanish rebels by Napoleon's forces in May of 1808. "/>
          <p:cNvPicPr>
            <a:picLocks noChangeAspect="1"/>
          </p:cNvPicPr>
          <p:nvPr/>
        </p:nvPicPr>
        <p:blipFill>
          <a:blip r:embed="rId3"/>
          <a:stretch>
            <a:fillRect/>
          </a:stretch>
        </p:blipFill>
        <p:spPr>
          <a:xfrm>
            <a:off x="618744" y="185927"/>
            <a:ext cx="7906512" cy="648614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VI. The Haitian Revolution, 1791 – 1804 </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Revolutionary Aspirations in Saint-</a:t>
            </a:r>
            <a:r>
              <a:rPr lang="en-US" sz="2600" b="1" dirty="0" err="1" smtClean="0"/>
              <a:t>Domingue</a:t>
            </a:r>
            <a:endParaRPr lang="en-US" sz="2600" b="1" dirty="0" smtClean="0"/>
          </a:p>
          <a:p>
            <a:pPr marL="514350" indent="-514350">
              <a:buAutoNum type="arabicPeriod"/>
            </a:pPr>
            <a:r>
              <a:rPr lang="en-US" sz="2600" dirty="0" smtClean="0"/>
              <a:t>Social tensions in Saint-Domingue</a:t>
            </a:r>
          </a:p>
          <a:p>
            <a:pPr marL="514350" indent="-514350">
              <a:buAutoNum type="arabicPeriod"/>
            </a:pPr>
            <a:r>
              <a:rPr lang="en-US" sz="2600" dirty="0" smtClean="0"/>
              <a:t>Creoles developed their own interests</a:t>
            </a:r>
          </a:p>
          <a:p>
            <a:pPr marL="514350" indent="-514350">
              <a:buAutoNum type="arabicPeriod"/>
            </a:pPr>
            <a:r>
              <a:rPr lang="en-US" sz="2600" dirty="0" smtClean="0"/>
              <a:t>The 1685 Code Noir (Black Code)</a:t>
            </a:r>
          </a:p>
          <a:p>
            <a:pPr marL="514350" indent="-514350">
              <a:buAutoNum type="arabicPeriod"/>
            </a:pPr>
            <a:r>
              <a:rPr lang="en-US" sz="2600" dirty="0" smtClean="0"/>
              <a:t>Colonial administration began rescinding the rights of free people of color</a:t>
            </a:r>
          </a:p>
          <a:p>
            <a:pPr marL="514350" indent="-514350">
              <a:buAutoNum type="arabicPeriod"/>
            </a:pPr>
            <a:endParaRPr lang="en-US" sz="2600" dirty="0"/>
          </a:p>
        </p:txBody>
      </p:sp>
    </p:spTree>
    <p:extLst>
      <p:ext uri="{BB962C8B-B14F-4D97-AF65-F5344CB8AC3E}">
        <p14:creationId xmlns:p14="http://schemas.microsoft.com/office/powerpoint/2010/main" val="1824473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The Haitian Revolution, 1791 – 1804 </a:t>
            </a:r>
            <a:endParaRPr lang="en-US" dirty="0"/>
          </a:p>
        </p:txBody>
      </p:sp>
      <p:sp>
        <p:nvSpPr>
          <p:cNvPr id="3" name="Content Placeholder 2"/>
          <p:cNvSpPr>
            <a:spLocks noGrp="1"/>
          </p:cNvSpPr>
          <p:nvPr>
            <p:ph idx="1"/>
          </p:nvPr>
        </p:nvSpPr>
        <p:spPr>
          <a:xfrm>
            <a:off x="685800" y="1981200"/>
            <a:ext cx="7772400" cy="4876800"/>
          </a:xfrm>
        </p:spPr>
        <p:txBody>
          <a:bodyPr/>
          <a:lstStyle/>
          <a:p>
            <a:pPr marL="514350" lvl="0" indent="-514350">
              <a:buFontTx/>
              <a:buAutoNum type="alphaUcPeriod"/>
            </a:pPr>
            <a:r>
              <a:rPr lang="en-US" sz="2600" b="1" dirty="0">
                <a:solidFill>
                  <a:srgbClr val="000000"/>
                </a:solidFill>
              </a:rPr>
              <a:t>Revolutionary Aspirations in Saint-</a:t>
            </a:r>
            <a:r>
              <a:rPr lang="en-US" sz="2600" b="1" dirty="0" err="1">
                <a:solidFill>
                  <a:srgbClr val="000000"/>
                </a:solidFill>
              </a:rPr>
              <a:t>Domingue</a:t>
            </a:r>
            <a:endParaRPr lang="en-US" sz="2600" b="1" dirty="0">
              <a:solidFill>
                <a:srgbClr val="000000"/>
              </a:solidFill>
            </a:endParaRPr>
          </a:p>
          <a:p>
            <a:pPr marL="0" indent="0">
              <a:buNone/>
            </a:pPr>
            <a:r>
              <a:rPr lang="en-US" sz="2600" dirty="0" smtClean="0"/>
              <a:t>5. Reforms in France inspired hope for enslaved and free people of color</a:t>
            </a:r>
          </a:p>
          <a:p>
            <a:pPr marL="0" indent="0">
              <a:buNone/>
            </a:pPr>
            <a:r>
              <a:rPr lang="en-US" sz="2600" dirty="0" smtClean="0"/>
              <a:t>6. Creole elite looked to representative government</a:t>
            </a:r>
          </a:p>
          <a:p>
            <a:pPr marL="0" indent="0">
              <a:buNone/>
            </a:pPr>
            <a:r>
              <a:rPr lang="en-US" sz="2600" dirty="0" smtClean="0"/>
              <a:t>7. France reaffirmed monopolies over colonial trade</a:t>
            </a:r>
          </a:p>
          <a:p>
            <a:pPr marL="0" indent="0">
              <a:buNone/>
            </a:pPr>
            <a:r>
              <a:rPr lang="en-US" sz="2600" dirty="0" smtClean="0"/>
              <a:t>8. </a:t>
            </a:r>
            <a:r>
              <a:rPr lang="en-US" sz="2600" kern="1200" dirty="0"/>
              <a:t>Vincent </a:t>
            </a:r>
            <a:r>
              <a:rPr lang="en-US" sz="2600" kern="1200" dirty="0" err="1" smtClean="0"/>
              <a:t>Ogé</a:t>
            </a:r>
            <a:r>
              <a:rPr lang="en-US" sz="2600" kern="1200" dirty="0" smtClean="0"/>
              <a:t> and his army</a:t>
            </a:r>
            <a:endParaRPr lang="en-US" sz="2600" dirty="0" smtClean="0"/>
          </a:p>
          <a:p>
            <a:pPr marL="0" indent="0">
              <a:buNone/>
            </a:pPr>
            <a:r>
              <a:rPr lang="en-US" sz="2600" dirty="0" smtClean="0"/>
              <a:t>9. Political rights granted to free people of color born to two free parents with property</a:t>
            </a:r>
          </a:p>
          <a:p>
            <a:pPr marL="0" indent="0">
              <a:buNone/>
            </a:pPr>
            <a:r>
              <a:rPr lang="en-US" sz="2600" dirty="0" smtClean="0"/>
              <a:t>10. Colonial governor refused to enact it</a:t>
            </a:r>
            <a:endParaRPr lang="en-US" sz="2600" dirty="0"/>
          </a:p>
        </p:txBody>
      </p:sp>
    </p:spTree>
    <p:extLst>
      <p:ext uri="{BB962C8B-B14F-4D97-AF65-F5344CB8AC3E}">
        <p14:creationId xmlns:p14="http://schemas.microsoft.com/office/powerpoint/2010/main" val="3400695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mage depicting the dark-skinned slaves of Saint-Domingue gathering around two slaves who are fighting with sticks. "/>
          <p:cNvPicPr>
            <a:picLocks noChangeAspect="1"/>
          </p:cNvPicPr>
          <p:nvPr/>
        </p:nvPicPr>
        <p:blipFill>
          <a:blip r:embed="rId3"/>
          <a:stretch>
            <a:fillRect/>
          </a:stretch>
        </p:blipFill>
        <p:spPr>
          <a:xfrm>
            <a:off x="304800" y="216407"/>
            <a:ext cx="8534400" cy="642518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The Haitian Revolution, 1791 – 1804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Outbreak of Revolt</a:t>
            </a:r>
          </a:p>
          <a:p>
            <a:pPr marL="514350" indent="-514350">
              <a:buAutoNum type="arabicPeriod"/>
            </a:pPr>
            <a:r>
              <a:rPr lang="en-US" sz="2600" dirty="0" smtClean="0"/>
              <a:t>Slave revolts in August 1791</a:t>
            </a:r>
          </a:p>
          <a:p>
            <a:pPr marL="514350" indent="-514350">
              <a:buAutoNum type="arabicPeriod"/>
            </a:pPr>
            <a:r>
              <a:rPr lang="en-US" sz="2600" dirty="0" smtClean="0"/>
              <a:t>Full citizenship rights extended to free men of color (1792)</a:t>
            </a:r>
          </a:p>
          <a:p>
            <a:pPr marL="514350" indent="-514350">
              <a:buAutoNum type="arabicPeriod"/>
            </a:pPr>
            <a:r>
              <a:rPr lang="en-US" sz="2600" dirty="0" smtClean="0"/>
              <a:t>Toussaint </a:t>
            </a:r>
            <a:r>
              <a:rPr lang="en-US" sz="2600" dirty="0" err="1" smtClean="0"/>
              <a:t>L’Ouverture</a:t>
            </a:r>
            <a:r>
              <a:rPr lang="en-US" sz="2600" dirty="0" smtClean="0"/>
              <a:t> (1743 – 1803)</a:t>
            </a:r>
          </a:p>
          <a:p>
            <a:pPr marL="514350" indent="-514350">
              <a:buAutoNum type="arabicPeriod"/>
            </a:pPr>
            <a:r>
              <a:rPr lang="en-US" sz="2600" dirty="0" smtClean="0"/>
              <a:t>France abolished slavery (1794)</a:t>
            </a:r>
          </a:p>
          <a:p>
            <a:pPr marL="514350" indent="-514350">
              <a:buAutoNum type="arabicPeriod"/>
            </a:pPr>
            <a:r>
              <a:rPr lang="en-US" sz="2600" dirty="0" err="1" smtClean="0"/>
              <a:t>L’Ouverture</a:t>
            </a:r>
            <a:r>
              <a:rPr lang="en-US" sz="2600" dirty="0" smtClean="0"/>
              <a:t> named commander of the western province of Saint-Domingue (1796)</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1113531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the slave rebellion of Saint-Domingue. White settlers are shown running away from sword-carrying slaves. "/>
          <p:cNvPicPr>
            <a:picLocks noChangeAspect="1"/>
          </p:cNvPicPr>
          <p:nvPr/>
        </p:nvPicPr>
        <p:blipFill>
          <a:blip r:embed="rId3"/>
          <a:stretch>
            <a:fillRect/>
          </a:stretch>
        </p:blipFill>
        <p:spPr>
          <a:xfrm>
            <a:off x="304800" y="633983"/>
            <a:ext cx="8534400" cy="559003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dark-skinned Toussaint L'Ouverture as he is adorned for battle on his horse. His sword is raised high. "/>
          <p:cNvPicPr>
            <a:picLocks noChangeAspect="1"/>
          </p:cNvPicPr>
          <p:nvPr/>
        </p:nvPicPr>
        <p:blipFill>
          <a:blip r:embed="rId3"/>
          <a:stretch>
            <a:fillRect/>
          </a:stretch>
        </p:blipFill>
        <p:spPr>
          <a:xfrm>
            <a:off x="2414016" y="192023"/>
            <a:ext cx="4315968" cy="647395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Background to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Growing Demands for Liberty and Equality</a:t>
            </a:r>
          </a:p>
          <a:p>
            <a:pPr marL="0" indent="0">
              <a:buNone/>
            </a:pPr>
            <a:r>
              <a:rPr lang="en-US" sz="2600" dirty="0" smtClean="0"/>
              <a:t>7. </a:t>
            </a:r>
            <a:r>
              <a:rPr lang="en-US" sz="2600" dirty="0"/>
              <a:t>R</a:t>
            </a:r>
            <a:r>
              <a:rPr lang="en-US" sz="2600" dirty="0" smtClean="0"/>
              <a:t>eferenced John Locke</a:t>
            </a:r>
          </a:p>
          <a:p>
            <a:pPr marL="0" indent="0">
              <a:buNone/>
            </a:pPr>
            <a:r>
              <a:rPr lang="en-US" sz="2600" dirty="0" smtClean="0"/>
              <a:t>8. Also the baron de Montesquieu</a:t>
            </a:r>
          </a:p>
          <a:p>
            <a:pPr marL="0" indent="0">
              <a:buNone/>
            </a:pPr>
            <a:r>
              <a:rPr lang="en-US" sz="2600" dirty="0" smtClean="0"/>
              <a:t>9. Restrictions on representative government</a:t>
            </a:r>
          </a:p>
          <a:p>
            <a:pPr marL="0" indent="0">
              <a:buNone/>
            </a:pPr>
            <a:r>
              <a:rPr lang="en-US" sz="2600" dirty="0" smtClean="0"/>
              <a:t>10. Appealed to nobility and educated middle classes</a:t>
            </a:r>
          </a:p>
          <a:p>
            <a:pPr marL="0" indent="0">
              <a:buNone/>
            </a:pPr>
            <a:r>
              <a:rPr lang="en-US" sz="2600" dirty="0" smtClean="0"/>
              <a:t>11. Poor had little time to plan for reform</a:t>
            </a:r>
          </a:p>
          <a:p>
            <a:pPr marL="0" indent="0">
              <a:buNone/>
            </a:pPr>
            <a:r>
              <a:rPr lang="en-US" sz="2600" dirty="0" smtClean="0"/>
              <a:t>12. Some demands for a fuller realization of liberal notions</a:t>
            </a:r>
            <a:endParaRPr lang="en-US" sz="2600" dirty="0"/>
          </a:p>
        </p:txBody>
      </p:sp>
    </p:spTree>
    <p:extLst>
      <p:ext uri="{BB962C8B-B14F-4D97-AF65-F5344CB8AC3E}">
        <p14:creationId xmlns:p14="http://schemas.microsoft.com/office/powerpoint/2010/main" val="1276973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The Haitian Revolution, 1791 – 1804 </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3"/>
            </a:pPr>
            <a:r>
              <a:rPr lang="en-US" sz="2600" b="1" dirty="0" smtClean="0"/>
              <a:t>The War of Haitian Independence</a:t>
            </a:r>
          </a:p>
          <a:p>
            <a:pPr marL="514350" indent="-514350">
              <a:buAutoNum type="arabicPeriod"/>
            </a:pPr>
            <a:r>
              <a:rPr lang="en-US" sz="2600" dirty="0" err="1" smtClean="0"/>
              <a:t>L’Ouverture</a:t>
            </a:r>
            <a:r>
              <a:rPr lang="en-US" sz="2600" dirty="0" smtClean="0"/>
              <a:t> vs. </a:t>
            </a:r>
            <a:r>
              <a:rPr lang="en-US" sz="2600" kern="1200" dirty="0"/>
              <a:t>André </a:t>
            </a:r>
            <a:r>
              <a:rPr lang="en-US" sz="2600" kern="1200" dirty="0" err="1"/>
              <a:t>Rigaud</a:t>
            </a:r>
            <a:r>
              <a:rPr lang="en-US" sz="2600" kern="1200" dirty="0"/>
              <a:t> (1761–1811</a:t>
            </a:r>
            <a:r>
              <a:rPr lang="en-US" sz="2600" kern="1200" dirty="0" smtClean="0"/>
              <a:t>)</a:t>
            </a:r>
          </a:p>
          <a:p>
            <a:pPr marL="514350" indent="-514350">
              <a:buAutoNum type="arabicPeriod"/>
            </a:pPr>
            <a:r>
              <a:rPr lang="en-US" sz="2600" kern="1200" dirty="0" smtClean="0"/>
              <a:t>Free colored elite vs. former slaves</a:t>
            </a:r>
          </a:p>
          <a:p>
            <a:pPr marL="514350" indent="-514350">
              <a:buAutoNum type="arabicPeriod"/>
            </a:pPr>
            <a:r>
              <a:rPr lang="en-US" sz="2600" kern="1200" dirty="0" err="1" smtClean="0"/>
              <a:t>L’Ouverture</a:t>
            </a:r>
            <a:r>
              <a:rPr lang="en-US" sz="2600" kern="1200" dirty="0" smtClean="0"/>
              <a:t> defeated </a:t>
            </a:r>
            <a:r>
              <a:rPr lang="en-US" sz="2600" kern="1200" dirty="0" err="1" smtClean="0"/>
              <a:t>Rigaud</a:t>
            </a:r>
            <a:r>
              <a:rPr lang="en-US" sz="2600" kern="1200" dirty="0" smtClean="0"/>
              <a:t> (1799)</a:t>
            </a:r>
          </a:p>
          <a:p>
            <a:pPr marL="514350" indent="-514350">
              <a:buAutoNum type="arabicPeriod"/>
            </a:pPr>
            <a:r>
              <a:rPr lang="en-US" sz="2600" kern="1200" dirty="0" smtClean="0"/>
              <a:t>Napoleon sent army to crush the new regime; </a:t>
            </a:r>
            <a:r>
              <a:rPr lang="en-US" sz="2600" kern="1200" dirty="0" err="1" smtClean="0"/>
              <a:t>L’Ouverture</a:t>
            </a:r>
            <a:r>
              <a:rPr lang="en-US" sz="2600" kern="1200" dirty="0" smtClean="0"/>
              <a:t> arrested and deported</a:t>
            </a:r>
          </a:p>
        </p:txBody>
      </p:sp>
    </p:spTree>
    <p:extLst>
      <p:ext uri="{BB962C8B-B14F-4D97-AF65-F5344CB8AC3E}">
        <p14:creationId xmlns:p14="http://schemas.microsoft.com/office/powerpoint/2010/main" val="756947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The Haitian Revolution, 1791 – 1804 </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3"/>
            </a:pPr>
            <a:r>
              <a:rPr lang="en-US" sz="2600" b="1" dirty="0" smtClean="0"/>
              <a:t>The War of Haitian Independence</a:t>
            </a:r>
          </a:p>
          <a:p>
            <a:pPr marL="514350" indent="-514350">
              <a:buFont typeface="+mj-lt"/>
              <a:buAutoNum type="arabicPeriod" startAt="5"/>
            </a:pPr>
            <a:r>
              <a:rPr lang="en-US" sz="2600" kern="1200" dirty="0" smtClean="0"/>
              <a:t>Jean Jacques Dessalines declared the independence of Saint-Domingue (1804)</a:t>
            </a:r>
          </a:p>
          <a:p>
            <a:pPr marL="514350" indent="-514350">
              <a:buAutoNum type="arabicPeriod" startAt="5"/>
            </a:pPr>
            <a:r>
              <a:rPr lang="en-US" sz="2600" kern="1200" dirty="0" smtClean="0"/>
              <a:t>Haitian constitution ratified in 1805</a:t>
            </a:r>
          </a:p>
          <a:p>
            <a:pPr marL="514350" indent="-514350">
              <a:buAutoNum type="arabicPeriod" startAt="5"/>
            </a:pPr>
            <a:r>
              <a:rPr lang="en-US" sz="2600" kern="1200" dirty="0" smtClean="0"/>
              <a:t>President Jefferson refused to recognize Haiti</a:t>
            </a:r>
          </a:p>
        </p:txBody>
      </p:sp>
    </p:spTree>
    <p:extLst>
      <p:ext uri="{BB962C8B-B14F-4D97-AF65-F5344CB8AC3E}">
        <p14:creationId xmlns:p14="http://schemas.microsoft.com/office/powerpoint/2010/main" val="1599328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war for Haitian independence from 1791 to 1804. &#10;The map shows the first phase of the slave insurrection taking place in 1791 in the area around Grane Riviere and Le Cap. In 1791, Vincent Oge is executed at Le Cap. The British invade in 1793 at the coastal cities of Jeremie and Mole Saint Nicolas. The British occupy the capital of Port-au-Prince from 1794-1798. The city of Les Cayes is controlled by the forces of Andre Rigaud from 1794 to 1800. In 1801, Santo Domingo is invaded by the forces of Toussaint L'Ouverture, and the French forces commanded by Charles Victor Emmanuel Leclerc take over Le Cap in February of 1802. "/>
          <p:cNvPicPr>
            <a:picLocks noChangeAspect="1"/>
          </p:cNvPicPr>
          <p:nvPr/>
        </p:nvPicPr>
        <p:blipFill>
          <a:blip r:embed="rId2"/>
          <a:stretch>
            <a:fillRect/>
          </a:stretch>
        </p:blipFill>
        <p:spPr>
          <a:xfrm>
            <a:off x="304800" y="417576"/>
            <a:ext cx="8534400" cy="602284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Background to Revolution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Seven Years’ War</a:t>
            </a:r>
          </a:p>
          <a:p>
            <a:pPr marL="514350" indent="-514350">
              <a:buAutoNum type="arabicPeriod"/>
            </a:pPr>
            <a:r>
              <a:rPr lang="en-US" sz="2600" dirty="0" smtClean="0"/>
              <a:t>Prussia survived attempt to re-establish Habsburg rule</a:t>
            </a:r>
          </a:p>
          <a:p>
            <a:pPr marL="514350" indent="-514350">
              <a:buAutoNum type="arabicPeriod"/>
            </a:pPr>
            <a:r>
              <a:rPr lang="en-US" sz="2600" dirty="0" smtClean="0"/>
              <a:t>War broke out in North America between the French and British colonies</a:t>
            </a:r>
          </a:p>
          <a:p>
            <a:pPr marL="514350" indent="-514350">
              <a:buAutoNum type="arabicPeriod"/>
            </a:pPr>
            <a:r>
              <a:rPr lang="en-US" sz="2600" dirty="0" smtClean="0"/>
              <a:t>The 1763 Treaty of Paris</a:t>
            </a:r>
          </a:p>
          <a:p>
            <a:pPr marL="514350" indent="-514350">
              <a:buAutoNum type="arabicPeriod"/>
            </a:pPr>
            <a:r>
              <a:rPr lang="en-US" sz="2600" dirty="0" smtClean="0"/>
              <a:t>Britain, the leading European power</a:t>
            </a:r>
          </a:p>
          <a:p>
            <a:pPr marL="514350" indent="-514350">
              <a:buAutoNum type="arabicPeriod"/>
            </a:pPr>
            <a:r>
              <a:rPr lang="en-US" sz="2600" dirty="0" smtClean="0"/>
              <a:t>France retained Caribbean colonies</a:t>
            </a:r>
          </a:p>
          <a:p>
            <a:pPr marL="514350" indent="-514350">
              <a:buAutoNum type="arabicPeriod"/>
            </a:pPr>
            <a:r>
              <a:rPr lang="en-US" sz="2600" dirty="0" smtClean="0"/>
              <a:t>Both governments raised taxes to repay loans</a:t>
            </a:r>
            <a:endParaRPr lang="en-US" sz="2600" dirty="0"/>
          </a:p>
        </p:txBody>
      </p:sp>
    </p:spTree>
    <p:extLst>
      <p:ext uri="{BB962C8B-B14F-4D97-AF65-F5344CB8AC3E}">
        <p14:creationId xmlns:p14="http://schemas.microsoft.com/office/powerpoint/2010/main" val="306887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an claims in North America and India before and after the Seven Years' War from 1755 to 1763. &#10;By 1763, Austria, France, Russia, Saxony, Spain, and Sweden were allies and controlled much of Europe. Great Britain, Portugal, and Prussia were also allies, controlling smaller portions of Europe but staking large claims in North America and India. An inset map shows that Great Britain had territorial claims in a large area of India surrounding the city of Calcutta, as well as a swath of territory along the eastern coast of the continent. The British also controlled much of Canada - including the once-French-controlled area around the Hudson Bay and Quebec. It also claimed the original thirteen colonies and expanded further west to the Mississippi River, including the area around the Great Lakes. Spanish territory included much of the western half of North America, Central America, the Caribbean Islands, and South America (with the exception of British-controlled Belize, the Mosquito Coast, and Jamaica). The French had a few small holdings and Russia controlled the coasts of Alaska. Main areas of conflict during the Seven Years' War are shown in Prussia and Saxony. There were also areas of conflict in Portugal, the islands of Guadeloupe and Martinique, and in India near Calcutta, Madras, and Pondicherry. Poland-Lithuania, the Ottoman Empire, and the region of Italy surrounding Rome managed to stay neutral. "/>
          <p:cNvPicPr>
            <a:picLocks noChangeAspect="1"/>
          </p:cNvPicPr>
          <p:nvPr/>
        </p:nvPicPr>
        <p:blipFill>
          <a:blip r:embed="rId3"/>
          <a:stretch>
            <a:fillRect/>
          </a:stretch>
        </p:blipFill>
        <p:spPr>
          <a:xfrm>
            <a:off x="381000" y="265176"/>
            <a:ext cx="8382000" cy="63276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an claims in North America and India before and after the Seven Years' War from 1755 to 1763. &#10;By 1763, Austria, France, Russia, Saxony, Spain, and Sweden were allies and controlled much of Europe. Great Britain, Portugal, and Prussia were also allies, controlling smaller portions of Europe but staking large claims in North America and India. An inset map shows that Great Britain had territorial claims in a large area of India surrounding the city of Calcutta, as well as a swath of territory along the eastern coast of the continent. The British also controlled much of Canada - including the once-French-controlled area around the Hudson Bay and Quebec. It also claimed the original thirteen colonies and expanded further west to the Mississippi River, including the area around the Great Lakes. Spanish territory included much of the western half of North America, Central America, the Caribbean Islands, and South America (with the exception of British-controlled Belize, the Mosquito Coast, and Jamaica). The French had a few small holdings and Russia controlled the coasts of Alaska. Main areas of conflict during the Seven Years' War are shown in Prussia and Saxony. There were also areas of conflict in Portugal, the islands of Guadeloupe and Martinique, and in India near Calcutta, Madras, and Pondicherry. Poland-Lithuania, the Ottoman Empire, and the region of Italy surrounding Rome managed to stay neutral. "/>
          <p:cNvPicPr>
            <a:picLocks noChangeAspect="1"/>
          </p:cNvPicPr>
          <p:nvPr/>
        </p:nvPicPr>
        <p:blipFill>
          <a:blip r:embed="rId3"/>
          <a:stretch>
            <a:fillRect/>
          </a:stretch>
        </p:blipFill>
        <p:spPr>
          <a:xfrm>
            <a:off x="1249679" y="265176"/>
            <a:ext cx="6644640" cy="63276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720</TotalTime>
  <Words>8964</Words>
  <Application>Microsoft Office PowerPoint</Application>
  <PresentationFormat>On-screen Show (4:3)</PresentationFormat>
  <Paragraphs>540</Paragraphs>
  <Slides>62</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ＭＳ Ｐゴシック</vt:lpstr>
      <vt:lpstr>Arial</vt:lpstr>
      <vt:lpstr>Verdana</vt:lpstr>
      <vt:lpstr>Blank Presentation</vt:lpstr>
      <vt:lpstr>A History of Western Society Twelfth Edition</vt:lpstr>
      <vt:lpstr>PowerPoint Presentation</vt:lpstr>
      <vt:lpstr>I. Background to Revolution</vt:lpstr>
      <vt:lpstr>I. Background to Revolution</vt:lpstr>
      <vt:lpstr>I. Background to Revolution</vt:lpstr>
      <vt:lpstr>I. Background to Revolution</vt:lpstr>
      <vt:lpstr>I. Background to Revolution</vt:lpstr>
      <vt:lpstr>PowerPoint Presentation</vt:lpstr>
      <vt:lpstr>PowerPoint Presentation</vt:lpstr>
      <vt:lpstr>PowerPoint Presentation</vt:lpstr>
      <vt:lpstr>PowerPoint Presentation</vt:lpstr>
      <vt:lpstr>II. The American Revolutionary Era, 1775 – 1789</vt:lpstr>
      <vt:lpstr>II. The American Revolutionary Era, 1775 – 1789</vt:lpstr>
      <vt:lpstr>PowerPoint Presentation</vt:lpstr>
      <vt:lpstr>II. The American Revolutionary Era, 1775 – 1789</vt:lpstr>
      <vt:lpstr>II. The American Revolutionary Era, 1775 – 1789</vt:lpstr>
      <vt:lpstr>II. The American Revolutionary Era, 1775 – 1789</vt:lpstr>
      <vt:lpstr>II. The American Revolutionary Era, 1775 – 1789</vt:lpstr>
      <vt:lpstr>III. Revolution in France, 1789 – 1791</vt:lpstr>
      <vt:lpstr>III. Revolution in France, 1789 – 1791</vt:lpstr>
      <vt:lpstr>PowerPoint Presentation</vt:lpstr>
      <vt:lpstr>III. Revolution in France, 1789 – 1791</vt:lpstr>
      <vt:lpstr>PowerPoint Presentation</vt:lpstr>
      <vt:lpstr>III. Revolution in France, 1789 – 1791</vt:lpstr>
      <vt:lpstr>PowerPoint Presentation</vt:lpstr>
      <vt:lpstr>PowerPoint Presentation</vt:lpstr>
      <vt:lpstr>III. Revolution in France, 1789 – 1791</vt:lpstr>
      <vt:lpstr>III. Revolution in France, 1789 – 1791</vt:lpstr>
      <vt:lpstr>PowerPoint Presentation</vt:lpstr>
      <vt:lpstr>IV. World War and Republican France, 1791 – 1799 </vt:lpstr>
      <vt:lpstr>IV. World War and Republican France, 1791 – 1799 </vt:lpstr>
      <vt:lpstr>IV. World War and Republican France, 1791 – 1799 </vt:lpstr>
      <vt:lpstr>IV. World War and Republican France, 1791 – 1799 </vt:lpstr>
      <vt:lpstr>PowerPoint Presentation</vt:lpstr>
      <vt:lpstr>PowerPoint Presentation</vt:lpstr>
      <vt:lpstr>PowerPoint Presentation</vt:lpstr>
      <vt:lpstr>IV. World War and Republican France, 1791 – 1799 </vt:lpstr>
      <vt:lpstr>PowerPoint Presentation</vt:lpstr>
      <vt:lpstr>PowerPoint Presentation</vt:lpstr>
      <vt:lpstr>PowerPoint Presentation</vt:lpstr>
      <vt:lpstr>IV. World War and Republican France, 1791 – 1799 </vt:lpstr>
      <vt:lpstr>PowerPoint Presentation</vt:lpstr>
      <vt:lpstr>PowerPoint Presentation</vt:lpstr>
      <vt:lpstr>V. The Napoleonic Era, 1799 – 1815</vt:lpstr>
      <vt:lpstr>V. The Napoleonic Era, 1799 – 1815</vt:lpstr>
      <vt:lpstr>PowerPoint Presentation</vt:lpstr>
      <vt:lpstr>V. The Napoleonic Era, 1799 – 1815</vt:lpstr>
      <vt:lpstr>PowerPoint Presentation</vt:lpstr>
      <vt:lpstr>V. The Napoleonic Era, 1799 – 1815</vt:lpstr>
      <vt:lpstr>V. The Napoleonic Era, 1799 – 1815</vt:lpstr>
      <vt:lpstr>PowerPoint Presentation</vt:lpstr>
      <vt:lpstr>V. The Napoleonic Era, 1799 – 1815</vt:lpstr>
      <vt:lpstr>PowerPoint Presentation</vt:lpstr>
      <vt:lpstr>VI. The Haitian Revolution, 1791 – 1804 </vt:lpstr>
      <vt:lpstr>VI. The Haitian Revolution, 1791 – 1804 </vt:lpstr>
      <vt:lpstr>PowerPoint Presentation</vt:lpstr>
      <vt:lpstr>VI. The Haitian Revolution, 1791 – 1804 </vt:lpstr>
      <vt:lpstr>PowerPoint Presentation</vt:lpstr>
      <vt:lpstr>PowerPoint Presentation</vt:lpstr>
      <vt:lpstr>VI. The Haitian Revolution, 1791 – 1804 </vt:lpstr>
      <vt:lpstr>VI. The Haitian Revolution, 1791 – 1804 </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141</cp:revision>
  <dcterms:created xsi:type="dcterms:W3CDTF">2016-07-12T22:25:24Z</dcterms:created>
  <dcterms:modified xsi:type="dcterms:W3CDTF">2017-03-29T20:46:43Z</dcterms:modified>
  <cp:category/>
</cp:coreProperties>
</file>