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9" r:id="rId2"/>
    <p:sldId id="260" r:id="rId3"/>
    <p:sldId id="280" r:id="rId4"/>
    <p:sldId id="282" r:id="rId5"/>
    <p:sldId id="261" r:id="rId6"/>
    <p:sldId id="284" r:id="rId7"/>
    <p:sldId id="286" r:id="rId8"/>
    <p:sldId id="262" r:id="rId9"/>
    <p:sldId id="288" r:id="rId10"/>
    <p:sldId id="289" r:id="rId11"/>
    <p:sldId id="290" r:id="rId12"/>
    <p:sldId id="293" r:id="rId13"/>
    <p:sldId id="295" r:id="rId14"/>
    <p:sldId id="324" r:id="rId15"/>
    <p:sldId id="263" r:id="rId16"/>
    <p:sldId id="297" r:id="rId17"/>
    <p:sldId id="299" r:id="rId18"/>
    <p:sldId id="279" r:id="rId19"/>
    <p:sldId id="301" r:id="rId20"/>
    <p:sldId id="264" r:id="rId21"/>
    <p:sldId id="303" r:id="rId22"/>
    <p:sldId id="304" r:id="rId23"/>
    <p:sldId id="265" r:id="rId24"/>
    <p:sldId id="307" r:id="rId25"/>
    <p:sldId id="325" r:id="rId26"/>
    <p:sldId id="266" r:id="rId27"/>
    <p:sldId id="308" r:id="rId28"/>
    <p:sldId id="267" r:id="rId29"/>
    <p:sldId id="268" r:id="rId30"/>
    <p:sldId id="269" r:id="rId31"/>
    <p:sldId id="270" r:id="rId32"/>
    <p:sldId id="271" r:id="rId33"/>
    <p:sldId id="272" r:id="rId34"/>
    <p:sldId id="310" r:id="rId35"/>
    <p:sldId id="326" r:id="rId36"/>
    <p:sldId id="312" r:id="rId37"/>
    <p:sldId id="273" r:id="rId38"/>
    <p:sldId id="315" r:id="rId39"/>
    <p:sldId id="317" r:id="rId40"/>
    <p:sldId id="318" r:id="rId41"/>
    <p:sldId id="320" r:id="rId42"/>
    <p:sldId id="321" r:id="rId43"/>
    <p:sldId id="274" r:id="rId44"/>
    <p:sldId id="275" r:id="rId45"/>
    <p:sldId id="276" r:id="rId46"/>
    <p:sldId id="277" r:id="rId47"/>
    <p:sldId id="323" r:id="rId48"/>
    <p:sldId id="27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108"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108"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108"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108"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108" charset="0"/>
        <a:ea typeface="+mn-ea"/>
        <a:cs typeface="+mn-cs"/>
      </a:defRPr>
    </a:lvl5pPr>
    <a:lvl6pPr marL="2286000" algn="l" defTabSz="457200" rtl="0" eaLnBrk="1" latinLnBrk="0" hangingPunct="1">
      <a:defRPr sz="2400" kern="1200">
        <a:solidFill>
          <a:schemeClr val="tx1"/>
        </a:solidFill>
        <a:latin typeface="Verdana" pitchFamily="-108" charset="0"/>
        <a:ea typeface="+mn-ea"/>
        <a:cs typeface="+mn-cs"/>
      </a:defRPr>
    </a:lvl6pPr>
    <a:lvl7pPr marL="2743200" algn="l" defTabSz="457200" rtl="0" eaLnBrk="1" latinLnBrk="0" hangingPunct="1">
      <a:defRPr sz="2400" kern="1200">
        <a:solidFill>
          <a:schemeClr val="tx1"/>
        </a:solidFill>
        <a:latin typeface="Verdana" pitchFamily="-108" charset="0"/>
        <a:ea typeface="+mn-ea"/>
        <a:cs typeface="+mn-cs"/>
      </a:defRPr>
    </a:lvl7pPr>
    <a:lvl8pPr marL="3200400" algn="l" defTabSz="457200" rtl="0" eaLnBrk="1" latinLnBrk="0" hangingPunct="1">
      <a:defRPr sz="2400" kern="1200">
        <a:solidFill>
          <a:schemeClr val="tx1"/>
        </a:solidFill>
        <a:latin typeface="Verdana" pitchFamily="-108" charset="0"/>
        <a:ea typeface="+mn-ea"/>
        <a:cs typeface="+mn-cs"/>
      </a:defRPr>
    </a:lvl8pPr>
    <a:lvl9pPr marL="3657600" algn="l" defTabSz="457200" rtl="0" eaLnBrk="1" latinLnBrk="0" hangingPunct="1">
      <a:defRPr sz="2400" kern="1200">
        <a:solidFill>
          <a:schemeClr val="tx1"/>
        </a:solidFill>
        <a:latin typeface="Verdana"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322"/>
    <a:srgbClr val="233B71"/>
    <a:srgbClr val="1B1717"/>
    <a:srgbClr val="BF5D1D"/>
    <a:srgbClr val="486641"/>
    <a:srgbClr val="292A6F"/>
    <a:srgbClr val="C3831E"/>
    <a:srgbClr val="E82434"/>
    <a:srgbClr val="FFFFFF"/>
    <a:srgbClr val="843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0" autoAdjust="0"/>
    <p:restoredTop sz="55126" autoAdjust="0"/>
  </p:normalViewPr>
  <p:slideViewPr>
    <p:cSldViewPr snapToGrid="0">
      <p:cViewPr varScale="1">
        <p:scale>
          <a:sx n="39" d="100"/>
          <a:sy n="39" d="100"/>
        </p:scale>
        <p:origin x="18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34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34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34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039406-2230-E743-A235-4F4937F475B6}" type="slidenum">
              <a:rPr lang="en-US"/>
              <a:pPr/>
              <a:t>‹#›</a:t>
            </a:fld>
            <a:endParaRPr lang="en-US"/>
          </a:p>
        </p:txBody>
      </p:sp>
    </p:spTree>
    <p:extLst>
      <p:ext uri="{BB962C8B-B14F-4D97-AF65-F5344CB8AC3E}">
        <p14:creationId xmlns:p14="http://schemas.microsoft.com/office/powerpoint/2010/main" val="3304901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108" charset="0"/>
        <a:ea typeface="+mn-ea"/>
        <a:cs typeface="+mn-cs"/>
      </a:defRPr>
    </a:lvl1pPr>
    <a:lvl2pPr marL="457200" algn="l" rtl="0" fontAlgn="base">
      <a:spcBef>
        <a:spcPct val="30000"/>
      </a:spcBef>
      <a:spcAft>
        <a:spcPct val="0"/>
      </a:spcAft>
      <a:defRPr sz="1200" kern="1200">
        <a:solidFill>
          <a:schemeClr val="tx1"/>
        </a:solidFill>
        <a:latin typeface="Verdana" pitchFamily="-108"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Verdana" pitchFamily="-108"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Verdana" pitchFamily="-108"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Verdana"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1541E-A86D-0C4F-876A-55AD02A2D12F}" type="slidenum">
              <a:rPr lang="en-US"/>
              <a:pPr/>
              <a:t>1</a:t>
            </a:fld>
            <a:endParaRPr lang="en-US"/>
          </a:p>
        </p:txBody>
      </p:sp>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91454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AutoNum type="romanUcPeriod"/>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Marriage and the Family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Verdana" pitchFamily="-10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 Sex on the Margins of Society</a:t>
            </a:r>
          </a:p>
          <a:p>
            <a:r>
              <a:rPr lang="en-US" sz="1200" kern="1200" dirty="0" smtClean="0">
                <a:solidFill>
                  <a:schemeClr val="tx1"/>
                </a:solidFill>
                <a:effectLst/>
                <a:latin typeface="Verdana" pitchFamily="-108" charset="0"/>
                <a:ea typeface="+mn-ea"/>
                <a:cs typeface="+mn-cs"/>
              </a:rPr>
              <a:t>6. Protected by their status, nobles and royals such as King James I sometimes openly indulged their same-sex passions, which were accepted as long as they married and produced legitimate heirs.</a:t>
            </a:r>
          </a:p>
          <a:p>
            <a:r>
              <a:rPr lang="en-US" sz="1200" kern="1200" dirty="0" smtClean="0">
                <a:solidFill>
                  <a:schemeClr val="tx1"/>
                </a:solidFill>
                <a:effectLst/>
                <a:latin typeface="Verdana" pitchFamily="-108" charset="0"/>
                <a:ea typeface="+mn-ea"/>
                <a:cs typeface="+mn-cs"/>
              </a:rPr>
              <a:t>7. In the late seventeenth century, new homosexual subcultures began to emerge in Paris, Amsterdam, and London, with their own slang, meeting places, and styles of dress and a belief that their same-sex desire made them fundamentally different from other men.</a:t>
            </a:r>
          </a:p>
          <a:p>
            <a:r>
              <a:rPr lang="en-US" sz="1200" kern="1200" dirty="0" smtClean="0">
                <a:solidFill>
                  <a:schemeClr val="tx1"/>
                </a:solidFill>
                <a:effectLst/>
                <a:latin typeface="Verdana" pitchFamily="-108" charset="0"/>
                <a:ea typeface="+mn-ea"/>
                <a:cs typeface="+mn-cs"/>
              </a:rPr>
              <a:t>8. Same-sex relations existed among women as well, but they attracted less anxiety and condemnation than those among men.</a:t>
            </a:r>
          </a:p>
          <a:p>
            <a:r>
              <a:rPr lang="en-US" sz="1200" kern="1200" dirty="0" smtClean="0">
                <a:solidFill>
                  <a:schemeClr val="tx1"/>
                </a:solidFill>
                <a:effectLst/>
                <a:latin typeface="Verdana" pitchFamily="-108" charset="0"/>
                <a:ea typeface="+mn-ea"/>
                <a:cs typeface="+mn-cs"/>
              </a:rPr>
              <a:t>9. The beginnings of a distinctive lesbian subculture appeared in London at the end of the eighteenth century. </a:t>
            </a:r>
          </a:p>
          <a:p>
            <a:r>
              <a:rPr lang="en-US" sz="1200" kern="1200" dirty="0" smtClean="0">
                <a:solidFill>
                  <a:schemeClr val="tx1"/>
                </a:solidFill>
                <a:effectLst/>
                <a:latin typeface="Verdana" pitchFamily="-108" charset="0"/>
                <a:ea typeface="+mn-ea"/>
                <a:cs typeface="+mn-cs"/>
              </a:rPr>
              <a:t>10. Across the early modern period, traditional tolerance for sexual activities outside of heterosexual marriage faded, as attacks on court immorality and calls for virtue and morality for middle-class men increased.</a:t>
            </a:r>
          </a:p>
          <a:p>
            <a:endParaRPr lang="en-US" sz="1200" b="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039406-2230-E743-A235-4F4937F475B6}" type="slidenum">
              <a:rPr lang="en-US" smtClean="0"/>
              <a:pPr/>
              <a:t>10</a:t>
            </a:fld>
            <a:endParaRPr lang="en-US"/>
          </a:p>
        </p:txBody>
      </p:sp>
    </p:spTree>
    <p:extLst>
      <p:ext uri="{BB962C8B-B14F-4D97-AF65-F5344CB8AC3E}">
        <p14:creationId xmlns:p14="http://schemas.microsoft.com/office/powerpoint/2010/main" val="403280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II. Children and Education</a:t>
            </a:r>
          </a:p>
          <a:p>
            <a:pPr marL="228600" indent="-228600">
              <a:buAutoNum type="alphaUcPeriod"/>
            </a:pPr>
            <a:r>
              <a:rPr lang="en-US" sz="1000" b="1" baseline="0" dirty="0" smtClean="0">
                <a:latin typeface="Arial" panose="020B0604020202020204" pitchFamily="34" charset="0"/>
                <a:cs typeface="Arial" panose="020B0604020202020204" pitchFamily="34" charset="0"/>
              </a:rPr>
              <a:t>Child Care and Nursing</a:t>
            </a:r>
          </a:p>
          <a:p>
            <a:r>
              <a:rPr lang="en-US" sz="1050" kern="1200" dirty="0" smtClean="0">
                <a:solidFill>
                  <a:schemeClr val="tx1"/>
                </a:solidFill>
                <a:effectLst/>
                <a:latin typeface="Verdana" pitchFamily="-108" charset="0"/>
                <a:ea typeface="+mn-ea"/>
                <a:cs typeface="+mn-cs"/>
              </a:rPr>
              <a:t>1. Newborns were vulnerable to infectious diseases and to dehydration brought on by bouts of ordinary diarrhea. Of those who survived infancy, many more died in childhood.</a:t>
            </a:r>
          </a:p>
          <a:p>
            <a:r>
              <a:rPr lang="en-US" sz="1000" kern="1200" dirty="0" smtClean="0">
                <a:solidFill>
                  <a:schemeClr val="tx1"/>
                </a:solidFill>
                <a:effectLst/>
                <a:latin typeface="Verdana" pitchFamily="-108" charset="0"/>
                <a:ea typeface="+mn-ea"/>
                <a:cs typeface="+mn-cs"/>
              </a:rPr>
              <a:t>2. Women of the lower classes generally breast-fed their infants for two years or more, which limited the mothers’ fertility but provided infants with precious immunity-producing substances. Areas where babies were not breastfed—for example, Scandinavia, and central and eastern Europe—produced the highest infant mortality rates. </a:t>
            </a:r>
          </a:p>
          <a:p>
            <a:r>
              <a:rPr lang="en-US" sz="1000" kern="1200" dirty="0" smtClean="0">
                <a:solidFill>
                  <a:schemeClr val="tx1"/>
                </a:solidFill>
                <a:effectLst/>
                <a:latin typeface="Verdana" pitchFamily="-108" charset="0"/>
                <a:ea typeface="+mn-ea"/>
                <a:cs typeface="+mn-cs"/>
              </a:rPr>
              <a:t>3. Instead of nursing their own children, women of the aristocracy and upper middle class typically hired live-in wet nurses. Working women in the cities also relied on wet nurses because they needed to earn a living; they turned to the cheaper services of women in the countryside. </a:t>
            </a:r>
          </a:p>
          <a:p>
            <a:r>
              <a:rPr lang="en-US" sz="1000" kern="1200" dirty="0" smtClean="0">
                <a:solidFill>
                  <a:schemeClr val="tx1"/>
                </a:solidFill>
                <a:effectLst/>
                <a:latin typeface="Verdana" pitchFamily="-108" charset="0"/>
                <a:ea typeface="+mn-ea"/>
                <a:cs typeface="+mn-cs"/>
              </a:rPr>
              <a:t>4. Rural wet-nursing was a widespread business in the eighteenth century, conducted within the framework of the putting-out system, in which children would actually live with the wet nurse until weaned.</a:t>
            </a:r>
          </a:p>
          <a:p>
            <a:r>
              <a:rPr lang="en-US" sz="1000" kern="1200" dirty="0" smtClean="0">
                <a:solidFill>
                  <a:schemeClr val="tx1"/>
                </a:solidFill>
                <a:effectLst/>
                <a:latin typeface="Verdana" pitchFamily="-108" charset="0"/>
                <a:ea typeface="+mn-ea"/>
                <a:cs typeface="+mn-cs"/>
              </a:rPr>
              <a:t>5. Reliance on wet nurses raised levels of infant mortality due to the dangers of travel, the lack of supervision of conditions in wet nurses’ homes, and the need to share milk between a wet nurse’s own baby and the one or more babies she was hired to feed. </a:t>
            </a:r>
          </a:p>
          <a:p>
            <a:r>
              <a:rPr lang="en-US" sz="1000" kern="1200" dirty="0" smtClean="0">
                <a:solidFill>
                  <a:schemeClr val="tx1"/>
                </a:solidFill>
                <a:effectLst/>
                <a:latin typeface="Verdana" pitchFamily="-108" charset="0"/>
                <a:ea typeface="+mn-ea"/>
                <a:cs typeface="+mn-cs"/>
              </a:rPr>
              <a:t>6. High infant mortality rates correlated with high fertility, and, on balance, the number of children who survived to adulthood tended to be the same across Europe, with higher births balancing the greater loss of life in areas that relied on wet-nursing.</a:t>
            </a:r>
          </a:p>
          <a:p>
            <a:r>
              <a:rPr lang="en-US" sz="1000" kern="1200" dirty="0" smtClean="0">
                <a:solidFill>
                  <a:schemeClr val="tx1"/>
                </a:solidFill>
                <a:effectLst/>
                <a:latin typeface="Verdana" pitchFamily="-108" charset="0"/>
                <a:ea typeface="+mn-ea"/>
                <a:cs typeface="+mn-cs"/>
              </a:rPr>
              <a:t>7.</a:t>
            </a:r>
            <a:r>
              <a:rPr lang="en-US" sz="1000" kern="1200" baseline="0" dirty="0" smtClean="0">
                <a:solidFill>
                  <a:schemeClr val="tx1"/>
                </a:solidFill>
                <a:effectLst/>
                <a:latin typeface="Verdana" pitchFamily="-108" charset="0"/>
                <a:ea typeface="+mn-ea"/>
                <a:cs typeface="+mn-cs"/>
              </a:rPr>
              <a:t> </a:t>
            </a:r>
            <a:r>
              <a:rPr lang="en-US" sz="1000" kern="1200" dirty="0" smtClean="0">
                <a:solidFill>
                  <a:schemeClr val="tx1"/>
                </a:solidFill>
                <a:effectLst/>
                <a:latin typeface="Verdana" pitchFamily="-108" charset="0"/>
                <a:ea typeface="+mn-ea"/>
                <a:cs typeface="+mn-cs"/>
              </a:rPr>
              <a:t>In the second half of the eighteenth century, critics blamed a perceived decline in population on women’s failure to nurture their children properly</a:t>
            </a:r>
            <a:r>
              <a:rPr lang="en-US" sz="1000" dirty="0"/>
              <a:t>.</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11</a:t>
            </a:fld>
            <a:endParaRPr lang="en-US" dirty="0"/>
          </a:p>
        </p:txBody>
      </p:sp>
    </p:spTree>
    <p:extLst>
      <p:ext uri="{BB962C8B-B14F-4D97-AF65-F5344CB8AC3E}">
        <p14:creationId xmlns:p14="http://schemas.microsoft.com/office/powerpoint/2010/main" val="403288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 Children and Education</a:t>
            </a:r>
          </a:p>
          <a:p>
            <a:endParaRPr lang="en-US" dirty="0" smtClean="0"/>
          </a:p>
          <a:p>
            <a:r>
              <a:rPr lang="en-US" sz="1000" b="1" dirty="0" smtClean="0">
                <a:latin typeface="Arial" panose="020B0604020202020204" pitchFamily="34" charset="0"/>
                <a:cs typeface="Arial" panose="020B0604020202020204" pitchFamily="34" charset="0"/>
              </a:rPr>
              <a:t>B. Foundlings and Infanticide</a:t>
            </a:r>
          </a:p>
          <a:p>
            <a:r>
              <a:rPr lang="en-US" sz="1200" kern="1200" dirty="0" smtClean="0">
                <a:solidFill>
                  <a:schemeClr val="tx1"/>
                </a:solidFill>
                <a:effectLst/>
                <a:latin typeface="Verdana" pitchFamily="-108" charset="0"/>
                <a:ea typeface="+mn-ea"/>
                <a:cs typeface="+mn-cs"/>
              </a:rPr>
              <a:t>1. The young woman who could not provide for an unwanted child had few choices: abortions were illegal and dangerous, so some hid their pregnancies, delivered in secret, and then smothered their newborn infants.</a:t>
            </a:r>
          </a:p>
          <a:p>
            <a:r>
              <a:rPr lang="en-US" sz="1200" kern="1200" dirty="0" smtClean="0">
                <a:solidFill>
                  <a:schemeClr val="tx1"/>
                </a:solidFill>
                <a:effectLst/>
                <a:latin typeface="Verdana" pitchFamily="-108" charset="0"/>
                <a:ea typeface="+mn-ea"/>
                <a:cs typeface="+mn-cs"/>
              </a:rPr>
              <a:t>2. Infanticide was punishable by death if discovered.</a:t>
            </a:r>
          </a:p>
          <a:p>
            <a:r>
              <a:rPr lang="en-US" sz="1200" kern="1200" dirty="0" smtClean="0">
                <a:solidFill>
                  <a:schemeClr val="tx1"/>
                </a:solidFill>
                <a:effectLst/>
                <a:latin typeface="Verdana" pitchFamily="-108" charset="0"/>
                <a:ea typeface="+mn-ea"/>
                <a:cs typeface="+mn-cs"/>
              </a:rPr>
              <a:t>3. Foundling homes (orphanages) first took hold in Italy, Spain, and Portugal in the sixteenth century and spread to France and then the rest of Europe.</a:t>
            </a:r>
          </a:p>
          <a:p>
            <a:r>
              <a:rPr lang="en-US" sz="1200" kern="1200" dirty="0" smtClean="0">
                <a:solidFill>
                  <a:schemeClr val="tx1"/>
                </a:solidFill>
                <a:effectLst/>
                <a:latin typeface="Verdana" pitchFamily="-108" charset="0"/>
                <a:ea typeface="+mn-ea"/>
                <a:cs typeface="+mn-cs"/>
              </a:rPr>
              <a:t>4. As new foundling homes were established, the number of foundlings being cared for surged; by the end of the eighteenth century, European foundling hospitals were admitting around one hundred thousand abandoned children each year.</a:t>
            </a:r>
            <a:r>
              <a:rPr lang="en-US" sz="1000" kern="1200" dirty="0" smtClean="0">
                <a:solidFill>
                  <a:schemeClr val="tx1"/>
                </a:solidFill>
                <a:effectLst/>
                <a:latin typeface="Verdana" pitchFamily="-108" charset="0"/>
                <a:ea typeface="+mn-ea"/>
                <a:cs typeface="+mn-cs"/>
              </a:rPr>
              <a:t> By the 1770s one-third of all babies born in Paris were being immediately abandoned to foundling homes by their mothers, and one-third of those came from married couples who were too poor to feed another child.</a:t>
            </a:r>
          </a:p>
          <a:p>
            <a:r>
              <a:rPr lang="en-US" sz="1000" kern="1200" dirty="0" smtClean="0">
                <a:solidFill>
                  <a:schemeClr val="tx1"/>
                </a:solidFill>
                <a:effectLst/>
                <a:latin typeface="Verdana" pitchFamily="-108" charset="0"/>
                <a:ea typeface="+mn-ea"/>
                <a:cs typeface="+mn-cs"/>
              </a:rPr>
              <a:t>5. Even in the best foundling homes, 50 percent of the babies normally died within a year, and in the worst homes 90 percent did not survive.</a:t>
            </a:r>
          </a:p>
          <a:p>
            <a:r>
              <a:rPr lang="en-US" sz="1000" kern="1200" dirty="0" smtClean="0">
                <a:solidFill>
                  <a:schemeClr val="tx1"/>
                </a:solidFill>
                <a:effectLst/>
                <a:latin typeface="Verdana" pitchFamily="-108" charset="0"/>
                <a:ea typeface="+mn-ea"/>
                <a:cs typeface="+mn-cs"/>
              </a:rPr>
              <a:t>6. There appears to have been no differentiation by sex in the numbers of children sent to foundling hospitals. </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12</a:t>
            </a:fld>
            <a:endParaRPr lang="en-US"/>
          </a:p>
        </p:txBody>
      </p:sp>
    </p:spTree>
    <p:extLst>
      <p:ext uri="{BB962C8B-B14F-4D97-AF65-F5344CB8AC3E}">
        <p14:creationId xmlns:p14="http://schemas.microsoft.com/office/powerpoint/2010/main" val="26586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 Children and Education</a:t>
            </a:r>
          </a:p>
          <a:p>
            <a:r>
              <a:rPr lang="en-US" sz="1000" b="1" dirty="0" smtClean="0">
                <a:latin typeface="Arial" panose="020B0604020202020204" pitchFamily="34" charset="0"/>
                <a:cs typeface="Arial" panose="020B0604020202020204" pitchFamily="34" charset="0"/>
              </a:rPr>
              <a:t>C. Attitudes</a:t>
            </a:r>
            <a:r>
              <a:rPr lang="en-US" sz="1000" b="1" baseline="0" dirty="0" smtClean="0">
                <a:latin typeface="Arial" panose="020B0604020202020204" pitchFamily="34" charset="0"/>
                <a:cs typeface="Arial" panose="020B0604020202020204" pitchFamily="34" charset="0"/>
              </a:rPr>
              <a:t> Toward Children</a:t>
            </a:r>
          </a:p>
          <a:p>
            <a:r>
              <a:rPr lang="en-US" sz="1050" kern="1200" dirty="0" smtClean="0">
                <a:solidFill>
                  <a:schemeClr val="tx1"/>
                </a:solidFill>
                <a:effectLst/>
                <a:latin typeface="Verdana" pitchFamily="-108" charset="0"/>
                <a:ea typeface="+mn-ea"/>
                <a:cs typeface="+mn-cs"/>
              </a:rPr>
              <a:t>1. Some scholars have claimed that high mortality rates prevented parents from forming emotional attachments to young children and resulted in an attitude of indifference or outright neglect. Parents were well aware of the dangers of infancy and childhood, and emotional prudence could lead to emotional distance. </a:t>
            </a:r>
          </a:p>
          <a:p>
            <a:r>
              <a:rPr lang="en-US" sz="1050" kern="1200" dirty="0" smtClean="0">
                <a:solidFill>
                  <a:schemeClr val="tx1"/>
                </a:solidFill>
                <a:effectLst/>
                <a:latin typeface="Verdana" pitchFamily="-108" charset="0"/>
                <a:ea typeface="+mn-ea"/>
                <a:cs typeface="+mn-cs"/>
              </a:rPr>
              <a:t>2. Evidence from diaries, letters, and family portraits, however, indicates that parents of all social classes did love their children, suffered anxiously when they fell ill, and experienced extreme anguish when they died.</a:t>
            </a:r>
          </a:p>
          <a:p>
            <a:r>
              <a:rPr lang="en-US" sz="1050" kern="1200" dirty="0" smtClean="0">
                <a:solidFill>
                  <a:schemeClr val="tx1"/>
                </a:solidFill>
                <a:effectLst/>
                <a:latin typeface="Verdana" pitchFamily="-108" charset="0"/>
                <a:ea typeface="+mn-ea"/>
                <a:cs typeface="+mn-cs"/>
              </a:rPr>
              <a:t>3. In a society characterized by much violence and brutality, discipline of children was often severe and reflected a broad consensus that children were born with an innately sinful will that parents had to overcome.</a:t>
            </a:r>
          </a:p>
          <a:p>
            <a:r>
              <a:rPr lang="en-US" sz="1050" kern="1200" dirty="0" smtClean="0">
                <a:solidFill>
                  <a:schemeClr val="tx1"/>
                </a:solidFill>
                <a:effectLst/>
                <a:latin typeface="Verdana" pitchFamily="-108" charset="0"/>
                <a:ea typeface="+mn-ea"/>
                <a:cs typeface="+mn-cs"/>
              </a:rPr>
              <a:t>4. The Enlightenment, however, produced an enthusiastic new discourse about childhood and child rearing.</a:t>
            </a:r>
            <a:r>
              <a:rPr lang="en-US" sz="1050" kern="1200" baseline="0" dirty="0" smtClean="0">
                <a:solidFill>
                  <a:schemeClr val="tx1"/>
                </a:solidFill>
                <a:effectLst/>
                <a:latin typeface="Verdana" pitchFamily="-108" charset="0"/>
                <a:ea typeface="+mn-ea"/>
                <a:cs typeface="+mn-cs"/>
              </a:rPr>
              <a:t> </a:t>
            </a:r>
          </a:p>
        </p:txBody>
      </p:sp>
      <p:sp>
        <p:nvSpPr>
          <p:cNvPr id="4" name="Slide Number Placeholder 3"/>
          <p:cNvSpPr>
            <a:spLocks noGrp="1"/>
          </p:cNvSpPr>
          <p:nvPr>
            <p:ph type="sldNum" sz="quarter" idx="10"/>
          </p:nvPr>
        </p:nvSpPr>
        <p:spPr/>
        <p:txBody>
          <a:bodyPr/>
          <a:lstStyle/>
          <a:p>
            <a:fld id="{55039406-2230-E743-A235-4F4937F475B6}" type="slidenum">
              <a:rPr lang="en-US" smtClean="0"/>
              <a:pPr/>
              <a:t>13</a:t>
            </a:fld>
            <a:endParaRPr lang="en-US"/>
          </a:p>
        </p:txBody>
      </p:sp>
    </p:spTree>
    <p:extLst>
      <p:ext uri="{BB962C8B-B14F-4D97-AF65-F5344CB8AC3E}">
        <p14:creationId xmlns:p14="http://schemas.microsoft.com/office/powerpoint/2010/main" val="47363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 Children and Education</a:t>
            </a:r>
          </a:p>
          <a:p>
            <a:r>
              <a:rPr lang="en-US" sz="1000" b="1" dirty="0" smtClean="0">
                <a:latin typeface="Arial" panose="020B0604020202020204" pitchFamily="34" charset="0"/>
                <a:cs typeface="Arial" panose="020B0604020202020204" pitchFamily="34" charset="0"/>
              </a:rPr>
              <a:t>C. Attitudes</a:t>
            </a:r>
            <a:r>
              <a:rPr lang="en-US" sz="1000" b="1" baseline="0" dirty="0" smtClean="0">
                <a:latin typeface="Arial" panose="020B0604020202020204" pitchFamily="34" charset="0"/>
                <a:cs typeface="Arial" panose="020B0604020202020204" pitchFamily="34" charset="0"/>
              </a:rPr>
              <a:t> Toward Children</a:t>
            </a:r>
          </a:p>
          <a:p>
            <a:r>
              <a:rPr lang="en-US" sz="1050" kern="1200" baseline="0" dirty="0" smtClean="0">
                <a:solidFill>
                  <a:schemeClr val="tx1"/>
                </a:solidFill>
                <a:effectLst/>
                <a:latin typeface="Verdana" pitchFamily="-108" charset="0"/>
                <a:ea typeface="+mn-ea"/>
                <a:cs typeface="+mn-cs"/>
              </a:rPr>
              <a:t>5. </a:t>
            </a:r>
            <a:r>
              <a:rPr lang="en-US" sz="1050" kern="1200" dirty="0" smtClean="0">
                <a:solidFill>
                  <a:schemeClr val="tx1"/>
                </a:solidFill>
                <a:effectLst/>
                <a:latin typeface="Verdana" pitchFamily="-108" charset="0"/>
                <a:ea typeface="+mn-ea"/>
                <a:cs typeface="+mn-cs"/>
              </a:rPr>
              <a:t>Starting around 1760 critics called for greater tenderness toward children and proposed imaginative new teaching methods. </a:t>
            </a:r>
            <a:r>
              <a:rPr lang="en-US" sz="1000" kern="1200" dirty="0" smtClean="0">
                <a:solidFill>
                  <a:schemeClr val="tx1"/>
                </a:solidFill>
                <a:effectLst/>
                <a:latin typeface="Verdana" pitchFamily="-108" charset="0"/>
                <a:ea typeface="+mn-ea"/>
                <a:cs typeface="+mn-cs"/>
              </a:rPr>
              <a:t>These new voices supported foundling homes, urged women to nurse their babies, and recommended comfortable clothes designed for children that allowed freedom of movement. </a:t>
            </a:r>
          </a:p>
          <a:p>
            <a:r>
              <a:rPr lang="en-US" sz="1000" kern="1200" dirty="0" smtClean="0">
                <a:solidFill>
                  <a:schemeClr val="tx1"/>
                </a:solidFill>
                <a:effectLst/>
                <a:latin typeface="Verdana" pitchFamily="-108" charset="0"/>
                <a:ea typeface="+mn-ea"/>
                <a:cs typeface="+mn-cs"/>
              </a:rPr>
              <a:t>6. Enlightenment thinkers celebrated the child as an innocent product of nature and advocated safeguarding and developing children’s innate qualities, rather than thwarting and suppressing them. The best hopes for creating a new society, untrammeled by the prejudices of the past, lay in a radical reform of child-rearing techniques.</a:t>
            </a:r>
          </a:p>
          <a:p>
            <a:r>
              <a:rPr lang="en-US" sz="1000" kern="1200" dirty="0" smtClean="0">
                <a:solidFill>
                  <a:schemeClr val="tx1"/>
                </a:solidFill>
                <a:effectLst/>
                <a:latin typeface="Verdana" pitchFamily="-108" charset="0"/>
                <a:ea typeface="+mn-ea"/>
                <a:cs typeface="+mn-cs"/>
              </a:rPr>
              <a:t>7. Jean-Jacques Rousseau’s </a:t>
            </a:r>
            <a:r>
              <a:rPr lang="en-US" sz="1000" i="1" kern="1200" dirty="0" smtClean="0">
                <a:solidFill>
                  <a:schemeClr val="tx1"/>
                </a:solidFill>
                <a:effectLst/>
                <a:latin typeface="Verdana" pitchFamily="-108" charset="0"/>
                <a:ea typeface="+mn-ea"/>
                <a:cs typeface="+mn-cs"/>
              </a:rPr>
              <a:t>Emile</a:t>
            </a:r>
            <a:r>
              <a:rPr lang="en-US" sz="1000" kern="1200" dirty="0" smtClean="0">
                <a:solidFill>
                  <a:schemeClr val="tx1"/>
                </a:solidFill>
                <a:effectLst/>
                <a:latin typeface="Verdana" pitchFamily="-108" charset="0"/>
                <a:ea typeface="+mn-ea"/>
                <a:cs typeface="+mn-cs"/>
              </a:rPr>
              <a:t>, or </a:t>
            </a:r>
            <a:r>
              <a:rPr lang="en-US" sz="1000" i="1" kern="1200" dirty="0" smtClean="0">
                <a:solidFill>
                  <a:schemeClr val="tx1"/>
                </a:solidFill>
                <a:effectLst/>
                <a:latin typeface="Verdana" pitchFamily="-108" charset="0"/>
                <a:ea typeface="+mn-ea"/>
                <a:cs typeface="+mn-cs"/>
              </a:rPr>
              <a:t>On Education</a:t>
            </a:r>
            <a:r>
              <a:rPr lang="en-US" sz="1000" kern="1200" dirty="0" smtClean="0">
                <a:solidFill>
                  <a:schemeClr val="tx1"/>
                </a:solidFill>
                <a:effectLst/>
                <a:latin typeface="Verdana" pitchFamily="-108" charset="0"/>
                <a:ea typeface="+mn-ea"/>
                <a:cs typeface="+mn-cs"/>
              </a:rPr>
              <a:t> (1762), argued that boys’ education should include plenty of fresh air and exercise as well as training in practical craft skills and rote book learning. Rousseau, believing that women’s “nature” destined them for a life of marriage and child rearing, insisted that girls’ education focus on their future domestic responsibilities.</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14</a:t>
            </a:fld>
            <a:endParaRPr lang="en-US"/>
          </a:p>
        </p:txBody>
      </p:sp>
    </p:spTree>
    <p:extLst>
      <p:ext uri="{BB962C8B-B14F-4D97-AF65-F5344CB8AC3E}">
        <p14:creationId xmlns:p14="http://schemas.microsoft.com/office/powerpoint/2010/main" val="332063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15</a:t>
            </a:fld>
            <a:endParaRPr lang="en-US"/>
          </a:p>
        </p:txBody>
      </p:sp>
    </p:spTree>
    <p:extLst>
      <p:ext uri="{BB962C8B-B14F-4D97-AF65-F5344CB8AC3E}">
        <p14:creationId xmlns:p14="http://schemas.microsoft.com/office/powerpoint/2010/main" val="252561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 Children and Education</a:t>
            </a:r>
          </a:p>
          <a:p>
            <a:endParaRPr lang="en-US" dirty="0" smtClean="0"/>
          </a:p>
          <a:p>
            <a:r>
              <a:rPr lang="en-US" sz="1000" b="1" dirty="0" smtClean="0">
                <a:latin typeface="Arial" panose="020B0604020202020204" pitchFamily="34" charset="0"/>
                <a:cs typeface="Arial" panose="020B0604020202020204" pitchFamily="34" charset="0"/>
              </a:rPr>
              <a:t>D. The Spread of Elementary Schools</a:t>
            </a:r>
          </a:p>
          <a:p>
            <a:r>
              <a:rPr lang="en-US" sz="1200" kern="1200" dirty="0" smtClean="0">
                <a:solidFill>
                  <a:schemeClr val="tx1"/>
                </a:solidFill>
                <a:effectLst/>
                <a:latin typeface="Verdana" pitchFamily="-108" charset="0"/>
                <a:ea typeface="+mn-ea"/>
                <a:cs typeface="+mn-cs"/>
              </a:rPr>
              <a:t>1. Schools charged specifically with educating children of the common people began to appear in the second half of the seventeenth century. Such schools specialized in teaching six- to twelve-year-old children basic literacy, religion, and perhaps some arithmetic for the boys and needlework for the girls.</a:t>
            </a:r>
          </a:p>
          <a:p>
            <a:r>
              <a:rPr lang="en-US" sz="1200" kern="1200" dirty="0" smtClean="0">
                <a:solidFill>
                  <a:schemeClr val="tx1"/>
                </a:solidFill>
                <a:effectLst/>
                <a:latin typeface="Verdana" pitchFamily="-108" charset="0"/>
                <a:ea typeface="+mn-ea"/>
                <a:cs typeface="+mn-cs"/>
              </a:rPr>
              <a:t>2. Believing that the path to salvation lay in careful study of the Scriptures, Scottish Presbyterians established an effective network of parish schools for rich and poor alike.</a:t>
            </a:r>
          </a:p>
          <a:p>
            <a:r>
              <a:rPr lang="en-US" sz="1200" kern="1200" dirty="0" smtClean="0">
                <a:solidFill>
                  <a:schemeClr val="tx1"/>
                </a:solidFill>
                <a:effectLst/>
                <a:latin typeface="Verdana" pitchFamily="-108" charset="0"/>
                <a:ea typeface="+mn-ea"/>
                <a:cs typeface="+mn-cs"/>
              </a:rPr>
              <a:t>3. The Church of England, as well as Puritans, Presbyterians, and Quakers, established “charity schools” to instruct poor children.</a:t>
            </a:r>
          </a:p>
          <a:p>
            <a:r>
              <a:rPr lang="en-US" sz="1000" kern="1200" dirty="0" smtClean="0">
                <a:solidFill>
                  <a:schemeClr val="tx1"/>
                </a:solidFill>
                <a:effectLst/>
                <a:latin typeface="Verdana" pitchFamily="-108" charset="0"/>
                <a:ea typeface="+mn-ea"/>
                <a:cs typeface="+mn-cs"/>
              </a:rPr>
              <a:t>4. Inspired by the Protestant idea that every believer should be able to read the Bible and by the new idea of raising a population capable of effectively serving the state, Prussia made attendance at elementary schools compulsory for boys and girls.</a:t>
            </a:r>
          </a:p>
          <a:p>
            <a:r>
              <a:rPr lang="en-US" sz="1000" kern="1200" dirty="0" smtClean="0">
                <a:solidFill>
                  <a:schemeClr val="tx1"/>
                </a:solidFill>
                <a:effectLst/>
                <a:latin typeface="Verdana" pitchFamily="-108" charset="0"/>
                <a:ea typeface="+mn-ea"/>
                <a:cs typeface="+mn-cs"/>
              </a:rPr>
              <a:t>5. In the 1660s Catholic France began setting up charity schools run by parish priests or by new teaching orders to teach poor children their catechism and prayers as well as reading and writing.</a:t>
            </a:r>
          </a:p>
          <a:p>
            <a:r>
              <a:rPr lang="en-US" sz="1000" kern="1200" dirty="0" smtClean="0">
                <a:solidFill>
                  <a:schemeClr val="tx1"/>
                </a:solidFill>
                <a:effectLst/>
                <a:latin typeface="Verdana" pitchFamily="-108" charset="0"/>
                <a:ea typeface="+mn-ea"/>
                <a:cs typeface="+mn-cs"/>
              </a:rPr>
              <a:t>6. In 1774 the Habsburg ruler Maria Theresa issued her own compulsory education edict, imposing five hours of school, five days a week, for all children aged six to twelve.</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16</a:t>
            </a:fld>
            <a:endParaRPr lang="en-US"/>
          </a:p>
        </p:txBody>
      </p:sp>
    </p:spTree>
    <p:extLst>
      <p:ext uri="{BB962C8B-B14F-4D97-AF65-F5344CB8AC3E}">
        <p14:creationId xmlns:p14="http://schemas.microsoft.com/office/powerpoint/2010/main" val="305243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III. Popular Culture and Consumerism</a:t>
            </a:r>
          </a:p>
          <a:p>
            <a:pPr marL="228600" indent="-228600">
              <a:buAutoNum type="alphaUcPeriod"/>
            </a:pPr>
            <a:r>
              <a:rPr lang="en-US" sz="1000" b="1" dirty="0" smtClean="0">
                <a:latin typeface="Arial" panose="020B0604020202020204" pitchFamily="34" charset="0"/>
                <a:cs typeface="Arial" panose="020B0604020202020204" pitchFamily="34" charset="0"/>
              </a:rPr>
              <a:t>Popular Literature</a:t>
            </a:r>
          </a:p>
          <a:p>
            <a:r>
              <a:rPr lang="en-US" sz="1050" kern="1200" dirty="0" smtClean="0">
                <a:solidFill>
                  <a:schemeClr val="tx1"/>
                </a:solidFill>
                <a:effectLst/>
                <a:latin typeface="Verdana" pitchFamily="-108" charset="0"/>
                <a:ea typeface="+mn-ea"/>
                <a:cs typeface="+mn-cs"/>
              </a:rPr>
              <a:t>1. The surge in childhood education in the eighteenth century led to a remarkable growth in literacy between 1600 and 1800. </a:t>
            </a:r>
          </a:p>
          <a:p>
            <a:r>
              <a:rPr lang="en-US" sz="1050" kern="1200" dirty="0" smtClean="0">
                <a:solidFill>
                  <a:schemeClr val="tx1"/>
                </a:solidFill>
                <a:effectLst/>
                <a:latin typeface="Verdana" pitchFamily="-108" charset="0"/>
                <a:ea typeface="+mn-ea"/>
                <a:cs typeface="+mn-cs"/>
              </a:rPr>
              <a:t>2.</a:t>
            </a:r>
            <a:r>
              <a:rPr lang="en-US" sz="1050" kern="1200" baseline="0" dirty="0" smtClean="0">
                <a:solidFill>
                  <a:schemeClr val="tx1"/>
                </a:solidFill>
                <a:effectLst/>
                <a:latin typeface="Verdana" pitchFamily="-108" charset="0"/>
                <a:ea typeface="+mn-ea"/>
                <a:cs typeface="+mn-cs"/>
              </a:rPr>
              <a:t> </a:t>
            </a:r>
            <a:r>
              <a:rPr lang="en-US" sz="1050" kern="1200" dirty="0" smtClean="0">
                <a:solidFill>
                  <a:schemeClr val="tx1"/>
                </a:solidFill>
                <a:effectLst/>
                <a:latin typeface="Verdana" pitchFamily="-108" charset="0"/>
                <a:ea typeface="+mn-ea"/>
                <a:cs typeface="+mn-cs"/>
              </a:rPr>
              <a:t>The growth in literacy promoted growth in reading, both of the Bible and of short pamphlets known as chapbooks that featured Bible stories, prayers, and the lives of saints and exemplary Christians.</a:t>
            </a:r>
          </a:p>
          <a:p>
            <a:r>
              <a:rPr lang="en-US" sz="1050" kern="1200" dirty="0" smtClean="0">
                <a:solidFill>
                  <a:schemeClr val="tx1"/>
                </a:solidFill>
                <a:effectLst/>
                <a:latin typeface="Verdana" pitchFamily="-108" charset="0"/>
                <a:ea typeface="+mn-ea"/>
                <a:cs typeface="+mn-cs"/>
              </a:rPr>
              <a:t>3. Entertaining, often humorous stories formed a second element of popular literature that included fairy tales, medieval romances, true crime stories, and fantastic adventures.</a:t>
            </a:r>
          </a:p>
          <a:p>
            <a:r>
              <a:rPr lang="en-US" sz="1000" kern="1200" dirty="0" smtClean="0">
                <a:solidFill>
                  <a:schemeClr val="tx1"/>
                </a:solidFill>
                <a:effectLst/>
                <a:latin typeface="Verdana" pitchFamily="-108" charset="0"/>
                <a:ea typeface="+mn-ea"/>
                <a:cs typeface="+mn-cs"/>
              </a:rPr>
              <a:t>4. Much lore was stored in almanacs, where calendars listing secular, religious, and astrological events were mixed with agricultural schedules, arcane facts, and jokes.</a:t>
            </a:r>
          </a:p>
          <a:p>
            <a:r>
              <a:rPr lang="en-US" sz="1000" kern="1200" dirty="0" smtClean="0">
                <a:solidFill>
                  <a:schemeClr val="tx1"/>
                </a:solidFill>
                <a:effectLst/>
                <a:latin typeface="Verdana" pitchFamily="-108" charset="0"/>
                <a:ea typeface="+mn-ea"/>
                <a:cs typeface="+mn-cs"/>
              </a:rPr>
              <a:t>5.</a:t>
            </a:r>
            <a:r>
              <a:rPr lang="en-US" sz="1000" kern="1200" baseline="0" dirty="0" smtClean="0">
                <a:solidFill>
                  <a:schemeClr val="tx1"/>
                </a:solidFill>
                <a:effectLst/>
                <a:latin typeface="Verdana" pitchFamily="-108" charset="0"/>
                <a:ea typeface="+mn-ea"/>
                <a:cs typeface="+mn-cs"/>
              </a:rPr>
              <a:t> </a:t>
            </a:r>
            <a:r>
              <a:rPr lang="en-US" sz="1000" kern="1200" dirty="0" smtClean="0">
                <a:solidFill>
                  <a:schemeClr val="tx1"/>
                </a:solidFill>
                <a:effectLst/>
                <a:latin typeface="Verdana" pitchFamily="-108" charset="0"/>
                <a:ea typeface="+mn-ea"/>
                <a:cs typeface="+mn-cs"/>
              </a:rPr>
              <a:t>Although most ordinary people did not read the great works of the Enlightenment, urban working people were exposed to Enlightenment ideas through various means, including cheap pamphlets; rumors and gossip that spread through workshops, markets, and taverns; and the homes of educated employers.</a:t>
            </a:r>
          </a:p>
          <a:p>
            <a:r>
              <a:rPr lang="en-US" sz="1000" kern="1200" dirty="0" smtClean="0">
                <a:solidFill>
                  <a:schemeClr val="tx1"/>
                </a:solidFill>
                <a:effectLst/>
                <a:latin typeface="Verdana" pitchFamily="-108" charset="0"/>
                <a:ea typeface="+mn-ea"/>
                <a:cs typeface="+mn-cs"/>
              </a:rPr>
              <a:t>6. Thomas Paine, a working-class Englishman who emigrated to the colonies, authored the 1776 pamphlet </a:t>
            </a:r>
            <a:r>
              <a:rPr lang="en-US" sz="1000" i="1" kern="1200" dirty="0" smtClean="0">
                <a:solidFill>
                  <a:schemeClr val="tx1"/>
                </a:solidFill>
                <a:effectLst/>
                <a:latin typeface="Verdana" pitchFamily="-108" charset="0"/>
                <a:ea typeface="+mn-ea"/>
                <a:cs typeface="+mn-cs"/>
              </a:rPr>
              <a:t>Common Sense</a:t>
            </a:r>
            <a:r>
              <a:rPr lang="en-US" sz="1000" kern="1200" dirty="0" smtClean="0">
                <a:solidFill>
                  <a:schemeClr val="tx1"/>
                </a:solidFill>
                <a:effectLst/>
                <a:latin typeface="Verdana" pitchFamily="-108" charset="0"/>
                <a:ea typeface="+mn-ea"/>
                <a:cs typeface="+mn-cs"/>
              </a:rPr>
              <a:t>, an attack on the weight of custom and the evils of government against the natural society of men.</a:t>
            </a:r>
          </a:p>
          <a:p>
            <a:r>
              <a:rPr lang="en-US" sz="1000" kern="1200" dirty="0" smtClean="0">
                <a:solidFill>
                  <a:schemeClr val="tx1"/>
                </a:solidFill>
                <a:effectLst/>
                <a:latin typeface="Verdana" pitchFamily="-108" charset="0"/>
                <a:ea typeface="+mn-ea"/>
                <a:cs typeface="+mn-cs"/>
              </a:rPr>
              <a:t>7. Paine’s pamphlet sold 120,000 copies in its first months of publication, a testament to working people’s reception of Enlightenment ideas.</a:t>
            </a:r>
          </a:p>
          <a:p>
            <a:pPr marL="0" indent="0">
              <a:buNone/>
            </a:pP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17</a:t>
            </a:fld>
            <a:endParaRPr lang="en-US"/>
          </a:p>
        </p:txBody>
      </p:sp>
    </p:spTree>
    <p:extLst>
      <p:ext uri="{BB962C8B-B14F-4D97-AF65-F5344CB8AC3E}">
        <p14:creationId xmlns:p14="http://schemas.microsoft.com/office/powerpoint/2010/main" val="425205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18</a:t>
            </a:fld>
            <a:endParaRPr lang="en-US"/>
          </a:p>
        </p:txBody>
      </p:sp>
    </p:spTree>
    <p:extLst>
      <p:ext uri="{BB962C8B-B14F-4D97-AF65-F5344CB8AC3E}">
        <p14:creationId xmlns:p14="http://schemas.microsoft.com/office/powerpoint/2010/main" val="372113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r>
              <a:rPr lang="en-US" sz="1000" b="1" dirty="0" smtClean="0">
                <a:latin typeface="Arial" panose="020B0604020202020204" pitchFamily="34" charset="0"/>
                <a:cs typeface="Arial" panose="020B0604020202020204" pitchFamily="34" charset="0"/>
              </a:rPr>
              <a:t>B. Leisure and Recreation</a:t>
            </a:r>
          </a:p>
          <a:p>
            <a:r>
              <a:rPr lang="en-US" sz="1100" kern="1200" dirty="0" smtClean="0">
                <a:solidFill>
                  <a:schemeClr val="tx1"/>
                </a:solidFill>
                <a:effectLst/>
                <a:latin typeface="Verdana" pitchFamily="-108" charset="0"/>
                <a:ea typeface="+mn-ea"/>
                <a:cs typeface="+mn-cs"/>
              </a:rPr>
              <a:t>1. Despite the spread of literacy, the culture of the village remained largely oral rather than written.</a:t>
            </a:r>
          </a:p>
          <a:p>
            <a:r>
              <a:rPr lang="en-US" sz="1100" kern="1200" dirty="0" smtClean="0">
                <a:solidFill>
                  <a:schemeClr val="tx1"/>
                </a:solidFill>
                <a:effectLst/>
                <a:latin typeface="Verdana" pitchFamily="-108" charset="0"/>
                <a:ea typeface="+mn-ea"/>
                <a:cs typeface="+mn-cs"/>
              </a:rPr>
              <a:t>2. Socializing, an important activity in any village, took the form of peasant families telling stories, singing, and doing craftwork around the fireplace; women gathering to sew and chat; and men drinking and talking in the village tavern.</a:t>
            </a:r>
          </a:p>
          <a:p>
            <a:r>
              <a:rPr lang="en-US" sz="1100" kern="1200" dirty="0" smtClean="0">
                <a:solidFill>
                  <a:schemeClr val="tx1"/>
                </a:solidFill>
                <a:effectLst/>
                <a:latin typeface="Verdana" pitchFamily="-108" charset="0"/>
                <a:ea typeface="+mn-ea"/>
                <a:cs typeface="+mn-cs"/>
              </a:rPr>
              <a:t>3. Towns and cities offered a wider range of amusements, including pleasure gardens, theaters, lending libraries, and fairs.</a:t>
            </a:r>
          </a:p>
          <a:p>
            <a:r>
              <a:rPr lang="en-US" sz="1100" kern="1200" dirty="0" smtClean="0">
                <a:solidFill>
                  <a:schemeClr val="tx1"/>
                </a:solidFill>
                <a:effectLst/>
                <a:latin typeface="Verdana" pitchFamily="-108" charset="0"/>
                <a:ea typeface="+mn-ea"/>
                <a:cs typeface="+mn-cs"/>
              </a:rPr>
              <a:t>4. Leisure activities were another form of consumption marked by growing commercialization.</a:t>
            </a:r>
          </a:p>
          <a:p>
            <a:r>
              <a:rPr lang="en-US" sz="1000" kern="1200" dirty="0" smtClean="0">
                <a:solidFill>
                  <a:schemeClr val="tx1"/>
                </a:solidFill>
                <a:effectLst/>
                <a:latin typeface="Verdana" pitchFamily="-108" charset="0"/>
                <a:ea typeface="+mn-ea"/>
                <a:cs typeface="+mn-cs"/>
              </a:rPr>
              <a:t>5. This period saw the emergence of profit-oriented spectator sports such as horse races, boxing matches, and bullfights.</a:t>
            </a:r>
          </a:p>
          <a:p>
            <a:r>
              <a:rPr lang="en-US" sz="1000" kern="1200" dirty="0" smtClean="0">
                <a:solidFill>
                  <a:schemeClr val="tx1"/>
                </a:solidFill>
                <a:effectLst/>
                <a:latin typeface="Verdana" pitchFamily="-108" charset="0"/>
                <a:ea typeface="+mn-ea"/>
                <a:cs typeface="+mn-cs"/>
              </a:rPr>
              <a:t>6. Blood sports, such as bullbaiting and cockfighting, also remained popular with the masses.</a:t>
            </a:r>
          </a:p>
          <a:p>
            <a:r>
              <a:rPr lang="en-US" sz="1000" kern="1200" dirty="0" smtClean="0">
                <a:solidFill>
                  <a:schemeClr val="tx1"/>
                </a:solidFill>
                <a:effectLst/>
                <a:latin typeface="Verdana" pitchFamily="-108" charset="0"/>
                <a:ea typeface="+mn-ea"/>
                <a:cs typeface="+mn-cs"/>
              </a:rPr>
              <a:t>7. Popular recreation merged with religious celebration in a variety of festivals and processions throughout the year; the most striking of these events was carnival, a time of reveling and excess in Catholic Europe that preceded Lent—the forty days of fasting and penitence before Easter.</a:t>
            </a:r>
          </a:p>
          <a:p>
            <a:r>
              <a:rPr lang="en-US" sz="1000" kern="1200" dirty="0" smtClean="0">
                <a:solidFill>
                  <a:schemeClr val="tx1"/>
                </a:solidFill>
                <a:effectLst/>
                <a:latin typeface="Verdana" pitchFamily="-108" charset="0"/>
                <a:ea typeface="+mn-ea"/>
                <a:cs typeface="+mn-cs"/>
              </a:rPr>
              <a:t>8. In the second half of the eighteenth century, educated elites—who had previously shared the popular enthusiasm for religious festivals, carnivals, drinking in taverns, blood sports, and the like—now criticized them as superstitious, sinful, disorderly, and vulgar.</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19</a:t>
            </a:fld>
            <a:endParaRPr lang="en-US"/>
          </a:p>
        </p:txBody>
      </p:sp>
    </p:spTree>
    <p:extLst>
      <p:ext uri="{BB962C8B-B14F-4D97-AF65-F5344CB8AC3E}">
        <p14:creationId xmlns:p14="http://schemas.microsoft.com/office/powerpoint/2010/main" val="251489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a:t>
            </a:fld>
            <a:endParaRPr lang="en-US"/>
          </a:p>
        </p:txBody>
      </p:sp>
    </p:spTree>
    <p:extLst>
      <p:ext uri="{BB962C8B-B14F-4D97-AF65-F5344CB8AC3E}">
        <p14:creationId xmlns:p14="http://schemas.microsoft.com/office/powerpoint/2010/main" val="99327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20</a:t>
            </a:fld>
            <a:endParaRPr lang="en-US"/>
          </a:p>
        </p:txBody>
      </p:sp>
    </p:spTree>
    <p:extLst>
      <p:ext uri="{BB962C8B-B14F-4D97-AF65-F5344CB8AC3E}">
        <p14:creationId xmlns:p14="http://schemas.microsoft.com/office/powerpoint/2010/main" val="371513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endParaRPr lang="en-US" dirty="0" smtClean="0"/>
          </a:p>
          <a:p>
            <a:r>
              <a:rPr lang="en-US" sz="1000" b="1" dirty="0" smtClean="0">
                <a:latin typeface="Arial" panose="020B0604020202020204" pitchFamily="34" charset="0"/>
                <a:cs typeface="Arial" panose="020B0604020202020204" pitchFamily="34" charset="0"/>
              </a:rPr>
              <a:t>C. New Foods</a:t>
            </a:r>
            <a:r>
              <a:rPr lang="en-US" sz="1000" b="1" baseline="0" dirty="0" smtClean="0">
                <a:latin typeface="Arial" panose="020B0604020202020204" pitchFamily="34" charset="0"/>
                <a:cs typeface="Arial" panose="020B0604020202020204" pitchFamily="34" charset="0"/>
              </a:rPr>
              <a:t> and Appetites</a:t>
            </a:r>
          </a:p>
          <a:p>
            <a:r>
              <a:rPr lang="en-US" sz="1200" kern="1200" dirty="0" smtClean="0">
                <a:solidFill>
                  <a:schemeClr val="tx1"/>
                </a:solidFill>
                <a:effectLst/>
                <a:latin typeface="Verdana" pitchFamily="-108" charset="0"/>
                <a:ea typeface="+mn-ea"/>
                <a:cs typeface="+mn-cs"/>
              </a:rPr>
              <a:t>1. As in previous centuries, bread was the stuff of life. Even peasants normally needed to buy some grain for food, and they, along with landless laborers and urban workers, believed in the moral economy and the just price—that is, a “fair” price that protected both consumers and producers. When prices rose above a level considered fair, consumers often took action in the form of bread riots.</a:t>
            </a:r>
          </a:p>
          <a:p>
            <a:r>
              <a:rPr lang="en-US" sz="1200" kern="1200" dirty="0" smtClean="0">
                <a:solidFill>
                  <a:schemeClr val="tx1"/>
                </a:solidFill>
                <a:effectLst/>
                <a:latin typeface="Verdana" pitchFamily="-108" charset="0"/>
                <a:ea typeface="+mn-ea"/>
                <a:cs typeface="+mn-cs"/>
              </a:rPr>
              <a:t>2. The rural poor also ate a fair quantity of vegetables; peas and beans were probably the most common. </a:t>
            </a:r>
            <a:r>
              <a:rPr lang="en-US" sz="1000" kern="1200" dirty="0" smtClean="0">
                <a:solidFill>
                  <a:schemeClr val="tx1"/>
                </a:solidFill>
                <a:effectLst/>
                <a:latin typeface="Verdana" pitchFamily="-108" charset="0"/>
                <a:ea typeface="+mn-ea"/>
                <a:cs typeface="+mn-cs"/>
              </a:rPr>
              <a:t>For the poor in most regions, other vegetables were available in season, with fruit mostly limited to the summer months.</a:t>
            </a:r>
          </a:p>
          <a:p>
            <a:r>
              <a:rPr lang="en-US" sz="1000" kern="1200" dirty="0" smtClean="0">
                <a:solidFill>
                  <a:schemeClr val="tx1"/>
                </a:solidFill>
                <a:effectLst/>
                <a:latin typeface="Verdana" pitchFamily="-108" charset="0"/>
                <a:ea typeface="+mn-ea"/>
                <a:cs typeface="+mn-cs"/>
              </a:rPr>
              <a:t>3. Milk was used to make cheese and butter, which peasants sold in the market to earn cash for taxes and land rents.</a:t>
            </a:r>
          </a:p>
          <a:p>
            <a:r>
              <a:rPr lang="en-US" sz="1000" kern="1200" dirty="0" smtClean="0">
                <a:solidFill>
                  <a:schemeClr val="tx1"/>
                </a:solidFill>
                <a:effectLst/>
                <a:latin typeface="Verdana" pitchFamily="-108" charset="0"/>
                <a:ea typeface="+mn-ea"/>
                <a:cs typeface="+mn-cs"/>
              </a:rPr>
              <a:t>4. A general decline in the standard of living between 1500 and 1700 and an increase in meat prices meant that common people ate less meat.</a:t>
            </a:r>
          </a:p>
          <a:p>
            <a:r>
              <a:rPr lang="en-US" sz="1000" kern="1200" dirty="0" smtClean="0">
                <a:solidFill>
                  <a:schemeClr val="tx1"/>
                </a:solidFill>
                <a:effectLst/>
                <a:latin typeface="Verdana" pitchFamily="-108" charset="0"/>
                <a:ea typeface="+mn-ea"/>
                <a:cs typeface="+mn-cs"/>
              </a:rPr>
              <a:t>5. Moreover, harsh laws in most European countries reserved the right to hunt and eat game for nobles and large landowners; such laws were bitterly resented (and frequently broken) by ordinary people.</a:t>
            </a:r>
          </a:p>
          <a:p>
            <a:r>
              <a:rPr lang="en-US" sz="1000" kern="1200" dirty="0" smtClean="0">
                <a:solidFill>
                  <a:schemeClr val="tx1"/>
                </a:solidFill>
                <a:effectLst/>
                <a:latin typeface="Verdana" pitchFamily="-108" charset="0"/>
                <a:ea typeface="+mn-ea"/>
                <a:cs typeface="+mn-cs"/>
              </a:rPr>
              <a:t>6. The upper classes enjoyed a wide variety of foods that included an abundance of meat and fish, complemented with sweets, cheeses, and wine; dinners often became social events lasting several hours.</a:t>
            </a:r>
          </a:p>
        </p:txBody>
      </p:sp>
      <p:sp>
        <p:nvSpPr>
          <p:cNvPr id="4" name="Slide Number Placeholder 3"/>
          <p:cNvSpPr>
            <a:spLocks noGrp="1"/>
          </p:cNvSpPr>
          <p:nvPr>
            <p:ph type="sldNum" sz="quarter" idx="10"/>
          </p:nvPr>
        </p:nvSpPr>
        <p:spPr/>
        <p:txBody>
          <a:bodyPr/>
          <a:lstStyle/>
          <a:p>
            <a:fld id="{55039406-2230-E743-A235-4F4937F475B6}" type="slidenum">
              <a:rPr lang="en-US" smtClean="0"/>
              <a:pPr/>
              <a:t>21</a:t>
            </a:fld>
            <a:endParaRPr lang="en-US"/>
          </a:p>
        </p:txBody>
      </p:sp>
    </p:spTree>
    <p:extLst>
      <p:ext uri="{BB962C8B-B14F-4D97-AF65-F5344CB8AC3E}">
        <p14:creationId xmlns:p14="http://schemas.microsoft.com/office/powerpoint/2010/main" val="345879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 New Foods and Appetites</a:t>
            </a:r>
          </a:p>
          <a:p>
            <a:r>
              <a:rPr lang="en-US" sz="1200" kern="1200" dirty="0" smtClean="0">
                <a:solidFill>
                  <a:schemeClr val="tx1"/>
                </a:solidFill>
                <a:effectLst/>
                <a:latin typeface="Verdana" pitchFamily="-108" charset="0"/>
                <a:ea typeface="+mn-ea"/>
                <a:cs typeface="+mn-cs"/>
              </a:rPr>
              <a:t>7. Introduced into Europe from the Americas—along with corn, squash, tomatoes, and many other useful plants—the potato provided an excellent new food source and became an important dietary supplement in much of Europe by the end of the century.</a:t>
            </a:r>
          </a:p>
          <a:p>
            <a:r>
              <a:rPr lang="en-US" sz="1200" kern="1200" dirty="0" smtClean="0">
                <a:solidFill>
                  <a:schemeClr val="tx1"/>
                </a:solidFill>
                <a:effectLst/>
                <a:latin typeface="Verdana" pitchFamily="-108" charset="0"/>
                <a:ea typeface="+mn-ea"/>
                <a:cs typeface="+mn-cs"/>
              </a:rPr>
              <a:t>8. The most remarkable dietary change in the eighteenth century was the consumption of once-expensive, rare goods such as sugar, tea, coffee, and tobacco— commodities that became dietary staples for people of all social classes.</a:t>
            </a:r>
          </a:p>
          <a:p>
            <a:r>
              <a:rPr lang="en-US" sz="1200" kern="1200" dirty="0" smtClean="0">
                <a:solidFill>
                  <a:schemeClr val="tx1"/>
                </a:solidFill>
                <a:effectLst/>
                <a:latin typeface="Verdana" pitchFamily="-108" charset="0"/>
                <a:ea typeface="+mn-ea"/>
                <a:cs typeface="+mn-cs"/>
              </a:rPr>
              <a:t>9. The labor of enslaved peoples in the New World enabled the expansion in production and drop in prices of such goods, allowing them to spread to the masses.</a:t>
            </a:r>
          </a:p>
          <a:p>
            <a:r>
              <a:rPr lang="en-US" sz="1200" kern="1200" dirty="0" smtClean="0">
                <a:solidFill>
                  <a:schemeClr val="tx1"/>
                </a:solidFill>
                <a:effectLst/>
                <a:latin typeface="Verdana" pitchFamily="-108" charset="0"/>
                <a:ea typeface="+mn-ea"/>
                <a:cs typeface="+mn-cs"/>
              </a:rPr>
              <a:t>10. Part of the motivation for consuming these products was a desire to emulate the luxurious lifestyles of the elite.</a:t>
            </a:r>
          </a:p>
          <a:p>
            <a:r>
              <a:rPr lang="en-US" sz="1200" kern="1200" dirty="0" smtClean="0">
                <a:solidFill>
                  <a:schemeClr val="tx1"/>
                </a:solidFill>
                <a:effectLst/>
                <a:latin typeface="Verdana" pitchFamily="-108" charset="0"/>
                <a:ea typeface="+mn-ea"/>
                <a:cs typeface="+mn-cs"/>
              </a:rPr>
              <a:t>11. The quickened pace of work in the eighteenth century and the need for stimulants also motivated consumption of these products. </a:t>
            </a:r>
          </a:p>
          <a:p>
            <a:r>
              <a:rPr lang="en-US" sz="1200" kern="1200" dirty="0" smtClean="0">
                <a:solidFill>
                  <a:schemeClr val="tx1"/>
                </a:solidFill>
                <a:effectLst/>
                <a:latin typeface="Verdana" pitchFamily="-108" charset="0"/>
                <a:ea typeface="+mn-ea"/>
                <a:cs typeface="+mn-cs"/>
              </a:rPr>
              <a:t>12. With the widespread adoption of these products, people in Europe became more dependent on colonial economies, enslaved labor, and global trade networks; their understanding of daily necessities also shifted.</a:t>
            </a:r>
          </a:p>
          <a:p>
            <a:endParaRPr lang="en-US" sz="1200" b="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039406-2230-E743-A235-4F4937F475B6}" type="slidenum">
              <a:rPr lang="en-US" smtClean="0"/>
              <a:pPr/>
              <a:t>22</a:t>
            </a:fld>
            <a:endParaRPr lang="en-US"/>
          </a:p>
        </p:txBody>
      </p:sp>
    </p:spTree>
    <p:extLst>
      <p:ext uri="{BB962C8B-B14F-4D97-AF65-F5344CB8AC3E}">
        <p14:creationId xmlns:p14="http://schemas.microsoft.com/office/powerpoint/2010/main" val="192227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23</a:t>
            </a:fld>
            <a:endParaRPr lang="en-US"/>
          </a:p>
        </p:txBody>
      </p:sp>
    </p:spTree>
    <p:extLst>
      <p:ext uri="{BB962C8B-B14F-4D97-AF65-F5344CB8AC3E}">
        <p14:creationId xmlns:p14="http://schemas.microsoft.com/office/powerpoint/2010/main" val="3378977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r>
              <a:rPr lang="en-US" sz="1000" b="1" dirty="0" smtClean="0">
                <a:latin typeface="Arial" panose="020B0604020202020204" pitchFamily="34" charset="0"/>
                <a:cs typeface="Arial" panose="020B0604020202020204" pitchFamily="34" charset="0"/>
              </a:rPr>
              <a:t>D. Toward a Consumer</a:t>
            </a:r>
            <a:r>
              <a:rPr lang="en-US" sz="1000" b="1" baseline="0" dirty="0" smtClean="0">
                <a:latin typeface="Arial" panose="020B0604020202020204" pitchFamily="34" charset="0"/>
                <a:cs typeface="Arial" panose="020B0604020202020204" pitchFamily="34" charset="0"/>
              </a:rPr>
              <a:t> Society</a:t>
            </a:r>
          </a:p>
          <a:p>
            <a:r>
              <a:rPr lang="en-US" sz="1200" kern="1200" dirty="0" smtClean="0">
                <a:solidFill>
                  <a:schemeClr val="tx1"/>
                </a:solidFill>
                <a:effectLst/>
                <a:latin typeface="Verdana" pitchFamily="-108" charset="0"/>
                <a:ea typeface="+mn-ea"/>
                <a:cs typeface="+mn-cs"/>
              </a:rPr>
              <a:t>1. The proliferation of goods, both in number and variety, led to greater consumption and new attitudes toward consumer goods in what some historians refer to as a consumer revolution. The result of this revolution was a new type of society in which people derived their self-identity as much from their consuming practices as from their working lives and place in the production process.</a:t>
            </a:r>
          </a:p>
          <a:p>
            <a:r>
              <a:rPr lang="en-US" sz="1200" kern="1200" dirty="0" smtClean="0">
                <a:solidFill>
                  <a:schemeClr val="tx1"/>
                </a:solidFill>
                <a:effectLst/>
                <a:latin typeface="Verdana" pitchFamily="-108" charset="0"/>
                <a:ea typeface="+mn-ea"/>
                <a:cs typeface="+mn-cs"/>
              </a:rPr>
              <a:t>2. Increased demand for consumer goods was stimulated by merchants who cleverly pioneered techniques to incite demand, such as initiating marketing campaigns, opening fancy boutiques, and advertising royal patronage. </a:t>
            </a:r>
          </a:p>
          <a:p>
            <a:r>
              <a:rPr lang="en-US" sz="1200" kern="1200" dirty="0" smtClean="0">
                <a:solidFill>
                  <a:schemeClr val="tx1"/>
                </a:solidFill>
                <a:effectLst/>
                <a:latin typeface="Verdana" pitchFamily="-108" charset="0"/>
                <a:ea typeface="+mn-ea"/>
                <a:cs typeface="+mn-cs"/>
              </a:rPr>
              <a:t>3. By diversifying their product lines and accelerating the turnover of styles, merchants seized the reins of fashion from the courtiers who had earlier controlled it.</a:t>
            </a:r>
          </a:p>
          <a:p>
            <a:r>
              <a:rPr lang="en-US" sz="1000" kern="1200" dirty="0" smtClean="0">
                <a:solidFill>
                  <a:schemeClr val="tx1"/>
                </a:solidFill>
                <a:effectLst/>
                <a:latin typeface="Verdana" pitchFamily="-108" charset="0"/>
                <a:ea typeface="+mn-ea"/>
                <a:cs typeface="+mn-cs"/>
              </a:rPr>
              <a:t>4. Shrewd entrepreneurs made fashionable clothing seem more desirable, while legions of women entering the textile and needle trades made it ever cheaper.</a:t>
            </a:r>
          </a:p>
        </p:txBody>
      </p:sp>
      <p:sp>
        <p:nvSpPr>
          <p:cNvPr id="4" name="Slide Number Placeholder 3"/>
          <p:cNvSpPr>
            <a:spLocks noGrp="1"/>
          </p:cNvSpPr>
          <p:nvPr>
            <p:ph type="sldNum" sz="quarter" idx="10"/>
          </p:nvPr>
        </p:nvSpPr>
        <p:spPr/>
        <p:txBody>
          <a:bodyPr/>
          <a:lstStyle/>
          <a:p>
            <a:fld id="{55039406-2230-E743-A235-4F4937F475B6}" type="slidenum">
              <a:rPr lang="en-US" smtClean="0"/>
              <a:pPr/>
              <a:t>24</a:t>
            </a:fld>
            <a:endParaRPr lang="en-US"/>
          </a:p>
        </p:txBody>
      </p:sp>
    </p:spTree>
    <p:extLst>
      <p:ext uri="{BB962C8B-B14F-4D97-AF65-F5344CB8AC3E}">
        <p14:creationId xmlns:p14="http://schemas.microsoft.com/office/powerpoint/2010/main" val="1022210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r>
              <a:rPr lang="en-US" sz="1000" b="1" dirty="0" smtClean="0">
                <a:latin typeface="Arial" panose="020B0604020202020204" pitchFamily="34" charset="0"/>
                <a:cs typeface="Arial" panose="020B0604020202020204" pitchFamily="34" charset="0"/>
              </a:rPr>
              <a:t>D. Toward a Consumer</a:t>
            </a:r>
            <a:r>
              <a:rPr lang="en-US" sz="1000" b="1" baseline="0" dirty="0" smtClean="0">
                <a:latin typeface="Arial" panose="020B0604020202020204" pitchFamily="34" charset="0"/>
                <a:cs typeface="Arial" panose="020B0604020202020204" pitchFamily="34" charset="0"/>
              </a:rPr>
              <a:t> Society</a:t>
            </a:r>
          </a:p>
          <a:p>
            <a:r>
              <a:rPr lang="en-US" sz="1000" kern="1200" dirty="0" smtClean="0">
                <a:solidFill>
                  <a:schemeClr val="tx1"/>
                </a:solidFill>
                <a:effectLst/>
                <a:latin typeface="Verdana" pitchFamily="-108" charset="0"/>
                <a:ea typeface="+mn-ea"/>
                <a:cs typeface="+mn-cs"/>
              </a:rPr>
              <a:t>5. Western Europe witnessed a dramatic rise in the consumption of clothing, as urban dwellers in particular expanded and diversified their wardrobes by adding new garments, accessories, and colors. </a:t>
            </a:r>
          </a:p>
          <a:p>
            <a:r>
              <a:rPr lang="en-US" sz="1000" kern="1200" dirty="0" smtClean="0">
                <a:solidFill>
                  <a:schemeClr val="tx1"/>
                </a:solidFill>
                <a:effectLst/>
                <a:latin typeface="Verdana" pitchFamily="-108" charset="0"/>
                <a:ea typeface="+mn-ea"/>
                <a:cs typeface="+mn-cs"/>
              </a:rPr>
              <a:t>6. Colonial economies again played an important role by supplying new materials, such as cotton and vegetable dyes, at low cost.</a:t>
            </a:r>
          </a:p>
          <a:p>
            <a:r>
              <a:rPr lang="en-US" sz="1000" kern="1200" dirty="0" smtClean="0">
                <a:solidFill>
                  <a:schemeClr val="tx1"/>
                </a:solidFill>
                <a:effectLst/>
                <a:latin typeface="Verdana" pitchFamily="-108" charset="0"/>
                <a:ea typeface="+mn-ea"/>
                <a:cs typeface="+mn-cs"/>
              </a:rPr>
              <a:t>7. The spread of fashion challenged Europe’s traditional social order, blurring the boundaries between social groups.</a:t>
            </a:r>
          </a:p>
          <a:p>
            <a:r>
              <a:rPr lang="en-US" sz="1000" kern="1200" dirty="0" smtClean="0">
                <a:solidFill>
                  <a:schemeClr val="tx1"/>
                </a:solidFill>
                <a:effectLst/>
                <a:latin typeface="Verdana" pitchFamily="-108" charset="0"/>
                <a:ea typeface="+mn-ea"/>
                <a:cs typeface="+mn-cs"/>
              </a:rPr>
              <a:t>8. Women of all social groups took the lead in spreading fashion; new gender distinctions in dress had emerged by the end of the eighteenth century, with men renouncing brilliant colors and voluptuous fabrics in favor of the plain dark suit.</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25</a:t>
            </a:fld>
            <a:endParaRPr lang="en-US"/>
          </a:p>
        </p:txBody>
      </p:sp>
    </p:spTree>
    <p:extLst>
      <p:ext uri="{BB962C8B-B14F-4D97-AF65-F5344CB8AC3E}">
        <p14:creationId xmlns:p14="http://schemas.microsoft.com/office/powerpoint/2010/main" val="3476493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26</a:t>
            </a:fld>
            <a:endParaRPr lang="en-US"/>
          </a:p>
        </p:txBody>
      </p:sp>
    </p:spTree>
    <p:extLst>
      <p:ext uri="{BB962C8B-B14F-4D97-AF65-F5344CB8AC3E}">
        <p14:creationId xmlns:p14="http://schemas.microsoft.com/office/powerpoint/2010/main" val="3534950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III. Popular Culture and Consumerism</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Verdana" pitchFamily="-10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 Toward a Consumer Society</a:t>
            </a:r>
          </a:p>
          <a:p>
            <a:r>
              <a:rPr lang="en-US" sz="1200" kern="1200" dirty="0" smtClean="0">
                <a:solidFill>
                  <a:schemeClr val="tx1"/>
                </a:solidFill>
                <a:effectLst/>
                <a:latin typeface="Verdana" pitchFamily="-108" charset="0"/>
                <a:ea typeface="+mn-ea"/>
                <a:cs typeface="+mn-cs"/>
              </a:rPr>
              <a:t>9. In the eighteenth century, rents rose sharply, making it impossible for families to gain more living space, but families began assigning specific functions to rooms and erecting inner barriers within the home to provide more privacy.</a:t>
            </a:r>
          </a:p>
          <a:p>
            <a:r>
              <a:rPr lang="en-US" sz="1200" kern="1200" dirty="0" smtClean="0">
                <a:solidFill>
                  <a:schemeClr val="tx1"/>
                </a:solidFill>
                <a:effectLst/>
                <a:latin typeface="Verdana" pitchFamily="-108" charset="0"/>
                <a:ea typeface="+mn-ea"/>
                <a:cs typeface="+mn-cs"/>
              </a:rPr>
              <a:t>10. New levels of comfort and convenience accompanied this trend toward more individualized ways of life; households featured a greater variety of cutlery and dishes; more books and prints; window glass that was more transparent; and cleaner, more efficient coal stoves.</a:t>
            </a:r>
          </a:p>
          <a:p>
            <a:r>
              <a:rPr lang="en-US" sz="1200" kern="1200" dirty="0" smtClean="0">
                <a:solidFill>
                  <a:schemeClr val="tx1"/>
                </a:solidFill>
                <a:effectLst/>
                <a:latin typeface="Verdana" pitchFamily="-108" charset="0"/>
                <a:ea typeface="+mn-ea"/>
                <a:cs typeface="+mn-cs"/>
              </a:rPr>
              <a:t>11. Standards of bodily and public hygiene improved, as enlightened doctors began to urge more frequent bathing, and officials improved the cleaning of city streets. </a:t>
            </a:r>
          </a:p>
          <a:p>
            <a:r>
              <a:rPr lang="en-US" sz="1200" kern="1200" dirty="0" smtClean="0">
                <a:solidFill>
                  <a:schemeClr val="tx1"/>
                </a:solidFill>
                <a:effectLst/>
                <a:latin typeface="Verdana" pitchFamily="-108" charset="0"/>
                <a:ea typeface="+mn-ea"/>
                <a:cs typeface="+mn-cs"/>
              </a:rPr>
              <a:t>12. The development of the new consumer economy was concentrated in large cities in northwestern Europe and North America; even there, the elite benefited the most.</a:t>
            </a:r>
          </a:p>
          <a:p>
            <a:endParaRPr lang="en-US" dirty="0"/>
          </a:p>
        </p:txBody>
      </p:sp>
      <p:sp>
        <p:nvSpPr>
          <p:cNvPr id="4" name="Slide Number Placeholder 3"/>
          <p:cNvSpPr>
            <a:spLocks noGrp="1"/>
          </p:cNvSpPr>
          <p:nvPr>
            <p:ph type="sldNum" sz="quarter" idx="10"/>
          </p:nvPr>
        </p:nvSpPr>
        <p:spPr/>
        <p:txBody>
          <a:bodyPr/>
          <a:lstStyle/>
          <a:p>
            <a:fld id="{55039406-2230-E743-A235-4F4937F475B6}" type="slidenum">
              <a:rPr lang="en-US" smtClean="0"/>
              <a:pPr/>
              <a:t>27</a:t>
            </a:fld>
            <a:endParaRPr lang="en-US"/>
          </a:p>
        </p:txBody>
      </p:sp>
    </p:spTree>
    <p:extLst>
      <p:ext uri="{BB962C8B-B14F-4D97-AF65-F5344CB8AC3E}">
        <p14:creationId xmlns:p14="http://schemas.microsoft.com/office/powerpoint/2010/main" val="3684887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28</a:t>
            </a:fld>
            <a:endParaRPr lang="en-US"/>
          </a:p>
        </p:txBody>
      </p:sp>
    </p:spTree>
    <p:extLst>
      <p:ext uri="{BB962C8B-B14F-4D97-AF65-F5344CB8AC3E}">
        <p14:creationId xmlns:p14="http://schemas.microsoft.com/office/powerpoint/2010/main" val="669848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29</a:t>
            </a:fld>
            <a:endParaRPr lang="en-US"/>
          </a:p>
        </p:txBody>
      </p:sp>
    </p:spTree>
    <p:extLst>
      <p:ext uri="{BB962C8B-B14F-4D97-AF65-F5344CB8AC3E}">
        <p14:creationId xmlns:p14="http://schemas.microsoft.com/office/powerpoint/2010/main" val="422680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sz="1000" b="1" dirty="0" smtClean="0">
                <a:latin typeface="Arial" panose="020B0604020202020204" pitchFamily="34" charset="0"/>
                <a:cs typeface="Arial" panose="020B0604020202020204" pitchFamily="34" charset="0"/>
              </a:rPr>
              <a:t>Marriage and the Family</a:t>
            </a:r>
          </a:p>
          <a:p>
            <a:pPr marL="285750" indent="-285750">
              <a:buAutoNum type="romanUcPeriod"/>
            </a:pPr>
            <a:endParaRPr lang="en-US" sz="1000" b="1" dirty="0" smtClean="0">
              <a:latin typeface="Arial" panose="020B0604020202020204" pitchFamily="34" charset="0"/>
              <a:cs typeface="Arial" panose="020B0604020202020204" pitchFamily="34" charset="0"/>
            </a:endParaRPr>
          </a:p>
          <a:p>
            <a:pPr marL="228600" indent="-228600">
              <a:buAutoNum type="alphaUcPeriod"/>
            </a:pPr>
            <a:r>
              <a:rPr lang="en-US" sz="1000" b="1" baseline="0" dirty="0" smtClean="0">
                <a:latin typeface="Arial" panose="020B0604020202020204" pitchFamily="34" charset="0"/>
                <a:cs typeface="Arial" panose="020B0604020202020204" pitchFamily="34" charset="0"/>
              </a:rPr>
              <a:t>Late Marriage and Nuclear Families</a:t>
            </a:r>
          </a:p>
          <a:p>
            <a:r>
              <a:rPr lang="en-US" sz="1200" kern="1200" dirty="0" smtClean="0">
                <a:solidFill>
                  <a:schemeClr val="tx1"/>
                </a:solidFill>
                <a:effectLst/>
                <a:latin typeface="Verdana" pitchFamily="-108" charset="0"/>
                <a:ea typeface="+mn-ea"/>
                <a:cs typeface="+mn-cs"/>
              </a:rPr>
              <a:t>1. When young eighteenth-century European couples married, they normally established their own households and lived apart from their parents. In the seventeenth and eighteenth centuries, the average person married surprisingly late in life, at an average age of twenty-five to twenty-seven, and 10 to 20 percent of men and women in western Europe never married at all.</a:t>
            </a:r>
          </a:p>
          <a:p>
            <a:r>
              <a:rPr lang="en-US" sz="1200" kern="1200" dirty="0" smtClean="0">
                <a:solidFill>
                  <a:schemeClr val="tx1"/>
                </a:solidFill>
                <a:effectLst/>
                <a:latin typeface="Verdana" pitchFamily="-108" charset="0"/>
                <a:ea typeface="+mn-ea"/>
                <a:cs typeface="+mn-cs"/>
              </a:rPr>
              <a:t>2. In eastern Europe, the </a:t>
            </a:r>
            <a:r>
              <a:rPr lang="en-US" sz="1200" kern="1200" dirty="0" err="1" smtClean="0">
                <a:solidFill>
                  <a:schemeClr val="tx1"/>
                </a:solidFill>
                <a:effectLst/>
                <a:latin typeface="Verdana" pitchFamily="-108" charset="0"/>
                <a:ea typeface="+mn-ea"/>
                <a:cs typeface="+mn-cs"/>
              </a:rPr>
              <a:t>multigeneration</a:t>
            </a:r>
            <a:r>
              <a:rPr lang="en-US" sz="1200" kern="1200" dirty="0" smtClean="0">
                <a:solidFill>
                  <a:schemeClr val="tx1"/>
                </a:solidFill>
                <a:effectLst/>
                <a:latin typeface="Verdana" pitchFamily="-108" charset="0"/>
                <a:ea typeface="+mn-ea"/>
                <a:cs typeface="+mn-cs"/>
              </a:rPr>
              <a:t> household was the norm, and marriage occurred around age twenty. </a:t>
            </a:r>
          </a:p>
          <a:p>
            <a:r>
              <a:rPr lang="en-US" sz="1000" kern="1200" dirty="0" smtClean="0">
                <a:solidFill>
                  <a:schemeClr val="tx1"/>
                </a:solidFill>
                <a:effectLst/>
                <a:latin typeface="Verdana" pitchFamily="-108" charset="0"/>
                <a:ea typeface="+mn-ea"/>
                <a:cs typeface="+mn-cs"/>
              </a:rPr>
              <a:t>3. Couples normally did not marry until they could start an independent household, which sometimes meant waiting until the father’s death to inherit land and marry or accumulating enough savings to start a small business.</a:t>
            </a:r>
          </a:p>
          <a:p>
            <a:r>
              <a:rPr lang="en-US" sz="1000" kern="1200" dirty="0" smtClean="0">
                <a:solidFill>
                  <a:schemeClr val="tx1"/>
                </a:solidFill>
                <a:effectLst/>
                <a:latin typeface="Verdana" pitchFamily="-108" charset="0"/>
                <a:ea typeface="+mn-ea"/>
                <a:cs typeface="+mn-cs"/>
              </a:rPr>
              <a:t>4. Laws and tradition in some areas dictated that couples obtain permission from the local lord or landowner in order to marry.</a:t>
            </a:r>
          </a:p>
          <a:p>
            <a:r>
              <a:rPr lang="en-US" sz="1000" kern="1200" dirty="0" smtClean="0">
                <a:solidFill>
                  <a:schemeClr val="tx1"/>
                </a:solidFill>
                <a:effectLst/>
                <a:latin typeface="Verdana" pitchFamily="-108" charset="0"/>
                <a:ea typeface="+mn-ea"/>
                <a:cs typeface="+mn-cs"/>
              </a:rPr>
              <a:t>5. The custom of late marriage combined with the nuclear-family household distinguished western European society from other areas of the world, and it partly explains the economic advantage western Europeans acquired relative to other regions in the world.</a:t>
            </a:r>
          </a:p>
          <a:p>
            <a:r>
              <a:rPr lang="en-US" sz="1000" kern="1200" dirty="0" smtClean="0">
                <a:solidFill>
                  <a:schemeClr val="tx1"/>
                </a:solidFill>
                <a:effectLst/>
                <a:latin typeface="Verdana" pitchFamily="-108" charset="0"/>
                <a:ea typeface="+mn-ea"/>
                <a:cs typeface="+mn-cs"/>
              </a:rPr>
              <a:t>6. The joining of a mature man and a mature woman in marriage allowed the accumulation of social and economic capital and favored a greater degree of equality between husband and wife.</a:t>
            </a:r>
          </a:p>
          <a:p>
            <a:pPr marL="0" indent="0">
              <a:buNone/>
            </a:pPr>
            <a:endParaRPr lang="en-US" sz="1000"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3</a:t>
            </a:fld>
            <a:endParaRPr lang="en-US"/>
          </a:p>
        </p:txBody>
      </p:sp>
    </p:spTree>
    <p:extLst>
      <p:ext uri="{BB962C8B-B14F-4D97-AF65-F5344CB8AC3E}">
        <p14:creationId xmlns:p14="http://schemas.microsoft.com/office/powerpoint/2010/main" val="231342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30</a:t>
            </a:fld>
            <a:endParaRPr lang="en-US"/>
          </a:p>
        </p:txBody>
      </p:sp>
    </p:spTree>
    <p:extLst>
      <p:ext uri="{BB962C8B-B14F-4D97-AF65-F5344CB8AC3E}">
        <p14:creationId xmlns:p14="http://schemas.microsoft.com/office/powerpoint/2010/main" val="2380363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31</a:t>
            </a:fld>
            <a:endParaRPr lang="en-US"/>
          </a:p>
        </p:txBody>
      </p:sp>
    </p:spTree>
    <p:extLst>
      <p:ext uri="{BB962C8B-B14F-4D97-AF65-F5344CB8AC3E}">
        <p14:creationId xmlns:p14="http://schemas.microsoft.com/office/powerpoint/2010/main" val="3428435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32</a:t>
            </a:fld>
            <a:endParaRPr lang="en-US"/>
          </a:p>
        </p:txBody>
      </p:sp>
    </p:spTree>
    <p:extLst>
      <p:ext uri="{BB962C8B-B14F-4D97-AF65-F5344CB8AC3E}">
        <p14:creationId xmlns:p14="http://schemas.microsoft.com/office/powerpoint/2010/main" val="495873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33</a:t>
            </a:fld>
            <a:endParaRPr lang="en-US"/>
          </a:p>
        </p:txBody>
      </p:sp>
    </p:spTree>
    <p:extLst>
      <p:ext uri="{BB962C8B-B14F-4D97-AF65-F5344CB8AC3E}">
        <p14:creationId xmlns:p14="http://schemas.microsoft.com/office/powerpoint/2010/main" val="113183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IV. Religious Authority</a:t>
            </a:r>
            <a:r>
              <a:rPr lang="en-US" sz="1000" b="1" baseline="0" dirty="0" smtClean="0">
                <a:latin typeface="Arial" panose="020B0604020202020204" pitchFamily="34" charset="0"/>
                <a:cs typeface="Arial" panose="020B0604020202020204" pitchFamily="34" charset="0"/>
              </a:rPr>
              <a:t> and Beliefs</a:t>
            </a:r>
          </a:p>
          <a:p>
            <a:endParaRPr lang="en-US" sz="1000" b="1" baseline="0" dirty="0" smtClean="0">
              <a:latin typeface="Arial" panose="020B0604020202020204" pitchFamily="34" charset="0"/>
              <a:cs typeface="Arial" panose="020B0604020202020204" pitchFamily="34" charset="0"/>
            </a:endParaRPr>
          </a:p>
          <a:p>
            <a:pPr marL="228600" indent="-228600">
              <a:buAutoNum type="alphaUcPeriod"/>
            </a:pPr>
            <a:r>
              <a:rPr lang="en-US" sz="1000" b="1" baseline="0" dirty="0" smtClean="0">
                <a:latin typeface="Arial" panose="020B0604020202020204" pitchFamily="34" charset="0"/>
                <a:cs typeface="Arial" panose="020B0604020202020204" pitchFamily="34" charset="0"/>
              </a:rPr>
              <a:t>Church Hierarchy</a:t>
            </a:r>
          </a:p>
          <a:p>
            <a:r>
              <a:rPr lang="en-US" sz="1200" kern="1200" dirty="0" smtClean="0">
                <a:solidFill>
                  <a:schemeClr val="tx1"/>
                </a:solidFill>
                <a:effectLst/>
                <a:latin typeface="Verdana" pitchFamily="-108" charset="0"/>
                <a:ea typeface="+mn-ea"/>
                <a:cs typeface="+mn-cs"/>
              </a:rPr>
              <a:t>1. As in the Middle Ages, the local parish church remained the focal point of religious devotion and community cohesion.</a:t>
            </a:r>
            <a:r>
              <a:rPr lang="en-US" sz="1200" kern="1200" baseline="0" dirty="0" smtClean="0">
                <a:solidFill>
                  <a:schemeClr val="tx1"/>
                </a:solidFill>
                <a:effectLst/>
                <a:latin typeface="Verdana" pitchFamily="-108" charset="0"/>
                <a:ea typeface="+mn-ea"/>
                <a:cs typeface="+mn-cs"/>
              </a:rPr>
              <a:t> </a:t>
            </a:r>
            <a:r>
              <a:rPr lang="en-US" sz="1200" kern="1200" dirty="0" smtClean="0">
                <a:solidFill>
                  <a:schemeClr val="tx1"/>
                </a:solidFill>
                <a:effectLst/>
                <a:latin typeface="Verdana" pitchFamily="-108" charset="0"/>
                <a:ea typeface="+mn-ea"/>
                <a:cs typeface="+mn-cs"/>
              </a:rPr>
              <a:t>Parish churches also were subject to greater control from the state, especially by rulers in Protestant areas who regulated their “territorial churches” strictly, selecting personnel and imposing detailed rules. </a:t>
            </a:r>
          </a:p>
          <a:p>
            <a:r>
              <a:rPr lang="en-US" sz="1200" kern="1200" dirty="0" smtClean="0">
                <a:solidFill>
                  <a:schemeClr val="tx1"/>
                </a:solidFill>
                <a:effectLst/>
                <a:latin typeface="Verdana" pitchFamily="-108" charset="0"/>
                <a:ea typeface="+mn-ea"/>
                <a:cs typeface="+mn-cs"/>
              </a:rPr>
              <a:t>2. Catholic monarchs in this period took greater control of religious matters in their kingdoms, weakening papal authority. The Spanish crown took firm control of ecclesiastical appointments and mandated that papal proclamations receive approval from the government. France went even further in establishing a national Catholic church by supplementing Louis XIV’s expulsion of Protestants in 1685 with an insistence on the king’s prerogative to choose and control bishops and issue laws regarding church affairs. </a:t>
            </a:r>
          </a:p>
          <a:p>
            <a:r>
              <a:rPr lang="en-US" sz="1000" kern="1200" dirty="0" smtClean="0">
                <a:solidFill>
                  <a:schemeClr val="tx1"/>
                </a:solidFill>
                <a:effectLst/>
                <a:latin typeface="Verdana" pitchFamily="-108" charset="0"/>
                <a:ea typeface="+mn-ea"/>
                <a:cs typeface="+mn-cs"/>
              </a:rPr>
              <a:t>3. Catholicism gained new ground in the Holy Roman Empire with the conversion of a number of Protestant princes and successful missionary work by Catholic orders among the population. </a:t>
            </a:r>
          </a:p>
          <a:p>
            <a:r>
              <a:rPr lang="en-US" sz="1000" kern="1200" dirty="0" smtClean="0">
                <a:solidFill>
                  <a:schemeClr val="tx1"/>
                </a:solidFill>
                <a:effectLst/>
                <a:latin typeface="Verdana" pitchFamily="-108" charset="0"/>
                <a:ea typeface="+mn-ea"/>
                <a:cs typeface="+mn-cs"/>
              </a:rPr>
              <a:t>4. The Jesuits played a key role in fostering the Catholic faith by serving as teachers, missionaries, and agents of the papacy and exercised tremendous political influence, holding high government positions and educating the nobility in their colleges.</a:t>
            </a:r>
          </a:p>
        </p:txBody>
      </p:sp>
      <p:sp>
        <p:nvSpPr>
          <p:cNvPr id="4" name="Slide Number Placeholder 3"/>
          <p:cNvSpPr>
            <a:spLocks noGrp="1"/>
          </p:cNvSpPr>
          <p:nvPr>
            <p:ph type="sldNum" sz="quarter" idx="10"/>
          </p:nvPr>
        </p:nvSpPr>
        <p:spPr/>
        <p:txBody>
          <a:bodyPr/>
          <a:lstStyle/>
          <a:p>
            <a:fld id="{55039406-2230-E743-A235-4F4937F475B6}" type="slidenum">
              <a:rPr lang="en-US" smtClean="0"/>
              <a:pPr/>
              <a:t>34</a:t>
            </a:fld>
            <a:endParaRPr lang="en-US"/>
          </a:p>
        </p:txBody>
      </p:sp>
    </p:spTree>
    <p:extLst>
      <p:ext uri="{BB962C8B-B14F-4D97-AF65-F5344CB8AC3E}">
        <p14:creationId xmlns:p14="http://schemas.microsoft.com/office/powerpoint/2010/main" val="2161129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IV. Religious Authority</a:t>
            </a:r>
            <a:r>
              <a:rPr lang="en-US" sz="1000" b="1" baseline="0" dirty="0" smtClean="0">
                <a:latin typeface="Arial" panose="020B0604020202020204" pitchFamily="34" charset="0"/>
                <a:cs typeface="Arial" panose="020B0604020202020204" pitchFamily="34" charset="0"/>
              </a:rPr>
              <a:t> and Beliefs</a:t>
            </a:r>
          </a:p>
          <a:p>
            <a:endParaRPr lang="en-US" sz="1000" b="1" baseline="0" dirty="0" smtClean="0">
              <a:latin typeface="Arial" panose="020B0604020202020204" pitchFamily="34" charset="0"/>
              <a:cs typeface="Arial" panose="020B0604020202020204" pitchFamily="34" charset="0"/>
            </a:endParaRPr>
          </a:p>
          <a:p>
            <a:pPr marL="228600" indent="-228600">
              <a:buAutoNum type="alphaUcPeriod"/>
            </a:pPr>
            <a:r>
              <a:rPr lang="en-US" sz="1000" b="1" baseline="0" dirty="0" smtClean="0">
                <a:latin typeface="Arial" panose="020B0604020202020204" pitchFamily="34" charset="0"/>
                <a:cs typeface="Arial" panose="020B0604020202020204" pitchFamily="34" charset="0"/>
              </a:rPr>
              <a:t>Church Hierarchy</a:t>
            </a:r>
          </a:p>
          <a:p>
            <a:r>
              <a:rPr lang="en-US" sz="1000" kern="1200" dirty="0" smtClean="0">
                <a:solidFill>
                  <a:schemeClr val="tx1"/>
                </a:solidFill>
                <a:effectLst/>
                <a:latin typeface="Verdana" pitchFamily="-108" charset="0"/>
                <a:ea typeface="+mn-ea"/>
                <a:cs typeface="+mn-cs"/>
              </a:rPr>
              <a:t>5. Yet by playing politics so effectively, the Jesuits eventually elicited a broad coalition of enemies, and in 1773 the pope reluctantly acquiesced to pressure from France and Spain to dissolve the Jesuits completely.</a:t>
            </a:r>
          </a:p>
          <a:p>
            <a:r>
              <a:rPr lang="en-US" sz="1000" kern="1200" dirty="0" smtClean="0">
                <a:solidFill>
                  <a:schemeClr val="tx1"/>
                </a:solidFill>
                <a:effectLst/>
                <a:latin typeface="Verdana" pitchFamily="-108" charset="0"/>
                <a:ea typeface="+mn-ea"/>
                <a:cs typeface="+mn-cs"/>
              </a:rPr>
              <a:t>6. Some Catholic rulers also believed that the clergy in monasteries and convents should make a more practical contribution to social and religious life; in Austria, Maria Theresa and Joseph II permitted only orders that were engaged in teaching, nursing, or other practical work.</a:t>
            </a:r>
          </a:p>
          <a:p>
            <a:r>
              <a:rPr lang="en-US" sz="1000" kern="1200" dirty="0" smtClean="0">
                <a:solidFill>
                  <a:schemeClr val="tx1"/>
                </a:solidFill>
                <a:effectLst/>
                <a:latin typeface="Verdana" pitchFamily="-108" charset="0"/>
                <a:ea typeface="+mn-ea"/>
                <a:cs typeface="+mn-cs"/>
              </a:rPr>
              <a:t>7. Joseph II issued edicts of religious tolerance, making Austria one of the first European states to lift centuries-old restrictions on its Jewish population.</a:t>
            </a:r>
          </a:p>
          <a:p>
            <a:pPr marL="0" indent="0">
              <a:buNone/>
            </a:pPr>
            <a:endParaRPr lang="en-US" sz="1000"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35</a:t>
            </a:fld>
            <a:endParaRPr lang="en-US"/>
          </a:p>
        </p:txBody>
      </p:sp>
    </p:spTree>
    <p:extLst>
      <p:ext uri="{BB962C8B-B14F-4D97-AF65-F5344CB8AC3E}">
        <p14:creationId xmlns:p14="http://schemas.microsoft.com/office/powerpoint/2010/main" val="2886849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IV. Religious Authority and Beliefs</a:t>
            </a:r>
          </a:p>
          <a:p>
            <a:endParaRPr lang="en-US" dirty="0" smtClean="0"/>
          </a:p>
          <a:p>
            <a:r>
              <a:rPr lang="en-US" sz="1000" b="1" dirty="0" smtClean="0">
                <a:latin typeface="Arial" panose="020B0604020202020204" pitchFamily="34" charset="0"/>
                <a:cs typeface="Arial" panose="020B0604020202020204" pitchFamily="34" charset="0"/>
              </a:rPr>
              <a:t>B. Protestant Revival</a:t>
            </a:r>
          </a:p>
          <a:p>
            <a:r>
              <a:rPr lang="en-US" sz="1200" kern="1200" dirty="0" smtClean="0">
                <a:solidFill>
                  <a:schemeClr val="tx1"/>
                </a:solidFill>
                <a:effectLst/>
                <a:latin typeface="Verdana" pitchFamily="-108" charset="0"/>
                <a:ea typeface="+mn-ea"/>
                <a:cs typeface="+mn-cs"/>
              </a:rPr>
              <a:t>1. The Protestant revival, known as Pietism, which began in Germany in the late seventeenth century, called for a warm, emotional religion that everyone could experience. Pietism also reasserted the earlier radical stress on the priesthood of all believers, thereby reducing the gulf between official clergy and Lutheran laity.</a:t>
            </a:r>
          </a:p>
          <a:p>
            <a:r>
              <a:rPr lang="en-US" sz="1000" kern="1200" dirty="0" smtClean="0">
                <a:solidFill>
                  <a:schemeClr val="tx1"/>
                </a:solidFill>
                <a:effectLst/>
                <a:latin typeface="Verdana" pitchFamily="-108" charset="0"/>
                <a:ea typeface="+mn-ea"/>
                <a:cs typeface="+mn-cs"/>
              </a:rPr>
              <a:t>2. Bible reading and study were extended enthusiastically to all classes, providing a powerful boost to popular literacy as well as to individual religious development.</a:t>
            </a:r>
          </a:p>
          <a:p>
            <a:r>
              <a:rPr lang="en-US" sz="1000" kern="1200" dirty="0" smtClean="0">
                <a:solidFill>
                  <a:schemeClr val="tx1"/>
                </a:solidFill>
                <a:effectLst/>
                <a:latin typeface="Verdana" pitchFamily="-108" charset="0"/>
                <a:ea typeface="+mn-ea"/>
                <a:cs typeface="+mn-cs"/>
              </a:rPr>
              <a:t>3. </a:t>
            </a:r>
            <a:r>
              <a:rPr lang="en-US" sz="1000" kern="1200" dirty="0" err="1" smtClean="0">
                <a:solidFill>
                  <a:schemeClr val="tx1"/>
                </a:solidFill>
                <a:effectLst/>
                <a:latin typeface="Verdana" pitchFamily="-108" charset="0"/>
                <a:ea typeface="+mn-ea"/>
                <a:cs typeface="+mn-cs"/>
              </a:rPr>
              <a:t>Pietists</a:t>
            </a:r>
            <a:r>
              <a:rPr lang="en-US" sz="1000" kern="1200" dirty="0" smtClean="0">
                <a:solidFill>
                  <a:schemeClr val="tx1"/>
                </a:solidFill>
                <a:effectLst/>
                <a:latin typeface="Verdana" pitchFamily="-108" charset="0"/>
                <a:ea typeface="+mn-ea"/>
                <a:cs typeface="+mn-cs"/>
              </a:rPr>
              <a:t> believed in the practical power of Christian rebirth in everyday affairs and were expected to lead good, moral lives. </a:t>
            </a:r>
          </a:p>
          <a:p>
            <a:r>
              <a:rPr lang="en-US" sz="1000" kern="1200" dirty="0" smtClean="0">
                <a:solidFill>
                  <a:schemeClr val="tx1"/>
                </a:solidFill>
                <a:effectLst/>
                <a:latin typeface="Verdana" pitchFamily="-108" charset="0"/>
                <a:ea typeface="+mn-ea"/>
                <a:cs typeface="+mn-cs"/>
              </a:rPr>
              <a:t>4. As Pietism spread outward from Germany, its impact extended to John Wesley (1703–1791), who served as the catalyst for popular religious revival in England.</a:t>
            </a:r>
          </a:p>
          <a:p>
            <a:r>
              <a:rPr lang="en-US" sz="1000" kern="1200" dirty="0" smtClean="0">
                <a:solidFill>
                  <a:schemeClr val="tx1"/>
                </a:solidFill>
                <a:effectLst/>
                <a:latin typeface="Verdana" pitchFamily="-108" charset="0"/>
                <a:ea typeface="+mn-ea"/>
                <a:cs typeface="+mn-cs"/>
              </a:rPr>
              <a:t>5. After becoming a teaching fellow at Oxford, Wesley organized a Holy Club for similarly minded students, who came to be known derisively as Methodists because they were so methodical in their devotion. </a:t>
            </a:r>
          </a:p>
        </p:txBody>
      </p:sp>
      <p:sp>
        <p:nvSpPr>
          <p:cNvPr id="4" name="Slide Number Placeholder 3"/>
          <p:cNvSpPr>
            <a:spLocks noGrp="1"/>
          </p:cNvSpPr>
          <p:nvPr>
            <p:ph type="sldNum" sz="quarter" idx="10"/>
          </p:nvPr>
        </p:nvSpPr>
        <p:spPr/>
        <p:txBody>
          <a:bodyPr/>
          <a:lstStyle/>
          <a:p>
            <a:fld id="{55039406-2230-E743-A235-4F4937F475B6}" type="slidenum">
              <a:rPr lang="en-US" smtClean="0"/>
              <a:pPr/>
              <a:t>36</a:t>
            </a:fld>
            <a:endParaRPr lang="en-US"/>
          </a:p>
        </p:txBody>
      </p:sp>
    </p:spTree>
    <p:extLst>
      <p:ext uri="{BB962C8B-B14F-4D97-AF65-F5344CB8AC3E}">
        <p14:creationId xmlns:p14="http://schemas.microsoft.com/office/powerpoint/2010/main" val="237990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37</a:t>
            </a:fld>
            <a:endParaRPr lang="en-US"/>
          </a:p>
        </p:txBody>
      </p:sp>
    </p:spTree>
    <p:extLst>
      <p:ext uri="{BB962C8B-B14F-4D97-AF65-F5344CB8AC3E}">
        <p14:creationId xmlns:p14="http://schemas.microsoft.com/office/powerpoint/2010/main" val="583277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IV. Religious Authority and Beliefs</a:t>
            </a:r>
          </a:p>
          <a:p>
            <a:r>
              <a:rPr lang="en-US" sz="1000" b="1" dirty="0" smtClean="0">
                <a:latin typeface="Arial" panose="020B0604020202020204" pitchFamily="34" charset="0"/>
                <a:cs typeface="Arial" panose="020B0604020202020204" pitchFamily="34" charset="0"/>
              </a:rPr>
              <a:t>C. Catholic Piety</a:t>
            </a:r>
          </a:p>
          <a:p>
            <a:r>
              <a:rPr lang="en-US" sz="1050" kern="1200" dirty="0" smtClean="0">
                <a:solidFill>
                  <a:schemeClr val="tx1"/>
                </a:solidFill>
                <a:effectLst/>
                <a:latin typeface="Verdana" pitchFamily="-108" charset="0"/>
                <a:ea typeface="+mn-ea"/>
                <a:cs typeface="+mn-cs"/>
              </a:rPr>
              <a:t>1. Religion also flourished in Catholic Europe around 1700, although important differences distinguished it from Protestant practice. Baroque art still adorned Catholic churches, and Catholic Europeans on the whole participated more actively in formal worship than did Protestants.</a:t>
            </a:r>
          </a:p>
          <a:p>
            <a:r>
              <a:rPr lang="en-US" sz="1050" kern="1200" dirty="0" smtClean="0">
                <a:solidFill>
                  <a:schemeClr val="tx1"/>
                </a:solidFill>
                <a:effectLst/>
                <a:latin typeface="Verdana" pitchFamily="-108" charset="0"/>
                <a:ea typeface="+mn-ea"/>
                <a:cs typeface="+mn-cs"/>
              </a:rPr>
              <a:t>2. The tremendous popular strength of religion in Catholic countries can be explained in part by the church’s integral role in community life and popular culture, particularly through religious festivals, saints’ days, processions, and pilgrimages.</a:t>
            </a:r>
          </a:p>
          <a:p>
            <a:r>
              <a:rPr lang="en-US" sz="1050" kern="1200" dirty="0" smtClean="0">
                <a:solidFill>
                  <a:schemeClr val="tx1"/>
                </a:solidFill>
                <a:effectLst/>
                <a:latin typeface="Verdana" pitchFamily="-108" charset="0"/>
                <a:ea typeface="+mn-ea"/>
                <a:cs typeface="+mn-cs"/>
              </a:rPr>
              <a:t>3. Millions of Catholic men and women also joined confraternities, participating in prayer and religious services and collecting funds for poor relief and members’ funerals. </a:t>
            </a:r>
          </a:p>
          <a:p>
            <a:r>
              <a:rPr lang="en-US" sz="1000" kern="1200" dirty="0" smtClean="0">
                <a:solidFill>
                  <a:schemeClr val="tx1"/>
                </a:solidFill>
                <a:effectLst/>
                <a:latin typeface="Verdana" pitchFamily="-108" charset="0"/>
                <a:ea typeface="+mn-ea"/>
                <a:cs typeface="+mn-cs"/>
              </a:rPr>
              <a:t>4. Catholicism had its own version of the </a:t>
            </a:r>
            <a:r>
              <a:rPr lang="en-US" sz="1000" kern="1200" dirty="0" err="1" smtClean="0">
                <a:solidFill>
                  <a:schemeClr val="tx1"/>
                </a:solidFill>
                <a:effectLst/>
                <a:latin typeface="Verdana" pitchFamily="-108" charset="0"/>
                <a:ea typeface="+mn-ea"/>
                <a:cs typeface="+mn-cs"/>
              </a:rPr>
              <a:t>Pietist</a:t>
            </a:r>
            <a:r>
              <a:rPr lang="en-US" sz="1000" kern="1200" dirty="0" smtClean="0">
                <a:solidFill>
                  <a:schemeClr val="tx1"/>
                </a:solidFill>
                <a:effectLst/>
                <a:latin typeface="Verdana" pitchFamily="-108" charset="0"/>
                <a:ea typeface="+mn-ea"/>
                <a:cs typeface="+mn-cs"/>
              </a:rPr>
              <a:t> revival led by Cornelius Jansen (1585–1638), bishop of Ypres in the Spanish Netherlands, who called for a return to the austere early Christianity of Saint Augustine that stressed the heavy weight of original sin and accepted predestination.</a:t>
            </a:r>
          </a:p>
          <a:p>
            <a:r>
              <a:rPr lang="en-US" sz="1000" kern="1200" dirty="0" smtClean="0">
                <a:solidFill>
                  <a:schemeClr val="tx1"/>
                </a:solidFill>
                <a:effectLst/>
                <a:latin typeface="Verdana" pitchFamily="-108" charset="0"/>
                <a:ea typeface="+mn-ea"/>
                <a:cs typeface="+mn-cs"/>
              </a:rPr>
              <a:t>5. Although outlawed by papal and royal edicts as Calvinist heresy, Jansenism attracted Catholic followers eager for religious renewal, particularly among the French.</a:t>
            </a:r>
          </a:p>
          <a:p>
            <a:r>
              <a:rPr lang="en-US" sz="1000" kern="1200" dirty="0" smtClean="0">
                <a:solidFill>
                  <a:schemeClr val="tx1"/>
                </a:solidFill>
                <a:effectLst/>
                <a:latin typeface="Verdana" pitchFamily="-108" charset="0"/>
                <a:ea typeface="+mn-ea"/>
                <a:cs typeface="+mn-cs"/>
              </a:rPr>
              <a:t>6. Many members of France’s urban elite, especially judicial nobles and some parish priests, became known for their Jansenist piety and spiritual devotion. </a:t>
            </a:r>
          </a:p>
          <a:p>
            <a:r>
              <a:rPr lang="en-US" sz="1000" kern="1200" dirty="0" smtClean="0">
                <a:solidFill>
                  <a:schemeClr val="tx1"/>
                </a:solidFill>
                <a:effectLst/>
                <a:latin typeface="Verdana" pitchFamily="-108" charset="0"/>
                <a:ea typeface="+mn-ea"/>
                <a:cs typeface="+mn-cs"/>
              </a:rPr>
              <a:t>7. A different strain of Jansenism took hold among the urban poor, who met in prayer meetings for an ecstatic form of worship during which some members fell into convulsions and spoke in tongues. </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38</a:t>
            </a:fld>
            <a:endParaRPr lang="en-US"/>
          </a:p>
        </p:txBody>
      </p:sp>
    </p:spTree>
    <p:extLst>
      <p:ext uri="{BB962C8B-B14F-4D97-AF65-F5344CB8AC3E}">
        <p14:creationId xmlns:p14="http://schemas.microsoft.com/office/powerpoint/2010/main" val="3691762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IV. Religious Authority and Beliefs</a:t>
            </a:r>
          </a:p>
          <a:p>
            <a:endParaRPr lang="en-US" dirty="0" smtClean="0"/>
          </a:p>
          <a:p>
            <a:r>
              <a:rPr lang="en-US" sz="1000" b="1" dirty="0" smtClean="0">
                <a:latin typeface="Arial" panose="020B0604020202020204" pitchFamily="34" charset="0"/>
                <a:cs typeface="Arial" panose="020B0604020202020204" pitchFamily="34" charset="0"/>
              </a:rPr>
              <a:t>D. Marginal Beliefs and Practices</a:t>
            </a:r>
          </a:p>
          <a:p>
            <a:r>
              <a:rPr lang="en-US" sz="1200" kern="1200" dirty="0" smtClean="0">
                <a:solidFill>
                  <a:schemeClr val="tx1"/>
                </a:solidFill>
                <a:effectLst/>
                <a:latin typeface="Verdana" pitchFamily="-108" charset="0"/>
                <a:ea typeface="+mn-ea"/>
                <a:cs typeface="+mn-cs"/>
              </a:rPr>
              <a:t>1. In the countryside, many peasants continued to hold religious beliefs that were marginal to the Christian faith altogether, often of obscure or even pagan origin.</a:t>
            </a:r>
          </a:p>
          <a:p>
            <a:r>
              <a:rPr lang="en-US" sz="1200" kern="1200" dirty="0" smtClean="0">
                <a:solidFill>
                  <a:schemeClr val="tx1"/>
                </a:solidFill>
                <a:effectLst/>
                <a:latin typeface="Verdana" pitchFamily="-108" charset="0"/>
                <a:ea typeface="+mn-ea"/>
                <a:cs typeface="+mn-cs"/>
              </a:rPr>
              <a:t>2. The ordinary person combined strong Christian faith with a wealth of time-honored superstitions that involved saints’ relics, healing springs, and rituals and customs intended to ward off disease.</a:t>
            </a:r>
          </a:p>
          <a:p>
            <a:r>
              <a:rPr lang="en-US" sz="1200" kern="1200" dirty="0" smtClean="0">
                <a:solidFill>
                  <a:schemeClr val="tx1"/>
                </a:solidFill>
                <a:effectLst/>
                <a:latin typeface="Verdana" pitchFamily="-108" charset="0"/>
                <a:ea typeface="+mn-ea"/>
                <a:cs typeface="+mn-cs"/>
              </a:rPr>
              <a:t>3. Inspired initially by the fervor of the Reformation era, then by the critical rationalism of the Enlightenment, religious and secular authorities increasingly sought to “purify” popular spirituality.</a:t>
            </a:r>
          </a:p>
          <a:p>
            <a:r>
              <a:rPr lang="en-US" sz="1200" kern="1200" dirty="0" smtClean="0">
                <a:solidFill>
                  <a:schemeClr val="tx1"/>
                </a:solidFill>
                <a:effectLst/>
                <a:latin typeface="Verdana" pitchFamily="-108" charset="0"/>
                <a:ea typeface="+mn-ea"/>
                <a:cs typeface="+mn-cs"/>
              </a:rPr>
              <a:t>4. Where authorities pursued purification vigorously, pious peasants saw only an incomprehensible attack on age-old faith and drew back in anger, a reaction that dramatized the growing tensions between the educated elite and the common people.</a:t>
            </a:r>
          </a:p>
          <a:p>
            <a:r>
              <a:rPr lang="en-US" sz="1200" kern="1200" dirty="0" smtClean="0">
                <a:solidFill>
                  <a:schemeClr val="tx1"/>
                </a:solidFill>
                <a:effectLst/>
                <a:latin typeface="Verdana" pitchFamily="-108" charset="0"/>
                <a:ea typeface="+mn-ea"/>
                <a:cs typeface="+mn-cs"/>
              </a:rPr>
              <a:t>5. It was in this era of growing intellectual disdain for popular beliefs that the persecution of witches slowly came to an end across Europe.</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39</a:t>
            </a:fld>
            <a:endParaRPr lang="en-US"/>
          </a:p>
        </p:txBody>
      </p:sp>
    </p:spTree>
    <p:extLst>
      <p:ext uri="{BB962C8B-B14F-4D97-AF65-F5344CB8AC3E}">
        <p14:creationId xmlns:p14="http://schemas.microsoft.com/office/powerpoint/2010/main" val="241362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AutoNum type="romanUcPeriod"/>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Marriage and the Family</a:t>
            </a:r>
          </a:p>
          <a:p>
            <a:endParaRPr lang="en-US" dirty="0" smtClean="0"/>
          </a:p>
          <a:p>
            <a:r>
              <a:rPr lang="en-US" sz="1000" b="1" dirty="0" smtClean="0">
                <a:latin typeface="Arial" panose="020B0604020202020204" pitchFamily="34" charset="0"/>
                <a:cs typeface="Arial" panose="020B0604020202020204" pitchFamily="34" charset="0"/>
              </a:rPr>
              <a:t>B. Work Away from Home</a:t>
            </a:r>
          </a:p>
          <a:p>
            <a:r>
              <a:rPr lang="en-US" sz="1200" kern="1200" dirty="0" smtClean="0">
                <a:solidFill>
                  <a:schemeClr val="tx1"/>
                </a:solidFill>
                <a:effectLst/>
                <a:latin typeface="Verdana" pitchFamily="-108" charset="0"/>
                <a:ea typeface="+mn-ea"/>
                <a:cs typeface="+mn-cs"/>
              </a:rPr>
              <a:t>1. In the trades, a lad would enter apprenticeship around age fifteen and finish in his late teens or early twenties, during which time he was not permitted to marry. If he was lucky or had connections, an apprentice eventually might be admitted to a guild and establish his economic independence.</a:t>
            </a:r>
          </a:p>
          <a:p>
            <a:r>
              <a:rPr lang="en-US" sz="1200" kern="1200" dirty="0" smtClean="0">
                <a:solidFill>
                  <a:schemeClr val="tx1"/>
                </a:solidFill>
                <a:effectLst/>
                <a:latin typeface="Verdana" pitchFamily="-108" charset="0"/>
                <a:ea typeface="+mn-ea"/>
                <a:cs typeface="+mn-cs"/>
              </a:rPr>
              <a:t>2. Many poor families could not afford apprenticeship for their sons, and these youths drifted from one tough job to another.</a:t>
            </a:r>
          </a:p>
          <a:p>
            <a:r>
              <a:rPr lang="en-US" sz="1200" kern="1200" dirty="0" smtClean="0">
                <a:solidFill>
                  <a:schemeClr val="tx1"/>
                </a:solidFill>
                <a:effectLst/>
                <a:latin typeface="Verdana" pitchFamily="-108" charset="0"/>
                <a:ea typeface="+mn-ea"/>
                <a:cs typeface="+mn-cs"/>
              </a:rPr>
              <a:t>3. Adolescent girls who left their families to work found a more limited range of opportunities.</a:t>
            </a:r>
          </a:p>
          <a:p>
            <a:r>
              <a:rPr lang="en-US" sz="1000" kern="1200" dirty="0" smtClean="0">
                <a:solidFill>
                  <a:schemeClr val="tx1"/>
                </a:solidFill>
                <a:effectLst/>
                <a:latin typeface="Verdana" pitchFamily="-108" charset="0"/>
                <a:ea typeface="+mn-ea"/>
                <a:cs typeface="+mn-cs"/>
              </a:rPr>
              <a:t>4. Greater opportunities for women and increased demand for skilled female labor came with the growth in production of finished goods for the emerging consumer economy.</a:t>
            </a:r>
          </a:p>
          <a:p>
            <a:r>
              <a:rPr lang="en-US" sz="1000" kern="1200" dirty="0" smtClean="0">
                <a:solidFill>
                  <a:schemeClr val="tx1"/>
                </a:solidFill>
                <a:effectLst/>
                <a:latin typeface="Verdana" pitchFamily="-108" charset="0"/>
                <a:ea typeface="+mn-ea"/>
                <a:cs typeface="+mn-cs"/>
              </a:rPr>
              <a:t>5. Service in another family’s household was by far the most common job for girls, but often the work was endless, for there were few laws to limit exploitation of servants. In theory, domestic service offered a young girl protection and security in a new family, but in practice she was often easy prey for the men of the household or their friends. Servant girls who ended up pregnant were often fired and thrown out in disgrace and turned to prostitution and petty thievery as a matter of survival.</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4</a:t>
            </a:fld>
            <a:endParaRPr lang="en-US"/>
          </a:p>
        </p:txBody>
      </p:sp>
    </p:spTree>
    <p:extLst>
      <p:ext uri="{BB962C8B-B14F-4D97-AF65-F5344CB8AC3E}">
        <p14:creationId xmlns:p14="http://schemas.microsoft.com/office/powerpoint/2010/main" val="2450753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V. Medical Practice</a:t>
            </a:r>
          </a:p>
          <a:p>
            <a:endParaRPr lang="en-US" sz="1000" b="1" dirty="0" smtClean="0">
              <a:latin typeface="Arial" panose="020B0604020202020204" pitchFamily="34" charset="0"/>
              <a:cs typeface="Arial" panose="020B0604020202020204" pitchFamily="34" charset="0"/>
            </a:endParaRPr>
          </a:p>
          <a:p>
            <a:pPr marL="228600" indent="-228600">
              <a:buAutoNum type="alphaUcPeriod"/>
            </a:pPr>
            <a:r>
              <a:rPr lang="en-US" sz="1000" b="1" dirty="0" smtClean="0">
                <a:latin typeface="Arial" panose="020B0604020202020204" pitchFamily="34" charset="0"/>
                <a:cs typeface="Arial" panose="020B0604020202020204" pitchFamily="34" charset="0"/>
              </a:rPr>
              <a:t>Faith Healing and General Practice</a:t>
            </a:r>
          </a:p>
          <a:p>
            <a:r>
              <a:rPr lang="en-US" sz="1200" kern="1200" dirty="0" smtClean="0">
                <a:solidFill>
                  <a:schemeClr val="tx1"/>
                </a:solidFill>
                <a:effectLst/>
                <a:latin typeface="Verdana" pitchFamily="-108" charset="0"/>
                <a:ea typeface="+mn-ea"/>
                <a:cs typeface="+mn-cs"/>
              </a:rPr>
              <a:t>1. Traditional healers drew on folk knowledge about the curative properties of roots, herbs, and other plants; faith healers treated patients by driving out, or exorcising, the evil spirits they believed were lodged in the ill person and causing disease. </a:t>
            </a:r>
          </a:p>
          <a:p>
            <a:r>
              <a:rPr lang="en-US" sz="1200" kern="1200" dirty="0" smtClean="0">
                <a:solidFill>
                  <a:schemeClr val="tx1"/>
                </a:solidFill>
                <a:effectLst/>
                <a:latin typeface="Verdana" pitchFamily="-108" charset="0"/>
                <a:ea typeface="+mn-ea"/>
                <a:cs typeface="+mn-cs"/>
              </a:rPr>
              <a:t>2. In the larger towns and cities, apothecaries sold herbs, drugs, and patent medicines for every conceivable “temperament and distemper.”</a:t>
            </a:r>
          </a:p>
          <a:p>
            <a:r>
              <a:rPr lang="en-US" sz="1200" kern="1200" dirty="0" smtClean="0">
                <a:solidFill>
                  <a:schemeClr val="tx1"/>
                </a:solidFill>
                <a:effectLst/>
                <a:latin typeface="Verdana" pitchFamily="-108" charset="0"/>
                <a:ea typeface="+mn-ea"/>
                <a:cs typeface="+mn-cs"/>
              </a:rPr>
              <a:t>3. Apothecaries advertised their wares, their high-class customers, and their miraculous cures, making medicine, like food and fashionable clothing, a part of the era’s new and loosely regulated commercial culture.</a:t>
            </a:r>
          </a:p>
          <a:p>
            <a:r>
              <a:rPr lang="en-US" sz="1000" kern="1200" dirty="0" smtClean="0">
                <a:solidFill>
                  <a:schemeClr val="tx1"/>
                </a:solidFill>
                <a:effectLst/>
                <a:latin typeface="Verdana" pitchFamily="-108" charset="0"/>
                <a:ea typeface="+mn-ea"/>
                <a:cs typeface="+mn-cs"/>
              </a:rPr>
              <a:t>4. Physicians, who were invariably men, mostly diagnosed and treated patients by correspondence or through oral dialogue, without conducting a physical examination. Because medical training was expensive, physicians came mainly from prosperous families, and they usually concentrated on urban patients from similar social backgrounds, although even poor people sought treatment.</a:t>
            </a:r>
          </a:p>
          <a:p>
            <a:r>
              <a:rPr lang="en-US" sz="1000" kern="1200" dirty="0" smtClean="0">
                <a:solidFill>
                  <a:schemeClr val="tx1"/>
                </a:solidFill>
                <a:effectLst/>
                <a:latin typeface="Verdana" pitchFamily="-108" charset="0"/>
                <a:ea typeface="+mn-ea"/>
                <a:cs typeface="+mn-cs"/>
              </a:rPr>
              <a:t>5. Like apothecaries, physicians laid great stress on purging, and the time-honored practice of bloodletting was still considered a medical cure-all.</a:t>
            </a:r>
          </a:p>
          <a:p>
            <a:pPr marL="0" indent="0">
              <a:buNone/>
            </a:pP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40</a:t>
            </a:fld>
            <a:endParaRPr lang="en-US"/>
          </a:p>
        </p:txBody>
      </p:sp>
    </p:spTree>
    <p:extLst>
      <p:ext uri="{BB962C8B-B14F-4D97-AF65-F5344CB8AC3E}">
        <p14:creationId xmlns:p14="http://schemas.microsoft.com/office/powerpoint/2010/main" val="234296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 Medical Practice</a:t>
            </a:r>
          </a:p>
          <a:p>
            <a:endParaRPr lang="en-US" dirty="0" smtClean="0"/>
          </a:p>
          <a:p>
            <a:r>
              <a:rPr lang="en-US" sz="1000" b="1" dirty="0" smtClean="0">
                <a:latin typeface="Arial" panose="020B0604020202020204" pitchFamily="34" charset="0"/>
                <a:cs typeface="Arial" panose="020B0604020202020204" pitchFamily="34" charset="0"/>
              </a:rPr>
              <a:t>B. Improvements in Surgery</a:t>
            </a:r>
          </a:p>
          <a:p>
            <a:r>
              <a:rPr lang="en-US" sz="1200" kern="1200" dirty="0" smtClean="0">
                <a:solidFill>
                  <a:schemeClr val="tx1"/>
                </a:solidFill>
                <a:effectLst/>
                <a:latin typeface="Verdana" pitchFamily="-108" charset="0"/>
                <a:ea typeface="+mn-ea"/>
                <a:cs typeface="+mn-cs"/>
              </a:rPr>
              <a:t>1. In the eighteenth century, surgeons began studying anatomy seriously and improved their art.</a:t>
            </a:r>
          </a:p>
          <a:p>
            <a:r>
              <a:rPr lang="en-US" sz="1200" kern="1200" dirty="0" smtClean="0">
                <a:solidFill>
                  <a:schemeClr val="tx1"/>
                </a:solidFill>
                <a:effectLst/>
                <a:latin typeface="Verdana" pitchFamily="-108" charset="0"/>
                <a:ea typeface="+mn-ea"/>
                <a:cs typeface="+mn-cs"/>
              </a:rPr>
              <a:t>2. With endless opportunities to practice, army surgeons on battlefields led the way.</a:t>
            </a:r>
          </a:p>
          <a:p>
            <a:r>
              <a:rPr lang="en-US" sz="1200" kern="1200" dirty="0" smtClean="0">
                <a:solidFill>
                  <a:schemeClr val="tx1"/>
                </a:solidFill>
                <a:effectLst/>
                <a:latin typeface="Verdana" pitchFamily="-108" charset="0"/>
                <a:ea typeface="+mn-ea"/>
                <a:cs typeface="+mn-cs"/>
              </a:rPr>
              <a:t>3. Surgeons learned they could amputate above a serious wound and cauterize the stump in order to reduce the likelihood of death.</a:t>
            </a:r>
          </a:p>
          <a:p>
            <a:r>
              <a:rPr lang="en-US" sz="1200" kern="1200" dirty="0" smtClean="0">
                <a:solidFill>
                  <a:schemeClr val="tx1"/>
                </a:solidFill>
                <a:effectLst/>
                <a:latin typeface="Verdana" pitchFamily="-108" charset="0"/>
                <a:ea typeface="+mn-ea"/>
                <a:cs typeface="+mn-cs"/>
              </a:rPr>
              <a:t>4. Because the anesthesia of the day was hard to control and too dangerous for general use, almost all operations were performed without painkillers.</a:t>
            </a:r>
          </a:p>
          <a:p>
            <a:r>
              <a:rPr lang="en-US" sz="1200" kern="1200" dirty="0" smtClean="0">
                <a:solidFill>
                  <a:schemeClr val="tx1"/>
                </a:solidFill>
                <a:effectLst/>
                <a:latin typeface="Verdana" pitchFamily="-108" charset="0"/>
                <a:ea typeface="+mn-ea"/>
                <a:cs typeface="+mn-cs"/>
              </a:rPr>
              <a:t>5. Many patients died from the agony and shock of such operations.</a:t>
            </a:r>
          </a:p>
          <a:p>
            <a:r>
              <a:rPr lang="en-US" sz="1200" kern="1200" dirty="0" smtClean="0">
                <a:solidFill>
                  <a:schemeClr val="tx1"/>
                </a:solidFill>
                <a:effectLst/>
                <a:latin typeface="Verdana" pitchFamily="-108" charset="0"/>
                <a:ea typeface="+mn-ea"/>
                <a:cs typeface="+mn-cs"/>
              </a:rPr>
              <a:t>6. Unsanitary conditions and lack of knowledge about bacteria and the nature of infections meant that even the simplest wound could lead to death.</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41</a:t>
            </a:fld>
            <a:endParaRPr lang="en-US"/>
          </a:p>
        </p:txBody>
      </p:sp>
    </p:spTree>
    <p:extLst>
      <p:ext uri="{BB962C8B-B14F-4D97-AF65-F5344CB8AC3E}">
        <p14:creationId xmlns:p14="http://schemas.microsoft.com/office/powerpoint/2010/main" val="419821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 Medical Practice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 Midwifery</a:t>
            </a:r>
          </a:p>
          <a:p>
            <a:r>
              <a:rPr lang="en-US" sz="1200" kern="1200" dirty="0" smtClean="0">
                <a:solidFill>
                  <a:schemeClr val="tx1"/>
                </a:solidFill>
                <a:effectLst/>
                <a:latin typeface="Verdana" pitchFamily="-108" charset="0"/>
                <a:ea typeface="+mn-ea"/>
                <a:cs typeface="+mn-cs"/>
              </a:rPr>
              <a:t>1. Trained initially by another woman practitioner, the midwife primarily assisted in labor and delivering babies; however, she also treated female problems, such as irregular menstrual cycles, breast-feeding difficulties, infertility, and venereal disease, and ministered to small children.</a:t>
            </a:r>
          </a:p>
          <a:p>
            <a:r>
              <a:rPr lang="en-US" sz="1200" kern="1200" dirty="0" smtClean="0">
                <a:solidFill>
                  <a:schemeClr val="tx1"/>
                </a:solidFill>
                <a:effectLst/>
                <a:latin typeface="Verdana" pitchFamily="-108" charset="0"/>
                <a:ea typeface="+mn-ea"/>
                <a:cs typeface="+mn-cs"/>
              </a:rPr>
              <a:t>2. The male surgeon (and the husband) rarely entered the female world of labor and birth.</a:t>
            </a:r>
          </a:p>
          <a:p>
            <a:r>
              <a:rPr lang="en-US" sz="1200" kern="1200" dirty="0" smtClean="0">
                <a:solidFill>
                  <a:schemeClr val="tx1"/>
                </a:solidFill>
                <a:effectLst/>
                <a:latin typeface="Verdana" pitchFamily="-108" charset="0"/>
                <a:ea typeface="+mn-ea"/>
                <a:cs typeface="+mn-cs"/>
              </a:rPr>
              <a:t>3. However, after the invention of forceps became publicized in 1734, surgeon-physicians attacked midwives as ignorant and dangerous and persuaded growing numbers of wealthy women of the superiority of their services.</a:t>
            </a:r>
          </a:p>
          <a:p>
            <a:r>
              <a:rPr lang="en-US" sz="1000" kern="1200" dirty="0" smtClean="0">
                <a:solidFill>
                  <a:schemeClr val="tx1"/>
                </a:solidFill>
                <a:effectLst/>
                <a:latin typeface="Verdana" pitchFamily="-108" charset="0"/>
                <a:ea typeface="+mn-ea"/>
                <a:cs typeface="+mn-cs"/>
              </a:rPr>
              <a:t>4. One enterprising French midwife, Madame du </a:t>
            </a:r>
            <a:r>
              <a:rPr lang="en-US" sz="1000" kern="1200" dirty="0" err="1" smtClean="0">
                <a:solidFill>
                  <a:schemeClr val="tx1"/>
                </a:solidFill>
                <a:effectLst/>
                <a:latin typeface="Verdana" pitchFamily="-108" charset="0"/>
                <a:ea typeface="+mn-ea"/>
                <a:cs typeface="+mn-cs"/>
              </a:rPr>
              <a:t>Coudray</a:t>
            </a:r>
            <a:r>
              <a:rPr lang="en-US" sz="1000" kern="1200" dirty="0" smtClean="0">
                <a:solidFill>
                  <a:schemeClr val="tx1"/>
                </a:solidFill>
                <a:effectLst/>
                <a:latin typeface="Verdana" pitchFamily="-108" charset="0"/>
                <a:ea typeface="+mn-ea"/>
                <a:cs typeface="+mn-cs"/>
              </a:rPr>
              <a:t>, wrote a widely used textbook, </a:t>
            </a:r>
            <a:r>
              <a:rPr lang="en-US" sz="1000" i="1" kern="1200" dirty="0" smtClean="0">
                <a:solidFill>
                  <a:schemeClr val="tx1"/>
                </a:solidFill>
                <a:effectLst/>
                <a:latin typeface="Verdana" pitchFamily="-108" charset="0"/>
                <a:ea typeface="+mn-ea"/>
                <a:cs typeface="+mn-cs"/>
              </a:rPr>
              <a:t>Manual on the Art of Childbirth </a:t>
            </a:r>
            <a:r>
              <a:rPr lang="en-US" sz="1000" kern="1200" dirty="0" smtClean="0">
                <a:solidFill>
                  <a:schemeClr val="tx1"/>
                </a:solidFill>
                <a:effectLst/>
                <a:latin typeface="Verdana" pitchFamily="-108" charset="0"/>
                <a:ea typeface="+mn-ea"/>
                <a:cs typeface="+mn-cs"/>
              </a:rPr>
              <a:t>(1757), as part of her campaign to teach birthing techniques to village midwives.</a:t>
            </a:r>
          </a:p>
          <a:p>
            <a:r>
              <a:rPr lang="en-US" sz="1000" kern="1200" dirty="0" smtClean="0">
                <a:solidFill>
                  <a:schemeClr val="tx1"/>
                </a:solidFill>
                <a:effectLst/>
                <a:latin typeface="Verdana" pitchFamily="-108" charset="0"/>
                <a:ea typeface="+mn-ea"/>
                <a:cs typeface="+mn-cs"/>
              </a:rPr>
              <a:t>5. Midwives generally lost no more babies than did male doctors, who were still summoned to treat non-elite women only when life-threatening situations required surgery.</a:t>
            </a:r>
          </a:p>
          <a:p>
            <a:r>
              <a:rPr lang="en-US" sz="1000" kern="1200" dirty="0" smtClean="0">
                <a:solidFill>
                  <a:schemeClr val="tx1"/>
                </a:solidFill>
                <a:effectLst/>
                <a:latin typeface="Verdana" pitchFamily="-108" charset="0"/>
                <a:ea typeface="+mn-ea"/>
                <a:cs typeface="+mn-cs"/>
              </a:rPr>
              <a:t>6. Female religious orders ran many hospitals, and at-home nursing was almost exclusively the province of women; thus, women continued to perform the bulk of informal medical care.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42</a:t>
            </a:fld>
            <a:endParaRPr lang="en-US"/>
          </a:p>
        </p:txBody>
      </p:sp>
    </p:spTree>
    <p:extLst>
      <p:ext uri="{BB962C8B-B14F-4D97-AF65-F5344CB8AC3E}">
        <p14:creationId xmlns:p14="http://schemas.microsoft.com/office/powerpoint/2010/main" val="1815774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43</a:t>
            </a:fld>
            <a:endParaRPr lang="en-US"/>
          </a:p>
        </p:txBody>
      </p:sp>
    </p:spTree>
    <p:extLst>
      <p:ext uri="{BB962C8B-B14F-4D97-AF65-F5344CB8AC3E}">
        <p14:creationId xmlns:p14="http://schemas.microsoft.com/office/powerpoint/2010/main" val="2595870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44</a:t>
            </a:fld>
            <a:endParaRPr lang="en-US"/>
          </a:p>
        </p:txBody>
      </p:sp>
    </p:spTree>
    <p:extLst>
      <p:ext uri="{BB962C8B-B14F-4D97-AF65-F5344CB8AC3E}">
        <p14:creationId xmlns:p14="http://schemas.microsoft.com/office/powerpoint/2010/main" val="992387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45</a:t>
            </a:fld>
            <a:endParaRPr lang="en-US"/>
          </a:p>
        </p:txBody>
      </p:sp>
    </p:spTree>
    <p:extLst>
      <p:ext uri="{BB962C8B-B14F-4D97-AF65-F5344CB8AC3E}">
        <p14:creationId xmlns:p14="http://schemas.microsoft.com/office/powerpoint/2010/main" val="4110929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46</a:t>
            </a:fld>
            <a:endParaRPr lang="en-US"/>
          </a:p>
        </p:txBody>
      </p:sp>
    </p:spTree>
    <p:extLst>
      <p:ext uri="{BB962C8B-B14F-4D97-AF65-F5344CB8AC3E}">
        <p14:creationId xmlns:p14="http://schemas.microsoft.com/office/powerpoint/2010/main" val="1555512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 Medical Practice</a:t>
            </a:r>
          </a:p>
          <a:p>
            <a:endParaRPr lang="en-US" dirty="0" smtClean="0"/>
          </a:p>
          <a:p>
            <a:r>
              <a:rPr lang="en-US" sz="1000" b="1" dirty="0" smtClean="0">
                <a:latin typeface="Arial" panose="020B0604020202020204" pitchFamily="34" charset="0"/>
                <a:cs typeface="Arial" panose="020B0604020202020204" pitchFamily="34" charset="0"/>
              </a:rPr>
              <a:t>D. The Conquest of Smallpox</a:t>
            </a:r>
          </a:p>
          <a:p>
            <a:r>
              <a:rPr lang="en-US" sz="1200" kern="1200" dirty="0" smtClean="0">
                <a:solidFill>
                  <a:schemeClr val="tx1"/>
                </a:solidFill>
                <a:effectLst/>
                <a:latin typeface="Verdana" pitchFamily="-108" charset="0"/>
                <a:ea typeface="+mn-ea"/>
                <a:cs typeface="+mn-cs"/>
              </a:rPr>
              <a:t>1. Lady Mary Wortley Montagu learned about the practice of smallpox inoculation in the Muslim lands of western Asia while her husband was serving as British ambassador to the Ottoman Empire. </a:t>
            </a:r>
          </a:p>
          <a:p>
            <a:r>
              <a:rPr lang="en-US" sz="1200" kern="1200" dirty="0" smtClean="0">
                <a:solidFill>
                  <a:schemeClr val="tx1"/>
                </a:solidFill>
                <a:effectLst/>
                <a:latin typeface="Verdana" pitchFamily="-108" charset="0"/>
                <a:ea typeface="+mn-ea"/>
                <a:cs typeface="+mn-cs"/>
              </a:rPr>
              <a:t>2. She had her own son successfully inoculated with the pus from a smallpox victim and was instrumental in spreading the practice in England after her return in 1722.</a:t>
            </a:r>
          </a:p>
          <a:p>
            <a:r>
              <a:rPr lang="en-US" sz="1200" kern="1200" dirty="0" smtClean="0">
                <a:solidFill>
                  <a:schemeClr val="tx1"/>
                </a:solidFill>
                <a:effectLst/>
                <a:latin typeface="Verdana" pitchFamily="-108" charset="0"/>
                <a:ea typeface="+mn-ea"/>
                <a:cs typeface="+mn-cs"/>
              </a:rPr>
              <a:t>3. Inoculation was risky because about one person in fifty died from it, and people who had been inoculated were infectious and often spread the disease.</a:t>
            </a:r>
          </a:p>
          <a:p>
            <a:r>
              <a:rPr lang="en-US" sz="1000" kern="1200" dirty="0" smtClean="0">
                <a:solidFill>
                  <a:schemeClr val="tx1"/>
                </a:solidFill>
                <a:effectLst/>
                <a:latin typeface="Verdana" pitchFamily="-108" charset="0"/>
                <a:ea typeface="+mn-ea"/>
                <a:cs typeface="+mn-cs"/>
              </a:rPr>
              <a:t>4. The crucial breakthrough was made by Edward Jenner (1749–1823), who investigated the countryside belief that dairymaids who had contracted cowpox did not get smallpox.</a:t>
            </a:r>
          </a:p>
          <a:p>
            <a:r>
              <a:rPr lang="en-US" sz="1000" kern="1200" dirty="0" smtClean="0">
                <a:solidFill>
                  <a:schemeClr val="tx1"/>
                </a:solidFill>
                <a:effectLst/>
                <a:latin typeface="Verdana" pitchFamily="-108" charset="0"/>
                <a:ea typeface="+mn-ea"/>
                <a:cs typeface="+mn-cs"/>
              </a:rPr>
              <a:t>5. After eighteen years of collecting data, Jenner finally performed his first vaccination in 1796 on a young boy using matter taken from a milkmaid with cowpox. </a:t>
            </a:r>
          </a:p>
          <a:p>
            <a:r>
              <a:rPr lang="en-US" sz="1000" kern="1200" dirty="0" smtClean="0">
                <a:solidFill>
                  <a:schemeClr val="tx1"/>
                </a:solidFill>
                <a:effectLst/>
                <a:latin typeface="Verdana" pitchFamily="-108" charset="0"/>
                <a:ea typeface="+mn-ea"/>
                <a:cs typeface="+mn-cs"/>
              </a:rPr>
              <a:t>6. After Jenner published his findings in 1798, the new method of treatment spread rapidly, and smallpox disappeared in Europe and then throughout the world. </a:t>
            </a:r>
          </a:p>
          <a:p>
            <a:endParaRPr lang="en-US" sz="1000"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47</a:t>
            </a:fld>
            <a:endParaRPr lang="en-US"/>
          </a:p>
        </p:txBody>
      </p:sp>
    </p:spTree>
    <p:extLst>
      <p:ext uri="{BB962C8B-B14F-4D97-AF65-F5344CB8AC3E}">
        <p14:creationId xmlns:p14="http://schemas.microsoft.com/office/powerpoint/2010/main" val="2892536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48</a:t>
            </a:fld>
            <a:endParaRPr lang="en-US"/>
          </a:p>
        </p:txBody>
      </p:sp>
    </p:spTree>
    <p:extLst>
      <p:ext uri="{BB962C8B-B14F-4D97-AF65-F5344CB8AC3E}">
        <p14:creationId xmlns:p14="http://schemas.microsoft.com/office/powerpoint/2010/main" val="10122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5</a:t>
            </a:fld>
            <a:endParaRPr lang="en-US"/>
          </a:p>
        </p:txBody>
      </p:sp>
    </p:spTree>
    <p:extLst>
      <p:ext uri="{BB962C8B-B14F-4D97-AF65-F5344CB8AC3E}">
        <p14:creationId xmlns:p14="http://schemas.microsoft.com/office/powerpoint/2010/main" val="197732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AutoNum type="romanUcPeriod"/>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Marriage and the Family</a:t>
            </a:r>
          </a:p>
          <a:p>
            <a:endParaRPr lang="en-US" dirty="0" smtClean="0"/>
          </a:p>
          <a:p>
            <a:r>
              <a:rPr lang="en-US" sz="1000" b="1" dirty="0" smtClean="0">
                <a:latin typeface="Arial" panose="020B0604020202020204" pitchFamily="34" charset="0"/>
                <a:cs typeface="Arial" panose="020B0604020202020204" pitchFamily="34" charset="0"/>
              </a:rPr>
              <a:t>C. Premarital Sex</a:t>
            </a:r>
            <a:r>
              <a:rPr lang="en-US" sz="1000" b="1" baseline="0" dirty="0" smtClean="0">
                <a:latin typeface="Arial" panose="020B0604020202020204" pitchFamily="34" charset="0"/>
                <a:cs typeface="Arial" panose="020B0604020202020204" pitchFamily="34" charset="0"/>
              </a:rPr>
              <a:t> and Community Controls</a:t>
            </a:r>
          </a:p>
          <a:p>
            <a:r>
              <a:rPr lang="en-US" sz="1200" kern="1200" dirty="0" smtClean="0">
                <a:solidFill>
                  <a:schemeClr val="tx1"/>
                </a:solidFill>
                <a:effectLst/>
                <a:latin typeface="Verdana" pitchFamily="-108" charset="0"/>
                <a:ea typeface="+mn-ea"/>
                <a:cs typeface="+mn-cs"/>
              </a:rPr>
              <a:t>1. Although not unknown, birth control in Europe before the nineteenth century was primitive and quite undependable.</a:t>
            </a:r>
          </a:p>
          <a:p>
            <a:r>
              <a:rPr lang="en-US" sz="1200" kern="1200" dirty="0" smtClean="0">
                <a:solidFill>
                  <a:schemeClr val="tx1"/>
                </a:solidFill>
                <a:effectLst/>
                <a:latin typeface="Verdana" pitchFamily="-108" charset="0"/>
                <a:ea typeface="+mn-ea"/>
                <a:cs typeface="+mn-cs"/>
              </a:rPr>
              <a:t>2. Condoms, made from sheep intestines, were expensive and mainly used by aristocratic libertines and prostitutes.</a:t>
            </a:r>
          </a:p>
          <a:p>
            <a:r>
              <a:rPr lang="en-US" sz="1200" kern="1200" dirty="0" smtClean="0">
                <a:solidFill>
                  <a:schemeClr val="tx1"/>
                </a:solidFill>
                <a:effectLst/>
                <a:latin typeface="Verdana" pitchFamily="-108" charset="0"/>
                <a:ea typeface="+mn-ea"/>
                <a:cs typeface="+mn-cs"/>
              </a:rPr>
              <a:t>3. The most common method of contraception was coitus </a:t>
            </a:r>
            <a:r>
              <a:rPr lang="en-US" sz="1200" kern="1200" dirty="0" err="1" smtClean="0">
                <a:solidFill>
                  <a:schemeClr val="tx1"/>
                </a:solidFill>
                <a:effectLst/>
                <a:latin typeface="Verdana" pitchFamily="-108" charset="0"/>
                <a:ea typeface="+mn-ea"/>
                <a:cs typeface="+mn-cs"/>
              </a:rPr>
              <a:t>interruptus</a:t>
            </a:r>
            <a:r>
              <a:rPr lang="en-US" sz="1200" kern="1200" dirty="0" smtClean="0">
                <a:solidFill>
                  <a:schemeClr val="tx1"/>
                </a:solidFill>
                <a:effectLst/>
                <a:latin typeface="Verdana" pitchFamily="-108" charset="0"/>
                <a:ea typeface="+mn-ea"/>
                <a:cs typeface="+mn-cs"/>
              </a:rPr>
              <a:t>—withdrawal by the male before ejaculation.</a:t>
            </a:r>
          </a:p>
          <a:p>
            <a:r>
              <a:rPr lang="en-US" sz="1200" kern="1200" dirty="0" smtClean="0">
                <a:solidFill>
                  <a:schemeClr val="tx1"/>
                </a:solidFill>
                <a:effectLst/>
                <a:latin typeface="Verdana" pitchFamily="-108" charset="0"/>
                <a:ea typeface="+mn-ea"/>
                <a:cs typeface="+mn-cs"/>
              </a:rPr>
              <a:t>4. Despite the lack of reliable contraception, illegitimate babies were apparently a rarity, at least as far as official church records are concerned.</a:t>
            </a:r>
          </a:p>
          <a:p>
            <a:r>
              <a:rPr lang="en-US" sz="1000" kern="1200" dirty="0" smtClean="0">
                <a:solidFill>
                  <a:schemeClr val="tx1"/>
                </a:solidFill>
                <a:effectLst/>
                <a:latin typeface="Verdana" pitchFamily="-108" charset="0"/>
                <a:ea typeface="+mn-ea"/>
                <a:cs typeface="+mn-cs"/>
              </a:rPr>
              <a:t>5. The combination of low rates of illegitimate birth with large numbers of pregnant brides reflects the powerful community controls of the traditional village.</a:t>
            </a:r>
            <a:r>
              <a:rPr lang="en-US" sz="1000" kern="1200" baseline="0" dirty="0" smtClean="0">
                <a:solidFill>
                  <a:schemeClr val="tx1"/>
                </a:solidFill>
                <a:effectLst/>
                <a:latin typeface="Verdana" pitchFamily="-108" charset="0"/>
                <a:ea typeface="+mn-ea"/>
                <a:cs typeface="+mn-cs"/>
              </a:rPr>
              <a:t> </a:t>
            </a:r>
            <a:r>
              <a:rPr lang="en-US" sz="1000" kern="1200" dirty="0" smtClean="0">
                <a:solidFill>
                  <a:schemeClr val="tx1"/>
                </a:solidFill>
                <a:effectLst/>
                <a:latin typeface="Verdana" pitchFamily="-108" charset="0"/>
                <a:ea typeface="+mn-ea"/>
                <a:cs typeface="+mn-cs"/>
              </a:rPr>
              <a:t>Community pressures to marry meant that premarital sex was not entered into lightly and that it was generally limited to those contemplating marriage.</a:t>
            </a:r>
          </a:p>
          <a:p>
            <a:r>
              <a:rPr lang="en-US" sz="1000" kern="1200" dirty="0" smtClean="0">
                <a:solidFill>
                  <a:schemeClr val="tx1"/>
                </a:solidFill>
                <a:effectLst/>
                <a:latin typeface="Verdana" pitchFamily="-108" charset="0"/>
                <a:ea typeface="+mn-ea"/>
                <a:cs typeface="+mn-cs"/>
              </a:rPr>
              <a:t>6. The community’s effort to police personal behavior and maintain moral standards was a significant part of village life, and violators—spouse beaters or adulterers, for instance—were subject to degrading public rituals such as humiliating donkey rides, rotten vegetables splattered on their doorsteps, and insulting midnight serenades.</a:t>
            </a:r>
          </a:p>
        </p:txBody>
      </p:sp>
      <p:sp>
        <p:nvSpPr>
          <p:cNvPr id="4" name="Slide Number Placeholder 3"/>
          <p:cNvSpPr>
            <a:spLocks noGrp="1"/>
          </p:cNvSpPr>
          <p:nvPr>
            <p:ph type="sldNum" sz="quarter" idx="10"/>
          </p:nvPr>
        </p:nvSpPr>
        <p:spPr/>
        <p:txBody>
          <a:bodyPr/>
          <a:lstStyle/>
          <a:p>
            <a:fld id="{55039406-2230-E743-A235-4F4937F475B6}" type="slidenum">
              <a:rPr lang="en-US" smtClean="0"/>
              <a:pPr/>
              <a:t>6</a:t>
            </a:fld>
            <a:endParaRPr lang="en-US"/>
          </a:p>
        </p:txBody>
      </p:sp>
    </p:spTree>
    <p:extLst>
      <p:ext uri="{BB962C8B-B14F-4D97-AF65-F5344CB8AC3E}">
        <p14:creationId xmlns:p14="http://schemas.microsoft.com/office/powerpoint/2010/main" val="316513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AutoNum type="romanUcPeriod"/>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Marriage and the Family</a:t>
            </a:r>
          </a:p>
          <a:p>
            <a:endParaRPr lang="en-US" dirty="0" smtClean="0"/>
          </a:p>
          <a:p>
            <a:r>
              <a:rPr lang="en-US" sz="1000" b="1" dirty="0" smtClean="0">
                <a:latin typeface="Arial" panose="020B0604020202020204" pitchFamily="34" charset="0"/>
                <a:cs typeface="Arial" panose="020B0604020202020204" pitchFamily="34" charset="0"/>
              </a:rPr>
              <a:t>D. New Patterns of Marriage and Illegitimacy</a:t>
            </a:r>
          </a:p>
          <a:p>
            <a:r>
              <a:rPr lang="en-US" sz="1200" kern="1200" dirty="0" smtClean="0">
                <a:solidFill>
                  <a:schemeClr val="tx1"/>
                </a:solidFill>
                <a:effectLst/>
                <a:latin typeface="Verdana" pitchFamily="-108" charset="0"/>
                <a:ea typeface="+mn-ea"/>
                <a:cs typeface="+mn-cs"/>
              </a:rPr>
              <a:t>1. As more youths worked for their own wages, their economic autonomy translated into increased freedom of action.</a:t>
            </a:r>
          </a:p>
          <a:p>
            <a:r>
              <a:rPr lang="en-US" sz="1200" kern="1200" dirty="0" smtClean="0">
                <a:solidFill>
                  <a:schemeClr val="tx1"/>
                </a:solidFill>
                <a:effectLst/>
                <a:latin typeface="Verdana" pitchFamily="-108" charset="0"/>
                <a:ea typeface="+mn-ea"/>
                <a:cs typeface="+mn-cs"/>
              </a:rPr>
              <a:t>2. Migration to the cities increased, and urban life provided young people with more social contacts and less social control.</a:t>
            </a:r>
          </a:p>
          <a:p>
            <a:r>
              <a:rPr lang="en-US" sz="1200" kern="1200" dirty="0" smtClean="0">
                <a:solidFill>
                  <a:schemeClr val="tx1"/>
                </a:solidFill>
                <a:effectLst/>
                <a:latin typeface="Verdana" pitchFamily="-108" charset="0"/>
                <a:ea typeface="+mn-ea"/>
                <a:cs typeface="+mn-cs"/>
              </a:rPr>
              <a:t>3. Loosened social controls and a rise in sexual activity among young people resulted in a sharp increase in the percentage of out-of-wedlock births, which averaged between 10 to 20 percent of all births by the middle of the nineteenth century.</a:t>
            </a:r>
            <a:r>
              <a:rPr lang="en-US" sz="1200" kern="1200" baseline="0" dirty="0" smtClean="0">
                <a:solidFill>
                  <a:schemeClr val="tx1"/>
                </a:solidFill>
                <a:effectLst/>
                <a:latin typeface="Verdana" pitchFamily="-108" charset="0"/>
                <a:ea typeface="+mn-ea"/>
                <a:cs typeface="+mn-cs"/>
              </a:rPr>
              <a:t> </a:t>
            </a:r>
          </a:p>
          <a:p>
            <a:r>
              <a:rPr lang="en-US" sz="1200" kern="1200" baseline="0" dirty="0" smtClean="0">
                <a:solidFill>
                  <a:schemeClr val="tx1"/>
                </a:solidFill>
                <a:effectLst/>
                <a:latin typeface="Verdana" pitchFamily="-108" charset="0"/>
                <a:ea typeface="+mn-ea"/>
                <a:cs typeface="+mn-cs"/>
              </a:rPr>
              <a:t>4. </a:t>
            </a:r>
            <a:r>
              <a:rPr lang="en-US" sz="1000" kern="1200" dirty="0" smtClean="0">
                <a:solidFill>
                  <a:schemeClr val="tx1"/>
                </a:solidFill>
                <a:effectLst/>
                <a:latin typeface="Verdana" pitchFamily="-108" charset="0"/>
                <a:ea typeface="+mn-ea"/>
                <a:cs typeface="+mn-cs"/>
              </a:rPr>
              <a:t>As in previous generations, many of the young couples who engaged in sexual activity intended to marry, but fewer men followed through on their promises once the young women became pregnant.</a:t>
            </a:r>
            <a:r>
              <a:rPr lang="en-US" sz="1000" kern="1200" baseline="0" dirty="0" smtClean="0">
                <a:solidFill>
                  <a:schemeClr val="tx1"/>
                </a:solidFill>
                <a:effectLst/>
                <a:latin typeface="Verdana" pitchFamily="-108" charset="0"/>
                <a:ea typeface="+mn-ea"/>
                <a:cs typeface="+mn-cs"/>
              </a:rPr>
              <a:t> </a:t>
            </a:r>
            <a:r>
              <a:rPr lang="en-US" sz="1000" kern="1200" dirty="0" smtClean="0">
                <a:solidFill>
                  <a:schemeClr val="tx1"/>
                </a:solidFill>
                <a:effectLst/>
                <a:latin typeface="Verdana" pitchFamily="-108" charset="0"/>
                <a:ea typeface="+mn-ea"/>
                <a:cs typeface="+mn-cs"/>
              </a:rPr>
              <a:t>Many soldiers, day laborers, and male servants were no doubt sincere in their proposals, but their insecure economic situation made them hesitant to take on the burden of a wife and child.</a:t>
            </a:r>
          </a:p>
          <a:p>
            <a:r>
              <a:rPr lang="en-US" sz="1000" kern="1200" dirty="0" smtClean="0">
                <a:solidFill>
                  <a:schemeClr val="tx1"/>
                </a:solidFill>
                <a:effectLst/>
                <a:latin typeface="Verdana" pitchFamily="-108" charset="0"/>
                <a:ea typeface="+mn-ea"/>
                <a:cs typeface="+mn-cs"/>
              </a:rPr>
              <a:t>5. Old patterns of marriage and family broke down as romantic and practical aspirations of young people were frustrated by low wages, inequality, and changing economic and social conditions.</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039406-2230-E743-A235-4F4937F475B6}" type="slidenum">
              <a:rPr lang="en-US" smtClean="0"/>
              <a:pPr/>
              <a:t>7</a:t>
            </a:fld>
            <a:endParaRPr lang="en-US"/>
          </a:p>
        </p:txBody>
      </p:sp>
    </p:spTree>
    <p:extLst>
      <p:ext uri="{BB962C8B-B14F-4D97-AF65-F5344CB8AC3E}">
        <p14:creationId xmlns:p14="http://schemas.microsoft.com/office/powerpoint/2010/main" val="22516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8</a:t>
            </a:fld>
            <a:endParaRPr lang="en-US"/>
          </a:p>
        </p:txBody>
      </p:sp>
    </p:spTree>
    <p:extLst>
      <p:ext uri="{BB962C8B-B14F-4D97-AF65-F5344CB8AC3E}">
        <p14:creationId xmlns:p14="http://schemas.microsoft.com/office/powerpoint/2010/main" val="342412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AutoNum type="romanUcPeriod"/>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Marriage and the Family</a:t>
            </a:r>
          </a:p>
          <a:p>
            <a:endParaRPr lang="en-US" dirty="0" smtClean="0"/>
          </a:p>
          <a:p>
            <a:r>
              <a:rPr lang="en-US" sz="1000" b="1" dirty="0" smtClean="0">
                <a:latin typeface="Arial" panose="020B0604020202020204" pitchFamily="34" charset="0"/>
                <a:cs typeface="Arial" panose="020B0604020202020204" pitchFamily="34" charset="0"/>
              </a:rPr>
              <a:t>E. Sex on the Margins of Society</a:t>
            </a:r>
          </a:p>
          <a:p>
            <a:r>
              <a:rPr lang="en-US" sz="1200" kern="1200" dirty="0" smtClean="0">
                <a:solidFill>
                  <a:schemeClr val="tx1"/>
                </a:solidFill>
                <a:effectLst/>
                <a:latin typeface="Verdana" pitchFamily="-108" charset="0"/>
                <a:ea typeface="+mn-ea"/>
                <a:cs typeface="+mn-cs"/>
              </a:rPr>
              <a:t>1. Prostitution, which offered both single and married men an outlet for sexual desire, encountered increasingly harsh and repressive laws in the sixteenth and early seventeenth centuries, such as the closing of brothels and outlawing of prostitution.</a:t>
            </a:r>
          </a:p>
          <a:p>
            <a:r>
              <a:rPr lang="en-US" sz="1200" kern="1200" dirty="0" smtClean="0">
                <a:solidFill>
                  <a:schemeClr val="tx1"/>
                </a:solidFill>
                <a:effectLst/>
                <a:latin typeface="Verdana" pitchFamily="-108" charset="0"/>
                <a:ea typeface="+mn-ea"/>
                <a:cs typeface="+mn-cs"/>
              </a:rPr>
              <a:t>2. Most prostitutes were working women who turned to the sex trade when confronted with unemployment or seasonal shortages of work.</a:t>
            </a:r>
          </a:p>
          <a:p>
            <a:r>
              <a:rPr lang="en-US" sz="1200" kern="1200" dirty="0" smtClean="0">
                <a:solidFill>
                  <a:schemeClr val="tx1"/>
                </a:solidFill>
                <a:effectLst/>
                <a:latin typeface="Verdana" pitchFamily="-108" charset="0"/>
                <a:ea typeface="+mn-ea"/>
                <a:cs typeface="+mn-cs"/>
              </a:rPr>
              <a:t>3. Imprisonment, banishment, and venereal disease were constant threats for prostitutes.</a:t>
            </a:r>
          </a:p>
          <a:p>
            <a:r>
              <a:rPr lang="en-US" sz="1200" kern="1200" dirty="0" smtClean="0">
                <a:solidFill>
                  <a:schemeClr val="tx1"/>
                </a:solidFill>
                <a:effectLst/>
                <a:latin typeface="Verdana" pitchFamily="-108" charset="0"/>
                <a:ea typeface="+mn-ea"/>
                <a:cs typeface="+mn-cs"/>
              </a:rPr>
              <a:t>4. Farther up the social scale, courtesans provided sexual services for wealthy protectors, who in turn provided them with apartments, servants, fashionable clothing, and cash allowances. </a:t>
            </a:r>
          </a:p>
          <a:p>
            <a:r>
              <a:rPr lang="en-US" sz="1200" kern="1200" dirty="0" smtClean="0">
                <a:solidFill>
                  <a:schemeClr val="tx1"/>
                </a:solidFill>
                <a:effectLst/>
                <a:latin typeface="Verdana" pitchFamily="-108" charset="0"/>
                <a:ea typeface="+mn-ea"/>
                <a:cs typeface="+mn-cs"/>
              </a:rPr>
              <a:t>5. Relations between individuals of the same sex attracted even more condemnation than prostitution and were prohibited by law in most European states, under pain of death.</a:t>
            </a:r>
          </a:p>
        </p:txBody>
      </p:sp>
      <p:sp>
        <p:nvSpPr>
          <p:cNvPr id="4" name="Slide Number Placeholder 3"/>
          <p:cNvSpPr>
            <a:spLocks noGrp="1"/>
          </p:cNvSpPr>
          <p:nvPr>
            <p:ph type="sldNum" sz="quarter" idx="10"/>
          </p:nvPr>
        </p:nvSpPr>
        <p:spPr/>
        <p:txBody>
          <a:bodyPr/>
          <a:lstStyle/>
          <a:p>
            <a:fld id="{55039406-2230-E743-A235-4F4937F475B6}" type="slidenum">
              <a:rPr lang="en-US" smtClean="0"/>
              <a:pPr/>
              <a:t>9</a:t>
            </a:fld>
            <a:endParaRPr lang="en-US"/>
          </a:p>
        </p:txBody>
      </p:sp>
    </p:spTree>
    <p:extLst>
      <p:ext uri="{BB962C8B-B14F-4D97-AF65-F5344CB8AC3E}">
        <p14:creationId xmlns:p14="http://schemas.microsoft.com/office/powerpoint/2010/main" val="164225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9FFBDD9-5756-1046-ABF9-F71AE8FD51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483124E-64E8-0848-8125-242AE1AF6CD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5DB6271-B8F7-F747-B5BC-6DEE673229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091A13F-DE67-7A40-A8FD-26646D7A3F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FF64708-6BEC-DD45-A85C-5809080191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32435D6-CB31-3E49-9655-89776AD3E7A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0C24FDF-98AD-9D4C-968F-3A9C39E3B49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FD335054-6684-C148-A578-7F76998696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DE89724-9238-914E-BDE3-2CAD9163436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C97C042-6A84-E44A-BFA7-920922EA2B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7A88B20-F18B-2741-BC06-FDDF4E80F2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535C6C-8624-9945-86A9-92BE1C7683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08" charset="0"/>
        </a:defRPr>
      </a:lvl2pPr>
      <a:lvl3pPr algn="ctr" rtl="0" fontAlgn="base">
        <a:spcBef>
          <a:spcPct val="0"/>
        </a:spcBef>
        <a:spcAft>
          <a:spcPct val="0"/>
        </a:spcAft>
        <a:defRPr sz="4400">
          <a:solidFill>
            <a:schemeClr val="tx2"/>
          </a:solidFill>
          <a:latin typeface="Arial" pitchFamily="-108" charset="0"/>
        </a:defRPr>
      </a:lvl3pPr>
      <a:lvl4pPr algn="ctr" rtl="0" fontAlgn="base">
        <a:spcBef>
          <a:spcPct val="0"/>
        </a:spcBef>
        <a:spcAft>
          <a:spcPct val="0"/>
        </a:spcAft>
        <a:defRPr sz="4400">
          <a:solidFill>
            <a:schemeClr val="tx2"/>
          </a:solidFill>
          <a:latin typeface="Arial" pitchFamily="-108" charset="0"/>
        </a:defRPr>
      </a:lvl4pPr>
      <a:lvl5pPr algn="ctr" rtl="0" fontAlgn="base">
        <a:spcBef>
          <a:spcPct val="0"/>
        </a:spcBef>
        <a:spcAft>
          <a:spcPct val="0"/>
        </a:spcAft>
        <a:defRPr sz="4400">
          <a:solidFill>
            <a:schemeClr val="tx2"/>
          </a:solidFill>
          <a:latin typeface="Arial" pitchFamily="-108" charset="0"/>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8"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8"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8"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034" y="1253066"/>
            <a:ext cx="9033933" cy="2480733"/>
          </a:xfrm>
        </p:spPr>
        <p:txBody>
          <a:bodyPr/>
          <a:lstStyle/>
          <a:p>
            <a:r>
              <a:rPr lang="en-US" sz="6400" b="1" dirty="0" smtClean="0">
                <a:solidFill>
                  <a:srgbClr val="BC4322"/>
                </a:solidFill>
              </a:rPr>
              <a:t>A History of</a:t>
            </a:r>
            <a:br>
              <a:rPr lang="en-US" sz="6400" b="1" dirty="0" smtClean="0">
                <a:solidFill>
                  <a:srgbClr val="BC4322"/>
                </a:solidFill>
              </a:rPr>
            </a:br>
            <a:r>
              <a:rPr lang="en-US" sz="6400" b="1" dirty="0" smtClean="0">
                <a:solidFill>
                  <a:srgbClr val="BC4322"/>
                </a:solidFill>
              </a:rPr>
              <a:t>Western Society</a:t>
            </a:r>
            <a:r>
              <a:rPr lang="en-US" sz="6400" b="1" dirty="0" smtClean="0">
                <a:solidFill>
                  <a:schemeClr val="tx1"/>
                </a:solidFill>
              </a:rPr>
              <a:t/>
            </a:r>
            <a:br>
              <a:rPr lang="en-US" sz="6400" b="1" dirty="0" smtClean="0">
                <a:solidFill>
                  <a:schemeClr val="tx1"/>
                </a:solidFill>
              </a:rPr>
            </a:br>
            <a:r>
              <a:rPr lang="en-US" sz="3000" b="1" dirty="0" smtClean="0">
                <a:solidFill>
                  <a:srgbClr val="1B1717"/>
                </a:solidFill>
              </a:rPr>
              <a:t>Twelfth Edition</a:t>
            </a:r>
            <a:endParaRPr lang="en-US" sz="3000" b="1" dirty="0">
              <a:solidFill>
                <a:srgbClr val="1B1717"/>
              </a:solidFill>
            </a:endParaRPr>
          </a:p>
        </p:txBody>
      </p:sp>
      <p:sp>
        <p:nvSpPr>
          <p:cNvPr id="111619" name="Rectangle 3"/>
          <p:cNvSpPr>
            <a:spLocks noGrp="1" noChangeArrowheads="1"/>
          </p:cNvSpPr>
          <p:nvPr>
            <p:ph type="subTitle" idx="1"/>
          </p:nvPr>
        </p:nvSpPr>
        <p:spPr>
          <a:xfrm>
            <a:off x="152400" y="3962400"/>
            <a:ext cx="8839200" cy="2438400"/>
          </a:xfrm>
        </p:spPr>
        <p:txBody>
          <a:bodyPr/>
          <a:lstStyle/>
          <a:p>
            <a:pPr>
              <a:lnSpc>
                <a:spcPct val="80000"/>
              </a:lnSpc>
            </a:pPr>
            <a:r>
              <a:rPr lang="en-US" b="1" dirty="0"/>
              <a:t>CHAPTER</a:t>
            </a:r>
            <a:r>
              <a:rPr lang="en-US" b="1" dirty="0" smtClean="0"/>
              <a:t> 18</a:t>
            </a:r>
            <a:endParaRPr lang="en-US" sz="4000" dirty="0" smtClean="0"/>
          </a:p>
          <a:p>
            <a:pPr>
              <a:lnSpc>
                <a:spcPct val="80000"/>
              </a:lnSpc>
            </a:pPr>
            <a:r>
              <a:rPr lang="en-US" sz="4000" dirty="0" smtClean="0"/>
              <a:t>Life in the Era of Expansion</a:t>
            </a:r>
          </a:p>
          <a:p>
            <a:r>
              <a:rPr lang="en-US" dirty="0" smtClean="0"/>
              <a:t>1650–1800</a:t>
            </a:r>
            <a:endParaRPr lang="en-US" dirty="0"/>
          </a:p>
        </p:txBody>
      </p:sp>
      <p:sp>
        <p:nvSpPr>
          <p:cNvPr id="111620" name="Text Box 4"/>
          <p:cNvSpPr txBox="1">
            <a:spLocks noChangeArrowheads="1"/>
          </p:cNvSpPr>
          <p:nvPr/>
        </p:nvSpPr>
        <p:spPr bwMode="auto">
          <a:xfrm>
            <a:off x="0" y="6327085"/>
            <a:ext cx="9144000" cy="530915"/>
          </a:xfrm>
          <a:prstGeom prst="rect">
            <a:avLst/>
          </a:prstGeom>
          <a:noFill/>
          <a:ln w="9525">
            <a:noFill/>
            <a:miter lim="800000"/>
            <a:headEnd/>
            <a:tailEnd/>
          </a:ln>
          <a:effectLst/>
        </p:spPr>
        <p:txBody>
          <a:bodyPr wrap="square" anchor="b">
            <a:prstTxWarp prst="textNoShape">
              <a:avLst/>
            </a:prstTxWarp>
            <a:spAutoFit/>
          </a:bodyPr>
          <a:lstStyle/>
          <a:p>
            <a:pPr algn="ctr">
              <a:spcBef>
                <a:spcPct val="50000"/>
              </a:spcBef>
            </a:pPr>
            <a:r>
              <a:rPr lang="en-US" sz="1200" b="1" dirty="0">
                <a:latin typeface="Arial" pitchFamily="-108" charset="0"/>
              </a:rPr>
              <a:t>Copyright © </a:t>
            </a:r>
            <a:r>
              <a:rPr lang="en-US" sz="1200" b="1" dirty="0" smtClean="0">
                <a:latin typeface="Arial" pitchFamily="-108" charset="0"/>
              </a:rPr>
              <a:t>2017 </a:t>
            </a:r>
            <a:r>
              <a:rPr lang="en-US" sz="1200" b="1" dirty="0">
                <a:latin typeface="Arial" pitchFamily="-108" charset="0"/>
              </a:rPr>
              <a:t>by Bedford/St. </a:t>
            </a:r>
            <a:r>
              <a:rPr lang="en-US" sz="1200" b="1" dirty="0" smtClean="0">
                <a:latin typeface="Arial" pitchFamily="-108" charset="0"/>
              </a:rPr>
              <a:t>Martin’s</a:t>
            </a:r>
          </a:p>
          <a:p>
            <a:pPr algn="ctr">
              <a:spcBef>
                <a:spcPct val="50000"/>
              </a:spcBef>
            </a:pPr>
            <a:r>
              <a:rPr lang="en-US" sz="1100" dirty="0" smtClean="0"/>
              <a:t>Distributed by Bedford/St. Martin's/Macmillan Higher Education strictly for use with its products; Not for redistribution.</a:t>
            </a:r>
            <a:endParaRPr lang="en-US" sz="1100" b="1" dirty="0">
              <a:latin typeface="Arial" pitchFamily="-108" charset="0"/>
            </a:endParaRPr>
          </a:p>
        </p:txBody>
      </p:sp>
      <p:sp>
        <p:nvSpPr>
          <p:cNvPr id="111621" name="Text Box 5"/>
          <p:cNvSpPr txBox="1">
            <a:spLocks noChangeArrowheads="1"/>
          </p:cNvSpPr>
          <p:nvPr/>
        </p:nvSpPr>
        <p:spPr bwMode="auto">
          <a:xfrm>
            <a:off x="419100" y="550333"/>
            <a:ext cx="8305800" cy="49244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600" dirty="0" smtClean="0">
                <a:latin typeface="Arial" pitchFamily="-108" charset="0"/>
              </a:rPr>
              <a:t>McKay • </a:t>
            </a:r>
            <a:r>
              <a:rPr lang="en-US" sz="2600" dirty="0" err="1" smtClean="0">
                <a:latin typeface="Arial" pitchFamily="-108" charset="0"/>
              </a:rPr>
              <a:t>Crowston</a:t>
            </a:r>
            <a:r>
              <a:rPr lang="en-US" sz="2600" dirty="0" smtClean="0">
                <a:latin typeface="Arial" pitchFamily="-108" charset="0"/>
              </a:rPr>
              <a:t> • </a:t>
            </a:r>
            <a:r>
              <a:rPr lang="en-US" sz="2600" dirty="0" err="1" smtClean="0">
                <a:latin typeface="Arial" pitchFamily="-108" charset="0"/>
              </a:rPr>
              <a:t>Wiesner</a:t>
            </a:r>
            <a:r>
              <a:rPr lang="en-US" sz="2600" dirty="0" smtClean="0">
                <a:latin typeface="Arial" pitchFamily="-108" charset="0"/>
              </a:rPr>
              <a:t>-Hanks • Perry</a:t>
            </a:r>
            <a:endParaRPr lang="en-US" sz="2600" dirty="0">
              <a:latin typeface="Arial" pitchFamily="-10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 Marriage and the Family</a:t>
            </a:r>
            <a:endParaRPr lang="en-US" dirty="0"/>
          </a:p>
        </p:txBody>
      </p:sp>
      <p:sp>
        <p:nvSpPr>
          <p:cNvPr id="3" name="Content Placeholder 2"/>
          <p:cNvSpPr>
            <a:spLocks noGrp="1"/>
          </p:cNvSpPr>
          <p:nvPr>
            <p:ph idx="1"/>
          </p:nvPr>
        </p:nvSpPr>
        <p:spPr/>
        <p:txBody>
          <a:bodyPr/>
          <a:lstStyle/>
          <a:p>
            <a:pPr marL="514350" lvl="0" indent="-514350">
              <a:buFontTx/>
              <a:buAutoNum type="alphaUcPeriod" startAt="5"/>
            </a:pPr>
            <a:r>
              <a:rPr lang="en-US" sz="2600" b="1" dirty="0">
                <a:solidFill>
                  <a:srgbClr val="000000"/>
                </a:solidFill>
              </a:rPr>
              <a:t>Sex on the Margins of Society</a:t>
            </a:r>
          </a:p>
          <a:p>
            <a:pPr marL="514350" indent="-514350">
              <a:buAutoNum type="arabicPeriod" startAt="6"/>
            </a:pPr>
            <a:r>
              <a:rPr lang="en-US" sz="2600" dirty="0" smtClean="0"/>
              <a:t>Nobles and royals allowed same-sex passions as long as they married and had heirs</a:t>
            </a:r>
          </a:p>
          <a:p>
            <a:pPr marL="514350" indent="-514350">
              <a:buAutoNum type="arabicPeriod" startAt="6"/>
            </a:pPr>
            <a:r>
              <a:rPr lang="en-US" sz="2600" dirty="0" smtClean="0"/>
              <a:t>New homosexual subcultures in cities</a:t>
            </a:r>
          </a:p>
          <a:p>
            <a:pPr marL="514350" indent="-514350">
              <a:buAutoNum type="arabicPeriod" startAt="6"/>
            </a:pPr>
            <a:r>
              <a:rPr lang="en-US" sz="2600" dirty="0" smtClean="0"/>
              <a:t>Same-sex </a:t>
            </a:r>
            <a:r>
              <a:rPr lang="en-US" sz="2600" dirty="0" err="1" smtClean="0"/>
              <a:t>relatioins</a:t>
            </a:r>
            <a:r>
              <a:rPr lang="en-US" sz="2600" dirty="0" smtClean="0"/>
              <a:t> among women attracted less anxiety and condemnation</a:t>
            </a:r>
          </a:p>
          <a:p>
            <a:pPr marL="514350" indent="-514350">
              <a:buAutoNum type="arabicPeriod" startAt="6"/>
            </a:pPr>
            <a:r>
              <a:rPr lang="en-US" sz="2600" dirty="0" smtClean="0"/>
              <a:t>Beginnings of a lesbian subculture in London</a:t>
            </a:r>
          </a:p>
          <a:p>
            <a:pPr marL="514350" indent="-514350">
              <a:buAutoNum type="arabicPeriod" startAt="6"/>
            </a:pPr>
            <a:r>
              <a:rPr lang="en-US" sz="2600" dirty="0" smtClean="0"/>
              <a:t>Fading tolerance for sexual activities outside of heterosexual marriage</a:t>
            </a:r>
          </a:p>
        </p:txBody>
      </p:sp>
    </p:spTree>
    <p:extLst>
      <p:ext uri="{BB962C8B-B14F-4D97-AF65-F5344CB8AC3E}">
        <p14:creationId xmlns:p14="http://schemas.microsoft.com/office/powerpoint/2010/main" val="413778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II. Children and Education</a:t>
            </a:r>
            <a:endParaRPr lang="en-US" sz="3600" b="1" dirty="0">
              <a:latin typeface="+mn-lt"/>
            </a:endParaRPr>
          </a:p>
        </p:txBody>
      </p:sp>
      <p:sp>
        <p:nvSpPr>
          <p:cNvPr id="3" name="Content Placeholder 2"/>
          <p:cNvSpPr>
            <a:spLocks noGrp="1"/>
          </p:cNvSpPr>
          <p:nvPr>
            <p:ph idx="1"/>
          </p:nvPr>
        </p:nvSpPr>
        <p:spPr/>
        <p:txBody>
          <a:bodyPr/>
          <a:lstStyle/>
          <a:p>
            <a:pPr marL="514350" indent="-514350">
              <a:buAutoNum type="alphaUcPeriod"/>
            </a:pPr>
            <a:r>
              <a:rPr lang="en-US" sz="2600" b="1" dirty="0" smtClean="0"/>
              <a:t>Child Care and Nursing</a:t>
            </a:r>
          </a:p>
          <a:p>
            <a:pPr marL="514350" indent="-514350">
              <a:buAutoNum type="arabicPeriod"/>
            </a:pPr>
            <a:r>
              <a:rPr lang="en-US" sz="2600" dirty="0" smtClean="0"/>
              <a:t>Newborns vulnerable to infectious diseases</a:t>
            </a:r>
          </a:p>
          <a:p>
            <a:pPr marL="514350" indent="-514350">
              <a:buAutoNum type="arabicPeriod"/>
            </a:pPr>
            <a:r>
              <a:rPr lang="en-US" sz="2600" dirty="0" smtClean="0"/>
              <a:t>Breast-feeding in the lower classes</a:t>
            </a:r>
          </a:p>
          <a:p>
            <a:pPr marL="514350" indent="-514350">
              <a:buAutoNum type="arabicPeriod"/>
            </a:pPr>
            <a:r>
              <a:rPr lang="en-US" sz="2600" dirty="0" smtClean="0"/>
              <a:t>Live-in wet nurses hired in upper classes</a:t>
            </a:r>
          </a:p>
          <a:p>
            <a:pPr marL="514350" indent="-514350">
              <a:buAutoNum type="arabicPeriod"/>
            </a:pPr>
            <a:r>
              <a:rPr lang="en-US" sz="2600" dirty="0" smtClean="0"/>
              <a:t>Rural wet-nursing for working women</a:t>
            </a:r>
          </a:p>
          <a:p>
            <a:pPr marL="514350" indent="-514350">
              <a:buAutoNum type="arabicPeriod"/>
            </a:pPr>
            <a:r>
              <a:rPr lang="en-US" sz="2600" dirty="0" smtClean="0"/>
              <a:t>Raised infant mortality levels</a:t>
            </a:r>
          </a:p>
          <a:p>
            <a:pPr marL="514350" indent="-514350">
              <a:buAutoNum type="arabicPeriod"/>
            </a:pPr>
            <a:r>
              <a:rPr lang="en-US" sz="2600" dirty="0" smtClean="0"/>
              <a:t>High infant mortality and fertility rates correlated</a:t>
            </a:r>
          </a:p>
          <a:p>
            <a:pPr marL="514350" indent="-514350">
              <a:buAutoNum type="arabicPeriod"/>
            </a:pPr>
            <a:r>
              <a:rPr lang="en-US" sz="2600" dirty="0" smtClean="0"/>
              <a:t>Critics of a perceived population decline</a:t>
            </a:r>
          </a:p>
        </p:txBody>
      </p:sp>
    </p:spTree>
    <p:extLst>
      <p:ext uri="{BB962C8B-B14F-4D97-AF65-F5344CB8AC3E}">
        <p14:creationId xmlns:p14="http://schemas.microsoft.com/office/powerpoint/2010/main" val="393353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 Children and Education</a:t>
            </a:r>
            <a:endParaRPr lang="en-US" dirty="0"/>
          </a:p>
        </p:txBody>
      </p:sp>
      <p:sp>
        <p:nvSpPr>
          <p:cNvPr id="3" name="Content Placeholder 2"/>
          <p:cNvSpPr>
            <a:spLocks noGrp="1"/>
          </p:cNvSpPr>
          <p:nvPr>
            <p:ph idx="1"/>
          </p:nvPr>
        </p:nvSpPr>
        <p:spPr>
          <a:xfrm>
            <a:off x="685799" y="1981200"/>
            <a:ext cx="7906407" cy="4114800"/>
          </a:xfrm>
        </p:spPr>
        <p:txBody>
          <a:bodyPr/>
          <a:lstStyle/>
          <a:p>
            <a:pPr marL="514350" indent="-514350">
              <a:buAutoNum type="alphaUcPeriod" startAt="2"/>
            </a:pPr>
            <a:r>
              <a:rPr lang="en-US" sz="2600" b="1" dirty="0" smtClean="0"/>
              <a:t>Foundlings and Infanticide</a:t>
            </a:r>
          </a:p>
          <a:p>
            <a:pPr marL="514350" indent="-514350">
              <a:buAutoNum type="arabicPeriod"/>
            </a:pPr>
            <a:r>
              <a:rPr lang="en-US" sz="2600" dirty="0" smtClean="0"/>
              <a:t>Few choices for women with unwanted children</a:t>
            </a:r>
          </a:p>
          <a:p>
            <a:pPr marL="514350" indent="-514350">
              <a:buAutoNum type="arabicPeriod"/>
            </a:pPr>
            <a:r>
              <a:rPr lang="en-US" sz="2600" dirty="0" smtClean="0"/>
              <a:t>Infanticide punishable by death</a:t>
            </a:r>
          </a:p>
          <a:p>
            <a:pPr marL="514350" indent="-514350">
              <a:buAutoNum type="arabicPeriod"/>
            </a:pPr>
            <a:r>
              <a:rPr lang="en-US" sz="2600" dirty="0" smtClean="0"/>
              <a:t>Foundling homes</a:t>
            </a:r>
          </a:p>
          <a:p>
            <a:pPr marL="514350" indent="-514350">
              <a:buAutoNum type="arabicPeriod"/>
            </a:pPr>
            <a:r>
              <a:rPr lang="en-US" sz="2600" dirty="0" smtClean="0"/>
              <a:t>About one hundred thousand foundlings per year</a:t>
            </a:r>
          </a:p>
          <a:p>
            <a:pPr marL="514350" indent="-514350">
              <a:buAutoNum type="arabicPeriod"/>
            </a:pPr>
            <a:r>
              <a:rPr lang="en-US" sz="2600" dirty="0" smtClean="0"/>
              <a:t>50 percent of the babies died within a year in the best foundling homes</a:t>
            </a:r>
          </a:p>
          <a:p>
            <a:pPr marL="514350" indent="-514350">
              <a:buAutoNum type="arabicPeriod"/>
            </a:pPr>
            <a:r>
              <a:rPr lang="en-US" sz="2600" dirty="0" smtClean="0"/>
              <a:t>No differentiation by sex in the numbers</a:t>
            </a:r>
            <a:endParaRPr lang="en-US" sz="2600" dirty="0"/>
          </a:p>
        </p:txBody>
      </p:sp>
    </p:spTree>
    <p:extLst>
      <p:ext uri="{BB962C8B-B14F-4D97-AF65-F5344CB8AC3E}">
        <p14:creationId xmlns:p14="http://schemas.microsoft.com/office/powerpoint/2010/main" val="143238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 Children and Education</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Attitudes Toward Children</a:t>
            </a:r>
          </a:p>
          <a:p>
            <a:pPr marL="514350" indent="-514350">
              <a:buAutoNum type="arabicPeriod"/>
            </a:pPr>
            <a:r>
              <a:rPr lang="en-US" sz="2600" dirty="0" smtClean="0"/>
              <a:t>Emotional prudence; emotional distance</a:t>
            </a:r>
          </a:p>
          <a:p>
            <a:pPr marL="514350" indent="-514350">
              <a:buAutoNum type="arabicPeriod"/>
            </a:pPr>
            <a:r>
              <a:rPr lang="en-US" sz="2600" dirty="0" smtClean="0"/>
              <a:t>Evidence of parental love</a:t>
            </a:r>
          </a:p>
          <a:p>
            <a:pPr marL="514350" indent="-514350">
              <a:buAutoNum type="arabicPeriod"/>
            </a:pPr>
            <a:r>
              <a:rPr lang="en-US" sz="2600" dirty="0" smtClean="0"/>
              <a:t>Severe discipline</a:t>
            </a:r>
          </a:p>
          <a:p>
            <a:pPr marL="514350" indent="-514350">
              <a:buAutoNum type="arabicPeriod"/>
            </a:pPr>
            <a:r>
              <a:rPr lang="en-US" sz="2600" dirty="0" smtClean="0"/>
              <a:t>New discourse of the Enlightenment</a:t>
            </a:r>
          </a:p>
          <a:p>
            <a:pPr marL="514350" indent="-514350">
              <a:buAutoNum type="arabicPeriod"/>
            </a:pPr>
            <a:endParaRPr lang="en-US" sz="2600" dirty="0"/>
          </a:p>
        </p:txBody>
      </p:sp>
    </p:spTree>
    <p:extLst>
      <p:ext uri="{BB962C8B-B14F-4D97-AF65-F5344CB8AC3E}">
        <p14:creationId xmlns:p14="http://schemas.microsoft.com/office/powerpoint/2010/main" val="110225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 Children and Education</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Attitudes Toward Children</a:t>
            </a:r>
          </a:p>
          <a:p>
            <a:pPr marL="514350" indent="-514350">
              <a:buFont typeface="+mj-lt"/>
              <a:buAutoNum type="arabicPeriod" startAt="5"/>
            </a:pPr>
            <a:r>
              <a:rPr lang="en-US" sz="2600" dirty="0" smtClean="0"/>
              <a:t>Called for greater tenderness toward children</a:t>
            </a:r>
          </a:p>
          <a:p>
            <a:pPr marL="514350" indent="-514350">
              <a:buAutoNum type="arabicPeriod" startAt="5"/>
            </a:pPr>
            <a:r>
              <a:rPr lang="en-US" sz="2600" dirty="0" smtClean="0"/>
              <a:t>Child as innocent product of nature</a:t>
            </a:r>
          </a:p>
          <a:p>
            <a:pPr marL="514350" indent="-514350">
              <a:buAutoNum type="arabicPeriod" startAt="5"/>
            </a:pPr>
            <a:r>
              <a:rPr lang="en-US" sz="2600" dirty="0" smtClean="0"/>
              <a:t>Jean-Jacques Rousseau’s </a:t>
            </a:r>
            <a:r>
              <a:rPr lang="en-US" sz="2600" i="1" dirty="0" smtClean="0"/>
              <a:t>Emile, </a:t>
            </a:r>
            <a:r>
              <a:rPr lang="en-US" sz="2600" dirty="0" smtClean="0"/>
              <a:t>or </a:t>
            </a:r>
            <a:r>
              <a:rPr lang="en-US" sz="2600" i="1" dirty="0" smtClean="0"/>
              <a:t>On Education </a:t>
            </a:r>
            <a:r>
              <a:rPr lang="en-US" sz="2600" dirty="0" smtClean="0"/>
              <a:t>(1762)</a:t>
            </a:r>
          </a:p>
          <a:p>
            <a:pPr marL="514350" indent="-514350">
              <a:buAutoNum type="arabicPeriod" startAt="5"/>
            </a:pPr>
            <a:endParaRPr lang="en-US" sz="2600" dirty="0"/>
          </a:p>
        </p:txBody>
      </p:sp>
    </p:spTree>
    <p:extLst>
      <p:ext uri="{BB962C8B-B14F-4D97-AF65-F5344CB8AC3E}">
        <p14:creationId xmlns:p14="http://schemas.microsoft.com/office/powerpoint/2010/main" val="57699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toddler boy walking from a servant woman to his smiling mother's outstretched arms. "/>
          <p:cNvPicPr>
            <a:picLocks noChangeAspect="1"/>
          </p:cNvPicPr>
          <p:nvPr/>
        </p:nvPicPr>
        <p:blipFill>
          <a:blip r:embed="rId3"/>
          <a:stretch>
            <a:fillRect/>
          </a:stretch>
        </p:blipFill>
        <p:spPr>
          <a:xfrm>
            <a:off x="835152" y="185927"/>
            <a:ext cx="7473696" cy="64861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 Children and Education</a:t>
            </a:r>
            <a:endParaRPr lang="en-US" dirty="0"/>
          </a:p>
        </p:txBody>
      </p:sp>
      <p:sp>
        <p:nvSpPr>
          <p:cNvPr id="3" name="Content Placeholder 2"/>
          <p:cNvSpPr>
            <a:spLocks noGrp="1"/>
          </p:cNvSpPr>
          <p:nvPr>
            <p:ph idx="1"/>
          </p:nvPr>
        </p:nvSpPr>
        <p:spPr>
          <a:xfrm>
            <a:off x="685800" y="1981200"/>
            <a:ext cx="8253248" cy="4114800"/>
          </a:xfrm>
        </p:spPr>
        <p:txBody>
          <a:bodyPr/>
          <a:lstStyle/>
          <a:p>
            <a:pPr marL="514350" indent="-514350">
              <a:buAutoNum type="alphaUcPeriod" startAt="4"/>
            </a:pPr>
            <a:r>
              <a:rPr lang="en-US" sz="2600" b="1" dirty="0" smtClean="0"/>
              <a:t>The Spread of Elementary Schools</a:t>
            </a:r>
          </a:p>
          <a:p>
            <a:pPr marL="514350" indent="-514350">
              <a:buAutoNum type="arabicPeriod"/>
            </a:pPr>
            <a:r>
              <a:rPr lang="en-US" sz="2600" dirty="0" smtClean="0"/>
              <a:t>Schools for children of the common people</a:t>
            </a:r>
          </a:p>
          <a:p>
            <a:pPr marL="514350" indent="-514350">
              <a:buAutoNum type="arabicPeriod"/>
            </a:pPr>
            <a:r>
              <a:rPr lang="en-US" sz="2600" dirty="0" smtClean="0"/>
              <a:t>Scottish Presbyterians and parish schools</a:t>
            </a:r>
          </a:p>
          <a:p>
            <a:pPr marL="514350" indent="-514350">
              <a:buAutoNum type="arabicPeriod"/>
            </a:pPr>
            <a:r>
              <a:rPr lang="en-US" sz="2600" dirty="0" smtClean="0"/>
              <a:t>“Charity schools”</a:t>
            </a:r>
          </a:p>
          <a:p>
            <a:pPr marL="514350" indent="-514350">
              <a:buAutoNum type="arabicPeriod"/>
            </a:pPr>
            <a:r>
              <a:rPr lang="en-US" sz="2600" dirty="0" smtClean="0"/>
              <a:t>Prussia made attendance compulsory</a:t>
            </a:r>
          </a:p>
          <a:p>
            <a:pPr marL="514350" indent="-514350">
              <a:buAutoNum type="arabicPeriod"/>
            </a:pPr>
            <a:r>
              <a:rPr lang="en-US" sz="2600" dirty="0" smtClean="0"/>
              <a:t>Charity schools in Catholic France</a:t>
            </a:r>
          </a:p>
          <a:p>
            <a:pPr marL="514350" indent="-514350">
              <a:buAutoNum type="arabicPeriod"/>
            </a:pPr>
            <a:r>
              <a:rPr lang="en-US" sz="2600" dirty="0" smtClean="0"/>
              <a:t>Maria Theresa’s compulsory education edict (1774)</a:t>
            </a:r>
          </a:p>
          <a:p>
            <a:pPr marL="514350" indent="-514350">
              <a:buAutoNum type="arabicPeriod"/>
            </a:pPr>
            <a:endParaRPr lang="en-US" sz="2600" dirty="0" smtClean="0"/>
          </a:p>
        </p:txBody>
      </p:sp>
    </p:spTree>
    <p:extLst>
      <p:ext uri="{BB962C8B-B14F-4D97-AF65-F5344CB8AC3E}">
        <p14:creationId xmlns:p14="http://schemas.microsoft.com/office/powerpoint/2010/main" val="82983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III. Popular Culture and Consumerism</a:t>
            </a:r>
            <a:endParaRPr lang="en-US" sz="3600" b="1" dirty="0">
              <a:latin typeface="+mn-lt"/>
            </a:endParaRPr>
          </a:p>
        </p:txBody>
      </p:sp>
      <p:sp>
        <p:nvSpPr>
          <p:cNvPr id="3" name="Content Placeholder 2"/>
          <p:cNvSpPr>
            <a:spLocks noGrp="1"/>
          </p:cNvSpPr>
          <p:nvPr>
            <p:ph idx="1"/>
          </p:nvPr>
        </p:nvSpPr>
        <p:spPr/>
        <p:txBody>
          <a:bodyPr/>
          <a:lstStyle/>
          <a:p>
            <a:pPr marL="514350" indent="-514350">
              <a:buAutoNum type="alphaUcPeriod"/>
            </a:pPr>
            <a:r>
              <a:rPr lang="en-US" sz="2600" b="1" dirty="0" smtClean="0"/>
              <a:t>Popular Literature</a:t>
            </a:r>
          </a:p>
          <a:p>
            <a:pPr marL="514350" indent="-514350">
              <a:buAutoNum type="arabicPeriod"/>
            </a:pPr>
            <a:r>
              <a:rPr lang="en-US" sz="2600" dirty="0" smtClean="0"/>
              <a:t>Childhood education led to growth in literacy</a:t>
            </a:r>
          </a:p>
          <a:p>
            <a:pPr marL="514350" indent="-514350">
              <a:buAutoNum type="arabicPeriod"/>
            </a:pPr>
            <a:r>
              <a:rPr lang="en-US" sz="2600" dirty="0" smtClean="0"/>
              <a:t>Growth in reading, the Bible and chapbooks</a:t>
            </a:r>
          </a:p>
          <a:p>
            <a:pPr marL="514350" indent="-514350">
              <a:buAutoNum type="arabicPeriod"/>
            </a:pPr>
            <a:r>
              <a:rPr lang="en-US" sz="2600" dirty="0" smtClean="0"/>
              <a:t>Popular literature</a:t>
            </a:r>
          </a:p>
          <a:p>
            <a:pPr marL="514350" indent="-514350">
              <a:buAutoNum type="arabicPeriod"/>
            </a:pPr>
            <a:r>
              <a:rPr lang="en-US" sz="2600" dirty="0" smtClean="0"/>
              <a:t>Almanacs</a:t>
            </a:r>
          </a:p>
          <a:p>
            <a:pPr marL="514350" indent="-514350">
              <a:buAutoNum type="arabicPeriod"/>
            </a:pPr>
            <a:r>
              <a:rPr lang="en-US" sz="2600" dirty="0" smtClean="0"/>
              <a:t>Enlightenment ideas spread to working people</a:t>
            </a:r>
          </a:p>
          <a:p>
            <a:pPr marL="514350" indent="-514350">
              <a:buAutoNum type="arabicPeriod"/>
            </a:pPr>
            <a:r>
              <a:rPr lang="en-US" sz="2600" dirty="0" smtClean="0"/>
              <a:t>Thomas Paine, </a:t>
            </a:r>
            <a:r>
              <a:rPr lang="en-US" sz="2600" i="1" dirty="0" smtClean="0"/>
              <a:t>Common Sense</a:t>
            </a:r>
            <a:r>
              <a:rPr lang="en-US" sz="2600" dirty="0" smtClean="0"/>
              <a:t> (1776)</a:t>
            </a:r>
          </a:p>
          <a:p>
            <a:pPr marL="514350" indent="-514350">
              <a:buAutoNum type="arabicPeriod"/>
            </a:pPr>
            <a:r>
              <a:rPr lang="en-US" sz="2600" dirty="0" smtClean="0"/>
              <a:t>Sold 120,000 copies in first months of publication</a:t>
            </a:r>
          </a:p>
          <a:p>
            <a:pPr marL="514350" indent="-514350">
              <a:buAutoNum type="arabicPeriod"/>
            </a:pPr>
            <a:endParaRPr lang="en-US" sz="2600" dirty="0" smtClean="0"/>
          </a:p>
          <a:p>
            <a:pPr marL="514350" indent="-514350">
              <a:buAutoNum type="arabicPeriod"/>
            </a:pPr>
            <a:endParaRPr lang="en-US" sz="2600" dirty="0"/>
          </a:p>
        </p:txBody>
      </p:sp>
    </p:spTree>
    <p:extLst>
      <p:ext uri="{BB962C8B-B14F-4D97-AF65-F5344CB8AC3E}">
        <p14:creationId xmlns:p14="http://schemas.microsoft.com/office/powerpoint/2010/main" val="392893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showing literacy in France in 1789. &#10;The map shows the various regions by the percentage of bridegrooms who were able to sign their names to a marriage registry. The highest concentration who could sign their names to the registry were in and around Paris. 80-100% of the grooms in the pocket immediately around the city were able to sign their names. 50-79% of the grooms in the area around the city were able to sign their names. With the exception of five isolated pockets in the south of France, the rest of the country is less than 50% literate. "/>
          <p:cNvPicPr>
            <a:picLocks noChangeAspect="1"/>
          </p:cNvPicPr>
          <p:nvPr/>
        </p:nvPicPr>
        <p:blipFill>
          <a:blip r:embed="rId3"/>
          <a:stretch>
            <a:fillRect/>
          </a:stretch>
        </p:blipFill>
        <p:spPr>
          <a:xfrm>
            <a:off x="2383535" y="265176"/>
            <a:ext cx="4376928" cy="632764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indent="-514350">
              <a:buAutoNum type="alphaUcPeriod" startAt="2"/>
            </a:pPr>
            <a:r>
              <a:rPr lang="en-US" sz="2600" b="1" dirty="0" smtClean="0"/>
              <a:t>Leisure and Recreation</a:t>
            </a:r>
          </a:p>
          <a:p>
            <a:pPr marL="514350" indent="-514350">
              <a:buAutoNum type="arabicPeriod"/>
            </a:pPr>
            <a:r>
              <a:rPr lang="en-US" sz="2600" dirty="0" smtClean="0"/>
              <a:t>Village culture remained largely oral</a:t>
            </a:r>
          </a:p>
          <a:p>
            <a:pPr marL="514350" indent="-514350">
              <a:buAutoNum type="arabicPeriod"/>
            </a:pPr>
            <a:r>
              <a:rPr lang="en-US" sz="2600" dirty="0" smtClean="0"/>
              <a:t>Socializing: story telling, singing, chatting</a:t>
            </a:r>
          </a:p>
          <a:p>
            <a:pPr marL="514350" indent="-514350">
              <a:buAutoNum type="arabicPeriod"/>
            </a:pPr>
            <a:r>
              <a:rPr lang="en-US" sz="2600" dirty="0" smtClean="0"/>
              <a:t>Amusements in towns and cities</a:t>
            </a:r>
          </a:p>
          <a:p>
            <a:pPr marL="514350" indent="-514350">
              <a:buAutoNum type="arabicPeriod"/>
            </a:pPr>
            <a:r>
              <a:rPr lang="en-US" sz="2600" dirty="0" smtClean="0"/>
              <a:t>Growing commercialization in leisure activities</a:t>
            </a:r>
          </a:p>
          <a:p>
            <a:pPr marL="514350" indent="-514350">
              <a:buAutoNum type="arabicPeriod"/>
            </a:pPr>
            <a:r>
              <a:rPr lang="en-US" sz="2600" dirty="0" smtClean="0"/>
              <a:t>Profit-oriented spectator sports</a:t>
            </a:r>
          </a:p>
          <a:p>
            <a:pPr marL="514350" indent="-514350">
              <a:buAutoNum type="arabicPeriod"/>
            </a:pPr>
            <a:r>
              <a:rPr lang="en-US" sz="2600" dirty="0" smtClean="0"/>
              <a:t>Blood sports</a:t>
            </a:r>
          </a:p>
          <a:p>
            <a:pPr marL="514350" indent="-514350">
              <a:buAutoNum type="arabicPeriod"/>
            </a:pPr>
            <a:r>
              <a:rPr lang="en-US" sz="2600" dirty="0" smtClean="0"/>
              <a:t>Religious festivals and processions</a:t>
            </a:r>
          </a:p>
          <a:p>
            <a:pPr marL="514350" indent="-514350">
              <a:buAutoNum type="arabicPeriod"/>
            </a:pPr>
            <a:r>
              <a:rPr lang="en-US" sz="2600" dirty="0" smtClean="0"/>
              <a:t>Educated elites criticized religious recreation</a:t>
            </a:r>
          </a:p>
          <a:p>
            <a:pPr marL="514350" indent="-514350">
              <a:buAutoNum type="arabicPeriod"/>
            </a:pPr>
            <a:endParaRPr lang="en-US" sz="2600" dirty="0"/>
          </a:p>
        </p:txBody>
      </p:sp>
    </p:spTree>
    <p:extLst>
      <p:ext uri="{BB962C8B-B14F-4D97-AF65-F5344CB8AC3E}">
        <p14:creationId xmlns:p14="http://schemas.microsoft.com/office/powerpoint/2010/main" val="410899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et Day Open-air markets provided city dwellers with fresh produce, meat, and dairy products. They were also a lively site for meeting friends, catching up on the latest news, and enjoying the passing spectacle of urban life. In European cities, this tradition has continued to the present day."/>
          <p:cNvPicPr>
            <a:picLocks noChangeAspect="1"/>
          </p:cNvPicPr>
          <p:nvPr/>
        </p:nvPicPr>
        <p:blipFill>
          <a:blip r:embed="rId3"/>
          <a:stretch>
            <a:fillRect/>
          </a:stretch>
        </p:blipFill>
        <p:spPr>
          <a:xfrm>
            <a:off x="694944" y="204216"/>
            <a:ext cx="7754112" cy="64495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two men boxing in the street while a crowd is gathered around watching. "/>
          <p:cNvPicPr>
            <a:picLocks noChangeAspect="1"/>
          </p:cNvPicPr>
          <p:nvPr/>
        </p:nvPicPr>
        <p:blipFill>
          <a:blip r:embed="rId3"/>
          <a:stretch>
            <a:fillRect/>
          </a:stretch>
        </p:blipFill>
        <p:spPr>
          <a:xfrm>
            <a:off x="1060703" y="185927"/>
            <a:ext cx="7022592" cy="64861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New Foods and Appetites</a:t>
            </a:r>
          </a:p>
          <a:p>
            <a:pPr marL="514350" indent="-514350">
              <a:buAutoNum type="arabicPeriod"/>
            </a:pPr>
            <a:r>
              <a:rPr lang="en-US" sz="2600" dirty="0" smtClean="0"/>
              <a:t>Bread riots</a:t>
            </a:r>
          </a:p>
          <a:p>
            <a:pPr marL="514350" indent="-514350">
              <a:buAutoNum type="arabicPeriod"/>
            </a:pPr>
            <a:r>
              <a:rPr lang="en-US" sz="2600" dirty="0" smtClean="0"/>
              <a:t>Vegetables</a:t>
            </a:r>
          </a:p>
          <a:p>
            <a:pPr marL="514350" indent="-514350">
              <a:buAutoNum type="arabicPeriod"/>
            </a:pPr>
            <a:r>
              <a:rPr lang="en-US" sz="2600" dirty="0" smtClean="0"/>
              <a:t>Cheese and butter for sale</a:t>
            </a:r>
          </a:p>
          <a:p>
            <a:pPr marL="514350" indent="-514350">
              <a:buAutoNum type="arabicPeriod"/>
            </a:pPr>
            <a:r>
              <a:rPr lang="en-US" sz="2600" dirty="0" smtClean="0"/>
              <a:t>Less meat due to prices</a:t>
            </a:r>
          </a:p>
          <a:p>
            <a:pPr marL="514350" indent="-514350">
              <a:buAutoNum type="arabicPeriod"/>
            </a:pPr>
            <a:r>
              <a:rPr lang="en-US" sz="2600" dirty="0" smtClean="0"/>
              <a:t>Hunting laws resented by commoners</a:t>
            </a:r>
          </a:p>
          <a:p>
            <a:pPr marL="514350" indent="-514350">
              <a:buAutoNum type="arabicPeriod"/>
            </a:pPr>
            <a:r>
              <a:rPr lang="en-US" sz="2600" dirty="0" smtClean="0"/>
              <a:t>Upper classes had an abundant variety of foods</a:t>
            </a:r>
          </a:p>
          <a:p>
            <a:pPr marL="514350" indent="-514350">
              <a:buAutoNum type="arabicPeriod"/>
            </a:pPr>
            <a:endParaRPr lang="en-US" sz="2600" dirty="0" smtClean="0"/>
          </a:p>
          <a:p>
            <a:pPr marL="514350" indent="-514350">
              <a:buAutoNum type="arabicPeriod"/>
            </a:pPr>
            <a:endParaRPr lang="en-US" sz="2600" dirty="0"/>
          </a:p>
        </p:txBody>
      </p:sp>
    </p:spTree>
    <p:extLst>
      <p:ext uri="{BB962C8B-B14F-4D97-AF65-F5344CB8AC3E}">
        <p14:creationId xmlns:p14="http://schemas.microsoft.com/office/powerpoint/2010/main" val="182213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lvl="0" indent="-514350">
              <a:buFontTx/>
              <a:buAutoNum type="alphaUcPeriod" startAt="3"/>
            </a:pPr>
            <a:r>
              <a:rPr lang="en-US" sz="2600" b="1" dirty="0">
                <a:solidFill>
                  <a:srgbClr val="000000"/>
                </a:solidFill>
              </a:rPr>
              <a:t>New Foods and Appetites</a:t>
            </a:r>
          </a:p>
          <a:p>
            <a:pPr marL="0" indent="0">
              <a:buNone/>
            </a:pPr>
            <a:r>
              <a:rPr lang="en-US" sz="2600" dirty="0" smtClean="0"/>
              <a:t>7. Imports from the Americas (potato)</a:t>
            </a:r>
          </a:p>
          <a:p>
            <a:pPr marL="0" indent="0">
              <a:buNone/>
            </a:pPr>
            <a:r>
              <a:rPr lang="en-US" sz="2600" dirty="0" smtClean="0"/>
              <a:t>8. Sugar, tea, coffee, tobacco</a:t>
            </a:r>
          </a:p>
          <a:p>
            <a:pPr marL="0" indent="0">
              <a:buNone/>
            </a:pPr>
            <a:r>
              <a:rPr lang="en-US" sz="2600" dirty="0" smtClean="0"/>
              <a:t>9. Labor of enslaved peoples in the New World</a:t>
            </a:r>
          </a:p>
          <a:p>
            <a:pPr marL="0" indent="0">
              <a:buNone/>
            </a:pPr>
            <a:r>
              <a:rPr lang="en-US" sz="2600" dirty="0" smtClean="0"/>
              <a:t>10. Desire to emulate the elite</a:t>
            </a:r>
          </a:p>
          <a:p>
            <a:pPr marL="0" indent="0">
              <a:buNone/>
            </a:pPr>
            <a:r>
              <a:rPr lang="en-US" sz="2600" dirty="0" smtClean="0"/>
              <a:t>11. Need for stimulants</a:t>
            </a:r>
          </a:p>
          <a:p>
            <a:pPr marL="0" indent="0">
              <a:buNone/>
            </a:pPr>
            <a:r>
              <a:rPr lang="en-US" sz="2600" dirty="0" smtClean="0"/>
              <a:t>12. Dependence on colonial economies, enslaved labor, and global trade networks increased</a:t>
            </a:r>
          </a:p>
        </p:txBody>
      </p:sp>
    </p:spTree>
    <p:extLst>
      <p:ext uri="{BB962C8B-B14F-4D97-AF65-F5344CB8AC3E}">
        <p14:creationId xmlns:p14="http://schemas.microsoft.com/office/powerpoint/2010/main" val="279737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painted tiles depicting men sitting around two small fires with pots of boiling liquid. The men hold mugs of a steaming chocolate drink. "/>
          <p:cNvPicPr>
            <a:picLocks noChangeAspect="1"/>
          </p:cNvPicPr>
          <p:nvPr/>
        </p:nvPicPr>
        <p:blipFill>
          <a:blip r:embed="rId3"/>
          <a:stretch>
            <a:fillRect/>
          </a:stretch>
        </p:blipFill>
        <p:spPr>
          <a:xfrm>
            <a:off x="1630679" y="185927"/>
            <a:ext cx="5882640" cy="64861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sz="2600" b="1" dirty="0" smtClean="0"/>
              <a:t>Toward a Consumer Society</a:t>
            </a:r>
          </a:p>
          <a:p>
            <a:pPr marL="514350" indent="-514350">
              <a:buAutoNum type="arabicPeriod"/>
            </a:pPr>
            <a:r>
              <a:rPr lang="en-US" sz="2600" dirty="0" smtClean="0"/>
              <a:t>Consumer revolution</a:t>
            </a:r>
          </a:p>
          <a:p>
            <a:pPr marL="514350" indent="-514350">
              <a:buAutoNum type="arabicPeriod"/>
            </a:pPr>
            <a:r>
              <a:rPr lang="en-US" sz="2600" dirty="0" smtClean="0"/>
              <a:t>Merchants inciting demand</a:t>
            </a:r>
          </a:p>
          <a:p>
            <a:pPr marL="514350" indent="-514350">
              <a:buAutoNum type="arabicPeriod"/>
            </a:pPr>
            <a:r>
              <a:rPr lang="en-US" sz="2600" dirty="0" smtClean="0"/>
              <a:t>Seized the reins of fashion from the courtiers</a:t>
            </a:r>
          </a:p>
          <a:p>
            <a:pPr marL="514350" indent="-514350">
              <a:buAutoNum type="arabicPeriod"/>
            </a:pPr>
            <a:r>
              <a:rPr lang="en-US" sz="2600" dirty="0" smtClean="0"/>
              <a:t>Fashionable clothing cheaper, more desirable</a:t>
            </a:r>
          </a:p>
        </p:txBody>
      </p:sp>
    </p:spTree>
    <p:extLst>
      <p:ext uri="{BB962C8B-B14F-4D97-AF65-F5344CB8AC3E}">
        <p14:creationId xmlns:p14="http://schemas.microsoft.com/office/powerpoint/2010/main" val="105174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sz="2600" b="1" dirty="0" smtClean="0"/>
              <a:t>Toward a Consumer Society</a:t>
            </a:r>
          </a:p>
          <a:p>
            <a:pPr marL="514350" indent="-514350">
              <a:buFont typeface="+mj-lt"/>
              <a:buAutoNum type="arabicPeriod" startAt="5"/>
            </a:pPr>
            <a:r>
              <a:rPr lang="en-US" sz="2600" dirty="0" smtClean="0"/>
              <a:t>Rise in clothing consumption</a:t>
            </a:r>
          </a:p>
          <a:p>
            <a:pPr marL="514350" indent="-514350">
              <a:buAutoNum type="arabicPeriod" startAt="5"/>
            </a:pPr>
            <a:r>
              <a:rPr lang="en-US" sz="2600" dirty="0" smtClean="0"/>
              <a:t>Colonial economies supplied cotton and dyes</a:t>
            </a:r>
          </a:p>
          <a:p>
            <a:pPr marL="514350" indent="-514350">
              <a:buAutoNum type="arabicPeriod" startAt="5"/>
            </a:pPr>
            <a:r>
              <a:rPr lang="en-US" sz="2600" dirty="0" smtClean="0"/>
              <a:t>Fashion blurred social group boundaries</a:t>
            </a:r>
          </a:p>
          <a:p>
            <a:pPr marL="514350" indent="-514350">
              <a:buAutoNum type="arabicPeriod" startAt="5"/>
            </a:pPr>
            <a:r>
              <a:rPr lang="en-US" sz="2600" dirty="0" smtClean="0"/>
              <a:t>New gender distinctions in dress</a:t>
            </a:r>
          </a:p>
        </p:txBody>
      </p:sp>
    </p:spTree>
    <p:extLst>
      <p:ext uri="{BB962C8B-B14F-4D97-AF65-F5344CB8AC3E}">
        <p14:creationId xmlns:p14="http://schemas.microsoft.com/office/powerpoint/2010/main" val="3686177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colorful engraving of the first hot air balloon flight as it floats over Paris. "/>
          <p:cNvPicPr>
            <a:picLocks noChangeAspect="1"/>
          </p:cNvPicPr>
          <p:nvPr/>
        </p:nvPicPr>
        <p:blipFill>
          <a:blip r:embed="rId3"/>
          <a:stretch>
            <a:fillRect/>
          </a:stretch>
        </p:blipFill>
        <p:spPr>
          <a:xfrm>
            <a:off x="2438400" y="185927"/>
            <a:ext cx="4267200" cy="64861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III. Popular Culture and Consumerism</a:t>
            </a:r>
            <a:endParaRPr lang="en-US" dirty="0"/>
          </a:p>
        </p:txBody>
      </p:sp>
      <p:sp>
        <p:nvSpPr>
          <p:cNvPr id="3" name="Content Placeholder 2"/>
          <p:cNvSpPr>
            <a:spLocks noGrp="1"/>
          </p:cNvSpPr>
          <p:nvPr>
            <p:ph idx="1"/>
          </p:nvPr>
        </p:nvSpPr>
        <p:spPr/>
        <p:txBody>
          <a:bodyPr/>
          <a:lstStyle/>
          <a:p>
            <a:pPr marL="514350" lvl="0" indent="-514350">
              <a:buFontTx/>
              <a:buAutoNum type="alphaUcPeriod" startAt="4"/>
            </a:pPr>
            <a:r>
              <a:rPr lang="en-US" sz="2600" b="1" dirty="0">
                <a:solidFill>
                  <a:srgbClr val="000000"/>
                </a:solidFill>
              </a:rPr>
              <a:t>Toward a Consumer Society</a:t>
            </a:r>
          </a:p>
          <a:p>
            <a:pPr marL="0" indent="0">
              <a:buNone/>
            </a:pPr>
            <a:r>
              <a:rPr lang="en-US" sz="2600" dirty="0" smtClean="0"/>
              <a:t>9.  More privacy in living spaces</a:t>
            </a:r>
          </a:p>
          <a:p>
            <a:pPr marL="0" indent="0">
              <a:buNone/>
            </a:pPr>
            <a:r>
              <a:rPr lang="en-US" sz="2600" dirty="0" smtClean="0"/>
              <a:t>10. More individualized ways of life</a:t>
            </a:r>
            <a:endParaRPr lang="en-US" sz="2600" dirty="0"/>
          </a:p>
          <a:p>
            <a:pPr marL="0" indent="0">
              <a:buNone/>
            </a:pPr>
            <a:r>
              <a:rPr lang="en-US" sz="2600" dirty="0" smtClean="0"/>
              <a:t>11. Hygiene standards improved</a:t>
            </a:r>
          </a:p>
          <a:p>
            <a:pPr marL="0" indent="0">
              <a:buNone/>
            </a:pPr>
            <a:r>
              <a:rPr lang="en-US" sz="2600" dirty="0" smtClean="0"/>
              <a:t>12. Elite benefitted the most from new consumer economy</a:t>
            </a:r>
          </a:p>
        </p:txBody>
      </p:sp>
    </p:spTree>
    <p:extLst>
      <p:ext uri="{BB962C8B-B14F-4D97-AF65-F5344CB8AC3E}">
        <p14:creationId xmlns:p14="http://schemas.microsoft.com/office/powerpoint/2010/main" val="311139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ornately dressed woman examining the wares of a ribbon merchant. "/>
          <p:cNvPicPr>
            <a:picLocks noChangeAspect="1"/>
          </p:cNvPicPr>
          <p:nvPr/>
        </p:nvPicPr>
        <p:blipFill>
          <a:blip r:embed="rId3"/>
          <a:stretch>
            <a:fillRect/>
          </a:stretch>
        </p:blipFill>
        <p:spPr>
          <a:xfrm>
            <a:off x="2310383" y="185927"/>
            <a:ext cx="4523232" cy="648614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young man seated in a dressing gown while he holds pages of sheet music. "/>
          <p:cNvPicPr>
            <a:picLocks noChangeAspect="1"/>
          </p:cNvPicPr>
          <p:nvPr/>
        </p:nvPicPr>
        <p:blipFill>
          <a:blip r:embed="rId3"/>
          <a:stretch>
            <a:fillRect/>
          </a:stretch>
        </p:blipFill>
        <p:spPr>
          <a:xfrm>
            <a:off x="2133600" y="185927"/>
            <a:ext cx="4876800" cy="64861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I. Marriage and the Family</a:t>
            </a:r>
            <a:endParaRPr lang="en-US" sz="3600" b="1" dirty="0">
              <a:latin typeface="+mn-lt"/>
            </a:endParaRPr>
          </a:p>
        </p:txBody>
      </p:sp>
      <p:sp>
        <p:nvSpPr>
          <p:cNvPr id="3" name="Content Placeholder 2"/>
          <p:cNvSpPr>
            <a:spLocks noGrp="1"/>
          </p:cNvSpPr>
          <p:nvPr>
            <p:ph idx="1"/>
          </p:nvPr>
        </p:nvSpPr>
        <p:spPr/>
        <p:txBody>
          <a:bodyPr/>
          <a:lstStyle/>
          <a:p>
            <a:pPr marL="514350" indent="-514350">
              <a:buAutoNum type="alphaUcPeriod"/>
            </a:pPr>
            <a:r>
              <a:rPr lang="en-US" sz="2600" b="1" dirty="0" smtClean="0"/>
              <a:t>Late Marriage and Nuclear Families</a:t>
            </a:r>
          </a:p>
          <a:p>
            <a:pPr marL="514350" indent="-514350">
              <a:buAutoNum type="arabicPeriod"/>
            </a:pPr>
            <a:r>
              <a:rPr lang="en-US" sz="2600" dirty="0" smtClean="0"/>
              <a:t>Western European couples married late in life</a:t>
            </a:r>
          </a:p>
          <a:p>
            <a:pPr marL="514350" indent="-514350">
              <a:buAutoNum type="arabicPeriod"/>
            </a:pPr>
            <a:r>
              <a:rPr lang="en-US" sz="2600" dirty="0" smtClean="0"/>
              <a:t>Multi-generation households in eastern Europe</a:t>
            </a:r>
          </a:p>
          <a:p>
            <a:pPr marL="514350" indent="-514350">
              <a:buAutoNum type="arabicPeriod"/>
            </a:pPr>
            <a:r>
              <a:rPr lang="en-US" sz="2600" dirty="0" smtClean="0"/>
              <a:t>Couples waited until they could start an independent household to marry</a:t>
            </a:r>
          </a:p>
          <a:p>
            <a:pPr marL="514350" indent="-514350">
              <a:buAutoNum type="arabicPeriod"/>
            </a:pPr>
            <a:r>
              <a:rPr lang="en-US" sz="2600" dirty="0" smtClean="0"/>
              <a:t>The need for permission to marry</a:t>
            </a:r>
          </a:p>
          <a:p>
            <a:pPr marL="514350" indent="-514350">
              <a:buAutoNum type="arabicPeriod"/>
            </a:pPr>
            <a:r>
              <a:rPr lang="en-US" sz="2600" dirty="0" smtClean="0"/>
              <a:t>Economic advantage in western Europe</a:t>
            </a:r>
          </a:p>
          <a:p>
            <a:pPr marL="514350" indent="-514350">
              <a:buAutoNum type="arabicPeriod"/>
            </a:pPr>
            <a:r>
              <a:rPr lang="en-US" sz="2600" dirty="0" smtClean="0"/>
              <a:t>Late marriage allowed the accumulation of social and economic capital</a:t>
            </a:r>
            <a:endParaRPr lang="en-US" sz="2600" dirty="0"/>
          </a:p>
        </p:txBody>
      </p:sp>
    </p:spTree>
    <p:extLst>
      <p:ext uri="{BB962C8B-B14F-4D97-AF65-F5344CB8AC3E}">
        <p14:creationId xmlns:p14="http://schemas.microsoft.com/office/powerpoint/2010/main" val="109838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black and white drawing of a woman sitting in her bedchamber with three guests. "/>
          <p:cNvPicPr>
            <a:picLocks noChangeAspect="1"/>
          </p:cNvPicPr>
          <p:nvPr/>
        </p:nvPicPr>
        <p:blipFill>
          <a:blip r:embed="rId3"/>
          <a:stretch>
            <a:fillRect/>
          </a:stretch>
        </p:blipFill>
        <p:spPr>
          <a:xfrm>
            <a:off x="2173223" y="185927"/>
            <a:ext cx="4797552" cy="648614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n opened dressing table."/>
          <p:cNvPicPr>
            <a:picLocks noChangeAspect="1"/>
          </p:cNvPicPr>
          <p:nvPr/>
        </p:nvPicPr>
        <p:blipFill>
          <a:blip r:embed="rId3"/>
          <a:stretch>
            <a:fillRect/>
          </a:stretch>
        </p:blipFill>
        <p:spPr>
          <a:xfrm>
            <a:off x="1121664" y="192023"/>
            <a:ext cx="6900672" cy="64739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n ornate, porcelain container."/>
          <p:cNvPicPr>
            <a:picLocks noChangeAspect="1"/>
          </p:cNvPicPr>
          <p:nvPr/>
        </p:nvPicPr>
        <p:blipFill>
          <a:blip r:embed="rId3"/>
          <a:stretch>
            <a:fillRect/>
          </a:stretch>
        </p:blipFill>
        <p:spPr>
          <a:xfrm>
            <a:off x="2438400" y="192023"/>
            <a:ext cx="4267200" cy="647395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hand-held fan."/>
          <p:cNvPicPr>
            <a:picLocks noChangeAspect="1"/>
          </p:cNvPicPr>
          <p:nvPr/>
        </p:nvPicPr>
        <p:blipFill>
          <a:blip r:embed="rId3"/>
          <a:stretch>
            <a:fillRect/>
          </a:stretch>
        </p:blipFill>
        <p:spPr>
          <a:xfrm>
            <a:off x="304800" y="838200"/>
            <a:ext cx="8534400" cy="5181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IV. Religious Authority and Beliefs</a:t>
            </a:r>
            <a:endParaRPr lang="en-US" sz="3600" b="1" dirty="0">
              <a:latin typeface="+mn-lt"/>
            </a:endParaRPr>
          </a:p>
        </p:txBody>
      </p:sp>
      <p:sp>
        <p:nvSpPr>
          <p:cNvPr id="3" name="Content Placeholder 2"/>
          <p:cNvSpPr>
            <a:spLocks noGrp="1"/>
          </p:cNvSpPr>
          <p:nvPr>
            <p:ph idx="1"/>
          </p:nvPr>
        </p:nvSpPr>
        <p:spPr>
          <a:xfrm>
            <a:off x="685800" y="1941787"/>
            <a:ext cx="8458200" cy="4114800"/>
          </a:xfrm>
        </p:spPr>
        <p:txBody>
          <a:bodyPr/>
          <a:lstStyle/>
          <a:p>
            <a:pPr marL="514350" indent="-514350">
              <a:buAutoNum type="alphaUcPeriod"/>
            </a:pPr>
            <a:r>
              <a:rPr lang="en-US" sz="2600" b="1" dirty="0" smtClean="0"/>
              <a:t>Church Hierarchy</a:t>
            </a:r>
          </a:p>
          <a:p>
            <a:pPr marL="514350" indent="-514350">
              <a:buAutoNum type="arabicPeriod"/>
            </a:pPr>
            <a:r>
              <a:rPr lang="en-US" sz="2600" dirty="0" smtClean="0"/>
              <a:t>Parish churches</a:t>
            </a:r>
          </a:p>
          <a:p>
            <a:pPr marL="514350" indent="-514350">
              <a:buAutoNum type="arabicPeriod"/>
            </a:pPr>
            <a:r>
              <a:rPr lang="en-US" sz="2600" dirty="0" smtClean="0"/>
              <a:t>Catholic monarchs weakened papal authority</a:t>
            </a:r>
          </a:p>
          <a:p>
            <a:pPr marL="514350" indent="-514350">
              <a:buAutoNum type="arabicPeriod"/>
            </a:pPr>
            <a:r>
              <a:rPr lang="en-US" sz="2600" dirty="0" smtClean="0"/>
              <a:t>Catholicism gained new ground in the Holy Roman Empire</a:t>
            </a:r>
          </a:p>
          <a:p>
            <a:pPr marL="514350" indent="-514350">
              <a:buAutoNum type="arabicPeriod"/>
            </a:pPr>
            <a:r>
              <a:rPr lang="en-US" sz="2600" dirty="0" smtClean="0"/>
              <a:t>Jesuits had tremendous political influence</a:t>
            </a:r>
          </a:p>
          <a:p>
            <a:pPr marL="514350" indent="-514350">
              <a:buAutoNum type="arabicPeriod"/>
            </a:pPr>
            <a:endParaRPr lang="en-US" sz="2600" dirty="0" smtClean="0"/>
          </a:p>
          <a:p>
            <a:pPr marL="514350" indent="-514350">
              <a:buAutoNum type="arabicPeriod"/>
            </a:pPr>
            <a:endParaRPr lang="en-US" sz="2600" dirty="0" smtClean="0"/>
          </a:p>
        </p:txBody>
      </p:sp>
    </p:spTree>
    <p:extLst>
      <p:ext uri="{BB962C8B-B14F-4D97-AF65-F5344CB8AC3E}">
        <p14:creationId xmlns:p14="http://schemas.microsoft.com/office/powerpoint/2010/main" val="200357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IV. Religious Authority and Beliefs</a:t>
            </a:r>
            <a:endParaRPr lang="en-US" sz="3600" b="1" dirty="0">
              <a:latin typeface="+mn-lt"/>
            </a:endParaRPr>
          </a:p>
        </p:txBody>
      </p:sp>
      <p:sp>
        <p:nvSpPr>
          <p:cNvPr id="3" name="Content Placeholder 2"/>
          <p:cNvSpPr>
            <a:spLocks noGrp="1"/>
          </p:cNvSpPr>
          <p:nvPr>
            <p:ph idx="1"/>
          </p:nvPr>
        </p:nvSpPr>
        <p:spPr>
          <a:xfrm>
            <a:off x="685800" y="1941787"/>
            <a:ext cx="8458200" cy="4114800"/>
          </a:xfrm>
        </p:spPr>
        <p:txBody>
          <a:bodyPr/>
          <a:lstStyle/>
          <a:p>
            <a:pPr marL="514350" indent="-514350">
              <a:buAutoNum type="alphaUcPeriod"/>
            </a:pPr>
            <a:r>
              <a:rPr lang="en-US" sz="2600" b="1" dirty="0" smtClean="0"/>
              <a:t>Church Hierarchy</a:t>
            </a:r>
          </a:p>
          <a:p>
            <a:pPr marL="514350" indent="-514350">
              <a:buFont typeface="+mj-lt"/>
              <a:buAutoNum type="arabicPeriod" startAt="5"/>
            </a:pPr>
            <a:r>
              <a:rPr lang="en-US" sz="2600" dirty="0" smtClean="0"/>
              <a:t>France and Spain pressured the pope to dissolve the Jesuits completely</a:t>
            </a:r>
          </a:p>
          <a:p>
            <a:pPr marL="514350" indent="-514350">
              <a:buAutoNum type="arabicPeriod" startAt="5"/>
            </a:pPr>
            <a:r>
              <a:rPr lang="en-US" sz="2600" dirty="0" smtClean="0"/>
              <a:t>Monarchs wanted practical contributions from clergy</a:t>
            </a:r>
          </a:p>
          <a:p>
            <a:pPr marL="514350" indent="-514350">
              <a:buAutoNum type="arabicPeriod" startAt="5"/>
            </a:pPr>
            <a:r>
              <a:rPr lang="en-US" sz="2600" dirty="0" smtClean="0"/>
              <a:t>Joseph II issued edicts of religious tolerance</a:t>
            </a:r>
          </a:p>
          <a:p>
            <a:pPr marL="514350" indent="-514350">
              <a:buAutoNum type="arabicPeriod" startAt="5"/>
            </a:pPr>
            <a:endParaRPr lang="en-US" sz="2600" dirty="0" smtClean="0"/>
          </a:p>
          <a:p>
            <a:pPr marL="514350" indent="-514350">
              <a:buAutoNum type="arabicPeriod" startAt="5"/>
            </a:pPr>
            <a:endParaRPr lang="en-US" sz="2600" dirty="0" smtClean="0"/>
          </a:p>
        </p:txBody>
      </p:sp>
    </p:spTree>
    <p:extLst>
      <p:ext uri="{BB962C8B-B14F-4D97-AF65-F5344CB8AC3E}">
        <p14:creationId xmlns:p14="http://schemas.microsoft.com/office/powerpoint/2010/main" val="337325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IV. Religious Authority and Beliefs</a:t>
            </a:r>
            <a:endParaRPr lang="en-US" dirty="0"/>
          </a:p>
        </p:txBody>
      </p:sp>
      <p:sp>
        <p:nvSpPr>
          <p:cNvPr id="3" name="Content Placeholder 2"/>
          <p:cNvSpPr>
            <a:spLocks noGrp="1"/>
          </p:cNvSpPr>
          <p:nvPr>
            <p:ph idx="1"/>
          </p:nvPr>
        </p:nvSpPr>
        <p:spPr/>
        <p:txBody>
          <a:bodyPr/>
          <a:lstStyle/>
          <a:p>
            <a:pPr marL="514350" indent="-514350">
              <a:buAutoNum type="alphaUcPeriod" startAt="2"/>
            </a:pPr>
            <a:r>
              <a:rPr lang="en-US" sz="2600" b="1" dirty="0" smtClean="0"/>
              <a:t>Protestant Revival</a:t>
            </a:r>
          </a:p>
          <a:p>
            <a:pPr marL="514350" indent="-514350">
              <a:buAutoNum type="arabicPeriod"/>
            </a:pPr>
            <a:r>
              <a:rPr lang="en-US" sz="2600" dirty="0" smtClean="0"/>
              <a:t>Pietism</a:t>
            </a:r>
          </a:p>
          <a:p>
            <a:pPr marL="514350" indent="-514350">
              <a:buAutoNum type="arabicPeriod"/>
            </a:pPr>
            <a:r>
              <a:rPr lang="en-US" sz="2600" dirty="0" smtClean="0"/>
              <a:t>Bible reading extended to all classes</a:t>
            </a:r>
          </a:p>
          <a:p>
            <a:pPr marL="514350" indent="-514350">
              <a:buAutoNum type="arabicPeriod"/>
            </a:pPr>
            <a:r>
              <a:rPr lang="en-US" sz="2600" dirty="0" smtClean="0"/>
              <a:t>The practical power of Christian rebirth</a:t>
            </a:r>
          </a:p>
          <a:p>
            <a:pPr marL="514350" indent="-514350">
              <a:buAutoNum type="arabicPeriod"/>
            </a:pPr>
            <a:r>
              <a:rPr lang="en-US" sz="2600" dirty="0" smtClean="0"/>
              <a:t>John Wesley (1703 – 1791)</a:t>
            </a:r>
          </a:p>
          <a:p>
            <a:pPr marL="514350" indent="-514350">
              <a:buAutoNum type="arabicPeriod"/>
            </a:pPr>
            <a:r>
              <a:rPr lang="en-US" sz="2600" dirty="0" smtClean="0"/>
              <a:t>Methodists</a:t>
            </a:r>
          </a:p>
        </p:txBody>
      </p:sp>
    </p:spTree>
    <p:extLst>
      <p:ext uri="{BB962C8B-B14F-4D97-AF65-F5344CB8AC3E}">
        <p14:creationId xmlns:p14="http://schemas.microsoft.com/office/powerpoint/2010/main" val="1065262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satirical painting of a church service. "/>
          <p:cNvPicPr>
            <a:picLocks noChangeAspect="1"/>
          </p:cNvPicPr>
          <p:nvPr/>
        </p:nvPicPr>
        <p:blipFill>
          <a:blip r:embed="rId3"/>
          <a:stretch>
            <a:fillRect/>
          </a:stretch>
        </p:blipFill>
        <p:spPr>
          <a:xfrm>
            <a:off x="1524000" y="185927"/>
            <a:ext cx="6096000" cy="648614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IV. Religious Authority and Beliefs</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Catholic Piety</a:t>
            </a:r>
          </a:p>
          <a:p>
            <a:pPr marL="514350" indent="-514350">
              <a:buAutoNum type="arabicPeriod"/>
            </a:pPr>
            <a:r>
              <a:rPr lang="en-US" sz="2600" dirty="0" smtClean="0"/>
              <a:t>More active formal worship</a:t>
            </a:r>
          </a:p>
          <a:p>
            <a:pPr marL="514350" indent="-514350">
              <a:buAutoNum type="arabicPeriod"/>
            </a:pPr>
            <a:r>
              <a:rPr lang="en-US" sz="2600" dirty="0" smtClean="0"/>
              <a:t>Role in community life and popular culture</a:t>
            </a:r>
          </a:p>
          <a:p>
            <a:pPr marL="514350" indent="-514350">
              <a:buAutoNum type="arabicPeriod"/>
            </a:pPr>
            <a:r>
              <a:rPr lang="en-US" sz="2600" dirty="0" smtClean="0"/>
              <a:t>Confraternities</a:t>
            </a:r>
          </a:p>
          <a:p>
            <a:pPr marL="514350" indent="-514350">
              <a:buAutoNum type="arabicPeriod"/>
            </a:pPr>
            <a:r>
              <a:rPr lang="en-US" sz="2600" dirty="0" smtClean="0"/>
              <a:t>Cornelius Jansen (1585 – 1638)</a:t>
            </a:r>
          </a:p>
          <a:p>
            <a:pPr marL="514350" indent="-514350">
              <a:buAutoNum type="arabicPeriod"/>
            </a:pPr>
            <a:r>
              <a:rPr lang="en-US" sz="2600" dirty="0" smtClean="0"/>
              <a:t>Jansenism</a:t>
            </a:r>
          </a:p>
          <a:p>
            <a:pPr marL="514350" indent="-514350">
              <a:buAutoNum type="arabicPeriod"/>
            </a:pPr>
            <a:r>
              <a:rPr lang="en-US" sz="2600" dirty="0" smtClean="0"/>
              <a:t>France’s urban elite</a:t>
            </a:r>
          </a:p>
          <a:p>
            <a:pPr marL="514350" indent="-514350">
              <a:buAutoNum type="arabicPeriod"/>
            </a:pPr>
            <a:r>
              <a:rPr lang="en-US" sz="2600" dirty="0" smtClean="0"/>
              <a:t>Urban poor took a different strain of Jansenism</a:t>
            </a:r>
            <a:endParaRPr lang="en-US" sz="2600" dirty="0"/>
          </a:p>
        </p:txBody>
      </p:sp>
    </p:spTree>
    <p:extLst>
      <p:ext uri="{BB962C8B-B14F-4D97-AF65-F5344CB8AC3E}">
        <p14:creationId xmlns:p14="http://schemas.microsoft.com/office/powerpoint/2010/main" val="289127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IV. Religious Authority and Beliefs</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sz="2600" b="1" dirty="0" smtClean="0"/>
              <a:t>Marginal Beliefs and Practices</a:t>
            </a:r>
          </a:p>
          <a:p>
            <a:pPr marL="514350" indent="-514350">
              <a:buAutoNum type="arabicPeriod"/>
            </a:pPr>
            <a:r>
              <a:rPr lang="en-US" sz="2600" dirty="0" smtClean="0"/>
              <a:t>Countryside peasants and marginal beliefs</a:t>
            </a:r>
          </a:p>
          <a:p>
            <a:pPr marL="514350" indent="-514350">
              <a:buAutoNum type="arabicPeriod"/>
            </a:pPr>
            <a:r>
              <a:rPr lang="en-US" sz="2600" dirty="0" smtClean="0"/>
              <a:t>Christian faith combined with superstitions</a:t>
            </a:r>
          </a:p>
          <a:p>
            <a:pPr marL="514350" indent="-514350">
              <a:buAutoNum type="arabicPeriod"/>
            </a:pPr>
            <a:r>
              <a:rPr lang="en-US" sz="2600" dirty="0" smtClean="0"/>
              <a:t>Authorities sought to “purify” popular spirituality</a:t>
            </a:r>
          </a:p>
          <a:p>
            <a:pPr marL="514350" indent="-514350">
              <a:buAutoNum type="arabicPeriod"/>
            </a:pPr>
            <a:r>
              <a:rPr lang="en-US" sz="2600" dirty="0" smtClean="0"/>
              <a:t>Pious peasants saw an attack on age-old faith</a:t>
            </a:r>
          </a:p>
          <a:p>
            <a:pPr marL="514350" indent="-514350">
              <a:buAutoNum type="arabicPeriod"/>
            </a:pPr>
            <a:r>
              <a:rPr lang="en-US" sz="2600" dirty="0" smtClean="0"/>
              <a:t>Intellectual disdain for popular beliefs helped end the persecution of witches</a:t>
            </a:r>
          </a:p>
        </p:txBody>
      </p:sp>
    </p:spTree>
    <p:extLst>
      <p:ext uri="{BB962C8B-B14F-4D97-AF65-F5344CB8AC3E}">
        <p14:creationId xmlns:p14="http://schemas.microsoft.com/office/powerpoint/2010/main" val="308143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 Marriage and the Family</a:t>
            </a:r>
            <a:endParaRPr lang="en-US" dirty="0"/>
          </a:p>
        </p:txBody>
      </p:sp>
      <p:sp>
        <p:nvSpPr>
          <p:cNvPr id="3" name="Content Placeholder 2"/>
          <p:cNvSpPr>
            <a:spLocks noGrp="1"/>
          </p:cNvSpPr>
          <p:nvPr>
            <p:ph idx="1"/>
          </p:nvPr>
        </p:nvSpPr>
        <p:spPr/>
        <p:txBody>
          <a:bodyPr/>
          <a:lstStyle/>
          <a:p>
            <a:pPr marL="514350" indent="-514350">
              <a:buAutoNum type="alphaUcPeriod" startAt="2"/>
            </a:pPr>
            <a:r>
              <a:rPr lang="en-US" sz="2600" b="1" dirty="0" smtClean="0"/>
              <a:t>Work Away from Home</a:t>
            </a:r>
          </a:p>
          <a:p>
            <a:pPr marL="514350" indent="-514350">
              <a:buAutoNum type="arabicPeriod"/>
            </a:pPr>
            <a:r>
              <a:rPr lang="en-US" sz="2600" dirty="0" smtClean="0"/>
              <a:t>Apprenticeships (age fifteen – early twenties)</a:t>
            </a:r>
            <a:endParaRPr lang="en-US" sz="2600" dirty="0"/>
          </a:p>
          <a:p>
            <a:pPr marL="514350" indent="-514350">
              <a:buAutoNum type="arabicPeriod"/>
            </a:pPr>
            <a:r>
              <a:rPr lang="en-US" sz="2600" dirty="0" smtClean="0"/>
              <a:t>Many families could not afford apprenticeship</a:t>
            </a:r>
          </a:p>
          <a:p>
            <a:pPr marL="514350" indent="-514350">
              <a:buAutoNum type="arabicPeriod"/>
            </a:pPr>
            <a:r>
              <a:rPr lang="en-US" sz="2600" dirty="0" smtClean="0"/>
              <a:t>Limited opportunities for adolescent girls</a:t>
            </a:r>
          </a:p>
          <a:p>
            <a:pPr marL="514350" indent="-514350">
              <a:buAutoNum type="arabicPeriod"/>
            </a:pPr>
            <a:r>
              <a:rPr lang="en-US" sz="2600" dirty="0" smtClean="0"/>
              <a:t>Greater opportunities for skilled women</a:t>
            </a:r>
          </a:p>
          <a:p>
            <a:pPr marL="514350" indent="-514350">
              <a:buAutoNum type="arabicPeriod"/>
            </a:pPr>
            <a:r>
              <a:rPr lang="en-US" sz="2600" dirty="0" smtClean="0"/>
              <a:t>Domestic service</a:t>
            </a:r>
          </a:p>
          <a:p>
            <a:pPr marL="514350" indent="-514350">
              <a:buAutoNum type="arabicPeriod"/>
            </a:pPr>
            <a:endParaRPr lang="en-US" sz="2600" dirty="0" smtClean="0"/>
          </a:p>
          <a:p>
            <a:pPr marL="514350" indent="-514350">
              <a:buAutoNum type="arabicPeriod"/>
            </a:pPr>
            <a:endParaRPr lang="en-US" sz="2600" dirty="0" smtClean="0"/>
          </a:p>
        </p:txBody>
      </p:sp>
    </p:spTree>
    <p:extLst>
      <p:ext uri="{BB962C8B-B14F-4D97-AF65-F5344CB8AC3E}">
        <p14:creationId xmlns:p14="http://schemas.microsoft.com/office/powerpoint/2010/main" val="248647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V. Medical Practice</a:t>
            </a:r>
            <a:endParaRPr lang="en-US" sz="3600" b="1" dirty="0">
              <a:latin typeface="+mn-lt"/>
            </a:endParaRPr>
          </a:p>
        </p:txBody>
      </p:sp>
      <p:sp>
        <p:nvSpPr>
          <p:cNvPr id="3" name="Content Placeholder 2"/>
          <p:cNvSpPr>
            <a:spLocks noGrp="1"/>
          </p:cNvSpPr>
          <p:nvPr>
            <p:ph idx="1"/>
          </p:nvPr>
        </p:nvSpPr>
        <p:spPr/>
        <p:txBody>
          <a:bodyPr/>
          <a:lstStyle/>
          <a:p>
            <a:pPr marL="514350" indent="-514350">
              <a:buAutoNum type="alphaUcPeriod"/>
            </a:pPr>
            <a:r>
              <a:rPr lang="en-US" sz="2600" b="1" dirty="0" smtClean="0"/>
              <a:t>Faith Healing and General Practice</a:t>
            </a:r>
          </a:p>
          <a:p>
            <a:pPr marL="514350" indent="-514350">
              <a:buAutoNum type="arabicPeriod"/>
            </a:pPr>
            <a:r>
              <a:rPr lang="en-US" sz="2600" dirty="0" smtClean="0"/>
              <a:t>Traditional healers</a:t>
            </a:r>
          </a:p>
          <a:p>
            <a:pPr marL="514350" indent="-514350">
              <a:buAutoNum type="arabicPeriod"/>
            </a:pPr>
            <a:r>
              <a:rPr lang="en-US" sz="2600" dirty="0" smtClean="0"/>
              <a:t>Apothecaries</a:t>
            </a:r>
          </a:p>
          <a:p>
            <a:pPr marL="514350" indent="-514350">
              <a:buAutoNum type="arabicPeriod"/>
            </a:pPr>
            <a:r>
              <a:rPr lang="en-US" sz="2600" dirty="0" smtClean="0"/>
              <a:t>Medicine </a:t>
            </a:r>
            <a:r>
              <a:rPr lang="en-US" sz="2600" dirty="0"/>
              <a:t>w</a:t>
            </a:r>
            <a:r>
              <a:rPr lang="en-US" sz="2600" dirty="0" smtClean="0"/>
              <a:t>as part of the commercial culture</a:t>
            </a:r>
          </a:p>
          <a:p>
            <a:pPr marL="514350" indent="-514350">
              <a:buAutoNum type="arabicPeriod"/>
            </a:pPr>
            <a:r>
              <a:rPr lang="en-US" sz="2600" dirty="0" smtClean="0"/>
              <a:t>Physicians</a:t>
            </a:r>
          </a:p>
          <a:p>
            <a:pPr marL="514350" indent="-514350">
              <a:buAutoNum type="arabicPeriod"/>
            </a:pPr>
            <a:r>
              <a:rPr lang="en-US" sz="2600" dirty="0" smtClean="0"/>
              <a:t>Stress on purging and bloodletting</a:t>
            </a:r>
          </a:p>
          <a:p>
            <a:pPr marL="514350" indent="-514350">
              <a:buAutoNum type="arabicPeriod"/>
            </a:pPr>
            <a:endParaRPr lang="en-US" sz="2600" dirty="0" smtClean="0"/>
          </a:p>
          <a:p>
            <a:pPr marL="514350" indent="-514350">
              <a:buAutoNum type="arabicPeriod"/>
            </a:pPr>
            <a:endParaRPr lang="en-US" sz="2600" dirty="0"/>
          </a:p>
        </p:txBody>
      </p:sp>
    </p:spTree>
    <p:extLst>
      <p:ext uri="{BB962C8B-B14F-4D97-AF65-F5344CB8AC3E}">
        <p14:creationId xmlns:p14="http://schemas.microsoft.com/office/powerpoint/2010/main" val="2690831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V. Medical Practice</a:t>
            </a:r>
            <a:endParaRPr lang="en-US" dirty="0"/>
          </a:p>
        </p:txBody>
      </p:sp>
      <p:sp>
        <p:nvSpPr>
          <p:cNvPr id="3" name="Content Placeholder 2"/>
          <p:cNvSpPr>
            <a:spLocks noGrp="1"/>
          </p:cNvSpPr>
          <p:nvPr>
            <p:ph idx="1"/>
          </p:nvPr>
        </p:nvSpPr>
        <p:spPr/>
        <p:txBody>
          <a:bodyPr/>
          <a:lstStyle/>
          <a:p>
            <a:pPr marL="514350" indent="-514350">
              <a:buAutoNum type="alphaUcPeriod" startAt="2"/>
            </a:pPr>
            <a:r>
              <a:rPr lang="en-US" sz="2600" b="1" dirty="0" smtClean="0"/>
              <a:t>Improvements in Surgery</a:t>
            </a:r>
          </a:p>
          <a:p>
            <a:pPr marL="514350" indent="-514350">
              <a:buAutoNum type="arabicPeriod"/>
            </a:pPr>
            <a:r>
              <a:rPr lang="en-US" sz="2600" dirty="0" smtClean="0"/>
              <a:t>Serious study of anatomy</a:t>
            </a:r>
          </a:p>
          <a:p>
            <a:pPr marL="514350" indent="-514350">
              <a:buAutoNum type="arabicPeriod"/>
            </a:pPr>
            <a:r>
              <a:rPr lang="en-US" sz="2600" dirty="0" smtClean="0"/>
              <a:t>Army surgeons</a:t>
            </a:r>
          </a:p>
          <a:p>
            <a:pPr marL="514350" indent="-514350">
              <a:buAutoNum type="arabicPeriod"/>
            </a:pPr>
            <a:r>
              <a:rPr lang="en-US" sz="2600" dirty="0" smtClean="0"/>
              <a:t>Amputation</a:t>
            </a:r>
          </a:p>
          <a:p>
            <a:pPr marL="514350" indent="-514350">
              <a:buAutoNum type="arabicPeriod"/>
            </a:pPr>
            <a:r>
              <a:rPr lang="en-US" sz="2600" dirty="0" smtClean="0"/>
              <a:t>Operations performed without painkillers</a:t>
            </a:r>
          </a:p>
          <a:p>
            <a:pPr marL="514350" indent="-514350">
              <a:buAutoNum type="arabicPeriod"/>
            </a:pPr>
            <a:r>
              <a:rPr lang="en-US" sz="2600" dirty="0" smtClean="0"/>
              <a:t>Many died from the agony and shock</a:t>
            </a:r>
          </a:p>
          <a:p>
            <a:pPr marL="514350" indent="-514350">
              <a:buAutoNum type="arabicPeriod"/>
            </a:pPr>
            <a:r>
              <a:rPr lang="en-US" sz="2600" dirty="0" smtClean="0"/>
              <a:t>Unsanitary conditions and lack of knowledge about bacteria and infections</a:t>
            </a:r>
          </a:p>
        </p:txBody>
      </p:sp>
    </p:spTree>
    <p:extLst>
      <p:ext uri="{BB962C8B-B14F-4D97-AF65-F5344CB8AC3E}">
        <p14:creationId xmlns:p14="http://schemas.microsoft.com/office/powerpoint/2010/main" val="3303629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V. Medical Practice</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Midwifery</a:t>
            </a:r>
          </a:p>
          <a:p>
            <a:pPr marL="514350" indent="-514350">
              <a:buAutoNum type="arabicPeriod"/>
            </a:pPr>
            <a:r>
              <a:rPr lang="en-US" sz="2600" dirty="0" smtClean="0"/>
              <a:t>Assisted in labor, delivery, and female problems</a:t>
            </a:r>
          </a:p>
          <a:p>
            <a:pPr marL="514350" indent="-514350">
              <a:buAutoNum type="arabicPeriod"/>
            </a:pPr>
            <a:r>
              <a:rPr lang="en-US" sz="2600" dirty="0" smtClean="0"/>
              <a:t>Labor and birth part of the female world</a:t>
            </a:r>
          </a:p>
          <a:p>
            <a:pPr marL="514350" indent="-514350">
              <a:buAutoNum type="arabicPeriod"/>
            </a:pPr>
            <a:r>
              <a:rPr lang="en-US" sz="2600" dirty="0" smtClean="0"/>
              <a:t>Invention of forceps</a:t>
            </a:r>
          </a:p>
          <a:p>
            <a:pPr marL="514350" indent="-514350">
              <a:buAutoNum type="arabicPeriod"/>
            </a:pPr>
            <a:r>
              <a:rPr lang="en-US" sz="2600" dirty="0" smtClean="0"/>
              <a:t>Madame du </a:t>
            </a:r>
            <a:r>
              <a:rPr lang="en-US" sz="2600" dirty="0" err="1" smtClean="0"/>
              <a:t>Coudray</a:t>
            </a:r>
            <a:r>
              <a:rPr lang="en-US" sz="2600" dirty="0" smtClean="0"/>
              <a:t>, </a:t>
            </a:r>
            <a:r>
              <a:rPr lang="en-US" sz="2600" i="1" dirty="0" smtClean="0"/>
              <a:t>Manual on the Art of Childbirth </a:t>
            </a:r>
            <a:r>
              <a:rPr lang="en-US" sz="2600" dirty="0" smtClean="0"/>
              <a:t>(1757)</a:t>
            </a:r>
          </a:p>
          <a:p>
            <a:pPr marL="514350" indent="-514350">
              <a:buAutoNum type="arabicPeriod"/>
            </a:pPr>
            <a:r>
              <a:rPr lang="en-US" sz="2600" dirty="0" smtClean="0"/>
              <a:t>Midwives lost no more babies than male doctors</a:t>
            </a:r>
          </a:p>
          <a:p>
            <a:pPr marL="514350" indent="-514350">
              <a:buAutoNum type="arabicPeriod"/>
            </a:pPr>
            <a:r>
              <a:rPr lang="en-US" sz="2600" dirty="0" smtClean="0"/>
              <a:t>Women performed the bulk of informal medical care</a:t>
            </a:r>
            <a:endParaRPr lang="en-US" sz="2600" dirty="0"/>
          </a:p>
        </p:txBody>
      </p:sp>
    </p:spTree>
    <p:extLst>
      <p:ext uri="{BB962C8B-B14F-4D97-AF65-F5344CB8AC3E}">
        <p14:creationId xmlns:p14="http://schemas.microsoft.com/office/powerpoint/2010/main" val="4016178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wooden birthing chair with a religious icon painted on the back. "/>
          <p:cNvPicPr>
            <a:picLocks noChangeAspect="1"/>
          </p:cNvPicPr>
          <p:nvPr/>
        </p:nvPicPr>
        <p:blipFill>
          <a:blip r:embed="rId3"/>
          <a:stretch>
            <a:fillRect/>
          </a:stretch>
        </p:blipFill>
        <p:spPr>
          <a:xfrm>
            <a:off x="2438400" y="192023"/>
            <a:ext cx="4267200" cy="647395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life-size model of twin fetuses in utero. "/>
          <p:cNvPicPr>
            <a:picLocks noChangeAspect="1"/>
          </p:cNvPicPr>
          <p:nvPr/>
        </p:nvPicPr>
        <p:blipFill>
          <a:blip r:embed="rId3"/>
          <a:stretch>
            <a:fillRect/>
          </a:stretch>
        </p:blipFill>
        <p:spPr>
          <a:xfrm>
            <a:off x="426720" y="185927"/>
            <a:ext cx="8290560" cy="648614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woman in bed after she has given birth. Her baby is swaddled in a blanket and being held by another woman. A little girl looks on. Meanwhile, a servant woman holds a bowl of soup for the new mother. "/>
          <p:cNvPicPr>
            <a:picLocks noChangeAspect="1"/>
          </p:cNvPicPr>
          <p:nvPr/>
        </p:nvPicPr>
        <p:blipFill>
          <a:blip r:embed="rId3"/>
          <a:stretch>
            <a:fillRect/>
          </a:stretch>
        </p:blipFill>
        <p:spPr>
          <a:xfrm>
            <a:off x="694944" y="185927"/>
            <a:ext cx="7754112" cy="64861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textbook drawing of a baby being born feet-first. "/>
          <p:cNvPicPr>
            <a:picLocks noChangeAspect="1"/>
          </p:cNvPicPr>
          <p:nvPr/>
        </p:nvPicPr>
        <p:blipFill>
          <a:blip r:embed="rId3"/>
          <a:stretch>
            <a:fillRect/>
          </a:stretch>
        </p:blipFill>
        <p:spPr>
          <a:xfrm>
            <a:off x="2389632" y="185927"/>
            <a:ext cx="4364736" cy="648614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V. Medical Practice</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sz="2600" b="1" dirty="0" smtClean="0"/>
              <a:t>The Conquest of Smallpox</a:t>
            </a:r>
          </a:p>
          <a:p>
            <a:pPr marL="514350" indent="-514350">
              <a:buAutoNum type="arabicPeriod"/>
            </a:pPr>
            <a:r>
              <a:rPr lang="en-US" sz="2600" dirty="0" smtClean="0"/>
              <a:t>Lady Mary Wortley Montagu</a:t>
            </a:r>
          </a:p>
          <a:p>
            <a:pPr marL="514350" indent="-514350">
              <a:buAutoNum type="arabicPeriod"/>
            </a:pPr>
            <a:r>
              <a:rPr lang="en-US" sz="2600" dirty="0" smtClean="0"/>
              <a:t>Spread practice of smallpox inoculation from Muslim lands of western Asia to England</a:t>
            </a:r>
          </a:p>
          <a:p>
            <a:pPr marL="514350" indent="-514350">
              <a:buAutoNum type="arabicPeriod"/>
            </a:pPr>
            <a:r>
              <a:rPr lang="en-US" sz="2600" dirty="0" smtClean="0"/>
              <a:t>Risks of inoculation</a:t>
            </a:r>
          </a:p>
          <a:p>
            <a:pPr marL="514350" indent="-514350">
              <a:buAutoNum type="arabicPeriod"/>
            </a:pPr>
            <a:r>
              <a:rPr lang="en-US" sz="2600" dirty="0" smtClean="0"/>
              <a:t>Edward Jenner (1749 – 1823) </a:t>
            </a:r>
          </a:p>
          <a:p>
            <a:pPr marL="514350" indent="-514350">
              <a:buAutoNum type="arabicPeriod"/>
            </a:pPr>
            <a:r>
              <a:rPr lang="en-US" sz="2600" dirty="0" smtClean="0"/>
              <a:t>First successful vaccination in 1796</a:t>
            </a:r>
          </a:p>
          <a:p>
            <a:pPr marL="514350" indent="-514350">
              <a:buAutoNum type="arabicPeriod"/>
            </a:pPr>
            <a:r>
              <a:rPr lang="en-US" sz="2600" dirty="0" smtClean="0"/>
              <a:t>New method of treatment spread rapidly</a:t>
            </a:r>
            <a:endParaRPr lang="en-US" sz="2600" dirty="0"/>
          </a:p>
        </p:txBody>
      </p:sp>
    </p:spTree>
    <p:extLst>
      <p:ext uri="{BB962C8B-B14F-4D97-AF65-F5344CB8AC3E}">
        <p14:creationId xmlns:p14="http://schemas.microsoft.com/office/powerpoint/2010/main" val="1650943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satirical painting of people getting the smallpox vaccine. "/>
          <p:cNvPicPr>
            <a:picLocks noChangeAspect="1"/>
          </p:cNvPicPr>
          <p:nvPr/>
        </p:nvPicPr>
        <p:blipFill>
          <a:blip r:embed="rId3"/>
          <a:stretch>
            <a:fillRect/>
          </a:stretch>
        </p:blipFill>
        <p:spPr>
          <a:xfrm>
            <a:off x="374903" y="185927"/>
            <a:ext cx="8394192" cy="64861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young, well-endowed servant girl sitting on a young, well-dressed man's lap. "/>
          <p:cNvPicPr>
            <a:picLocks noChangeAspect="1"/>
          </p:cNvPicPr>
          <p:nvPr/>
        </p:nvPicPr>
        <p:blipFill>
          <a:blip r:embed="rId3"/>
          <a:stretch>
            <a:fillRect/>
          </a:stretch>
        </p:blipFill>
        <p:spPr>
          <a:xfrm>
            <a:off x="1828800" y="185927"/>
            <a:ext cx="5486400" cy="64861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 Marriage and the Family</a:t>
            </a:r>
            <a:endParaRPr lang="en-US" dirty="0"/>
          </a:p>
        </p:txBody>
      </p:sp>
      <p:sp>
        <p:nvSpPr>
          <p:cNvPr id="3" name="Content Placeholder 2"/>
          <p:cNvSpPr>
            <a:spLocks noGrp="1"/>
          </p:cNvSpPr>
          <p:nvPr>
            <p:ph idx="1"/>
          </p:nvPr>
        </p:nvSpPr>
        <p:spPr/>
        <p:txBody>
          <a:bodyPr/>
          <a:lstStyle/>
          <a:p>
            <a:pPr marL="514350" indent="-514350">
              <a:buAutoNum type="alphaUcPeriod" startAt="3"/>
            </a:pPr>
            <a:r>
              <a:rPr lang="en-US" sz="2600" b="1" dirty="0" smtClean="0"/>
              <a:t>Premarital Sex and Community Controls</a:t>
            </a:r>
          </a:p>
          <a:p>
            <a:pPr marL="514350" indent="-514350">
              <a:buAutoNum type="arabicPeriod"/>
            </a:pPr>
            <a:r>
              <a:rPr lang="en-US" sz="2600" dirty="0" smtClean="0"/>
              <a:t>Birth control primitive and undependable</a:t>
            </a:r>
          </a:p>
          <a:p>
            <a:pPr marL="514350" indent="-514350">
              <a:buAutoNum type="arabicPeriod"/>
            </a:pPr>
            <a:r>
              <a:rPr lang="en-US" sz="2600" dirty="0" smtClean="0"/>
              <a:t>Condoms made from sheep intestines</a:t>
            </a:r>
          </a:p>
          <a:p>
            <a:pPr marL="514350" indent="-514350">
              <a:buAutoNum type="arabicPeriod"/>
            </a:pPr>
            <a:r>
              <a:rPr lang="en-US" sz="2600" dirty="0" smtClean="0"/>
              <a:t>Coitus interruptus</a:t>
            </a:r>
          </a:p>
          <a:p>
            <a:pPr marL="514350" indent="-514350">
              <a:buAutoNum type="arabicPeriod"/>
            </a:pPr>
            <a:r>
              <a:rPr lang="en-US" sz="2600" dirty="0" smtClean="0"/>
              <a:t>Illegitimate babies rare in official church records</a:t>
            </a:r>
          </a:p>
          <a:p>
            <a:pPr marL="514350" indent="-514350">
              <a:buAutoNum type="arabicPeriod"/>
            </a:pPr>
            <a:r>
              <a:rPr lang="en-US" sz="2600" dirty="0" smtClean="0"/>
              <a:t>Community pressure to marry</a:t>
            </a:r>
          </a:p>
          <a:p>
            <a:pPr marL="514350" indent="-514350">
              <a:buAutoNum type="arabicPeriod"/>
            </a:pPr>
            <a:r>
              <a:rPr lang="en-US" sz="2600" dirty="0" smtClean="0"/>
              <a:t>Communities policed personal behavior to maintain moral standards</a:t>
            </a:r>
          </a:p>
        </p:txBody>
      </p:sp>
    </p:spTree>
    <p:extLst>
      <p:ext uri="{BB962C8B-B14F-4D97-AF65-F5344CB8AC3E}">
        <p14:creationId xmlns:p14="http://schemas.microsoft.com/office/powerpoint/2010/main" val="289393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 Marriage and the Family</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sz="2600" b="1" dirty="0" smtClean="0"/>
              <a:t>New Patterns of Marriage and Illegitimacy</a:t>
            </a:r>
          </a:p>
          <a:p>
            <a:pPr marL="514350" indent="-514350">
              <a:buAutoNum type="arabicPeriod"/>
            </a:pPr>
            <a:r>
              <a:rPr lang="en-US" sz="2600" dirty="0" smtClean="0"/>
              <a:t>Economic autonomy for youths led to increased freedom of action</a:t>
            </a:r>
          </a:p>
          <a:p>
            <a:pPr marL="514350" indent="-514350">
              <a:buAutoNum type="arabicPeriod"/>
            </a:pPr>
            <a:r>
              <a:rPr lang="en-US" sz="2600" dirty="0" smtClean="0"/>
              <a:t>Migration to the cities increased</a:t>
            </a:r>
          </a:p>
          <a:p>
            <a:pPr marL="514350" indent="-514350">
              <a:buAutoNum type="arabicPeriod"/>
            </a:pPr>
            <a:r>
              <a:rPr lang="en-US" sz="2600" dirty="0" smtClean="0"/>
              <a:t>Sharp increase in births out of wedlock</a:t>
            </a:r>
          </a:p>
          <a:p>
            <a:pPr marL="514350" indent="-514350">
              <a:buAutoNum type="arabicPeriod"/>
            </a:pPr>
            <a:r>
              <a:rPr lang="en-US" sz="2600" dirty="0" smtClean="0"/>
              <a:t>Soldiers, day laborers, and male servants hesitant to take on financial burdens of a family</a:t>
            </a:r>
          </a:p>
          <a:p>
            <a:pPr marL="514350" indent="-514350">
              <a:buAutoNum type="arabicPeriod"/>
            </a:pPr>
            <a:r>
              <a:rPr lang="en-US" sz="2600" dirty="0" smtClean="0"/>
              <a:t>Obstacles to aspirations of young people</a:t>
            </a:r>
            <a:endParaRPr lang="en-US" sz="2600" dirty="0"/>
          </a:p>
        </p:txBody>
      </p:sp>
    </p:spTree>
    <p:extLst>
      <p:ext uri="{BB962C8B-B14F-4D97-AF65-F5344CB8AC3E}">
        <p14:creationId xmlns:p14="http://schemas.microsoft.com/office/powerpoint/2010/main" val="13438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a painting of a peasant wedding with the whole village celebrating."/>
          <p:cNvPicPr>
            <a:picLocks noChangeAspect="1"/>
          </p:cNvPicPr>
          <p:nvPr/>
        </p:nvPicPr>
        <p:blipFill>
          <a:blip r:embed="rId3"/>
          <a:stretch>
            <a:fillRect/>
          </a:stretch>
        </p:blipFill>
        <p:spPr>
          <a:xfrm>
            <a:off x="944879" y="185927"/>
            <a:ext cx="7254240" cy="64861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I. Marriage and the Family</a:t>
            </a:r>
            <a:endParaRPr lang="en-US" dirty="0"/>
          </a:p>
        </p:txBody>
      </p:sp>
      <p:sp>
        <p:nvSpPr>
          <p:cNvPr id="3" name="Content Placeholder 2"/>
          <p:cNvSpPr>
            <a:spLocks noGrp="1"/>
          </p:cNvSpPr>
          <p:nvPr>
            <p:ph idx="1"/>
          </p:nvPr>
        </p:nvSpPr>
        <p:spPr/>
        <p:txBody>
          <a:bodyPr/>
          <a:lstStyle/>
          <a:p>
            <a:pPr marL="514350" indent="-514350">
              <a:buAutoNum type="alphaUcPeriod" startAt="5"/>
            </a:pPr>
            <a:r>
              <a:rPr lang="en-US" sz="2600" b="1" dirty="0" smtClean="0"/>
              <a:t>Sex on the Margins of Society</a:t>
            </a:r>
          </a:p>
          <a:p>
            <a:pPr marL="514350" indent="-514350">
              <a:buAutoNum type="arabicPeriod"/>
            </a:pPr>
            <a:r>
              <a:rPr lang="en-US" sz="2600" dirty="0" smtClean="0"/>
              <a:t>Increasingly harsh laws for prostitution</a:t>
            </a:r>
          </a:p>
          <a:p>
            <a:pPr marL="514350" indent="-514350">
              <a:buAutoNum type="arabicPeriod"/>
            </a:pPr>
            <a:r>
              <a:rPr lang="en-US" sz="2600" dirty="0" smtClean="0"/>
              <a:t>Working women who turned to the sex trade</a:t>
            </a:r>
          </a:p>
          <a:p>
            <a:pPr marL="514350" indent="-514350">
              <a:buAutoNum type="arabicPeriod"/>
            </a:pPr>
            <a:r>
              <a:rPr lang="en-US" sz="2600" dirty="0" smtClean="0"/>
              <a:t>Threats of imprisonment, banishment, and venereal disease</a:t>
            </a:r>
          </a:p>
          <a:p>
            <a:pPr marL="514350" indent="-514350">
              <a:buAutoNum type="arabicPeriod"/>
            </a:pPr>
            <a:r>
              <a:rPr lang="en-US" sz="2600" dirty="0" smtClean="0"/>
              <a:t>Courtesans</a:t>
            </a:r>
          </a:p>
          <a:p>
            <a:pPr marL="514350" indent="-514350">
              <a:buAutoNum type="arabicPeriod"/>
            </a:pPr>
            <a:r>
              <a:rPr lang="en-US" sz="2600" dirty="0" smtClean="0"/>
              <a:t>More condemnation for same-sex relations</a:t>
            </a:r>
          </a:p>
          <a:p>
            <a:pPr marL="514350" indent="-514350">
              <a:buAutoNum type="arabicPeriod"/>
            </a:pPr>
            <a:endParaRPr lang="en-US" sz="2600" dirty="0"/>
          </a:p>
        </p:txBody>
      </p:sp>
    </p:spTree>
    <p:extLst>
      <p:ext uri="{BB962C8B-B14F-4D97-AF65-F5344CB8AC3E}">
        <p14:creationId xmlns:p14="http://schemas.microsoft.com/office/powerpoint/2010/main" val="27257571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DFBF"/>
    </a:lt1>
    <a:dk2>
      <a:srgbClr val="000000"/>
    </a:dk2>
    <a:lt2>
      <a:srgbClr val="808080"/>
    </a:lt2>
    <a:accent1>
      <a:srgbClr val="00CC99"/>
    </a:accent1>
    <a:accent2>
      <a:srgbClr val="3333CC"/>
    </a:accent2>
    <a:accent3>
      <a:srgbClr val="FFECDC"/>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559</TotalTime>
  <Words>6648</Words>
  <Application>Microsoft Office PowerPoint</Application>
  <PresentationFormat>On-screen Show (4:3)</PresentationFormat>
  <Paragraphs>469</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ＭＳ Ｐゴシック</vt:lpstr>
      <vt:lpstr>Arial</vt:lpstr>
      <vt:lpstr>Verdana</vt:lpstr>
      <vt:lpstr>Blank Presentation</vt:lpstr>
      <vt:lpstr>A History of Western Society Twelfth Edition</vt:lpstr>
      <vt:lpstr>PowerPoint Presentation</vt:lpstr>
      <vt:lpstr>I. Marriage and the Family</vt:lpstr>
      <vt:lpstr>I. Marriage and the Family</vt:lpstr>
      <vt:lpstr>PowerPoint Presentation</vt:lpstr>
      <vt:lpstr>I. Marriage and the Family</vt:lpstr>
      <vt:lpstr>I. Marriage and the Family</vt:lpstr>
      <vt:lpstr>PowerPoint Presentation</vt:lpstr>
      <vt:lpstr>I. Marriage and the Family</vt:lpstr>
      <vt:lpstr>I. Marriage and the Family</vt:lpstr>
      <vt:lpstr>II. Children and Education</vt:lpstr>
      <vt:lpstr>II. Children and Education</vt:lpstr>
      <vt:lpstr>II. Children and Education</vt:lpstr>
      <vt:lpstr>II. Children and Education</vt:lpstr>
      <vt:lpstr>PowerPoint Presentation</vt:lpstr>
      <vt:lpstr>II. Children and Education</vt:lpstr>
      <vt:lpstr>III. Popular Culture and Consumerism</vt:lpstr>
      <vt:lpstr>PowerPoint Presentation</vt:lpstr>
      <vt:lpstr>III. Popular Culture and Consumerism</vt:lpstr>
      <vt:lpstr>PowerPoint Presentation</vt:lpstr>
      <vt:lpstr>III. Popular Culture and Consumerism</vt:lpstr>
      <vt:lpstr>III. Popular Culture and Consumerism</vt:lpstr>
      <vt:lpstr>PowerPoint Presentation</vt:lpstr>
      <vt:lpstr>III. Popular Culture and Consumerism</vt:lpstr>
      <vt:lpstr>III. Popular Culture and Consumerism</vt:lpstr>
      <vt:lpstr>PowerPoint Presentation</vt:lpstr>
      <vt:lpstr>III. Popular Culture and Consumerism</vt:lpstr>
      <vt:lpstr>PowerPoint Presentation</vt:lpstr>
      <vt:lpstr>PowerPoint Presentation</vt:lpstr>
      <vt:lpstr>PowerPoint Presentation</vt:lpstr>
      <vt:lpstr>PowerPoint Presentation</vt:lpstr>
      <vt:lpstr>PowerPoint Presentation</vt:lpstr>
      <vt:lpstr>PowerPoint Presentation</vt:lpstr>
      <vt:lpstr>IV. Religious Authority and Beliefs</vt:lpstr>
      <vt:lpstr>IV. Religious Authority and Beliefs</vt:lpstr>
      <vt:lpstr>IV. Religious Authority and Beliefs</vt:lpstr>
      <vt:lpstr>PowerPoint Presentation</vt:lpstr>
      <vt:lpstr>IV. Religious Authority and Beliefs</vt:lpstr>
      <vt:lpstr>IV. Religious Authority and Beliefs</vt:lpstr>
      <vt:lpstr>V. Medical Practice</vt:lpstr>
      <vt:lpstr>V. Medical Practice</vt:lpstr>
      <vt:lpstr>V. Medical Practice</vt:lpstr>
      <vt:lpstr>PowerPoint Presentation</vt:lpstr>
      <vt:lpstr>PowerPoint Presentation</vt:lpstr>
      <vt:lpstr>PowerPoint Presentation</vt:lpstr>
      <vt:lpstr>PowerPoint Presentation</vt:lpstr>
      <vt:lpstr>V. Medical Practice</vt:lpstr>
      <vt:lpstr>PowerPoint Presentation</vt:lpstr>
    </vt:vector>
  </TitlesOfParts>
  <Manager>Sumanas Inc.</Manager>
  <Company>© Bedford/St. Martin's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History of Western Society</dc:title>
  <dc:subject/>
  <dc:creator>McKay et al.</dc:creator>
  <cp:keywords/>
  <dc:description/>
  <cp:lastModifiedBy>Robbins, Blythe</cp:lastModifiedBy>
  <cp:revision>128</cp:revision>
  <dcterms:created xsi:type="dcterms:W3CDTF">2016-07-12T21:56:17Z</dcterms:created>
  <dcterms:modified xsi:type="dcterms:W3CDTF">2017-03-29T20:45:11Z</dcterms:modified>
  <cp:category/>
</cp:coreProperties>
</file>