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46"/>
  </p:notesMasterIdLst>
  <p:sldIdLst>
    <p:sldId id="259" r:id="rId2"/>
    <p:sldId id="260" r:id="rId3"/>
    <p:sldId id="282" r:id="rId4"/>
    <p:sldId id="284" r:id="rId5"/>
    <p:sldId id="286" r:id="rId6"/>
    <p:sldId id="313" r:id="rId7"/>
    <p:sldId id="261" r:id="rId8"/>
    <p:sldId id="288" r:id="rId9"/>
    <p:sldId id="274" r:id="rId10"/>
    <p:sldId id="289" r:id="rId11"/>
    <p:sldId id="314" r:id="rId12"/>
    <p:sldId id="275" r:id="rId13"/>
    <p:sldId id="262" r:id="rId14"/>
    <p:sldId id="292" r:id="rId15"/>
    <p:sldId id="277" r:id="rId16"/>
    <p:sldId id="293" r:id="rId17"/>
    <p:sldId id="315" r:id="rId18"/>
    <p:sldId id="263" r:id="rId19"/>
    <p:sldId id="295" r:id="rId20"/>
    <p:sldId id="297" r:id="rId21"/>
    <p:sldId id="264" r:id="rId22"/>
    <p:sldId id="299" r:id="rId23"/>
    <p:sldId id="316" r:id="rId24"/>
    <p:sldId id="301" r:id="rId25"/>
    <p:sldId id="317" r:id="rId26"/>
    <p:sldId id="265" r:id="rId27"/>
    <p:sldId id="304" r:id="rId28"/>
    <p:sldId id="278" r:id="rId29"/>
    <p:sldId id="276" r:id="rId30"/>
    <p:sldId id="266" r:id="rId31"/>
    <p:sldId id="267" r:id="rId32"/>
    <p:sldId id="268" r:id="rId33"/>
    <p:sldId id="306" r:id="rId34"/>
    <p:sldId id="279" r:id="rId35"/>
    <p:sldId id="308" r:id="rId36"/>
    <p:sldId id="309" r:id="rId37"/>
    <p:sldId id="269" r:id="rId38"/>
    <p:sldId id="270" r:id="rId39"/>
    <p:sldId id="271" r:id="rId40"/>
    <p:sldId id="311" r:id="rId41"/>
    <p:sldId id="272" r:id="rId42"/>
    <p:sldId id="312" r:id="rId43"/>
    <p:sldId id="280" r:id="rId44"/>
    <p:sldId id="273" r:id="rId45"/>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Verdana" pitchFamily="-108" charset="0"/>
        <a:ea typeface="+mn-ea"/>
        <a:cs typeface="+mn-cs"/>
      </a:defRPr>
    </a:lvl1pPr>
    <a:lvl2pPr marL="457200" algn="l" rtl="0" eaLnBrk="0" fontAlgn="base" hangingPunct="0">
      <a:spcBef>
        <a:spcPct val="0"/>
      </a:spcBef>
      <a:spcAft>
        <a:spcPct val="0"/>
      </a:spcAft>
      <a:defRPr sz="2400" kern="1200">
        <a:solidFill>
          <a:schemeClr val="tx1"/>
        </a:solidFill>
        <a:latin typeface="Verdana" pitchFamily="-108" charset="0"/>
        <a:ea typeface="+mn-ea"/>
        <a:cs typeface="+mn-cs"/>
      </a:defRPr>
    </a:lvl2pPr>
    <a:lvl3pPr marL="914400" algn="l" rtl="0" eaLnBrk="0" fontAlgn="base" hangingPunct="0">
      <a:spcBef>
        <a:spcPct val="0"/>
      </a:spcBef>
      <a:spcAft>
        <a:spcPct val="0"/>
      </a:spcAft>
      <a:defRPr sz="2400" kern="1200">
        <a:solidFill>
          <a:schemeClr val="tx1"/>
        </a:solidFill>
        <a:latin typeface="Verdana" pitchFamily="-108" charset="0"/>
        <a:ea typeface="+mn-ea"/>
        <a:cs typeface="+mn-cs"/>
      </a:defRPr>
    </a:lvl3pPr>
    <a:lvl4pPr marL="1371600" algn="l" rtl="0" eaLnBrk="0" fontAlgn="base" hangingPunct="0">
      <a:spcBef>
        <a:spcPct val="0"/>
      </a:spcBef>
      <a:spcAft>
        <a:spcPct val="0"/>
      </a:spcAft>
      <a:defRPr sz="2400" kern="1200">
        <a:solidFill>
          <a:schemeClr val="tx1"/>
        </a:solidFill>
        <a:latin typeface="Verdana" pitchFamily="-108" charset="0"/>
        <a:ea typeface="+mn-ea"/>
        <a:cs typeface="+mn-cs"/>
      </a:defRPr>
    </a:lvl4pPr>
    <a:lvl5pPr marL="1828800" algn="l" rtl="0" eaLnBrk="0" fontAlgn="base" hangingPunct="0">
      <a:spcBef>
        <a:spcPct val="0"/>
      </a:spcBef>
      <a:spcAft>
        <a:spcPct val="0"/>
      </a:spcAft>
      <a:defRPr sz="2400" kern="1200">
        <a:solidFill>
          <a:schemeClr val="tx1"/>
        </a:solidFill>
        <a:latin typeface="Verdana" pitchFamily="-108" charset="0"/>
        <a:ea typeface="+mn-ea"/>
        <a:cs typeface="+mn-cs"/>
      </a:defRPr>
    </a:lvl5pPr>
    <a:lvl6pPr marL="2286000" algn="l" defTabSz="457200" rtl="0" eaLnBrk="1" latinLnBrk="0" hangingPunct="1">
      <a:defRPr sz="2400" kern="1200">
        <a:solidFill>
          <a:schemeClr val="tx1"/>
        </a:solidFill>
        <a:latin typeface="Verdana" pitchFamily="-108" charset="0"/>
        <a:ea typeface="+mn-ea"/>
        <a:cs typeface="+mn-cs"/>
      </a:defRPr>
    </a:lvl6pPr>
    <a:lvl7pPr marL="2743200" algn="l" defTabSz="457200" rtl="0" eaLnBrk="1" latinLnBrk="0" hangingPunct="1">
      <a:defRPr sz="2400" kern="1200">
        <a:solidFill>
          <a:schemeClr val="tx1"/>
        </a:solidFill>
        <a:latin typeface="Verdana" pitchFamily="-108" charset="0"/>
        <a:ea typeface="+mn-ea"/>
        <a:cs typeface="+mn-cs"/>
      </a:defRPr>
    </a:lvl7pPr>
    <a:lvl8pPr marL="3200400" algn="l" defTabSz="457200" rtl="0" eaLnBrk="1" latinLnBrk="0" hangingPunct="1">
      <a:defRPr sz="2400" kern="1200">
        <a:solidFill>
          <a:schemeClr val="tx1"/>
        </a:solidFill>
        <a:latin typeface="Verdana" pitchFamily="-108" charset="0"/>
        <a:ea typeface="+mn-ea"/>
        <a:cs typeface="+mn-cs"/>
      </a:defRPr>
    </a:lvl8pPr>
    <a:lvl9pPr marL="3657600" algn="l" defTabSz="457200" rtl="0" eaLnBrk="1" latinLnBrk="0" hangingPunct="1">
      <a:defRPr sz="2400" kern="1200">
        <a:solidFill>
          <a:schemeClr val="tx1"/>
        </a:solidFill>
        <a:latin typeface="Verdana" pitchFamily="-10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C4322"/>
    <a:srgbClr val="233B71"/>
    <a:srgbClr val="1B1717"/>
    <a:srgbClr val="BF5D1D"/>
    <a:srgbClr val="486641"/>
    <a:srgbClr val="292A6F"/>
    <a:srgbClr val="C3831E"/>
    <a:srgbClr val="E82434"/>
    <a:srgbClr val="FFFFFF"/>
    <a:srgbClr val="84353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22989" autoAdjust="0"/>
    <p:restoredTop sz="53938" autoAdjust="0"/>
  </p:normalViewPr>
  <p:slideViewPr>
    <p:cSldViewPr snapToGrid="0">
      <p:cViewPr varScale="1">
        <p:scale>
          <a:sx n="38" d="100"/>
          <a:sy n="38" d="100"/>
        </p:scale>
        <p:origin x="1816"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88" d="100"/>
          <a:sy n="88" d="100"/>
        </p:scale>
        <p:origin x="3822"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42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103427"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10342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10342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43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10343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55039406-2230-E743-A235-4F4937F475B6}" type="slidenum">
              <a:rPr lang="en-US"/>
              <a:pPr/>
              <a:t>‹#›</a:t>
            </a:fld>
            <a:endParaRPr lang="en-US"/>
          </a:p>
        </p:txBody>
      </p:sp>
    </p:spTree>
    <p:extLst>
      <p:ext uri="{BB962C8B-B14F-4D97-AF65-F5344CB8AC3E}">
        <p14:creationId xmlns:p14="http://schemas.microsoft.com/office/powerpoint/2010/main" val="229086085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Verdana" pitchFamily="-108" charset="0"/>
        <a:ea typeface="+mn-ea"/>
        <a:cs typeface="+mn-cs"/>
      </a:defRPr>
    </a:lvl1pPr>
    <a:lvl2pPr marL="457200" algn="l" rtl="0" fontAlgn="base">
      <a:spcBef>
        <a:spcPct val="30000"/>
      </a:spcBef>
      <a:spcAft>
        <a:spcPct val="0"/>
      </a:spcAft>
      <a:defRPr sz="1200" kern="1200">
        <a:solidFill>
          <a:schemeClr val="tx1"/>
        </a:solidFill>
        <a:latin typeface="Verdana" pitchFamily="-108" charset="0"/>
        <a:ea typeface="ＭＳ Ｐゴシック" pitchFamily="-108" charset="-128"/>
        <a:cs typeface="+mn-cs"/>
      </a:defRPr>
    </a:lvl2pPr>
    <a:lvl3pPr marL="914400" algn="l" rtl="0" fontAlgn="base">
      <a:spcBef>
        <a:spcPct val="30000"/>
      </a:spcBef>
      <a:spcAft>
        <a:spcPct val="0"/>
      </a:spcAft>
      <a:defRPr sz="1200" kern="1200">
        <a:solidFill>
          <a:schemeClr val="tx1"/>
        </a:solidFill>
        <a:latin typeface="Verdana" pitchFamily="-108" charset="0"/>
        <a:ea typeface="ＭＳ Ｐゴシック" pitchFamily="-108" charset="-128"/>
        <a:cs typeface="+mn-cs"/>
      </a:defRPr>
    </a:lvl3pPr>
    <a:lvl4pPr marL="1371600" algn="l" rtl="0" fontAlgn="base">
      <a:spcBef>
        <a:spcPct val="30000"/>
      </a:spcBef>
      <a:spcAft>
        <a:spcPct val="0"/>
      </a:spcAft>
      <a:defRPr sz="1200" kern="1200">
        <a:solidFill>
          <a:schemeClr val="tx1"/>
        </a:solidFill>
        <a:latin typeface="Verdana" pitchFamily="-108" charset="0"/>
        <a:ea typeface="ＭＳ Ｐゴシック" pitchFamily="-108" charset="-128"/>
        <a:cs typeface="+mn-cs"/>
      </a:defRPr>
    </a:lvl4pPr>
    <a:lvl5pPr marL="1828800" algn="l" rtl="0" fontAlgn="base">
      <a:spcBef>
        <a:spcPct val="30000"/>
      </a:spcBef>
      <a:spcAft>
        <a:spcPct val="0"/>
      </a:spcAft>
      <a:defRPr sz="1200" kern="1200">
        <a:solidFill>
          <a:schemeClr val="tx1"/>
        </a:solidFill>
        <a:latin typeface="Verdana" pitchFamily="-108" charset="0"/>
        <a:ea typeface="ＭＳ Ｐゴシック" pitchFamily="-10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C81541E-A86D-0C4F-876A-55AD02A2D12F}" type="slidenum">
              <a:rPr lang="en-US"/>
              <a:pPr/>
              <a:t>1</a:t>
            </a:fld>
            <a:endParaRPr lang="en-US"/>
          </a:p>
        </p:txBody>
      </p:sp>
      <p:sp>
        <p:nvSpPr>
          <p:cNvPr id="11264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1264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extLst>
      <p:ext uri="{BB962C8B-B14F-4D97-AF65-F5344CB8AC3E}">
        <p14:creationId xmlns:p14="http://schemas.microsoft.com/office/powerpoint/2010/main" val="20079675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II. The Beginning of the Population Explosion</a:t>
            </a:r>
          </a:p>
          <a:p>
            <a:endParaRPr lang="en-US" dirty="0" smtClean="0"/>
          </a:p>
          <a:p>
            <a:r>
              <a:rPr lang="en-US" sz="1000" b="1" dirty="0" smtClean="0">
                <a:latin typeface="Arial" panose="020B0604020202020204" pitchFamily="34" charset="0"/>
                <a:cs typeface="Arial" panose="020B0604020202020204" pitchFamily="34" charset="0"/>
              </a:rPr>
              <a:t>B. The New Pattern of the Eighteenth Century</a:t>
            </a:r>
          </a:p>
          <a:p>
            <a:r>
              <a:rPr lang="en-US" sz="1200" kern="1200" dirty="0" smtClean="0">
                <a:solidFill>
                  <a:schemeClr val="tx1"/>
                </a:solidFill>
                <a:effectLst/>
                <a:latin typeface="Verdana" pitchFamily="-108" charset="0"/>
                <a:ea typeface="+mn-ea"/>
                <a:cs typeface="+mn-cs"/>
              </a:rPr>
              <a:t>5. Improvements in the water supply and sewage, which were frequently promoted by strong absolutist monarchies, helped reduce diseases such as typhoid and typhus and resulted in somewhat better public health. </a:t>
            </a:r>
            <a:r>
              <a:rPr lang="en-US" sz="1000" kern="1200" dirty="0" smtClean="0">
                <a:solidFill>
                  <a:schemeClr val="tx1"/>
                </a:solidFill>
                <a:effectLst/>
                <a:latin typeface="Verdana" pitchFamily="-108" charset="0"/>
                <a:ea typeface="+mn-ea"/>
                <a:cs typeface="+mn-cs"/>
              </a:rPr>
              <a:t>Improvements in the water supply and the drainage of swamps also reduced Europe’s large insect population, diminishing its role in spreading diseases.</a:t>
            </a:r>
          </a:p>
          <a:p>
            <a:r>
              <a:rPr lang="en-US" sz="1000" kern="1200" dirty="0" smtClean="0">
                <a:solidFill>
                  <a:schemeClr val="tx1"/>
                </a:solidFill>
                <a:effectLst/>
                <a:latin typeface="Verdana" pitchFamily="-108" charset="0"/>
                <a:ea typeface="+mn-ea"/>
                <a:cs typeface="+mn-cs"/>
              </a:rPr>
              <a:t>6. Human beings also became more successful in their efforts to safeguard the supply of food due to advances in transportation introduced by strong absolutist states, lessening the impact of local crop failures.</a:t>
            </a:r>
          </a:p>
          <a:p>
            <a:r>
              <a:rPr lang="en-US" sz="1000" kern="1200" dirty="0" smtClean="0">
                <a:solidFill>
                  <a:schemeClr val="tx1"/>
                </a:solidFill>
                <a:effectLst/>
                <a:latin typeface="Verdana" pitchFamily="-108" charset="0"/>
                <a:ea typeface="+mn-ea"/>
                <a:cs typeface="+mn-cs"/>
              </a:rPr>
              <a:t>7. Wars became less destructive, and new farming methods increased the food supply and contributed nutritious new foods. Famines, epidemics, and wars continued to occur and to affect population growth, but their severity moderated.</a:t>
            </a:r>
          </a:p>
          <a:p>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11</a:t>
            </a:fld>
            <a:endParaRPr lang="en-US"/>
          </a:p>
        </p:txBody>
      </p:sp>
    </p:spTree>
    <p:extLst>
      <p:ext uri="{BB962C8B-B14F-4D97-AF65-F5344CB8AC3E}">
        <p14:creationId xmlns:p14="http://schemas.microsoft.com/office/powerpoint/2010/main" val="12683366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12</a:t>
            </a:fld>
            <a:endParaRPr lang="en-US"/>
          </a:p>
        </p:txBody>
      </p:sp>
    </p:spTree>
    <p:extLst>
      <p:ext uri="{BB962C8B-B14F-4D97-AF65-F5344CB8AC3E}">
        <p14:creationId xmlns:p14="http://schemas.microsoft.com/office/powerpoint/2010/main" val="16481650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13</a:t>
            </a:fld>
            <a:endParaRPr lang="en-US"/>
          </a:p>
        </p:txBody>
      </p:sp>
    </p:spTree>
    <p:extLst>
      <p:ext uri="{BB962C8B-B14F-4D97-AF65-F5344CB8AC3E}">
        <p14:creationId xmlns:p14="http://schemas.microsoft.com/office/powerpoint/2010/main" val="38929077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III. The Growth of Rural Industry</a:t>
            </a:r>
          </a:p>
          <a:p>
            <a:endParaRPr lang="en-US" dirty="0" smtClean="0"/>
          </a:p>
          <a:p>
            <a:pPr marL="228600" indent="-228600">
              <a:buAutoNum type="alphaUcPeriod"/>
            </a:pPr>
            <a:r>
              <a:rPr lang="en-US" sz="1000" b="1" dirty="0" smtClean="0">
                <a:latin typeface="Arial" panose="020B0604020202020204" pitchFamily="34" charset="0"/>
                <a:cs typeface="Arial" panose="020B0604020202020204" pitchFamily="34" charset="0"/>
              </a:rPr>
              <a:t>The Putting-Out System</a:t>
            </a:r>
          </a:p>
          <a:p>
            <a:r>
              <a:rPr lang="en-US" sz="1200" kern="1200" dirty="0" smtClean="0">
                <a:solidFill>
                  <a:schemeClr val="tx1"/>
                </a:solidFill>
                <a:effectLst/>
                <a:latin typeface="Verdana" pitchFamily="-108" charset="0"/>
                <a:ea typeface="+mn-ea"/>
                <a:cs typeface="+mn-cs"/>
              </a:rPr>
              <a:t>1. Cottage industry was often organized through the putting-out system, in which a merchant loaned, or “put out,” raw materials to cottage workers who processed the raw materials in their own homes and returned the finished products to the merchant.</a:t>
            </a:r>
          </a:p>
          <a:p>
            <a:r>
              <a:rPr lang="en-US" sz="1200" kern="1200" dirty="0" smtClean="0">
                <a:solidFill>
                  <a:schemeClr val="tx1"/>
                </a:solidFill>
                <a:effectLst/>
                <a:latin typeface="Verdana" pitchFamily="-108" charset="0"/>
                <a:ea typeface="+mn-ea"/>
                <a:cs typeface="+mn-cs"/>
              </a:rPr>
              <a:t>2. As industries grew in scale and complexity, production often was broken into stages.</a:t>
            </a:r>
          </a:p>
          <a:p>
            <a:r>
              <a:rPr lang="en-US" sz="1200" kern="1200" dirty="0" smtClean="0">
                <a:solidFill>
                  <a:schemeClr val="tx1"/>
                </a:solidFill>
                <a:effectLst/>
                <a:latin typeface="Verdana" pitchFamily="-108" charset="0"/>
                <a:ea typeface="+mn-ea"/>
                <a:cs typeface="+mn-cs"/>
              </a:rPr>
              <a:t>3. The putting-out system grew because underemployed labor was abundant, with poor peasants and landless laborers willing to work for low wages, and because the lack of rigid guild standards meant workers could produce many kinds of goods.</a:t>
            </a:r>
          </a:p>
          <a:p>
            <a:r>
              <a:rPr lang="en-US" sz="1200" kern="1200" dirty="0" smtClean="0">
                <a:solidFill>
                  <a:schemeClr val="tx1"/>
                </a:solidFill>
                <a:effectLst/>
                <a:latin typeface="Verdana" pitchFamily="-108" charset="0"/>
                <a:ea typeface="+mn-ea"/>
                <a:cs typeface="+mn-cs"/>
              </a:rPr>
              <a:t>4. Rural manufacturing developed most successfully in England, particularly the spinning and weaving of woolen cloth.</a:t>
            </a:r>
          </a:p>
          <a:p>
            <a:r>
              <a:rPr lang="en-US" sz="1200" kern="1200" dirty="0" smtClean="0">
                <a:solidFill>
                  <a:schemeClr val="tx1"/>
                </a:solidFill>
                <a:effectLst/>
                <a:latin typeface="Verdana" pitchFamily="-108" charset="0"/>
                <a:ea typeface="+mn-ea"/>
                <a:cs typeface="+mn-cs"/>
              </a:rPr>
              <a:t>5. Most continental countries developed rural industry more slowly; by the late eighteenth century, rural industry saw a remarkable expansion in some densely populated regions.</a:t>
            </a:r>
          </a:p>
          <a:p>
            <a:pPr marL="0" indent="0">
              <a:buNone/>
            </a:pPr>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14</a:t>
            </a:fld>
            <a:endParaRPr lang="en-US"/>
          </a:p>
        </p:txBody>
      </p:sp>
    </p:spTree>
    <p:extLst>
      <p:ext uri="{BB962C8B-B14F-4D97-AF65-F5344CB8AC3E}">
        <p14:creationId xmlns:p14="http://schemas.microsoft.com/office/powerpoint/2010/main" val="19084585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15</a:t>
            </a:fld>
            <a:endParaRPr lang="en-US"/>
          </a:p>
        </p:txBody>
      </p:sp>
    </p:spTree>
    <p:extLst>
      <p:ext uri="{BB962C8B-B14F-4D97-AF65-F5344CB8AC3E}">
        <p14:creationId xmlns:p14="http://schemas.microsoft.com/office/powerpoint/2010/main" val="32318970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III. The Growth of Rural Industry</a:t>
            </a:r>
          </a:p>
          <a:p>
            <a:r>
              <a:rPr lang="en-US" sz="1000" b="1" dirty="0" smtClean="0">
                <a:latin typeface="Arial" panose="020B0604020202020204" pitchFamily="34" charset="0"/>
                <a:cs typeface="Arial" panose="020B0604020202020204" pitchFamily="34" charset="0"/>
              </a:rPr>
              <a:t>B. The Lives of Rural Textile Workers</a:t>
            </a:r>
          </a:p>
          <a:p>
            <a:r>
              <a:rPr lang="en-US" sz="1200" kern="1200" dirty="0" smtClean="0">
                <a:solidFill>
                  <a:schemeClr val="tx1"/>
                </a:solidFill>
                <a:effectLst/>
                <a:latin typeface="Verdana" pitchFamily="-108" charset="0"/>
                <a:ea typeface="+mn-ea"/>
                <a:cs typeface="+mn-cs"/>
              </a:rPr>
              <a:t>1. Until the nineteenth century, the textile industry employed the most people in Europe; the making of linen, woolen, and eventually cotton cloth was the typical activity of cottage workers in the putting-out system.</a:t>
            </a:r>
          </a:p>
          <a:p>
            <a:r>
              <a:rPr lang="en-US" sz="1200" kern="1200" dirty="0" smtClean="0">
                <a:solidFill>
                  <a:schemeClr val="tx1"/>
                </a:solidFill>
                <a:effectLst/>
                <a:latin typeface="Verdana" pitchFamily="-108" charset="0"/>
                <a:ea typeface="+mn-ea"/>
                <a:cs typeface="+mn-cs"/>
              </a:rPr>
              <a:t>2. Handloom weaving was a family enterprise, but operating the loom was reserved for the male head of the family.</a:t>
            </a:r>
            <a:r>
              <a:rPr lang="en-US" sz="1200" kern="1200" baseline="0" dirty="0" smtClean="0">
                <a:solidFill>
                  <a:schemeClr val="tx1"/>
                </a:solidFill>
                <a:effectLst/>
                <a:latin typeface="Verdana" pitchFamily="-108" charset="0"/>
                <a:ea typeface="+mn-ea"/>
                <a:cs typeface="+mn-cs"/>
              </a:rPr>
              <a:t> </a:t>
            </a:r>
            <a:r>
              <a:rPr lang="en-US" sz="1200" kern="1200" dirty="0" smtClean="0">
                <a:solidFill>
                  <a:schemeClr val="tx1"/>
                </a:solidFill>
                <a:effectLst/>
                <a:latin typeface="Verdana" pitchFamily="-108" charset="0"/>
                <a:ea typeface="+mn-ea"/>
                <a:cs typeface="+mn-cs"/>
              </a:rPr>
              <a:t>Women and children worked at auxiliary tasks, preparing the warp (vertical) threads, mounting them on the loom, winding threads on bobbins for the weft (horizontal) threads, and sometimes operating the warp frame while the father passed the shuttle.</a:t>
            </a:r>
          </a:p>
          <a:p>
            <a:r>
              <a:rPr lang="en-US" sz="1200" kern="1200" dirty="0" smtClean="0">
                <a:solidFill>
                  <a:schemeClr val="tx1"/>
                </a:solidFill>
                <a:effectLst/>
                <a:latin typeface="Verdana" pitchFamily="-108" charset="0"/>
                <a:ea typeface="+mn-ea"/>
                <a:cs typeface="+mn-cs"/>
              </a:rPr>
              <a:t>3. Because the work of four or five spinners was needed to keep one weaver steadily employed, merchants hired the wives and daughters of agricultural workers to spin in their spare time.</a:t>
            </a:r>
          </a:p>
          <a:p>
            <a:r>
              <a:rPr lang="en-US" sz="1000" kern="1200" dirty="0" smtClean="0">
                <a:solidFill>
                  <a:schemeClr val="tx1"/>
                </a:solidFill>
                <a:effectLst/>
                <a:latin typeface="Verdana" pitchFamily="-108" charset="0"/>
                <a:ea typeface="+mn-ea"/>
                <a:cs typeface="+mn-cs"/>
              </a:rPr>
              <a:t>4. Relations between workers and employers often were marked by mutual suspicion and disputes over the weights of materials and the quality of finished work.</a:t>
            </a:r>
          </a:p>
        </p:txBody>
      </p:sp>
      <p:sp>
        <p:nvSpPr>
          <p:cNvPr id="4" name="Slide Number Placeholder 3"/>
          <p:cNvSpPr>
            <a:spLocks noGrp="1"/>
          </p:cNvSpPr>
          <p:nvPr>
            <p:ph type="sldNum" sz="quarter" idx="10"/>
          </p:nvPr>
        </p:nvSpPr>
        <p:spPr/>
        <p:txBody>
          <a:bodyPr/>
          <a:lstStyle/>
          <a:p>
            <a:fld id="{55039406-2230-E743-A235-4F4937F475B6}" type="slidenum">
              <a:rPr lang="en-US" smtClean="0"/>
              <a:pPr/>
              <a:t>16</a:t>
            </a:fld>
            <a:endParaRPr lang="en-US"/>
          </a:p>
        </p:txBody>
      </p:sp>
    </p:spTree>
    <p:extLst>
      <p:ext uri="{BB962C8B-B14F-4D97-AF65-F5344CB8AC3E}">
        <p14:creationId xmlns:p14="http://schemas.microsoft.com/office/powerpoint/2010/main" val="35562111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III. The Growth of Rural Industry</a:t>
            </a:r>
          </a:p>
          <a:p>
            <a:r>
              <a:rPr lang="en-US" sz="1000" b="1" dirty="0" smtClean="0">
                <a:latin typeface="Arial" panose="020B0604020202020204" pitchFamily="34" charset="0"/>
                <a:cs typeface="Arial" panose="020B0604020202020204" pitchFamily="34" charset="0"/>
              </a:rPr>
              <a:t>B. The Lives of Rural Textile Workers</a:t>
            </a:r>
          </a:p>
          <a:p>
            <a:r>
              <a:rPr lang="en-US" sz="1000" kern="1200" dirty="0" smtClean="0">
                <a:solidFill>
                  <a:schemeClr val="tx1"/>
                </a:solidFill>
                <a:effectLst/>
                <a:latin typeface="Verdana" pitchFamily="-108" charset="0"/>
                <a:ea typeface="+mn-ea"/>
                <a:cs typeface="+mn-cs"/>
              </a:rPr>
              <a:t>5. Conditions were particularly hard for female workers, whose wages were usually much lower because they were not considered the family’s primary wage earner.</a:t>
            </a:r>
          </a:p>
          <a:p>
            <a:r>
              <a:rPr lang="en-US" sz="1000" kern="1200" dirty="0" smtClean="0">
                <a:solidFill>
                  <a:schemeClr val="tx1"/>
                </a:solidFill>
                <a:effectLst/>
                <a:latin typeface="Verdana" pitchFamily="-108" charset="0"/>
                <a:ea typeface="+mn-ea"/>
                <a:cs typeface="+mn-cs"/>
              </a:rPr>
              <a:t>6. Merchants bitterly resented their lack of control over cottage workers, who were scattered across the countryside, because their livelihood depended on their ability to meet orders on time. Merchants thus insisted on maintaining the lowest possible wages to force the “idle” poor into productive labor.</a:t>
            </a:r>
          </a:p>
          <a:p>
            <a:r>
              <a:rPr lang="en-US" sz="1000" kern="1200" dirty="0" smtClean="0">
                <a:solidFill>
                  <a:schemeClr val="tx1"/>
                </a:solidFill>
                <a:effectLst/>
                <a:latin typeface="Verdana" pitchFamily="-108" charset="0"/>
                <a:ea typeface="+mn-ea"/>
                <a:cs typeface="+mn-cs"/>
              </a:rPr>
              <a:t>7. They also obtained new police powers over workers, including imprisonment and public whipping for pilfering small bits and pieces of yarn or cloth, which peasants viewed as a right akin to the traditional peasant right of gleaning. </a:t>
            </a:r>
          </a:p>
          <a:p>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17</a:t>
            </a:fld>
            <a:endParaRPr lang="en-US"/>
          </a:p>
        </p:txBody>
      </p:sp>
    </p:spTree>
    <p:extLst>
      <p:ext uri="{BB962C8B-B14F-4D97-AF65-F5344CB8AC3E}">
        <p14:creationId xmlns:p14="http://schemas.microsoft.com/office/powerpoint/2010/main" val="10113639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III. The Growth of Rural Industry</a:t>
            </a:r>
          </a:p>
          <a:p>
            <a:endParaRPr lang="en-US" dirty="0" smtClean="0"/>
          </a:p>
          <a:p>
            <a:r>
              <a:rPr lang="en-US" sz="1000" b="1" dirty="0" smtClean="0">
                <a:latin typeface="Arial" panose="020B0604020202020204" pitchFamily="34" charset="0"/>
                <a:cs typeface="Arial" panose="020B0604020202020204" pitchFamily="34" charset="0"/>
              </a:rPr>
              <a:t>C. The Industrious Revolution</a:t>
            </a:r>
          </a:p>
          <a:p>
            <a:r>
              <a:rPr lang="en-US" sz="1200" kern="1200" dirty="0" smtClean="0">
                <a:solidFill>
                  <a:schemeClr val="tx1"/>
                </a:solidFill>
                <a:effectLst/>
                <a:latin typeface="Verdana" pitchFamily="-108" charset="0"/>
                <a:ea typeface="+mn-ea"/>
                <a:cs typeface="+mn-cs"/>
              </a:rPr>
              <a:t>1.</a:t>
            </a:r>
            <a:r>
              <a:rPr lang="en-US" sz="1200" kern="1200" baseline="0" dirty="0" smtClean="0">
                <a:solidFill>
                  <a:schemeClr val="tx1"/>
                </a:solidFill>
                <a:effectLst/>
                <a:latin typeface="Verdana" pitchFamily="-108" charset="0"/>
                <a:ea typeface="+mn-ea"/>
                <a:cs typeface="+mn-cs"/>
              </a:rPr>
              <a:t> </a:t>
            </a:r>
            <a:r>
              <a:rPr lang="en-US" sz="1200" kern="1200" dirty="0" smtClean="0">
                <a:solidFill>
                  <a:schemeClr val="tx1"/>
                </a:solidFill>
                <a:effectLst/>
                <a:latin typeface="Verdana" pitchFamily="-108" charset="0"/>
                <a:ea typeface="+mn-ea"/>
                <a:cs typeface="+mn-cs"/>
              </a:rPr>
              <a:t>Households reduced leisure time, stepped up the pace of work, and redirected the labor of women and children toward wage work.</a:t>
            </a:r>
          </a:p>
          <a:p>
            <a:r>
              <a:rPr lang="en-US" sz="1200" kern="1200" dirty="0" smtClean="0">
                <a:solidFill>
                  <a:schemeClr val="tx1"/>
                </a:solidFill>
                <a:effectLst/>
                <a:latin typeface="Verdana" pitchFamily="-108" charset="0"/>
                <a:ea typeface="+mn-ea"/>
                <a:cs typeface="+mn-cs"/>
              </a:rPr>
              <a:t>2. The spread of cottage industry can be seen as a rural manifestation of the industrious revolution, while in the cities there was a rise in female employment outside the home. By working harder and increasing the number of wageworkers, rural and urban households could purchase more goods, even in a time of stagnant or falling wages. </a:t>
            </a:r>
          </a:p>
          <a:p>
            <a:r>
              <a:rPr lang="en-US" sz="1000" kern="1200" dirty="0" smtClean="0">
                <a:solidFill>
                  <a:schemeClr val="tx1"/>
                </a:solidFill>
                <a:effectLst/>
                <a:latin typeface="Verdana" pitchFamily="-108" charset="0"/>
                <a:ea typeface="+mn-ea"/>
                <a:cs typeface="+mn-cs"/>
              </a:rPr>
              <a:t>3. When women entered the labor market, they almost always worked at menial, tedious jobs for very low wages. Yet it seems that women who earned their own wages also took a greater role in household decision making, and through small purchases, they helped spur the growth of the textile industries in which they labored.</a:t>
            </a:r>
          </a:p>
          <a:p>
            <a:r>
              <a:rPr lang="en-US" sz="1000" kern="1200" dirty="0" smtClean="0">
                <a:solidFill>
                  <a:schemeClr val="tx1"/>
                </a:solidFill>
                <a:effectLst/>
                <a:latin typeface="Verdana" pitchFamily="-108" charset="0"/>
                <a:ea typeface="+mn-ea"/>
                <a:cs typeface="+mn-cs"/>
              </a:rPr>
              <a:t>4. The industrious revolution created households in which all members worked for wages rather than in a united family business and in which consumption relied on market-produced rather than homemade goods.</a:t>
            </a:r>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19</a:t>
            </a:fld>
            <a:endParaRPr lang="en-US"/>
          </a:p>
        </p:txBody>
      </p:sp>
    </p:spTree>
    <p:extLst>
      <p:ext uri="{BB962C8B-B14F-4D97-AF65-F5344CB8AC3E}">
        <p14:creationId xmlns:p14="http://schemas.microsoft.com/office/powerpoint/2010/main" val="22353204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smtClean="0">
                <a:latin typeface="Arial" panose="020B0604020202020204" pitchFamily="34" charset="0"/>
                <a:cs typeface="Arial" panose="020B0604020202020204" pitchFamily="34" charset="0"/>
              </a:rPr>
              <a:t>IV. The Debate over Urban Guilds</a:t>
            </a:r>
          </a:p>
          <a:p>
            <a:endParaRPr lang="en-US" sz="1000" b="1" dirty="0" smtClean="0">
              <a:latin typeface="Arial" panose="020B0604020202020204" pitchFamily="34" charset="0"/>
              <a:cs typeface="Arial" panose="020B0604020202020204" pitchFamily="34" charset="0"/>
            </a:endParaRPr>
          </a:p>
          <a:p>
            <a:pPr marL="228600" indent="-228600">
              <a:buAutoNum type="alphaUcPeriod"/>
            </a:pPr>
            <a:r>
              <a:rPr lang="en-US" sz="1000" b="1" dirty="0" smtClean="0">
                <a:latin typeface="Arial" panose="020B0604020202020204" pitchFamily="34" charset="0"/>
                <a:cs typeface="Arial" panose="020B0604020202020204" pitchFamily="34" charset="0"/>
              </a:rPr>
              <a:t>Urban Guilds</a:t>
            </a:r>
          </a:p>
          <a:p>
            <a:r>
              <a:rPr lang="en-US" sz="1200" kern="1200" dirty="0" smtClean="0">
                <a:solidFill>
                  <a:schemeClr val="tx1"/>
                </a:solidFill>
                <a:effectLst/>
                <a:latin typeface="Verdana" pitchFamily="-108" charset="0"/>
                <a:ea typeface="+mn-ea"/>
                <a:cs typeface="+mn-cs"/>
              </a:rPr>
              <a:t>1. One consequence of the growth of rural industry was an undermining of the traditional guild system that protected urban artisans.</a:t>
            </a:r>
          </a:p>
          <a:p>
            <a:r>
              <a:rPr lang="en-US" sz="1200" kern="1200" dirty="0" smtClean="0">
                <a:solidFill>
                  <a:schemeClr val="tx1"/>
                </a:solidFill>
                <a:effectLst/>
                <a:latin typeface="Verdana" pitchFamily="-108" charset="0"/>
                <a:ea typeface="+mn-ea"/>
                <a:cs typeface="+mn-cs"/>
              </a:rPr>
              <a:t>2. Jean-Baptiste Colbert, the French finance minister under Louis XIV, revived the urban guilds and used them to encourage high-quality production and to collect taxes. Each guild had a set of privileges, including exclusive rights to produce and sell certain goods, access to raw materials, and the rights to train apprentices and open shops.</a:t>
            </a:r>
          </a:p>
          <a:p>
            <a:r>
              <a:rPr lang="en-US" sz="1200" kern="1200" dirty="0" smtClean="0">
                <a:solidFill>
                  <a:schemeClr val="tx1"/>
                </a:solidFill>
                <a:effectLst/>
                <a:latin typeface="Verdana" pitchFamily="-108" charset="0"/>
                <a:ea typeface="+mn-ea"/>
                <a:cs typeface="+mn-cs"/>
              </a:rPr>
              <a:t>3. Guilds also served social and religious functions, providing a locus of sociability and group identity to the middling classes.</a:t>
            </a:r>
          </a:p>
          <a:p>
            <a:r>
              <a:rPr lang="en-US" sz="1000" kern="1200" dirty="0" smtClean="0">
                <a:solidFill>
                  <a:schemeClr val="tx1"/>
                </a:solidFill>
                <a:effectLst/>
                <a:latin typeface="Verdana" pitchFamily="-108" charset="0"/>
                <a:ea typeface="+mn-ea"/>
                <a:cs typeface="+mn-cs"/>
              </a:rPr>
              <a:t>4. Guilds jealously restricted their membership to local men who were good Christians, had several years of work experience, paid high membership fees, and completed a masterpiece; they gave masters’ sons automatic entry to their father’s guilds, while barring outsiders.</a:t>
            </a:r>
          </a:p>
          <a:p>
            <a:r>
              <a:rPr lang="en-US" sz="1000" kern="1200" dirty="0" smtClean="0">
                <a:solidFill>
                  <a:schemeClr val="tx1"/>
                </a:solidFill>
                <a:effectLst/>
                <a:latin typeface="Verdana" pitchFamily="-108" charset="0"/>
                <a:ea typeface="+mn-ea"/>
                <a:cs typeface="+mn-cs"/>
              </a:rPr>
              <a:t>5. Most urban men and women worked in non-guild trades as domestic servants, manual laborers, and vendors of food, clothing, and other goods. </a:t>
            </a:r>
          </a:p>
          <a:p>
            <a:r>
              <a:rPr lang="en-US" sz="1000" kern="1200" dirty="0" smtClean="0">
                <a:solidFill>
                  <a:schemeClr val="tx1"/>
                </a:solidFill>
                <a:effectLst/>
                <a:latin typeface="Verdana" pitchFamily="-108" charset="0"/>
                <a:ea typeface="+mn-ea"/>
                <a:cs typeface="+mn-cs"/>
              </a:rPr>
              <a:t>6. A few guilds, such as those involving needlework and textile production, accepted women; by the mid-eighteenth century, male masters began to hire more female workers, often in defiance of their own guilds.</a:t>
            </a:r>
          </a:p>
          <a:p>
            <a:pPr marL="0" indent="0">
              <a:buNone/>
            </a:pPr>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20</a:t>
            </a:fld>
            <a:endParaRPr lang="en-US"/>
          </a:p>
        </p:txBody>
      </p:sp>
    </p:spTree>
    <p:extLst>
      <p:ext uri="{BB962C8B-B14F-4D97-AF65-F5344CB8AC3E}">
        <p14:creationId xmlns:p14="http://schemas.microsoft.com/office/powerpoint/2010/main" val="1649307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21</a:t>
            </a:fld>
            <a:endParaRPr lang="en-US"/>
          </a:p>
        </p:txBody>
      </p:sp>
    </p:spTree>
    <p:extLst>
      <p:ext uri="{BB962C8B-B14F-4D97-AF65-F5344CB8AC3E}">
        <p14:creationId xmlns:p14="http://schemas.microsoft.com/office/powerpoint/2010/main" val="33825465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2</a:t>
            </a:fld>
            <a:endParaRPr lang="en-US"/>
          </a:p>
        </p:txBody>
      </p:sp>
    </p:spTree>
    <p:extLst>
      <p:ext uri="{BB962C8B-B14F-4D97-AF65-F5344CB8AC3E}">
        <p14:creationId xmlns:p14="http://schemas.microsoft.com/office/powerpoint/2010/main" val="26334331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IV. The Debate over Urban Guilds</a:t>
            </a:r>
          </a:p>
          <a:p>
            <a:endParaRPr lang="en-US" dirty="0" smtClean="0"/>
          </a:p>
          <a:p>
            <a:r>
              <a:rPr lang="en-US" sz="1000" b="1" dirty="0" smtClean="0">
                <a:latin typeface="Arial" panose="020B0604020202020204" pitchFamily="34" charset="0"/>
                <a:cs typeface="Arial" panose="020B0604020202020204" pitchFamily="34" charset="0"/>
              </a:rPr>
              <a:t>B. Adam Smith and Economic Liberalism</a:t>
            </a:r>
          </a:p>
          <a:p>
            <a:r>
              <a:rPr lang="en-US" sz="1200" kern="1200" dirty="0" smtClean="0">
                <a:solidFill>
                  <a:schemeClr val="tx1"/>
                </a:solidFill>
                <a:effectLst/>
                <a:latin typeface="Verdana" pitchFamily="-108" charset="0"/>
                <a:ea typeface="+mn-ea"/>
                <a:cs typeface="+mn-cs"/>
              </a:rPr>
              <a:t>1. Critics of guilds derided them as outmoded and exclusionary institutions that obstructed technical innovation and progress.</a:t>
            </a:r>
          </a:p>
          <a:p>
            <a:r>
              <a:rPr lang="en-US" sz="1200" kern="1200" dirty="0" smtClean="0">
                <a:solidFill>
                  <a:schemeClr val="tx1"/>
                </a:solidFill>
                <a:effectLst/>
                <a:latin typeface="Verdana" pitchFamily="-108" charset="0"/>
                <a:ea typeface="+mn-ea"/>
                <a:cs typeface="+mn-cs"/>
              </a:rPr>
              <a:t>2. One of the most well-known critics of government regulation of trade and industry was Adam Smith (1723–1790), a professor of philosophy and a leading figure of the Scottish Enlightenment. </a:t>
            </a:r>
          </a:p>
          <a:p>
            <a:r>
              <a:rPr lang="en-US" sz="1200" kern="1200" dirty="0" smtClean="0">
                <a:solidFill>
                  <a:schemeClr val="tx1"/>
                </a:solidFill>
                <a:effectLst/>
                <a:latin typeface="Verdana" pitchFamily="-108" charset="0"/>
                <a:ea typeface="+mn-ea"/>
                <a:cs typeface="+mn-cs"/>
              </a:rPr>
              <a:t>3. Smith developed the general idea of freedom of enterprise and established the basis for modern economics in his groundbreaking work </a:t>
            </a:r>
            <a:r>
              <a:rPr lang="en-US" sz="1200" i="1" kern="1200" dirty="0" smtClean="0">
                <a:solidFill>
                  <a:schemeClr val="tx1"/>
                </a:solidFill>
                <a:effectLst/>
                <a:latin typeface="Verdana" pitchFamily="-108" charset="0"/>
                <a:ea typeface="+mn-ea"/>
                <a:cs typeface="+mn-cs"/>
              </a:rPr>
              <a:t>Inquiry into the</a:t>
            </a:r>
            <a:r>
              <a:rPr lang="en-US" sz="1200" kern="1200" dirty="0" smtClean="0">
                <a:solidFill>
                  <a:schemeClr val="tx1"/>
                </a:solidFill>
                <a:effectLst/>
                <a:latin typeface="Verdana" pitchFamily="-108" charset="0"/>
                <a:ea typeface="+mn-ea"/>
                <a:cs typeface="+mn-cs"/>
              </a:rPr>
              <a:t> </a:t>
            </a:r>
            <a:r>
              <a:rPr lang="en-US" sz="1200" i="1" kern="1200" dirty="0" smtClean="0">
                <a:solidFill>
                  <a:schemeClr val="tx1"/>
                </a:solidFill>
                <a:effectLst/>
                <a:latin typeface="Verdana" pitchFamily="-108" charset="0"/>
                <a:ea typeface="+mn-ea"/>
                <a:cs typeface="+mn-cs"/>
              </a:rPr>
              <a:t>Nature and Causes of the Wealth of Nations</a:t>
            </a:r>
            <a:r>
              <a:rPr lang="en-US" sz="1200" kern="1200" dirty="0" smtClean="0">
                <a:solidFill>
                  <a:schemeClr val="tx1"/>
                </a:solidFill>
                <a:effectLst/>
                <a:latin typeface="Verdana" pitchFamily="-108" charset="0"/>
                <a:ea typeface="+mn-ea"/>
                <a:cs typeface="+mn-cs"/>
              </a:rPr>
              <a:t> (1776).</a:t>
            </a:r>
          </a:p>
          <a:p>
            <a:r>
              <a:rPr lang="en-US" sz="1200" kern="1200" dirty="0" smtClean="0">
                <a:solidFill>
                  <a:schemeClr val="tx1"/>
                </a:solidFill>
                <a:effectLst/>
                <a:latin typeface="Verdana" pitchFamily="-108" charset="0"/>
                <a:ea typeface="+mn-ea"/>
                <a:cs typeface="+mn-cs"/>
              </a:rPr>
              <a:t>4. Smith criticized guilds for their restrictions, a critique he extended to all state monopolies and privileged companies.</a:t>
            </a:r>
          </a:p>
        </p:txBody>
      </p:sp>
      <p:sp>
        <p:nvSpPr>
          <p:cNvPr id="4" name="Slide Number Placeholder 3"/>
          <p:cNvSpPr>
            <a:spLocks noGrp="1"/>
          </p:cNvSpPr>
          <p:nvPr>
            <p:ph type="sldNum" sz="quarter" idx="10"/>
          </p:nvPr>
        </p:nvSpPr>
        <p:spPr/>
        <p:txBody>
          <a:bodyPr/>
          <a:lstStyle/>
          <a:p>
            <a:fld id="{55039406-2230-E743-A235-4F4937F475B6}" type="slidenum">
              <a:rPr lang="en-US" smtClean="0"/>
              <a:pPr/>
              <a:t>22</a:t>
            </a:fld>
            <a:endParaRPr lang="en-US"/>
          </a:p>
        </p:txBody>
      </p:sp>
    </p:spTree>
    <p:extLst>
      <p:ext uri="{BB962C8B-B14F-4D97-AF65-F5344CB8AC3E}">
        <p14:creationId xmlns:p14="http://schemas.microsoft.com/office/powerpoint/2010/main" val="9060558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IV. The Debate over Urban Guilds</a:t>
            </a:r>
          </a:p>
          <a:p>
            <a:endParaRPr lang="en-US" dirty="0" smtClean="0"/>
          </a:p>
          <a:p>
            <a:r>
              <a:rPr lang="en-US" sz="1000" b="1" dirty="0" smtClean="0">
                <a:latin typeface="Arial" panose="020B0604020202020204" pitchFamily="34" charset="0"/>
                <a:cs typeface="Arial" panose="020B0604020202020204" pitchFamily="34" charset="0"/>
              </a:rPr>
              <a:t>B. Adam Smith and Economic Liberalism</a:t>
            </a:r>
          </a:p>
          <a:p>
            <a:r>
              <a:rPr lang="en-US" sz="1200" kern="1200" dirty="0" smtClean="0">
                <a:solidFill>
                  <a:schemeClr val="tx1"/>
                </a:solidFill>
                <a:effectLst/>
                <a:latin typeface="Verdana" pitchFamily="-108" charset="0"/>
                <a:ea typeface="+mn-ea"/>
                <a:cs typeface="+mn-cs"/>
              </a:rPr>
              <a:t>5. Free competition, Smith argued, would best protect consumers from price gouging and give all citizens a fair and equal right to do what they did best. Smith advocated a more highly developed “division of labor,” which entailed separating craft production into individual tasks to increase workers’ speed and efficiency.</a:t>
            </a:r>
          </a:p>
          <a:p>
            <a:r>
              <a:rPr lang="en-US" sz="1000" kern="1200" dirty="0" smtClean="0">
                <a:solidFill>
                  <a:schemeClr val="tx1"/>
                </a:solidFill>
                <a:effectLst/>
                <a:latin typeface="Verdana" pitchFamily="-108" charset="0"/>
                <a:ea typeface="+mn-ea"/>
                <a:cs typeface="+mn-cs"/>
              </a:rPr>
              <a:t>6. Smith argued that government should limit itself to “only three duties”: defense against foreign invasion; maintenance of civil order with courts and police protection; and sponsorship of indispensable public works and institutions that could never profit private investors.</a:t>
            </a:r>
          </a:p>
          <a:p>
            <a:r>
              <a:rPr lang="en-US" sz="1000" kern="1200" dirty="0" smtClean="0">
                <a:solidFill>
                  <a:schemeClr val="tx1"/>
                </a:solidFill>
                <a:effectLst/>
                <a:latin typeface="Verdana" pitchFamily="-108" charset="0"/>
                <a:ea typeface="+mn-ea"/>
                <a:cs typeface="+mn-cs"/>
              </a:rPr>
              <a:t>7. He believed the pursuit of self-interest in a competitive market would be sufficient to improve the living conditions of citizens, a view that quickly emerged as the classic argument for economic liberalism.</a:t>
            </a:r>
          </a:p>
        </p:txBody>
      </p:sp>
      <p:sp>
        <p:nvSpPr>
          <p:cNvPr id="4" name="Slide Number Placeholder 3"/>
          <p:cNvSpPr>
            <a:spLocks noGrp="1"/>
          </p:cNvSpPr>
          <p:nvPr>
            <p:ph type="sldNum" sz="quarter" idx="10"/>
          </p:nvPr>
        </p:nvSpPr>
        <p:spPr/>
        <p:txBody>
          <a:bodyPr/>
          <a:lstStyle/>
          <a:p>
            <a:fld id="{55039406-2230-E743-A235-4F4937F475B6}" type="slidenum">
              <a:rPr lang="en-US" smtClean="0"/>
              <a:pPr/>
              <a:t>23</a:t>
            </a:fld>
            <a:endParaRPr lang="en-US"/>
          </a:p>
        </p:txBody>
      </p:sp>
    </p:spTree>
    <p:extLst>
      <p:ext uri="{BB962C8B-B14F-4D97-AF65-F5344CB8AC3E}">
        <p14:creationId xmlns:p14="http://schemas.microsoft.com/office/powerpoint/2010/main" val="41700782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smtClean="0">
                <a:latin typeface="Arial" panose="020B0604020202020204" pitchFamily="34" charset="0"/>
                <a:cs typeface="Arial" panose="020B0604020202020204" pitchFamily="34" charset="0"/>
              </a:rPr>
              <a:t>V. The Atlantic World and Global Trade</a:t>
            </a:r>
          </a:p>
          <a:p>
            <a:pPr marL="228600" indent="-228600">
              <a:buAutoNum type="alphaUcPeriod"/>
            </a:pPr>
            <a:r>
              <a:rPr lang="en-US" sz="1000" b="1" dirty="0" smtClean="0">
                <a:latin typeface="Arial" panose="020B0604020202020204" pitchFamily="34" charset="0"/>
                <a:cs typeface="Arial" panose="020B0604020202020204" pitchFamily="34" charset="0"/>
              </a:rPr>
              <a:t>Mercantilism and Colonial Competition</a:t>
            </a:r>
          </a:p>
          <a:p>
            <a:r>
              <a:rPr lang="en-US" sz="1050" kern="1200" dirty="0" smtClean="0">
                <a:solidFill>
                  <a:schemeClr val="tx1"/>
                </a:solidFill>
                <a:effectLst/>
                <a:latin typeface="Verdana" pitchFamily="-108" charset="0"/>
                <a:ea typeface="+mn-ea"/>
                <a:cs typeface="+mn-cs"/>
              </a:rPr>
              <a:t>1. European mercantilism in the seventeenth century was a system of economic regulations aimed particularly at creating a favorable balance of foreign trade to increase a country’s stock of gold and, hence, its ability to wage war.</a:t>
            </a:r>
          </a:p>
          <a:p>
            <a:r>
              <a:rPr lang="en-US" sz="1050" kern="1200" dirty="0" smtClean="0">
                <a:solidFill>
                  <a:schemeClr val="tx1"/>
                </a:solidFill>
                <a:effectLst/>
                <a:latin typeface="Verdana" pitchFamily="-108" charset="0"/>
                <a:ea typeface="+mn-ea"/>
                <a:cs typeface="+mn-cs"/>
              </a:rPr>
              <a:t>2. In England in 1651, Oliver Cromwell established the first of the Navigation Acts, which required that most goods imported from Europe be carried on British-owned ships or on ships of the exporting country. These laws gave British merchants and ship owners a virtual monopoly on trade with British colonies.</a:t>
            </a:r>
          </a:p>
          <a:p>
            <a:r>
              <a:rPr lang="en-US" sz="1050" kern="1200" dirty="0" smtClean="0">
                <a:solidFill>
                  <a:schemeClr val="tx1"/>
                </a:solidFill>
                <a:effectLst/>
                <a:latin typeface="Verdana" pitchFamily="-108" charset="0"/>
                <a:ea typeface="+mn-ea"/>
                <a:cs typeface="+mn-cs"/>
              </a:rPr>
              <a:t>3. These regulations were enacted in the hopes of eliminating foreign competition and developing a British shipping industry staffed by experienced seamen who could also serve in the Royal Navy. </a:t>
            </a:r>
            <a:r>
              <a:rPr lang="en-US" sz="1200" kern="1200" dirty="0" smtClean="0">
                <a:solidFill>
                  <a:schemeClr val="tx1"/>
                </a:solidFill>
                <a:effectLst/>
                <a:latin typeface="Verdana" pitchFamily="-108" charset="0"/>
                <a:ea typeface="+mn-ea"/>
                <a:cs typeface="+mn-cs"/>
              </a:rPr>
              <a:t>T</a:t>
            </a:r>
            <a:r>
              <a:rPr lang="en-US" sz="1000" kern="1200" dirty="0" smtClean="0">
                <a:solidFill>
                  <a:schemeClr val="tx1"/>
                </a:solidFill>
                <a:effectLst/>
                <a:latin typeface="Verdana" pitchFamily="-108" charset="0"/>
                <a:ea typeface="+mn-ea"/>
                <a:cs typeface="+mn-cs"/>
              </a:rPr>
              <a:t>he Navigation Acts were a form of economic warfare that initially targeted the Dutch, who were far ahead of the English in shipping and foreign trade.</a:t>
            </a:r>
          </a:p>
          <a:p>
            <a:r>
              <a:rPr lang="en-US" sz="1000" kern="1200" dirty="0" smtClean="0">
                <a:solidFill>
                  <a:schemeClr val="tx1"/>
                </a:solidFill>
                <a:effectLst/>
                <a:latin typeface="Verdana" pitchFamily="-108" charset="0"/>
                <a:ea typeface="+mn-ea"/>
                <a:cs typeface="+mn-cs"/>
              </a:rPr>
              <a:t>4. By the late seventeenth century, after three Anglo-Dutch wars, however, the Dutch Republic was falling behind England in shipping, trade, and colonies. France then stood as England’s most serious rival in the competition for overseas empire, and from 1701 to 1763 the two countries were locked in a series of wars to decide which would become the leading maritime and colonial power. The first round was the War of the Spanish Succession, in which Louis XIV was defeated by a coalition of states and was forced in the Peace of Utrecht (1713) to cede France’s northernmost American holdings to Britain.</a:t>
            </a:r>
          </a:p>
        </p:txBody>
      </p:sp>
      <p:sp>
        <p:nvSpPr>
          <p:cNvPr id="4" name="Slide Number Placeholder 3"/>
          <p:cNvSpPr>
            <a:spLocks noGrp="1"/>
          </p:cNvSpPr>
          <p:nvPr>
            <p:ph type="sldNum" sz="quarter" idx="10"/>
          </p:nvPr>
        </p:nvSpPr>
        <p:spPr/>
        <p:txBody>
          <a:bodyPr/>
          <a:lstStyle/>
          <a:p>
            <a:fld id="{55039406-2230-E743-A235-4F4937F475B6}" type="slidenum">
              <a:rPr lang="en-US" smtClean="0"/>
              <a:pPr/>
              <a:t>24</a:t>
            </a:fld>
            <a:endParaRPr lang="en-US"/>
          </a:p>
        </p:txBody>
      </p:sp>
    </p:spTree>
    <p:extLst>
      <p:ext uri="{BB962C8B-B14F-4D97-AF65-F5344CB8AC3E}">
        <p14:creationId xmlns:p14="http://schemas.microsoft.com/office/powerpoint/2010/main" val="25592939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smtClean="0">
                <a:latin typeface="Arial" panose="020B0604020202020204" pitchFamily="34" charset="0"/>
                <a:cs typeface="Arial" panose="020B0604020202020204" pitchFamily="34" charset="0"/>
              </a:rPr>
              <a:t>V. The Atlantic World and Global Trade</a:t>
            </a:r>
          </a:p>
          <a:p>
            <a:endParaRPr lang="en-US" sz="1000" b="1" dirty="0" smtClean="0">
              <a:latin typeface="Arial" panose="020B0604020202020204" pitchFamily="34" charset="0"/>
              <a:cs typeface="Arial" panose="020B0604020202020204" pitchFamily="34" charset="0"/>
            </a:endParaRPr>
          </a:p>
          <a:p>
            <a:pPr marL="228600" indent="-228600">
              <a:buAutoNum type="alphaUcPeriod"/>
            </a:pPr>
            <a:r>
              <a:rPr lang="en-US" sz="1000" b="1" dirty="0" smtClean="0">
                <a:latin typeface="Arial" panose="020B0604020202020204" pitchFamily="34" charset="0"/>
                <a:cs typeface="Arial" panose="020B0604020202020204" pitchFamily="34" charset="0"/>
              </a:rPr>
              <a:t>Mercantilism and Colonial Competition</a:t>
            </a:r>
          </a:p>
          <a:p>
            <a:r>
              <a:rPr lang="en-US" sz="1000" kern="1200" dirty="0" smtClean="0">
                <a:solidFill>
                  <a:schemeClr val="tx1"/>
                </a:solidFill>
                <a:effectLst/>
                <a:latin typeface="Verdana" pitchFamily="-108" charset="0"/>
                <a:ea typeface="+mn-ea"/>
                <a:cs typeface="+mn-cs"/>
              </a:rPr>
              <a:t>5. The War of the Austrian Succession (1740–1748) gradually became a world war that included Anglo-French conflicts in India and North America, but it ended with no change in the territorial situation in North America.</a:t>
            </a:r>
          </a:p>
          <a:p>
            <a:r>
              <a:rPr lang="en-US" sz="1000" kern="1200" dirty="0" smtClean="0">
                <a:solidFill>
                  <a:schemeClr val="tx1"/>
                </a:solidFill>
                <a:effectLst/>
                <a:latin typeface="Verdana" pitchFamily="-108" charset="0"/>
                <a:ea typeface="+mn-ea"/>
                <a:cs typeface="+mn-cs"/>
              </a:rPr>
              <a:t>6. The Seven Years’ War (1756–1763), the decisive round in the Franco-British competition for colonial empire, drew in Native American allies on both sides of the conflict. </a:t>
            </a:r>
          </a:p>
          <a:p>
            <a:r>
              <a:rPr lang="en-US" sz="1000" kern="1200" dirty="0" smtClean="0">
                <a:solidFill>
                  <a:schemeClr val="tx1"/>
                </a:solidFill>
                <a:effectLst/>
                <a:latin typeface="Verdana" pitchFamily="-108" charset="0"/>
                <a:ea typeface="+mn-ea"/>
                <a:cs typeface="+mn-cs"/>
              </a:rPr>
              <a:t>7. Britain’s victory on all colonial fronts was ratified in the 1763 Treaty of Paris in which France lost its remaining possessions on mainland North America as well as most of its holdings in India. </a:t>
            </a:r>
          </a:p>
          <a:p>
            <a:r>
              <a:rPr lang="en-US" sz="1000" kern="1200" dirty="0" smtClean="0">
                <a:solidFill>
                  <a:schemeClr val="tx1"/>
                </a:solidFill>
                <a:effectLst/>
                <a:latin typeface="Verdana" pitchFamily="-108" charset="0"/>
                <a:ea typeface="+mn-ea"/>
                <a:cs typeface="+mn-cs"/>
              </a:rPr>
              <a:t>8. Through naval power and the Navigation Acts, Britain had realized its goal of monopolizing a vast trading and colonial empire.</a:t>
            </a:r>
          </a:p>
          <a:p>
            <a:pPr marL="0" indent="0">
              <a:buNone/>
            </a:pPr>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25</a:t>
            </a:fld>
            <a:endParaRPr lang="en-US"/>
          </a:p>
        </p:txBody>
      </p:sp>
    </p:spTree>
    <p:extLst>
      <p:ext uri="{BB962C8B-B14F-4D97-AF65-F5344CB8AC3E}">
        <p14:creationId xmlns:p14="http://schemas.microsoft.com/office/powerpoint/2010/main" val="23572793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26</a:t>
            </a:fld>
            <a:endParaRPr lang="en-US"/>
          </a:p>
        </p:txBody>
      </p:sp>
    </p:spTree>
    <p:extLst>
      <p:ext uri="{BB962C8B-B14F-4D97-AF65-F5344CB8AC3E}">
        <p14:creationId xmlns:p14="http://schemas.microsoft.com/office/powerpoint/2010/main" val="6136126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V. The Atlantic World and Global Trade</a:t>
            </a:r>
          </a:p>
          <a:p>
            <a:r>
              <a:rPr lang="en-US" sz="1000" b="1" dirty="0" smtClean="0">
                <a:latin typeface="Arial" panose="020B0604020202020204" pitchFamily="34" charset="0"/>
                <a:cs typeface="Arial" panose="020B0604020202020204" pitchFamily="34" charset="0"/>
              </a:rPr>
              <a:t>B.</a:t>
            </a:r>
            <a:r>
              <a:rPr lang="en-US" sz="1000" b="1" baseline="0" dirty="0" smtClean="0">
                <a:latin typeface="Arial" panose="020B0604020202020204" pitchFamily="34" charset="0"/>
                <a:cs typeface="Arial" panose="020B0604020202020204" pitchFamily="34" charset="0"/>
              </a:rPr>
              <a:t> The Atlantic Economy</a:t>
            </a:r>
          </a:p>
          <a:p>
            <a:r>
              <a:rPr lang="en-US" sz="1050" kern="1200" dirty="0" smtClean="0">
                <a:solidFill>
                  <a:schemeClr val="tx1"/>
                </a:solidFill>
                <a:effectLst/>
                <a:latin typeface="Verdana" pitchFamily="-108" charset="0"/>
                <a:ea typeface="+mn-ea"/>
                <a:cs typeface="+mn-cs"/>
              </a:rPr>
              <a:t>1. The growing volume of transatlantic trade drew the four continents bordering the Atlantic Ocean into an increasingly integrated economic system. This triangular trade entailed a three-way transport of European commodities, enslaved Africans, and colonial goods. </a:t>
            </a:r>
          </a:p>
          <a:p>
            <a:r>
              <a:rPr lang="en-US" sz="1050" kern="1200" dirty="0" smtClean="0">
                <a:solidFill>
                  <a:schemeClr val="tx1"/>
                </a:solidFill>
                <a:effectLst/>
                <a:latin typeface="Verdana" pitchFamily="-108" charset="0"/>
                <a:ea typeface="+mn-ea"/>
                <a:cs typeface="+mn-cs"/>
              </a:rPr>
              <a:t>2. England benefited from importing colonial products at favorable prices and re-exporting them to other nations at high profits or turning them into processed goods. </a:t>
            </a:r>
            <a:r>
              <a:rPr lang="en-US" sz="1000" kern="1200" dirty="0" smtClean="0">
                <a:solidFill>
                  <a:schemeClr val="tx1"/>
                </a:solidFill>
                <a:effectLst/>
                <a:latin typeface="Verdana" pitchFamily="-108" charset="0"/>
                <a:ea typeface="+mn-ea"/>
                <a:cs typeface="+mn-cs"/>
              </a:rPr>
              <a:t>Colonial trade was profitable for the French as well, thanks to the plantation output of their West Indies colonies and slave trading.</a:t>
            </a:r>
          </a:p>
          <a:p>
            <a:r>
              <a:rPr lang="en-US" sz="1000" kern="1200" dirty="0" smtClean="0">
                <a:solidFill>
                  <a:schemeClr val="tx1"/>
                </a:solidFill>
                <a:effectLst/>
                <a:latin typeface="Verdana" pitchFamily="-108" charset="0"/>
                <a:ea typeface="+mn-ea"/>
                <a:cs typeface="+mn-cs"/>
              </a:rPr>
              <a:t>3. By 1789 the population of Saint-Domingue included five hundred thousand slaves whose labor had allowed the colony to become the world’s leading producer of coffee and sugar and the most profitable plantation colony in the New World. </a:t>
            </a:r>
          </a:p>
          <a:p>
            <a:r>
              <a:rPr lang="en-US" sz="1000" kern="1200" dirty="0" smtClean="0">
                <a:solidFill>
                  <a:schemeClr val="tx1"/>
                </a:solidFill>
                <a:effectLst/>
                <a:latin typeface="Verdana" pitchFamily="-108" charset="0"/>
                <a:ea typeface="+mn-ea"/>
                <a:cs typeface="+mn-cs"/>
              </a:rPr>
              <a:t>4. Spain’s influence expanded westward all the way to northern California through the efforts of Spanish missionaries and ranchers; at the same time, its mercantilist goals were boosted by a recovery in silver production.</a:t>
            </a:r>
          </a:p>
          <a:p>
            <a:r>
              <a:rPr lang="en-US" sz="1000" kern="1200" dirty="0" smtClean="0">
                <a:solidFill>
                  <a:schemeClr val="tx1"/>
                </a:solidFill>
                <a:effectLst/>
                <a:latin typeface="Verdana" pitchFamily="-108" charset="0"/>
                <a:ea typeface="+mn-ea"/>
                <a:cs typeface="+mn-cs"/>
              </a:rPr>
              <a:t>5. To keep up needed food production for the mining camps, Spanish landowners developed a system of debt peonage through which they kept indigenous </a:t>
            </a:r>
            <a:br>
              <a:rPr lang="en-US" sz="1000" kern="1200" dirty="0" smtClean="0">
                <a:solidFill>
                  <a:schemeClr val="tx1"/>
                </a:solidFill>
                <a:effectLst/>
                <a:latin typeface="Verdana" pitchFamily="-108" charset="0"/>
                <a:ea typeface="+mn-ea"/>
                <a:cs typeface="+mn-cs"/>
              </a:rPr>
            </a:br>
            <a:r>
              <a:rPr lang="en-US" sz="1000" kern="1200" dirty="0" smtClean="0">
                <a:solidFill>
                  <a:schemeClr val="tx1"/>
                </a:solidFill>
                <a:effectLst/>
                <a:latin typeface="Verdana" pitchFamily="-108" charset="0"/>
                <a:ea typeface="+mn-ea"/>
                <a:cs typeface="+mn-cs"/>
              </a:rPr>
              <a:t>workers on their estates in perpetual debt bondage by advancing them food, shelter, and a little money.</a:t>
            </a:r>
          </a:p>
          <a:p>
            <a:r>
              <a:rPr lang="en-US" sz="1000" kern="1200" dirty="0" smtClean="0">
                <a:solidFill>
                  <a:schemeClr val="tx1"/>
                </a:solidFill>
                <a:effectLst/>
                <a:latin typeface="Verdana" pitchFamily="-108" charset="0"/>
                <a:ea typeface="+mn-ea"/>
                <a:cs typeface="+mn-cs"/>
              </a:rPr>
              <a:t>6. A brisk intercolonial trade existed between the Caribbean and North American colonies. </a:t>
            </a:r>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27</a:t>
            </a:fld>
            <a:endParaRPr lang="en-US"/>
          </a:p>
        </p:txBody>
      </p:sp>
    </p:spTree>
    <p:extLst>
      <p:ext uri="{BB962C8B-B14F-4D97-AF65-F5344CB8AC3E}">
        <p14:creationId xmlns:p14="http://schemas.microsoft.com/office/powerpoint/2010/main" val="16745057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28</a:t>
            </a:fld>
            <a:endParaRPr lang="en-US"/>
          </a:p>
        </p:txBody>
      </p:sp>
    </p:spTree>
    <p:extLst>
      <p:ext uri="{BB962C8B-B14F-4D97-AF65-F5344CB8AC3E}">
        <p14:creationId xmlns:p14="http://schemas.microsoft.com/office/powerpoint/2010/main" val="5825282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29</a:t>
            </a:fld>
            <a:endParaRPr lang="en-US"/>
          </a:p>
        </p:txBody>
      </p:sp>
    </p:spTree>
    <p:extLst>
      <p:ext uri="{BB962C8B-B14F-4D97-AF65-F5344CB8AC3E}">
        <p14:creationId xmlns:p14="http://schemas.microsoft.com/office/powerpoint/2010/main" val="41911196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30</a:t>
            </a:fld>
            <a:endParaRPr lang="en-US"/>
          </a:p>
        </p:txBody>
      </p:sp>
    </p:spTree>
    <p:extLst>
      <p:ext uri="{BB962C8B-B14F-4D97-AF65-F5344CB8AC3E}">
        <p14:creationId xmlns:p14="http://schemas.microsoft.com/office/powerpoint/2010/main" val="20140399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31</a:t>
            </a:fld>
            <a:endParaRPr lang="en-US"/>
          </a:p>
        </p:txBody>
      </p:sp>
    </p:spTree>
    <p:extLst>
      <p:ext uri="{BB962C8B-B14F-4D97-AF65-F5344CB8AC3E}">
        <p14:creationId xmlns:p14="http://schemas.microsoft.com/office/powerpoint/2010/main" val="32157557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base" latinLnBrk="0" hangingPunct="1">
              <a:lnSpc>
                <a:spcPct val="100000"/>
              </a:lnSpc>
              <a:spcBef>
                <a:spcPct val="30000"/>
              </a:spcBef>
              <a:spcAft>
                <a:spcPct val="0"/>
              </a:spcAft>
              <a:buClrTx/>
              <a:buSzTx/>
              <a:buFontTx/>
              <a:buAutoNum type="romanUcPeriod"/>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Working the Land</a:t>
            </a:r>
          </a:p>
          <a:p>
            <a:endParaRPr lang="en-US" dirty="0" smtClean="0"/>
          </a:p>
          <a:p>
            <a:pPr marL="228600" indent="-228600">
              <a:buAutoNum type="alphaUcPeriod"/>
            </a:pPr>
            <a:r>
              <a:rPr lang="en-US" sz="1000" b="1" dirty="0" smtClean="0">
                <a:latin typeface="Arial" panose="020B0604020202020204" pitchFamily="34" charset="0"/>
                <a:cs typeface="Arial" panose="020B0604020202020204" pitchFamily="34" charset="0"/>
              </a:rPr>
              <a:t>The Legacy of the Open-Field System</a:t>
            </a:r>
          </a:p>
          <a:p>
            <a:r>
              <a:rPr lang="en-US" sz="1200" kern="1200" dirty="0" smtClean="0">
                <a:solidFill>
                  <a:schemeClr val="tx1"/>
                </a:solidFill>
                <a:effectLst/>
                <a:latin typeface="Verdana" pitchFamily="-108" charset="0"/>
                <a:ea typeface="+mn-ea"/>
                <a:cs typeface="+mn-cs"/>
              </a:rPr>
              <a:t>1. The open-field system of farming, which was developed in the Middle Ages, sustained fairly large numbers of people, but it did not produce material abundance.</a:t>
            </a:r>
            <a:r>
              <a:rPr lang="en-US" sz="1200" kern="1200" baseline="0" dirty="0" smtClean="0">
                <a:solidFill>
                  <a:schemeClr val="tx1"/>
                </a:solidFill>
                <a:effectLst/>
                <a:latin typeface="Verdana" pitchFamily="-108" charset="0"/>
                <a:ea typeface="+mn-ea"/>
                <a:cs typeface="+mn-cs"/>
              </a:rPr>
              <a:t> </a:t>
            </a:r>
            <a:r>
              <a:rPr lang="en-US" sz="1200" kern="1200" dirty="0" smtClean="0">
                <a:solidFill>
                  <a:schemeClr val="tx1"/>
                </a:solidFill>
                <a:effectLst/>
                <a:latin typeface="Verdana" pitchFamily="-108" charset="0"/>
                <a:ea typeface="+mn-ea"/>
                <a:cs typeface="+mn-cs"/>
              </a:rPr>
              <a:t>The land was divided into several large open fields, each cut into long, narrow strips unenclosed by fences or hedges, and farmed according to traditional methods.  </a:t>
            </a:r>
          </a:p>
          <a:p>
            <a:r>
              <a:rPr lang="en-US" sz="1200" kern="1200" dirty="0" smtClean="0">
                <a:solidFill>
                  <a:schemeClr val="tx1"/>
                </a:solidFill>
                <a:effectLst/>
                <a:latin typeface="Verdana" pitchFamily="-108" charset="0"/>
                <a:ea typeface="+mn-ea"/>
                <a:cs typeface="+mn-cs"/>
              </a:rPr>
              <a:t>2. To deal with the problems of soil exhaustion, peasants staggered the rotation of crops every three years, followed by a year of fallow.  </a:t>
            </a:r>
          </a:p>
          <a:p>
            <a:r>
              <a:rPr lang="en-US" sz="1200" kern="1200" dirty="0" smtClean="0">
                <a:solidFill>
                  <a:schemeClr val="tx1"/>
                </a:solidFill>
                <a:effectLst/>
                <a:latin typeface="Verdana" pitchFamily="-108" charset="0"/>
                <a:ea typeface="+mn-ea"/>
                <a:cs typeface="+mn-cs"/>
              </a:rPr>
              <a:t>3. Traditional village rights reinforced communal patterns of farming in which villagers rotated field crops, maintained open meadows, allowed the poor to glean the grain, and held surrounding woodlands in common.</a:t>
            </a:r>
          </a:p>
          <a:p>
            <a:r>
              <a:rPr lang="en-US" sz="1000" kern="1200" dirty="0" smtClean="0">
                <a:solidFill>
                  <a:schemeClr val="tx1"/>
                </a:solidFill>
                <a:effectLst/>
                <a:latin typeface="Verdana" pitchFamily="-108" charset="0"/>
                <a:ea typeface="+mn-ea"/>
                <a:cs typeface="+mn-cs"/>
              </a:rPr>
              <a:t>4. The state and landlords continued to levy heavy taxes and high rents, stripping peasants of much of their meager earnings.</a:t>
            </a:r>
          </a:p>
          <a:p>
            <a:r>
              <a:rPr lang="en-US" sz="1000" kern="1200" dirty="0" smtClean="0">
                <a:solidFill>
                  <a:schemeClr val="tx1"/>
                </a:solidFill>
                <a:effectLst/>
                <a:latin typeface="Verdana" pitchFamily="-108" charset="0"/>
                <a:ea typeface="+mn-ea"/>
                <a:cs typeface="+mn-cs"/>
              </a:rPr>
              <a:t>5. Most peasants in eastern Europe were serfs bound to their lords in hereditary service, and they worked several days a week on the lord’s land. </a:t>
            </a:r>
          </a:p>
          <a:p>
            <a:r>
              <a:rPr lang="en-US" sz="1000" kern="1200" dirty="0" smtClean="0">
                <a:solidFill>
                  <a:schemeClr val="tx1"/>
                </a:solidFill>
                <a:effectLst/>
                <a:latin typeface="Verdana" pitchFamily="-108" charset="0"/>
                <a:ea typeface="+mn-ea"/>
                <a:cs typeface="+mn-cs"/>
              </a:rPr>
              <a:t>6. Social conditions were better in western Europe, where peasants were generally free from serfdom, and some owned land that they could pass on to their children.</a:t>
            </a:r>
          </a:p>
          <a:p>
            <a:pPr marL="0" indent="0">
              <a:buNone/>
            </a:pPr>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3</a:t>
            </a:fld>
            <a:endParaRPr lang="en-US"/>
          </a:p>
        </p:txBody>
      </p:sp>
    </p:spTree>
    <p:extLst>
      <p:ext uri="{BB962C8B-B14F-4D97-AF65-F5344CB8AC3E}">
        <p14:creationId xmlns:p14="http://schemas.microsoft.com/office/powerpoint/2010/main" val="33328264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32</a:t>
            </a:fld>
            <a:endParaRPr lang="en-US"/>
          </a:p>
        </p:txBody>
      </p:sp>
    </p:spTree>
    <p:extLst>
      <p:ext uri="{BB962C8B-B14F-4D97-AF65-F5344CB8AC3E}">
        <p14:creationId xmlns:p14="http://schemas.microsoft.com/office/powerpoint/2010/main" val="22107372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V. The Atlantic World and Global Trade</a:t>
            </a:r>
          </a:p>
          <a:p>
            <a:r>
              <a:rPr lang="en-US" sz="1000" b="1" dirty="0" smtClean="0">
                <a:latin typeface="Arial" panose="020B0604020202020204" pitchFamily="34" charset="0"/>
                <a:cs typeface="Arial" panose="020B0604020202020204" pitchFamily="34" charset="0"/>
              </a:rPr>
              <a:t>C. The Atlantic Slave Trade</a:t>
            </a:r>
          </a:p>
          <a:p>
            <a:r>
              <a:rPr lang="en-US" sz="1200" kern="1200" dirty="0" smtClean="0">
                <a:solidFill>
                  <a:schemeClr val="tx1"/>
                </a:solidFill>
                <a:effectLst/>
                <a:latin typeface="Verdana" pitchFamily="-108" charset="0"/>
                <a:ea typeface="+mn-ea"/>
                <a:cs typeface="+mn-cs"/>
              </a:rPr>
              <a:t>1. The Atlantic slave trade intensified dramatically after 1750 with the growth of trade and the demand for slave-produced goods such as sugar and cotton. Peaking in the 1780s, when an average of eighty thousand individuals per year were shipped across the Atlantic, the slave trade involved the forcible transport of about 12.5 million Africans between 1450 and 1900. </a:t>
            </a:r>
          </a:p>
          <a:p>
            <a:r>
              <a:rPr lang="en-US" sz="1200" kern="1200" dirty="0" smtClean="0">
                <a:solidFill>
                  <a:schemeClr val="tx1"/>
                </a:solidFill>
                <a:effectLst/>
                <a:latin typeface="Verdana" pitchFamily="-108" charset="0"/>
                <a:ea typeface="+mn-ea"/>
                <a:cs typeface="+mn-cs"/>
              </a:rPr>
              <a:t>2. The rise of plantation agriculture was responsible for the tremendous growth of the slave trade, with 45 percent of all enslaved Africans going to Portuguese Brazil and another 45 percent going to the Caribbean colonies.</a:t>
            </a:r>
          </a:p>
          <a:p>
            <a:r>
              <a:rPr lang="en-US" sz="1000" kern="1200" dirty="0" smtClean="0">
                <a:solidFill>
                  <a:schemeClr val="tx1"/>
                </a:solidFill>
                <a:effectLst/>
                <a:latin typeface="Verdana" pitchFamily="-108" charset="0"/>
                <a:ea typeface="+mn-ea"/>
                <a:cs typeface="+mn-cs"/>
              </a:rPr>
              <a:t>3. Some African merchants and rulers who controlled exports profited from the greater demand for slaves and gained access to European and colonial goods, including firearms.</a:t>
            </a:r>
          </a:p>
          <a:p>
            <a:r>
              <a:rPr lang="en-US" sz="1000" kern="1200" dirty="0" smtClean="0">
                <a:solidFill>
                  <a:schemeClr val="tx1"/>
                </a:solidFill>
                <a:effectLst/>
                <a:latin typeface="Verdana" pitchFamily="-108" charset="0"/>
                <a:ea typeface="+mn-ea"/>
                <a:cs typeface="+mn-cs"/>
              </a:rPr>
              <a:t>4. Wars among African states to obtain salable captives increased, and leaders used slave profits to purchase more arms than textiles and consumer goods, the result being that the population of Africa stagnated or possibly declined.</a:t>
            </a:r>
          </a:p>
          <a:p>
            <a:r>
              <a:rPr lang="en-US" sz="1000" kern="1200" dirty="0" smtClean="0">
                <a:solidFill>
                  <a:schemeClr val="tx1"/>
                </a:solidFill>
                <a:effectLst/>
                <a:latin typeface="Verdana" pitchFamily="-108" charset="0"/>
                <a:ea typeface="+mn-ea"/>
                <a:cs typeface="+mn-cs"/>
              </a:rPr>
              <a:t>5. Most Europeans did not personally witness the horrors of the slave trade, but as details of the plight of slaves became known, a campaign to abolish slavery developed in Britain and in the late 1780s grew into a mass movement, until Parliament abolished the British slave trade in 1807.</a:t>
            </a:r>
          </a:p>
          <a:p>
            <a:endParaRPr lang="en-US" sz="1000" b="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33</a:t>
            </a:fld>
            <a:endParaRPr lang="en-US"/>
          </a:p>
        </p:txBody>
      </p:sp>
    </p:spTree>
    <p:extLst>
      <p:ext uri="{BB962C8B-B14F-4D97-AF65-F5344CB8AC3E}">
        <p14:creationId xmlns:p14="http://schemas.microsoft.com/office/powerpoint/2010/main" val="22452507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34</a:t>
            </a:fld>
            <a:endParaRPr lang="en-US"/>
          </a:p>
        </p:txBody>
      </p:sp>
    </p:spTree>
    <p:extLst>
      <p:ext uri="{BB962C8B-B14F-4D97-AF65-F5344CB8AC3E}">
        <p14:creationId xmlns:p14="http://schemas.microsoft.com/office/powerpoint/2010/main" val="16240975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V. The Atlantic World and Global Trade</a:t>
            </a:r>
          </a:p>
          <a:p>
            <a:endParaRPr lang="en-US" dirty="0" smtClean="0"/>
          </a:p>
          <a:p>
            <a:r>
              <a:rPr lang="en-US" sz="1000" b="1" dirty="0" smtClean="0">
                <a:latin typeface="Arial" panose="020B0604020202020204" pitchFamily="34" charset="0"/>
                <a:cs typeface="Arial" panose="020B0604020202020204" pitchFamily="34" charset="0"/>
              </a:rPr>
              <a:t>D. Identities and Communities of the Atlantic World</a:t>
            </a:r>
          </a:p>
          <a:p>
            <a:r>
              <a:rPr lang="en-US" sz="1200" kern="1200" dirty="0" smtClean="0">
                <a:solidFill>
                  <a:schemeClr val="tx1"/>
                </a:solidFill>
                <a:effectLst/>
                <a:latin typeface="Verdana" pitchFamily="-108" charset="0"/>
                <a:ea typeface="+mn-ea"/>
                <a:cs typeface="+mn-cs"/>
              </a:rPr>
              <a:t>1. Wealthy Creoles, people of Spanish ancestry born in the Americas, prided themselves on following European ways of life with lavish plantation estates and European luxury goods. Over time, however, Creole traders and planters increasingly resented the regulations and taxes imposed by colonial bureaucrats.</a:t>
            </a:r>
          </a:p>
          <a:p>
            <a:r>
              <a:rPr lang="en-US" sz="1200" kern="1200" dirty="0" smtClean="0">
                <a:solidFill>
                  <a:schemeClr val="tx1"/>
                </a:solidFill>
                <a:effectLst/>
                <a:latin typeface="Verdana" pitchFamily="-108" charset="0"/>
                <a:ea typeface="+mn-ea"/>
                <a:cs typeface="+mn-cs"/>
              </a:rPr>
              <a:t>2. Because most European migrants were men, much of the population of the Atlantic world descended from unions of European men and indigenous or African women.</a:t>
            </a:r>
          </a:p>
          <a:p>
            <a:r>
              <a:rPr lang="en-US" sz="1000" kern="1200" dirty="0" smtClean="0">
                <a:solidFill>
                  <a:schemeClr val="tx1"/>
                </a:solidFill>
                <a:effectLst/>
                <a:latin typeface="Verdana" pitchFamily="-108" charset="0"/>
                <a:ea typeface="+mn-ea"/>
                <a:cs typeface="+mn-cs"/>
              </a:rPr>
              <a:t>3. Mixed-race populations sometimes rose to the colonial elite, especially in Spanish America, where conquistadors had consolidated their power through marriage to daughters of local rulers and their descendants had become some of the powerful inhabitants.</a:t>
            </a:r>
          </a:p>
          <a:p>
            <a:r>
              <a:rPr lang="en-US" sz="1000" kern="1200" dirty="0" smtClean="0">
                <a:solidFill>
                  <a:schemeClr val="tx1"/>
                </a:solidFill>
                <a:effectLst/>
                <a:latin typeface="Verdana" pitchFamily="-108" charset="0"/>
                <a:ea typeface="+mn-ea"/>
                <a:cs typeface="+mn-cs"/>
              </a:rPr>
              <a:t>4. In the Spanish and French Caribbean, as well as in Brazil, many masters acknowledged and freed their mixed-race children, some of whom became wealthy land and slave owners themselves, leading to sizable populations of free people of color. </a:t>
            </a:r>
          </a:p>
          <a:p>
            <a:r>
              <a:rPr lang="en-US" sz="1000" kern="1200" dirty="0" smtClean="0">
                <a:solidFill>
                  <a:schemeClr val="tx1"/>
                </a:solidFill>
                <a:effectLst/>
                <a:latin typeface="Verdana" pitchFamily="-108" charset="0"/>
                <a:ea typeface="+mn-ea"/>
                <a:cs typeface="+mn-cs"/>
              </a:rPr>
              <a:t>5. In the British colonies, law forbade marriage between English men and women and Africans or Native Americans, and masters tended to leave their mixed-race progeny in slavery, maintaining a stark division between free whites and enslaved people of color.</a:t>
            </a:r>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35</a:t>
            </a:fld>
            <a:endParaRPr lang="en-US"/>
          </a:p>
        </p:txBody>
      </p:sp>
    </p:spTree>
    <p:extLst>
      <p:ext uri="{BB962C8B-B14F-4D97-AF65-F5344CB8AC3E}">
        <p14:creationId xmlns:p14="http://schemas.microsoft.com/office/powerpoint/2010/main" val="34598014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V. The Atlantic World and Global Trade</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D. Identities and Communities of the Atlantic World</a:t>
            </a:r>
          </a:p>
          <a:p>
            <a:r>
              <a:rPr lang="en-US" sz="1100" kern="1200" dirty="0" smtClean="0">
                <a:solidFill>
                  <a:schemeClr val="tx1"/>
                </a:solidFill>
                <a:effectLst/>
                <a:latin typeface="Verdana" pitchFamily="-108" charset="0"/>
                <a:ea typeface="+mn-ea"/>
                <a:cs typeface="+mn-cs"/>
              </a:rPr>
              <a:t>6. The identities inspired by racial and ethnic mixing were equally complex: colonial elites became “Americanized,” mixed-race people sometimes sought integration into Creole society, and free people of color established their own social hierarchies.</a:t>
            </a:r>
          </a:p>
          <a:p>
            <a:r>
              <a:rPr lang="en-US" sz="1100" kern="1200" dirty="0" smtClean="0">
                <a:solidFill>
                  <a:schemeClr val="tx1"/>
                </a:solidFill>
                <a:effectLst/>
                <a:latin typeface="Verdana" pitchFamily="-108" charset="0"/>
                <a:ea typeface="+mn-ea"/>
                <a:cs typeface="+mn-cs"/>
              </a:rPr>
              <a:t>7. The conversion of indigenous people to Christianity was a key ambition for European powers in the New World, and Jesuits, Franciscans, and Dominicans established missions throughout Spanish, Portuguese, and French colonies. </a:t>
            </a:r>
          </a:p>
          <a:p>
            <a:r>
              <a:rPr lang="en-US" sz="1100" kern="1200" dirty="0" smtClean="0">
                <a:solidFill>
                  <a:schemeClr val="tx1"/>
                </a:solidFill>
                <a:effectLst/>
                <a:latin typeface="Verdana" pitchFamily="-108" charset="0"/>
                <a:ea typeface="+mn-ea"/>
                <a:cs typeface="+mn-cs"/>
              </a:rPr>
              <a:t>8. In Central and South America, large-scale conversion forged enduring Catholic cultures in Portuguese and Spanish colonies.</a:t>
            </a:r>
            <a:r>
              <a:rPr lang="en-US" sz="1100" kern="1200" baseline="0" dirty="0" smtClean="0">
                <a:solidFill>
                  <a:schemeClr val="tx1"/>
                </a:solidFill>
                <a:effectLst/>
                <a:latin typeface="Verdana" pitchFamily="-108" charset="0"/>
                <a:ea typeface="+mn-ea"/>
                <a:cs typeface="+mn-cs"/>
              </a:rPr>
              <a:t> </a:t>
            </a:r>
            <a:r>
              <a:rPr lang="en-US" sz="1100" kern="1200" dirty="0" smtClean="0">
                <a:solidFill>
                  <a:schemeClr val="tx1"/>
                </a:solidFill>
                <a:effectLst/>
                <a:latin typeface="Verdana" pitchFamily="-108" charset="0"/>
                <a:ea typeface="+mn-ea"/>
                <a:cs typeface="+mn-cs"/>
              </a:rPr>
              <a:t>Conversion efforts in North America were less effective due to the scattered nature of settlement.</a:t>
            </a:r>
          </a:p>
          <a:p>
            <a:r>
              <a:rPr lang="en-US" sz="1100" kern="1200" dirty="0" smtClean="0">
                <a:solidFill>
                  <a:schemeClr val="tx1"/>
                </a:solidFill>
                <a:effectLst/>
                <a:latin typeface="Verdana" pitchFamily="-108" charset="0"/>
                <a:ea typeface="+mn-ea"/>
                <a:cs typeface="+mn-cs"/>
              </a:rPr>
              <a:t>9. The practice of slavery in some ways limited efforts to spread Christianity, because slave owners often refused to baptize their slaves; in some areas, elements of African religious belief and practice endured alongside Christian traditions.</a:t>
            </a:r>
          </a:p>
          <a:p>
            <a:r>
              <a:rPr lang="en-US" sz="1100" kern="1200" dirty="0" smtClean="0">
                <a:solidFill>
                  <a:schemeClr val="tx1"/>
                </a:solidFill>
                <a:effectLst/>
                <a:latin typeface="Verdana" pitchFamily="-108" charset="0"/>
                <a:ea typeface="+mn-ea"/>
                <a:cs typeface="+mn-cs"/>
              </a:rPr>
              <a:t>10. Jews were eager participants in the new Atlantic economy and established a network of mercantile communities along its trade routes, but they faced discrimination in European colonies and did not enjoy equal status with Christians.</a:t>
            </a:r>
          </a:p>
          <a:p>
            <a:endParaRPr lang="en-US" sz="1200" b="0" dirty="0" smtClean="0">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0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36</a:t>
            </a:fld>
            <a:endParaRPr lang="en-US"/>
          </a:p>
        </p:txBody>
      </p:sp>
    </p:spTree>
    <p:extLst>
      <p:ext uri="{BB962C8B-B14F-4D97-AF65-F5344CB8AC3E}">
        <p14:creationId xmlns:p14="http://schemas.microsoft.com/office/powerpoint/2010/main" val="10079053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37</a:t>
            </a:fld>
            <a:endParaRPr lang="en-US"/>
          </a:p>
        </p:txBody>
      </p:sp>
    </p:spTree>
    <p:extLst>
      <p:ext uri="{BB962C8B-B14F-4D97-AF65-F5344CB8AC3E}">
        <p14:creationId xmlns:p14="http://schemas.microsoft.com/office/powerpoint/2010/main" val="1115584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38</a:t>
            </a:fld>
            <a:endParaRPr lang="en-US"/>
          </a:p>
        </p:txBody>
      </p:sp>
    </p:spTree>
    <p:extLst>
      <p:ext uri="{BB962C8B-B14F-4D97-AF65-F5344CB8AC3E}">
        <p14:creationId xmlns:p14="http://schemas.microsoft.com/office/powerpoint/2010/main" val="24941819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39</a:t>
            </a:fld>
            <a:endParaRPr lang="en-US"/>
          </a:p>
        </p:txBody>
      </p:sp>
    </p:spTree>
    <p:extLst>
      <p:ext uri="{BB962C8B-B14F-4D97-AF65-F5344CB8AC3E}">
        <p14:creationId xmlns:p14="http://schemas.microsoft.com/office/powerpoint/2010/main" val="39211056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V. The Atlantic World and Global Trade</a:t>
            </a:r>
          </a:p>
          <a:p>
            <a:endParaRPr lang="en-US" dirty="0" smtClean="0"/>
          </a:p>
          <a:p>
            <a:r>
              <a:rPr lang="en-US" sz="1000" b="1" dirty="0" smtClean="0">
                <a:latin typeface="Arial" panose="020B0604020202020204" pitchFamily="34" charset="0"/>
                <a:cs typeface="Arial" panose="020B0604020202020204" pitchFamily="34" charset="0"/>
              </a:rPr>
              <a:t>E. The Atlantic Enlightenment</a:t>
            </a:r>
          </a:p>
          <a:p>
            <a:r>
              <a:rPr lang="en-US" sz="1200" kern="1200" dirty="0" smtClean="0">
                <a:solidFill>
                  <a:schemeClr val="tx1"/>
                </a:solidFill>
                <a:effectLst/>
                <a:latin typeface="Verdana" pitchFamily="-108" charset="0"/>
                <a:ea typeface="+mn-ea"/>
                <a:cs typeface="+mn-cs"/>
              </a:rPr>
              <a:t>1. The colonies of British North America adopted the Scottish model of the Enlightenment, emphasizing pragmatism, self-improvement and ethical conduct; Enlightenment ideas were spread through the growing church-based colleges and universities. </a:t>
            </a:r>
          </a:p>
          <a:p>
            <a:r>
              <a:rPr lang="en-US" sz="1200" kern="1200" dirty="0" smtClean="0">
                <a:solidFill>
                  <a:schemeClr val="tx1"/>
                </a:solidFill>
                <a:effectLst/>
                <a:latin typeface="Verdana" pitchFamily="-108" charset="0"/>
                <a:ea typeface="+mn-ea"/>
                <a:cs typeface="+mn-cs"/>
              </a:rPr>
              <a:t>2. Benjamin Franklin’s writings and political career epitomize the Scottish Enlightenment, combining the pragmatism and economic interests of the Scottish Enlightenment with deism and the constitutional theories of Locke, Rousseau, and Montesquieu. </a:t>
            </a:r>
          </a:p>
          <a:p>
            <a:r>
              <a:rPr lang="en-US" sz="1200" kern="1200" dirty="0" smtClean="0">
                <a:solidFill>
                  <a:schemeClr val="tx1"/>
                </a:solidFill>
                <a:effectLst/>
                <a:latin typeface="Verdana" pitchFamily="-108" charset="0"/>
                <a:ea typeface="+mn-ea"/>
                <a:cs typeface="+mn-cs"/>
              </a:rPr>
              <a:t>3. Educated elites in the Spanish American colonies produced their own reform ideas, spreading them through universities, newspapers, and salons. </a:t>
            </a:r>
          </a:p>
          <a:p>
            <a:r>
              <a:rPr lang="en-US" sz="1200" kern="1200" dirty="0" smtClean="0">
                <a:solidFill>
                  <a:schemeClr val="tx1"/>
                </a:solidFill>
                <a:effectLst/>
                <a:latin typeface="Verdana" pitchFamily="-108" charset="0"/>
                <a:ea typeface="+mn-ea"/>
                <a:cs typeface="+mn-cs"/>
              </a:rPr>
              <a:t>4. In all European colonies, one effect of Enlightenment thought was to encourage colonists to criticize the policies of the mother country and aspire toward greater autonomy. </a:t>
            </a:r>
          </a:p>
          <a:p>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40</a:t>
            </a:fld>
            <a:endParaRPr lang="en-US"/>
          </a:p>
        </p:txBody>
      </p:sp>
    </p:spTree>
    <p:extLst>
      <p:ext uri="{BB962C8B-B14F-4D97-AF65-F5344CB8AC3E}">
        <p14:creationId xmlns:p14="http://schemas.microsoft.com/office/powerpoint/2010/main" val="29374282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41</a:t>
            </a:fld>
            <a:endParaRPr lang="en-US"/>
          </a:p>
        </p:txBody>
      </p:sp>
    </p:spTree>
    <p:extLst>
      <p:ext uri="{BB962C8B-B14F-4D97-AF65-F5344CB8AC3E}">
        <p14:creationId xmlns:p14="http://schemas.microsoft.com/office/powerpoint/2010/main" val="29778798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base" latinLnBrk="0" hangingPunct="1">
              <a:lnSpc>
                <a:spcPct val="100000"/>
              </a:lnSpc>
              <a:spcBef>
                <a:spcPct val="30000"/>
              </a:spcBef>
              <a:spcAft>
                <a:spcPct val="0"/>
              </a:spcAft>
              <a:buClrTx/>
              <a:buSzTx/>
              <a:buFontTx/>
              <a:buAutoNum type="romanUcPeriod"/>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Working the Land</a:t>
            </a:r>
          </a:p>
          <a:p>
            <a:endParaRPr lang="en-US" dirty="0" smtClean="0"/>
          </a:p>
          <a:p>
            <a:r>
              <a:rPr lang="en-US" sz="1000" b="1" dirty="0" smtClean="0">
                <a:latin typeface="Arial" panose="020B0604020202020204" pitchFamily="34" charset="0"/>
                <a:cs typeface="Arial" panose="020B0604020202020204" pitchFamily="34" charset="0"/>
              </a:rPr>
              <a:t>B. New Methods of Agriculture</a:t>
            </a:r>
          </a:p>
          <a:p>
            <a:r>
              <a:rPr lang="en-US" sz="1200" kern="1200" dirty="0" smtClean="0">
                <a:solidFill>
                  <a:schemeClr val="tx1"/>
                </a:solidFill>
                <a:effectLst/>
                <a:latin typeface="Verdana" pitchFamily="-108" charset="0"/>
                <a:ea typeface="+mn-ea"/>
                <a:cs typeface="+mn-cs"/>
              </a:rPr>
              <a:t>1. New ways of rotating crops, which allowed farmers to forgo the unproductive fallow period and keep land in continuous cultivation, resulted in significant gains in agricultural productivity. </a:t>
            </a:r>
          </a:p>
          <a:p>
            <a:r>
              <a:rPr lang="en-US" sz="1200" kern="1200" dirty="0" smtClean="0">
                <a:solidFill>
                  <a:schemeClr val="tx1"/>
                </a:solidFill>
                <a:effectLst/>
                <a:latin typeface="Verdana" pitchFamily="-108" charset="0"/>
                <a:ea typeface="+mn-ea"/>
                <a:cs typeface="+mn-cs"/>
              </a:rPr>
              <a:t>2. Alternating grain with clover and other crops that restored nutrients to the soil yielded more fodder, hay, and vegetables, allowing peasants to build up their herds of cattle and sheep, which in turn meant more meat and dairy products and more manure for fertilizer, as well as power to pull ploughs and carts. </a:t>
            </a:r>
          </a:p>
          <a:p>
            <a:r>
              <a:rPr lang="en-US" sz="1200" kern="1200" dirty="0" smtClean="0">
                <a:solidFill>
                  <a:schemeClr val="tx1"/>
                </a:solidFill>
                <a:effectLst/>
                <a:latin typeface="Verdana" pitchFamily="-108" charset="0"/>
                <a:ea typeface="+mn-ea"/>
                <a:cs typeface="+mn-cs"/>
              </a:rPr>
              <a:t>3. The planting of new crops such as potatoes and many types of beans, which came to Europe through the Columbian exchange, also supplemented peasants’ meager diet.</a:t>
            </a:r>
          </a:p>
          <a:p>
            <a:r>
              <a:rPr lang="en-US" sz="1000" kern="1200" dirty="0" smtClean="0">
                <a:solidFill>
                  <a:schemeClr val="tx1"/>
                </a:solidFill>
                <a:effectLst/>
                <a:latin typeface="Verdana" pitchFamily="-108" charset="0"/>
                <a:ea typeface="+mn-ea"/>
                <a:cs typeface="+mn-cs"/>
              </a:rPr>
              <a:t>4. Advocates of the new crop rotations argued that innovating agriculturalists needed to enclose and consolidate their scattered holdings and the village’s natural pasturelands into compact, fenced-in fields in order to farm more effectively. This movement, known as enclosure, meant a revolution in village life and organization, but proponents considered it the necessary price of technical progress.</a:t>
            </a:r>
          </a:p>
          <a:p>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4</a:t>
            </a:fld>
            <a:endParaRPr lang="en-US"/>
          </a:p>
        </p:txBody>
      </p:sp>
    </p:spTree>
    <p:extLst>
      <p:ext uri="{BB962C8B-B14F-4D97-AF65-F5344CB8AC3E}">
        <p14:creationId xmlns:p14="http://schemas.microsoft.com/office/powerpoint/2010/main" val="27440096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V. The Atlantic World and Global Trade</a:t>
            </a:r>
          </a:p>
          <a:p>
            <a:r>
              <a:rPr lang="en-US" sz="1000" b="1" dirty="0" smtClean="0">
                <a:latin typeface="Arial" panose="020B0604020202020204" pitchFamily="34" charset="0"/>
                <a:cs typeface="Arial" panose="020B0604020202020204" pitchFamily="34" charset="0"/>
              </a:rPr>
              <a:t>F. Trade and Empire</a:t>
            </a:r>
            <a:r>
              <a:rPr lang="en-US" sz="1000" b="1" baseline="0" dirty="0" smtClean="0">
                <a:latin typeface="Arial" panose="020B0604020202020204" pitchFamily="34" charset="0"/>
                <a:cs typeface="Arial" panose="020B0604020202020204" pitchFamily="34" charset="0"/>
              </a:rPr>
              <a:t> in Asia and the Pacific</a:t>
            </a:r>
          </a:p>
          <a:p>
            <a:r>
              <a:rPr lang="en-US" sz="1050" kern="1200" dirty="0" smtClean="0">
                <a:solidFill>
                  <a:schemeClr val="tx1"/>
                </a:solidFill>
                <a:effectLst/>
                <a:latin typeface="Verdana" pitchFamily="-108" charset="0"/>
                <a:ea typeface="+mn-ea"/>
                <a:cs typeface="+mn-cs"/>
              </a:rPr>
              <a:t>1. Unlike the Portuguese, the Dutch transformed the Indian Ocean trading world by establishing outright control of East Indian states and peoples and reducing them to dependents.</a:t>
            </a:r>
          </a:p>
          <a:p>
            <a:r>
              <a:rPr lang="en-US" sz="1050" kern="1200" dirty="0" smtClean="0">
                <a:solidFill>
                  <a:schemeClr val="tx1"/>
                </a:solidFill>
                <a:effectLst/>
                <a:latin typeface="Verdana" pitchFamily="-108" charset="0"/>
                <a:ea typeface="+mn-ea"/>
                <a:cs typeface="+mn-cs"/>
              </a:rPr>
              <a:t>2. The Dutch hold in Asia faltered in the eighteenth century due to the Dutch East India Company’s failure to diversify to meet changing consumption patterns, even as fierce competition from the English East India Company (est. 1600) severely undercut Dutch trade.</a:t>
            </a:r>
          </a:p>
          <a:p>
            <a:r>
              <a:rPr lang="en-US" sz="1050" kern="1200" dirty="0" smtClean="0">
                <a:solidFill>
                  <a:schemeClr val="tx1"/>
                </a:solidFill>
                <a:effectLst/>
                <a:latin typeface="Verdana" pitchFamily="-108" charset="0"/>
                <a:ea typeface="+mn-ea"/>
                <a:cs typeface="+mn-cs"/>
              </a:rPr>
              <a:t>3. Britain struggled for a foothold in Asia until 1716, when the Mughals conceded empire-wide trading privileges. As Mughal power waned, the British East India Company agents increasingly intervened in local affairs and made alliances with, or waged war against, Indian princes.</a:t>
            </a:r>
          </a:p>
          <a:p>
            <a:r>
              <a:rPr lang="en-US" sz="1200" kern="1200" dirty="0" smtClean="0">
                <a:solidFill>
                  <a:schemeClr val="tx1"/>
                </a:solidFill>
                <a:effectLst/>
                <a:latin typeface="Verdana" pitchFamily="-108" charset="0"/>
                <a:ea typeface="+mn-ea"/>
                <a:cs typeface="+mn-cs"/>
              </a:rPr>
              <a:t>4</a:t>
            </a:r>
            <a:r>
              <a:rPr lang="en-US" sz="1000" kern="1200" dirty="0" smtClean="0">
                <a:solidFill>
                  <a:schemeClr val="tx1"/>
                </a:solidFill>
                <a:effectLst/>
                <a:latin typeface="Verdana" pitchFamily="-108" charset="0"/>
                <a:ea typeface="+mn-ea"/>
                <a:cs typeface="+mn-cs"/>
              </a:rPr>
              <a:t>. In 1765 the Mughal shah granted the East India Company the right to civil administration and tax collection in Bengal and neighboring provinces. By the early nineteenth century, the company had overcome vigorous Indian resistance to gain economic and political dominance of much of the Indian subcontinent.</a:t>
            </a:r>
          </a:p>
          <a:p>
            <a:r>
              <a:rPr lang="en-US" sz="1000" kern="1200" dirty="0" smtClean="0">
                <a:solidFill>
                  <a:schemeClr val="tx1"/>
                </a:solidFill>
                <a:effectLst/>
                <a:latin typeface="Verdana" pitchFamily="-108" charset="0"/>
                <a:ea typeface="+mn-ea"/>
                <a:cs typeface="+mn-cs"/>
              </a:rPr>
              <a:t>5. Direct administration by the British government replaced the rule of the East India Company after a large-scale rebellion in 1857. </a:t>
            </a:r>
          </a:p>
          <a:p>
            <a:r>
              <a:rPr lang="en-US" sz="1000" kern="1200" dirty="0" smtClean="0">
                <a:solidFill>
                  <a:schemeClr val="tx1"/>
                </a:solidFill>
                <a:effectLst/>
                <a:latin typeface="Verdana" pitchFamily="-108" charset="0"/>
                <a:ea typeface="+mn-ea"/>
                <a:cs typeface="+mn-cs"/>
              </a:rPr>
              <a:t>6. The beginning of British settlement of the continent of Australia happened in the late eighteenth century, when the first colony was established using the labor of convicted prisoners forcibly transported from Britain.</a:t>
            </a:r>
          </a:p>
          <a:p>
            <a:r>
              <a:rPr lang="en-US" sz="1000" kern="1200" dirty="0" smtClean="0">
                <a:solidFill>
                  <a:schemeClr val="tx1"/>
                </a:solidFill>
                <a:effectLst/>
                <a:latin typeface="Verdana" pitchFamily="-108" charset="0"/>
                <a:ea typeface="+mn-ea"/>
                <a:cs typeface="+mn-cs"/>
              </a:rPr>
              <a:t>7. Trade in the Atlantic was inseparable from Asian commerce, and Europeans were increasingly found dominating commerce in both worlds.</a:t>
            </a:r>
          </a:p>
          <a:p>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42</a:t>
            </a:fld>
            <a:endParaRPr lang="en-US"/>
          </a:p>
        </p:txBody>
      </p:sp>
    </p:spTree>
    <p:extLst>
      <p:ext uri="{BB962C8B-B14F-4D97-AF65-F5344CB8AC3E}">
        <p14:creationId xmlns:p14="http://schemas.microsoft.com/office/powerpoint/2010/main" val="4139401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43</a:t>
            </a:fld>
            <a:endParaRPr lang="en-US"/>
          </a:p>
        </p:txBody>
      </p:sp>
    </p:spTree>
    <p:extLst>
      <p:ext uri="{BB962C8B-B14F-4D97-AF65-F5344CB8AC3E}">
        <p14:creationId xmlns:p14="http://schemas.microsoft.com/office/powerpoint/2010/main" val="28516656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44</a:t>
            </a:fld>
            <a:endParaRPr lang="en-US"/>
          </a:p>
        </p:txBody>
      </p:sp>
    </p:spTree>
    <p:extLst>
      <p:ext uri="{BB962C8B-B14F-4D97-AF65-F5344CB8AC3E}">
        <p14:creationId xmlns:p14="http://schemas.microsoft.com/office/powerpoint/2010/main" val="42736679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base" latinLnBrk="0" hangingPunct="1">
              <a:lnSpc>
                <a:spcPct val="100000"/>
              </a:lnSpc>
              <a:spcBef>
                <a:spcPct val="30000"/>
              </a:spcBef>
              <a:spcAft>
                <a:spcPct val="0"/>
              </a:spcAft>
              <a:buClrTx/>
              <a:buSzTx/>
              <a:buFontTx/>
              <a:buAutoNum type="romanUcPeriod"/>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Working the Land</a:t>
            </a:r>
          </a:p>
          <a:p>
            <a:endParaRPr lang="en-US" dirty="0" smtClean="0"/>
          </a:p>
          <a:p>
            <a:r>
              <a:rPr lang="en-US" sz="1000" b="1" dirty="0" smtClean="0">
                <a:latin typeface="Arial" panose="020B0604020202020204" pitchFamily="34" charset="0"/>
                <a:cs typeface="Arial" panose="020B0604020202020204" pitchFamily="34" charset="0"/>
              </a:rPr>
              <a:t>C. The Leadership of the Low Countries and England</a:t>
            </a:r>
          </a:p>
          <a:p>
            <a:r>
              <a:rPr lang="en-US" sz="1200" kern="1200" dirty="0" smtClean="0">
                <a:solidFill>
                  <a:schemeClr val="tx1"/>
                </a:solidFill>
                <a:effectLst/>
                <a:latin typeface="Verdana" pitchFamily="-108" charset="0"/>
                <a:ea typeface="+mn-ea"/>
                <a:cs typeface="+mn-cs"/>
              </a:rPr>
              <a:t>1. The Dutch Republic was densely populated, and in order to feed themselves, the Dutch sought maximum yields from their land and strove to increase the cultivated area through the steady draining of marshes and swamps. In the first half of the seventeenth century, Dutch experts contributed to draining the extensive marshes, or fens, of wet and rainy England; their efforts converted swampy wilderness into thousands of acres of productive land.</a:t>
            </a:r>
          </a:p>
          <a:p>
            <a:r>
              <a:rPr lang="en-US" sz="1200" kern="1200" dirty="0" smtClean="0">
                <a:solidFill>
                  <a:schemeClr val="tx1"/>
                </a:solidFill>
                <a:effectLst/>
                <a:latin typeface="Verdana" pitchFamily="-108" charset="0"/>
                <a:ea typeface="+mn-ea"/>
                <a:cs typeface="+mn-cs"/>
              </a:rPr>
              <a:t>2. </a:t>
            </a:r>
            <a:r>
              <a:rPr lang="en-US" sz="1200" kern="1200" dirty="0" err="1" smtClean="0">
                <a:solidFill>
                  <a:schemeClr val="tx1"/>
                </a:solidFill>
                <a:effectLst/>
                <a:latin typeface="Verdana" pitchFamily="-108" charset="0"/>
                <a:ea typeface="+mn-ea"/>
                <a:cs typeface="+mn-cs"/>
              </a:rPr>
              <a:t>Jethro</a:t>
            </a:r>
            <a:r>
              <a:rPr lang="en-US" sz="1200" kern="1200" dirty="0" smtClean="0">
                <a:solidFill>
                  <a:schemeClr val="tx1"/>
                </a:solidFill>
                <a:effectLst/>
                <a:latin typeface="Verdana" pitchFamily="-108" charset="0"/>
                <a:ea typeface="+mn-ea"/>
                <a:cs typeface="+mn-cs"/>
              </a:rPr>
              <a:t> </a:t>
            </a:r>
            <a:r>
              <a:rPr lang="en-US" sz="1200" kern="1200" dirty="0" err="1" smtClean="0">
                <a:solidFill>
                  <a:schemeClr val="tx1"/>
                </a:solidFill>
                <a:effectLst/>
                <a:latin typeface="Verdana" pitchFamily="-108" charset="0"/>
                <a:ea typeface="+mn-ea"/>
                <a:cs typeface="+mn-cs"/>
              </a:rPr>
              <a:t>Tull</a:t>
            </a:r>
            <a:r>
              <a:rPr lang="en-US" sz="1200" kern="1200" dirty="0" smtClean="0">
                <a:solidFill>
                  <a:schemeClr val="tx1"/>
                </a:solidFill>
                <a:effectLst/>
                <a:latin typeface="Verdana" pitchFamily="-108" charset="0"/>
                <a:ea typeface="+mn-ea"/>
                <a:cs typeface="+mn-cs"/>
              </a:rPr>
              <a:t> (1674–1741), an important English innovator who tried to develop better farming methods through empirical research, advocated using horses rather than oxen for plowing and sowing seed with drilling equipment for even distribution at the proper depth.</a:t>
            </a:r>
          </a:p>
          <a:p>
            <a:r>
              <a:rPr lang="en-US" sz="1200" kern="1200" dirty="0" smtClean="0">
                <a:solidFill>
                  <a:schemeClr val="tx1"/>
                </a:solidFill>
                <a:effectLst/>
                <a:latin typeface="Verdana" pitchFamily="-108" charset="0"/>
                <a:ea typeface="+mn-ea"/>
                <a:cs typeface="+mn-cs"/>
              </a:rPr>
              <a:t>3. Improvements in livestock developed from selective breeding methods.</a:t>
            </a:r>
          </a:p>
          <a:p>
            <a:r>
              <a:rPr lang="en-US" sz="1000" kern="1200" dirty="0" smtClean="0">
                <a:solidFill>
                  <a:schemeClr val="tx1"/>
                </a:solidFill>
                <a:effectLst/>
                <a:latin typeface="Verdana" pitchFamily="-108" charset="0"/>
                <a:ea typeface="+mn-ea"/>
                <a:cs typeface="+mn-cs"/>
              </a:rPr>
              <a:t>4. More than half the farmland in England was enclosed through private initiatives prior to 1700; from the 1760s to 1815, acts of Parliament enclosed most of the remaining common land. Agricultural experimentalists celebrated large-scale enclosure as necessary for progress, a claim that many contemporaries echoed, although recent research has shown that regions that retained open-field farming also adopted crop rotation and other innovations. </a:t>
            </a:r>
          </a:p>
        </p:txBody>
      </p:sp>
      <p:sp>
        <p:nvSpPr>
          <p:cNvPr id="4" name="Slide Number Placeholder 3"/>
          <p:cNvSpPr>
            <a:spLocks noGrp="1"/>
          </p:cNvSpPr>
          <p:nvPr>
            <p:ph type="sldNum" sz="quarter" idx="10"/>
          </p:nvPr>
        </p:nvSpPr>
        <p:spPr/>
        <p:txBody>
          <a:bodyPr/>
          <a:lstStyle/>
          <a:p>
            <a:fld id="{55039406-2230-E743-A235-4F4937F475B6}" type="slidenum">
              <a:rPr lang="en-US" smtClean="0"/>
              <a:pPr/>
              <a:t>5</a:t>
            </a:fld>
            <a:endParaRPr lang="en-US"/>
          </a:p>
        </p:txBody>
      </p:sp>
    </p:spTree>
    <p:extLst>
      <p:ext uri="{BB962C8B-B14F-4D97-AF65-F5344CB8AC3E}">
        <p14:creationId xmlns:p14="http://schemas.microsoft.com/office/powerpoint/2010/main" val="23490255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base" latinLnBrk="0" hangingPunct="1">
              <a:lnSpc>
                <a:spcPct val="100000"/>
              </a:lnSpc>
              <a:spcBef>
                <a:spcPct val="30000"/>
              </a:spcBef>
              <a:spcAft>
                <a:spcPct val="0"/>
              </a:spcAft>
              <a:buClrTx/>
              <a:buSzTx/>
              <a:buFontTx/>
              <a:buAutoNum type="romanUcPeriod"/>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Working the Land</a:t>
            </a:r>
          </a:p>
          <a:p>
            <a:endParaRPr lang="en-US" dirty="0" smtClean="0"/>
          </a:p>
          <a:p>
            <a:r>
              <a:rPr lang="en-US" sz="1000" b="1" dirty="0" smtClean="0">
                <a:latin typeface="Arial" panose="020B0604020202020204" pitchFamily="34" charset="0"/>
                <a:cs typeface="Arial" panose="020B0604020202020204" pitchFamily="34" charset="0"/>
              </a:rPr>
              <a:t>C. The Leadership of the Low Countries and England</a:t>
            </a:r>
          </a:p>
          <a:p>
            <a:r>
              <a:rPr lang="en-US" sz="1000" kern="1200" dirty="0" smtClean="0">
                <a:solidFill>
                  <a:schemeClr val="tx1"/>
                </a:solidFill>
                <a:effectLst/>
                <a:latin typeface="Verdana" pitchFamily="-108" charset="0"/>
                <a:ea typeface="+mn-ea"/>
                <a:cs typeface="+mn-cs"/>
              </a:rPr>
              <a:t>5. Critics of enclosure emphasized the social upheaval that resulted from the elimination of common rights and the reduction of the access of poor men and women to the land. </a:t>
            </a:r>
          </a:p>
          <a:p>
            <a:r>
              <a:rPr lang="en-US" sz="1000" kern="1200" dirty="0" smtClean="0">
                <a:solidFill>
                  <a:schemeClr val="tx1"/>
                </a:solidFill>
                <a:effectLst/>
                <a:latin typeface="Verdana" pitchFamily="-108" charset="0"/>
                <a:ea typeface="+mn-ea"/>
                <a:cs typeface="+mn-cs"/>
              </a:rPr>
              <a:t>6. The enclosure movement gave rise to market-oriented estate agriculture and </a:t>
            </a:r>
            <a:r>
              <a:rPr lang="en-US" sz="1000" kern="1200" dirty="0" err="1" smtClean="0">
                <a:solidFill>
                  <a:schemeClr val="tx1"/>
                </a:solidFill>
                <a:effectLst/>
                <a:latin typeface="Verdana" pitchFamily="-108" charset="0"/>
                <a:ea typeface="+mn-ea"/>
                <a:cs typeface="+mn-cs"/>
              </a:rPr>
              <a:t>proletarianization</a:t>
            </a:r>
            <a:r>
              <a:rPr lang="en-US" sz="1000" kern="1200" dirty="0" smtClean="0">
                <a:solidFill>
                  <a:schemeClr val="tx1"/>
                </a:solidFill>
                <a:effectLst/>
                <a:latin typeface="Verdana" pitchFamily="-108" charset="0"/>
                <a:ea typeface="+mn-ea"/>
                <a:cs typeface="+mn-cs"/>
              </a:rPr>
              <a:t>—the transformation of large numbers of small peasant farmers into landless rural wage earners. By the early nineteenth century, a minority of wealthy landowners held most of the land in England and leased their holdings to middle-size farmers, who relied on landless laborers for their workforce. </a:t>
            </a:r>
          </a:p>
          <a:p>
            <a:r>
              <a:rPr lang="en-US" sz="1000" kern="1200" dirty="0" smtClean="0">
                <a:solidFill>
                  <a:schemeClr val="tx1"/>
                </a:solidFill>
                <a:effectLst/>
                <a:latin typeface="Verdana" pitchFamily="-108" charset="0"/>
                <a:ea typeface="+mn-ea"/>
                <a:cs typeface="+mn-cs"/>
              </a:rPr>
              <a:t>7. Not only was the small landholder deprived of his land, but improvements in technology also meant fewer laborers were needed, which led to widespread unemployment in the countryside.</a:t>
            </a:r>
          </a:p>
        </p:txBody>
      </p:sp>
      <p:sp>
        <p:nvSpPr>
          <p:cNvPr id="4" name="Slide Number Placeholder 3"/>
          <p:cNvSpPr>
            <a:spLocks noGrp="1"/>
          </p:cNvSpPr>
          <p:nvPr>
            <p:ph type="sldNum" sz="quarter" idx="10"/>
          </p:nvPr>
        </p:nvSpPr>
        <p:spPr/>
        <p:txBody>
          <a:bodyPr/>
          <a:lstStyle/>
          <a:p>
            <a:fld id="{55039406-2230-E743-A235-4F4937F475B6}" type="slidenum">
              <a:rPr lang="en-US" smtClean="0"/>
              <a:pPr/>
              <a:t>6</a:t>
            </a:fld>
            <a:endParaRPr lang="en-US"/>
          </a:p>
        </p:txBody>
      </p:sp>
    </p:spTree>
    <p:extLst>
      <p:ext uri="{BB962C8B-B14F-4D97-AF65-F5344CB8AC3E}">
        <p14:creationId xmlns:p14="http://schemas.microsoft.com/office/powerpoint/2010/main" val="29047301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smtClean="0">
                <a:latin typeface="Arial" panose="020B0604020202020204" pitchFamily="34" charset="0"/>
                <a:cs typeface="Arial" panose="020B0604020202020204" pitchFamily="34" charset="0"/>
              </a:rPr>
              <a:t>II. The Beginning of the Population</a:t>
            </a:r>
            <a:r>
              <a:rPr lang="en-US" sz="1000" b="1" baseline="0" dirty="0" smtClean="0">
                <a:latin typeface="Arial" panose="020B0604020202020204" pitchFamily="34" charset="0"/>
                <a:cs typeface="Arial" panose="020B0604020202020204" pitchFamily="34" charset="0"/>
              </a:rPr>
              <a:t> Explosion</a:t>
            </a:r>
          </a:p>
          <a:p>
            <a:endParaRPr lang="en-US" sz="1000" b="1" baseline="0" dirty="0" smtClean="0">
              <a:latin typeface="Arial" panose="020B0604020202020204" pitchFamily="34" charset="0"/>
              <a:cs typeface="Arial" panose="020B0604020202020204" pitchFamily="34" charset="0"/>
            </a:endParaRPr>
          </a:p>
          <a:p>
            <a:pPr marL="228600" indent="-228600">
              <a:buAutoNum type="alphaUcPeriod"/>
            </a:pPr>
            <a:r>
              <a:rPr lang="en-US" sz="1000" b="1" baseline="0" dirty="0" smtClean="0">
                <a:latin typeface="Arial" panose="020B0604020202020204" pitchFamily="34" charset="0"/>
                <a:cs typeface="Arial" panose="020B0604020202020204" pitchFamily="34" charset="0"/>
              </a:rPr>
              <a:t>Long-Standing Obstacles to Population Growth</a:t>
            </a:r>
          </a:p>
          <a:p>
            <a:r>
              <a:rPr lang="en-US" sz="1200" kern="1200" dirty="0" smtClean="0">
                <a:solidFill>
                  <a:schemeClr val="tx1"/>
                </a:solidFill>
                <a:effectLst/>
                <a:latin typeface="Verdana" pitchFamily="-108" charset="0"/>
                <a:ea typeface="+mn-ea"/>
                <a:cs typeface="+mn-cs"/>
              </a:rPr>
              <a:t>1. Until 1700 the total population of Europe grew slowly much of the time, and it followed an irregular cyclical pattern, which both reflected and determined the availability and prices of food.</a:t>
            </a:r>
          </a:p>
          <a:p>
            <a:r>
              <a:rPr lang="en-US" sz="1200" kern="1200" dirty="0" smtClean="0">
                <a:solidFill>
                  <a:schemeClr val="tx1"/>
                </a:solidFill>
                <a:effectLst/>
                <a:latin typeface="Verdana" pitchFamily="-108" charset="0"/>
                <a:ea typeface="+mn-ea"/>
                <a:cs typeface="+mn-cs"/>
              </a:rPr>
              <a:t>2. By the mid-sixteenth century, Europe’s population had recovered from the ravages of the Black Death of 1348–1350; however, as population growth outstripped agricultural production, food prices rose more rapidly than wages, and living standards declined substantially. </a:t>
            </a:r>
          </a:p>
          <a:p>
            <a:r>
              <a:rPr lang="en-US" sz="1200" kern="1200" dirty="0" smtClean="0">
                <a:solidFill>
                  <a:schemeClr val="tx1"/>
                </a:solidFill>
                <a:effectLst/>
                <a:latin typeface="Verdana" pitchFamily="-108" charset="0"/>
                <a:ea typeface="+mn-ea"/>
                <a:cs typeface="+mn-cs"/>
              </a:rPr>
              <a:t>3. In seventeenth-century Europe, births and deaths, fertility and mortality, were in a crude but effective balance, and in normal years the population grew at a modest rate ranging from 0.5 to 1 percent.</a:t>
            </a:r>
          </a:p>
          <a:p>
            <a:r>
              <a:rPr lang="en-US" sz="1200" kern="1200" dirty="0" smtClean="0">
                <a:solidFill>
                  <a:schemeClr val="tx1"/>
                </a:solidFill>
                <a:effectLst/>
                <a:latin typeface="Verdana" pitchFamily="-108" charset="0"/>
                <a:ea typeface="+mn-ea"/>
                <a:cs typeface="+mn-cs"/>
              </a:rPr>
              <a:t>4. In certain abnormal years and tragic periods—due to the ravages of famine, epidemic disease, and war—many more people died than were born, and the total population of Europe fell sharply, even catastrophically.</a:t>
            </a:r>
          </a:p>
          <a:p>
            <a:r>
              <a:rPr lang="en-US" sz="1200" kern="1200" dirty="0" smtClean="0">
                <a:solidFill>
                  <a:schemeClr val="tx1"/>
                </a:solidFill>
                <a:effectLst/>
                <a:latin typeface="Verdana" pitchFamily="-108" charset="0"/>
                <a:ea typeface="+mn-ea"/>
                <a:cs typeface="+mn-cs"/>
              </a:rPr>
              <a:t>5. A number of years of modest growth were then necessary to make up for those losses, which effectively kept population growth in check until after 1700.</a:t>
            </a:r>
          </a:p>
          <a:p>
            <a:pPr marL="0" indent="0">
              <a:buNone/>
            </a:pPr>
            <a:endParaRPr lang="en-US" sz="1000" b="0" baseline="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8</a:t>
            </a:fld>
            <a:endParaRPr lang="en-US"/>
          </a:p>
        </p:txBody>
      </p:sp>
    </p:spTree>
    <p:extLst>
      <p:ext uri="{BB962C8B-B14F-4D97-AF65-F5344CB8AC3E}">
        <p14:creationId xmlns:p14="http://schemas.microsoft.com/office/powerpoint/2010/main" val="37333861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9</a:t>
            </a:fld>
            <a:endParaRPr lang="en-US"/>
          </a:p>
        </p:txBody>
      </p:sp>
    </p:spTree>
    <p:extLst>
      <p:ext uri="{BB962C8B-B14F-4D97-AF65-F5344CB8AC3E}">
        <p14:creationId xmlns:p14="http://schemas.microsoft.com/office/powerpoint/2010/main" val="8967420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II. The Beginning of the Population Explosion</a:t>
            </a:r>
          </a:p>
          <a:p>
            <a:endParaRPr lang="en-US" dirty="0" smtClean="0"/>
          </a:p>
          <a:p>
            <a:r>
              <a:rPr lang="en-US" sz="1000" b="1" dirty="0" smtClean="0">
                <a:latin typeface="Arial" panose="020B0604020202020204" pitchFamily="34" charset="0"/>
                <a:cs typeface="Arial" panose="020B0604020202020204" pitchFamily="34" charset="0"/>
              </a:rPr>
              <a:t>B. The New Pattern of the Eighteenth Century</a:t>
            </a:r>
          </a:p>
          <a:p>
            <a:r>
              <a:rPr lang="en-US" sz="1200" kern="1200" dirty="0" smtClean="0">
                <a:solidFill>
                  <a:schemeClr val="tx1"/>
                </a:solidFill>
                <a:effectLst/>
                <a:latin typeface="Verdana" pitchFamily="-108" charset="0"/>
                <a:ea typeface="+mn-ea"/>
                <a:cs typeface="+mn-cs"/>
              </a:rPr>
              <a:t>1. The size of the European population grew markedly in the eighteenth century, with especially dramatic increases after about 1750.</a:t>
            </a:r>
          </a:p>
          <a:p>
            <a:r>
              <a:rPr lang="en-US" sz="1200" kern="1200" dirty="0" smtClean="0">
                <a:solidFill>
                  <a:schemeClr val="tx1"/>
                </a:solidFill>
                <a:effectLst/>
                <a:latin typeface="Verdana" pitchFamily="-108" charset="0"/>
                <a:ea typeface="+mn-ea"/>
                <a:cs typeface="+mn-cs"/>
              </a:rPr>
              <a:t>2. Although some areas saw an increase in birthrates, the basic cause of European population increase was a decline in mortality.</a:t>
            </a:r>
          </a:p>
          <a:p>
            <a:r>
              <a:rPr lang="en-US" sz="1200" kern="1200" dirty="0" smtClean="0">
                <a:solidFill>
                  <a:schemeClr val="tx1"/>
                </a:solidFill>
                <a:effectLst/>
                <a:latin typeface="Verdana" pitchFamily="-108" charset="0"/>
                <a:ea typeface="+mn-ea"/>
                <a:cs typeface="+mn-cs"/>
              </a:rPr>
              <a:t>3. A primary reason behind this decline was the mysterious disappearance of the bubonic plague after a 1720 outbreak in Marseilles.</a:t>
            </a:r>
          </a:p>
          <a:p>
            <a:r>
              <a:rPr lang="en-US" sz="1200" kern="1200" dirty="0" smtClean="0">
                <a:solidFill>
                  <a:schemeClr val="tx1"/>
                </a:solidFill>
                <a:effectLst/>
                <a:latin typeface="Verdana" pitchFamily="-108" charset="0"/>
                <a:ea typeface="+mn-ea"/>
                <a:cs typeface="+mn-cs"/>
              </a:rPr>
              <a:t>4. Inoculation against smallpox was developed in England, although, overall, advances in medical knowledge did little to reduce the death rate in this period. </a:t>
            </a:r>
          </a:p>
        </p:txBody>
      </p:sp>
      <p:sp>
        <p:nvSpPr>
          <p:cNvPr id="4" name="Slide Number Placeholder 3"/>
          <p:cNvSpPr>
            <a:spLocks noGrp="1"/>
          </p:cNvSpPr>
          <p:nvPr>
            <p:ph type="sldNum" sz="quarter" idx="10"/>
          </p:nvPr>
        </p:nvSpPr>
        <p:spPr/>
        <p:txBody>
          <a:bodyPr/>
          <a:lstStyle/>
          <a:p>
            <a:fld id="{55039406-2230-E743-A235-4F4937F475B6}" type="slidenum">
              <a:rPr lang="en-US" smtClean="0"/>
              <a:pPr/>
              <a:t>10</a:t>
            </a:fld>
            <a:endParaRPr lang="en-US"/>
          </a:p>
        </p:txBody>
      </p:sp>
    </p:spTree>
    <p:extLst>
      <p:ext uri="{BB962C8B-B14F-4D97-AF65-F5344CB8AC3E}">
        <p14:creationId xmlns:p14="http://schemas.microsoft.com/office/powerpoint/2010/main" val="24994483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59FFBDD9-5756-1046-ABF9-F71AE8FD51C9}"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2483124E-64E8-0848-8125-242AE1AF6CDC}"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F5DB6271-B8F7-F747-B5BC-6DEE673229F7}"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4091A13F-DE67-7A40-A8FD-26646D7A3F2E}"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3FF64708-6BEC-DD45-A85C-5809080191F8}"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632435D6-CB31-3E49-9655-89776AD3E7A6}"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smtClean="0"/>
            </a:lvl1pPr>
          </a:lstStyle>
          <a:p>
            <a:fld id="{80C24FDF-98AD-9D4C-968F-3A9C39E3B496}"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smtClean="0"/>
            </a:lvl1pPr>
          </a:lstStyle>
          <a:p>
            <a:fld id="{FD335054-6684-C148-A578-7F7699869620}"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smtClean="0"/>
            </a:lvl1pPr>
          </a:lstStyle>
          <a:p>
            <a:fld id="{1DE89724-9238-914E-BDE3-2CAD9163436A}"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3C97C042-6A84-E44A-BFA7-920922EA2BC1}"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E7A88B20-F18B-2741-BC06-FDDF4E80F2C0}"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9C535C6C-8624-9945-86A9-92BE1C768348}"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108" charset="0"/>
        </a:defRPr>
      </a:lvl2pPr>
      <a:lvl3pPr algn="ctr" rtl="0" fontAlgn="base">
        <a:spcBef>
          <a:spcPct val="0"/>
        </a:spcBef>
        <a:spcAft>
          <a:spcPct val="0"/>
        </a:spcAft>
        <a:defRPr sz="4400">
          <a:solidFill>
            <a:schemeClr val="tx2"/>
          </a:solidFill>
          <a:latin typeface="Arial" pitchFamily="-108" charset="0"/>
        </a:defRPr>
      </a:lvl3pPr>
      <a:lvl4pPr algn="ctr" rtl="0" fontAlgn="base">
        <a:spcBef>
          <a:spcPct val="0"/>
        </a:spcBef>
        <a:spcAft>
          <a:spcPct val="0"/>
        </a:spcAft>
        <a:defRPr sz="4400">
          <a:solidFill>
            <a:schemeClr val="tx2"/>
          </a:solidFill>
          <a:latin typeface="Arial" pitchFamily="-108" charset="0"/>
        </a:defRPr>
      </a:lvl4pPr>
      <a:lvl5pPr algn="ctr" rtl="0" fontAlgn="base">
        <a:spcBef>
          <a:spcPct val="0"/>
        </a:spcBef>
        <a:spcAft>
          <a:spcPct val="0"/>
        </a:spcAft>
        <a:defRPr sz="4400">
          <a:solidFill>
            <a:schemeClr val="tx2"/>
          </a:solidFill>
          <a:latin typeface="Arial" pitchFamily="-108" charset="0"/>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ＭＳ Ｐゴシック" pitchFamily="-108" charset="-128"/>
        </a:defRPr>
      </a:lvl2pPr>
      <a:lvl3pPr marL="1143000" indent="-228600" algn="l" rtl="0" fontAlgn="base">
        <a:spcBef>
          <a:spcPct val="20000"/>
        </a:spcBef>
        <a:spcAft>
          <a:spcPct val="0"/>
        </a:spcAft>
        <a:buChar char="•"/>
        <a:defRPr sz="2400">
          <a:solidFill>
            <a:schemeClr val="tx1"/>
          </a:solidFill>
          <a:latin typeface="+mn-lt"/>
          <a:ea typeface="ＭＳ Ｐゴシック" pitchFamily="-108" charset="-128"/>
        </a:defRPr>
      </a:lvl3pPr>
      <a:lvl4pPr marL="1600200" indent="-228600" algn="l" rtl="0" fontAlgn="base">
        <a:spcBef>
          <a:spcPct val="20000"/>
        </a:spcBef>
        <a:spcAft>
          <a:spcPct val="0"/>
        </a:spcAft>
        <a:buChar char="–"/>
        <a:defRPr sz="2000">
          <a:solidFill>
            <a:schemeClr val="tx1"/>
          </a:solidFill>
          <a:latin typeface="+mn-lt"/>
          <a:ea typeface="ＭＳ Ｐゴシック" pitchFamily="-108" charset="-128"/>
        </a:defRPr>
      </a:lvl4pPr>
      <a:lvl5pPr marL="2057400" indent="-228600" algn="l" rtl="0" fontAlgn="base">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55034" y="1253066"/>
            <a:ext cx="9033933" cy="2480733"/>
          </a:xfrm>
        </p:spPr>
        <p:txBody>
          <a:bodyPr/>
          <a:lstStyle/>
          <a:p>
            <a:r>
              <a:rPr lang="en-US" sz="6400" b="1" dirty="0" smtClean="0">
                <a:solidFill>
                  <a:srgbClr val="BC4322"/>
                </a:solidFill>
              </a:rPr>
              <a:t>A History of</a:t>
            </a:r>
            <a:br>
              <a:rPr lang="en-US" sz="6400" b="1" dirty="0" smtClean="0">
                <a:solidFill>
                  <a:srgbClr val="BC4322"/>
                </a:solidFill>
              </a:rPr>
            </a:br>
            <a:r>
              <a:rPr lang="en-US" sz="6400" b="1" dirty="0" smtClean="0">
                <a:solidFill>
                  <a:srgbClr val="BC4322"/>
                </a:solidFill>
              </a:rPr>
              <a:t>Western Society</a:t>
            </a:r>
            <a:r>
              <a:rPr lang="en-US" sz="6400" b="1" dirty="0" smtClean="0">
                <a:solidFill>
                  <a:schemeClr val="tx1"/>
                </a:solidFill>
              </a:rPr>
              <a:t/>
            </a:r>
            <a:br>
              <a:rPr lang="en-US" sz="6400" b="1" dirty="0" smtClean="0">
                <a:solidFill>
                  <a:schemeClr val="tx1"/>
                </a:solidFill>
              </a:rPr>
            </a:br>
            <a:r>
              <a:rPr lang="en-US" sz="3000" b="1" dirty="0" smtClean="0">
                <a:solidFill>
                  <a:srgbClr val="1B1717"/>
                </a:solidFill>
              </a:rPr>
              <a:t>Twelfth Edition</a:t>
            </a:r>
            <a:endParaRPr lang="en-US" sz="3000" b="1" dirty="0">
              <a:solidFill>
                <a:srgbClr val="1B1717"/>
              </a:solidFill>
            </a:endParaRPr>
          </a:p>
        </p:txBody>
      </p:sp>
      <p:sp>
        <p:nvSpPr>
          <p:cNvPr id="111619" name="Rectangle 3"/>
          <p:cNvSpPr>
            <a:spLocks noGrp="1" noChangeArrowheads="1"/>
          </p:cNvSpPr>
          <p:nvPr>
            <p:ph type="subTitle" idx="1"/>
          </p:nvPr>
        </p:nvSpPr>
        <p:spPr>
          <a:xfrm>
            <a:off x="152400" y="3962400"/>
            <a:ext cx="8839200" cy="2438400"/>
          </a:xfrm>
        </p:spPr>
        <p:txBody>
          <a:bodyPr/>
          <a:lstStyle/>
          <a:p>
            <a:pPr>
              <a:lnSpc>
                <a:spcPct val="80000"/>
              </a:lnSpc>
            </a:pPr>
            <a:r>
              <a:rPr lang="en-US" b="1" dirty="0"/>
              <a:t>CHAPTER</a:t>
            </a:r>
            <a:r>
              <a:rPr lang="en-US" b="1" dirty="0" smtClean="0"/>
              <a:t> 17</a:t>
            </a:r>
            <a:endParaRPr lang="en-US" sz="4000" dirty="0" smtClean="0"/>
          </a:p>
          <a:p>
            <a:pPr>
              <a:lnSpc>
                <a:spcPct val="80000"/>
              </a:lnSpc>
            </a:pPr>
            <a:r>
              <a:rPr lang="en-US" sz="4000" dirty="0" smtClean="0"/>
              <a:t>The Expansion of Europe</a:t>
            </a:r>
          </a:p>
          <a:p>
            <a:r>
              <a:rPr lang="en-US" dirty="0" smtClean="0"/>
              <a:t>1650–1800</a:t>
            </a:r>
            <a:endParaRPr lang="en-US" dirty="0"/>
          </a:p>
        </p:txBody>
      </p:sp>
      <p:sp>
        <p:nvSpPr>
          <p:cNvPr id="111620" name="Text Box 4"/>
          <p:cNvSpPr txBox="1">
            <a:spLocks noChangeArrowheads="1"/>
          </p:cNvSpPr>
          <p:nvPr/>
        </p:nvSpPr>
        <p:spPr bwMode="auto">
          <a:xfrm>
            <a:off x="0" y="6327085"/>
            <a:ext cx="9144000" cy="530915"/>
          </a:xfrm>
          <a:prstGeom prst="rect">
            <a:avLst/>
          </a:prstGeom>
          <a:noFill/>
          <a:ln w="9525">
            <a:noFill/>
            <a:miter lim="800000"/>
            <a:headEnd/>
            <a:tailEnd/>
          </a:ln>
          <a:effectLst/>
        </p:spPr>
        <p:txBody>
          <a:bodyPr wrap="square" anchor="b">
            <a:prstTxWarp prst="textNoShape">
              <a:avLst/>
            </a:prstTxWarp>
            <a:spAutoFit/>
          </a:bodyPr>
          <a:lstStyle/>
          <a:p>
            <a:pPr algn="ctr">
              <a:spcBef>
                <a:spcPct val="50000"/>
              </a:spcBef>
            </a:pPr>
            <a:r>
              <a:rPr lang="en-US" sz="1200" b="1" dirty="0">
                <a:latin typeface="Arial" pitchFamily="-108" charset="0"/>
              </a:rPr>
              <a:t>Copyright © </a:t>
            </a:r>
            <a:r>
              <a:rPr lang="en-US" sz="1200" b="1" dirty="0" smtClean="0">
                <a:latin typeface="Arial" pitchFamily="-108" charset="0"/>
              </a:rPr>
              <a:t>2017 </a:t>
            </a:r>
            <a:r>
              <a:rPr lang="en-US" sz="1200" b="1" dirty="0">
                <a:latin typeface="Arial" pitchFamily="-108" charset="0"/>
              </a:rPr>
              <a:t>by Bedford/St. </a:t>
            </a:r>
            <a:r>
              <a:rPr lang="en-US" sz="1200" b="1" dirty="0" smtClean="0">
                <a:latin typeface="Arial" pitchFamily="-108" charset="0"/>
              </a:rPr>
              <a:t>Martin’s</a:t>
            </a:r>
          </a:p>
          <a:p>
            <a:pPr algn="ctr">
              <a:spcBef>
                <a:spcPct val="50000"/>
              </a:spcBef>
            </a:pPr>
            <a:r>
              <a:rPr lang="en-US" sz="1100" dirty="0" smtClean="0"/>
              <a:t>Distributed by Bedford/St. Martin's/Macmillan Higher Education strictly for use with its products; Not for redistribution.</a:t>
            </a:r>
            <a:endParaRPr lang="en-US" sz="1100" b="1" dirty="0">
              <a:latin typeface="Arial" pitchFamily="-108" charset="0"/>
            </a:endParaRPr>
          </a:p>
        </p:txBody>
      </p:sp>
      <p:sp>
        <p:nvSpPr>
          <p:cNvPr id="111621" name="Text Box 5"/>
          <p:cNvSpPr txBox="1">
            <a:spLocks noChangeArrowheads="1"/>
          </p:cNvSpPr>
          <p:nvPr/>
        </p:nvSpPr>
        <p:spPr bwMode="auto">
          <a:xfrm>
            <a:off x="419100" y="550333"/>
            <a:ext cx="8305800" cy="492443"/>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2600" dirty="0" smtClean="0">
                <a:latin typeface="Arial" pitchFamily="-108" charset="0"/>
              </a:rPr>
              <a:t>McKay • </a:t>
            </a:r>
            <a:r>
              <a:rPr lang="en-US" sz="2600" dirty="0" err="1" smtClean="0">
                <a:latin typeface="Arial" pitchFamily="-108" charset="0"/>
              </a:rPr>
              <a:t>Crowston</a:t>
            </a:r>
            <a:r>
              <a:rPr lang="en-US" sz="2600" dirty="0" smtClean="0">
                <a:latin typeface="Arial" pitchFamily="-108" charset="0"/>
              </a:rPr>
              <a:t> • </a:t>
            </a:r>
            <a:r>
              <a:rPr lang="en-US" sz="2600" dirty="0" err="1" smtClean="0">
                <a:latin typeface="Arial" pitchFamily="-108" charset="0"/>
              </a:rPr>
              <a:t>Wiesner</a:t>
            </a:r>
            <a:r>
              <a:rPr lang="en-US" sz="2600" dirty="0" smtClean="0">
                <a:latin typeface="Arial" pitchFamily="-108" charset="0"/>
              </a:rPr>
              <a:t>-Hanks • Perry</a:t>
            </a:r>
            <a:endParaRPr lang="en-US" sz="2600" dirty="0">
              <a:latin typeface="Arial" pitchFamily="-108" charset="0"/>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II. The Beginning of the Population Explosion</a:t>
            </a:r>
            <a:endParaRPr lang="en-US" dirty="0"/>
          </a:p>
        </p:txBody>
      </p:sp>
      <p:sp>
        <p:nvSpPr>
          <p:cNvPr id="3" name="Content Placeholder 2"/>
          <p:cNvSpPr>
            <a:spLocks noGrp="1"/>
          </p:cNvSpPr>
          <p:nvPr>
            <p:ph idx="1"/>
          </p:nvPr>
        </p:nvSpPr>
        <p:spPr>
          <a:xfrm>
            <a:off x="685800" y="1981200"/>
            <a:ext cx="7772400" cy="4876800"/>
          </a:xfrm>
        </p:spPr>
        <p:txBody>
          <a:bodyPr/>
          <a:lstStyle/>
          <a:p>
            <a:pPr marL="514350" indent="-514350">
              <a:buAutoNum type="alphaUcPeriod" startAt="2"/>
            </a:pPr>
            <a:r>
              <a:rPr lang="en-US" sz="2600" b="1" dirty="0" smtClean="0"/>
              <a:t>The New Pattern of the Eighteenth Century</a:t>
            </a:r>
          </a:p>
          <a:p>
            <a:pPr marL="514350" indent="-514350">
              <a:buAutoNum type="arabicPeriod"/>
            </a:pPr>
            <a:r>
              <a:rPr lang="en-US" sz="2600" dirty="0" smtClean="0"/>
              <a:t>Dramatic increases in population after 1750</a:t>
            </a:r>
          </a:p>
          <a:p>
            <a:pPr marL="514350" indent="-514350">
              <a:buAutoNum type="arabicPeriod"/>
            </a:pPr>
            <a:r>
              <a:rPr lang="en-US" sz="2600" dirty="0" smtClean="0"/>
              <a:t>Decline in mortality</a:t>
            </a:r>
          </a:p>
          <a:p>
            <a:pPr marL="514350" indent="-514350">
              <a:buAutoNum type="arabicPeriod"/>
            </a:pPr>
            <a:r>
              <a:rPr lang="en-US" sz="2600" dirty="0" smtClean="0"/>
              <a:t>Disappearance of the bubonic plague</a:t>
            </a:r>
          </a:p>
          <a:p>
            <a:pPr marL="514350" indent="-514350">
              <a:buAutoNum type="arabicPeriod"/>
            </a:pPr>
            <a:r>
              <a:rPr lang="en-US" sz="2600" dirty="0" smtClean="0"/>
              <a:t>Inoculation against smallpox</a:t>
            </a:r>
          </a:p>
        </p:txBody>
      </p:sp>
    </p:spTree>
    <p:extLst>
      <p:ext uri="{BB962C8B-B14F-4D97-AF65-F5344CB8AC3E}">
        <p14:creationId xmlns:p14="http://schemas.microsoft.com/office/powerpoint/2010/main" val="21159451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II. The Beginning of the Population Explosion</a:t>
            </a:r>
            <a:endParaRPr lang="en-US" dirty="0"/>
          </a:p>
        </p:txBody>
      </p:sp>
      <p:sp>
        <p:nvSpPr>
          <p:cNvPr id="3" name="Content Placeholder 2"/>
          <p:cNvSpPr>
            <a:spLocks noGrp="1"/>
          </p:cNvSpPr>
          <p:nvPr>
            <p:ph idx="1"/>
          </p:nvPr>
        </p:nvSpPr>
        <p:spPr>
          <a:xfrm>
            <a:off x="685800" y="1981200"/>
            <a:ext cx="7772400" cy="4876800"/>
          </a:xfrm>
        </p:spPr>
        <p:txBody>
          <a:bodyPr/>
          <a:lstStyle/>
          <a:p>
            <a:pPr marL="514350" indent="-514350">
              <a:buAutoNum type="alphaUcPeriod" startAt="2"/>
            </a:pPr>
            <a:r>
              <a:rPr lang="en-US" sz="2600" b="1" dirty="0" smtClean="0"/>
              <a:t>The New Pattern of the Eighteenth Century</a:t>
            </a:r>
          </a:p>
          <a:p>
            <a:pPr marL="514350" indent="-514350">
              <a:buFont typeface="+mj-lt"/>
              <a:buAutoNum type="arabicPeriod" startAt="5"/>
            </a:pPr>
            <a:r>
              <a:rPr lang="en-US" sz="2600" dirty="0" smtClean="0"/>
              <a:t>Improvements in water supply and sewage, drainage of swamps; reduced insect population</a:t>
            </a:r>
          </a:p>
          <a:p>
            <a:pPr marL="514350" indent="-514350">
              <a:buAutoNum type="arabicPeriod" startAt="5"/>
            </a:pPr>
            <a:r>
              <a:rPr lang="en-US" sz="2600" dirty="0" smtClean="0"/>
              <a:t>Better safeguards for food supply</a:t>
            </a:r>
          </a:p>
          <a:p>
            <a:pPr marL="514350" indent="-514350">
              <a:buAutoNum type="arabicPeriod" startAt="5"/>
            </a:pPr>
            <a:r>
              <a:rPr lang="en-US" sz="2600" dirty="0" smtClean="0"/>
              <a:t>Wars less destructive, food supply increased</a:t>
            </a:r>
            <a:endParaRPr lang="en-US" sz="2600" dirty="0"/>
          </a:p>
        </p:txBody>
      </p:sp>
    </p:spTree>
    <p:extLst>
      <p:ext uri="{BB962C8B-B14F-4D97-AF65-F5344CB8AC3E}">
        <p14:creationId xmlns:p14="http://schemas.microsoft.com/office/powerpoint/2010/main" val="9732199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ine graph shows the increase of the population in Europe from 1650 to 1850. Different colored lines represent different countries including East Prussia, Silesia, Bohemia, Sweden, Ireland, Spain, England, Italy, France, and Russia.&#10;The population in millions is plotted on the y axis while the year is plotted along the x axis. The graph shows the smallest populations in East Prussia, Silesia, Bohemia, and Sweden. All four have slow steady growth from 1700 on. Ireland has a significant change, starting at 2 million in 1700 and tripling to 6 million by 1850. England has the sharpest increase of all the countries, starting at 5 million in 1650 and more than tripling its population to 16 million by 1850. Spain starts at 7 million in 1650 and doubles to 14 million by 1850. Italy increases from 12 million in 1650 to 22 million in 1850. Of the more settled European nations, France has the most modest increase, going from 20 million in 1650 to 36 million in 1850. Like England, Russia also experiences a dramatic change, more than tripling from 16 million in 1650 to 60 million in 1850. "/>
          <p:cNvPicPr>
            <a:picLocks noChangeAspect="1"/>
          </p:cNvPicPr>
          <p:nvPr/>
        </p:nvPicPr>
        <p:blipFill>
          <a:blip r:embed="rId3"/>
          <a:stretch>
            <a:fillRect/>
          </a:stretch>
        </p:blipFill>
        <p:spPr>
          <a:xfrm>
            <a:off x="2438400" y="185928"/>
            <a:ext cx="4267200" cy="6486144"/>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painting of a bishop blessing victims of the plague of Marseilles. "/>
          <p:cNvPicPr>
            <a:picLocks noChangeAspect="1"/>
          </p:cNvPicPr>
          <p:nvPr/>
        </p:nvPicPr>
        <p:blipFill>
          <a:blip r:embed="rId3"/>
          <a:stretch>
            <a:fillRect/>
          </a:stretch>
        </p:blipFill>
        <p:spPr>
          <a:xfrm>
            <a:off x="944879" y="185927"/>
            <a:ext cx="7254240" cy="6486144"/>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III. The Growth of Rural Industry</a:t>
            </a:r>
            <a:endParaRPr lang="en-US" dirty="0"/>
          </a:p>
        </p:txBody>
      </p:sp>
      <p:sp>
        <p:nvSpPr>
          <p:cNvPr id="3" name="Content Placeholder 2"/>
          <p:cNvSpPr>
            <a:spLocks noGrp="1"/>
          </p:cNvSpPr>
          <p:nvPr>
            <p:ph idx="1"/>
          </p:nvPr>
        </p:nvSpPr>
        <p:spPr/>
        <p:txBody>
          <a:bodyPr/>
          <a:lstStyle/>
          <a:p>
            <a:pPr marL="514350" indent="-514350">
              <a:buAutoNum type="alphaUcPeriod"/>
            </a:pPr>
            <a:r>
              <a:rPr lang="en-US" sz="2600" b="1" dirty="0" smtClean="0"/>
              <a:t>The Putting-Out System</a:t>
            </a:r>
          </a:p>
          <a:p>
            <a:pPr marL="514350" indent="-514350">
              <a:buAutoNum type="arabicPeriod"/>
            </a:pPr>
            <a:r>
              <a:rPr lang="en-US" sz="2600" dirty="0" smtClean="0"/>
              <a:t>Cottage industry, the “putting-out system”</a:t>
            </a:r>
          </a:p>
          <a:p>
            <a:pPr marL="514350" indent="-514350">
              <a:buAutoNum type="arabicPeriod"/>
            </a:pPr>
            <a:r>
              <a:rPr lang="en-US" sz="2600" dirty="0" smtClean="0"/>
              <a:t>Industries grew in scale and complexity</a:t>
            </a:r>
          </a:p>
          <a:p>
            <a:pPr marL="514350" indent="-514350">
              <a:buAutoNum type="arabicPeriod"/>
            </a:pPr>
            <a:r>
              <a:rPr lang="en-US" sz="2600" dirty="0" smtClean="0"/>
              <a:t>Underemployed labor abundant</a:t>
            </a:r>
          </a:p>
          <a:p>
            <a:pPr marL="514350" indent="-514350">
              <a:buAutoNum type="arabicPeriod"/>
            </a:pPr>
            <a:r>
              <a:rPr lang="en-US" sz="2600" dirty="0" smtClean="0"/>
              <a:t>Rural manufacturing most successful in England</a:t>
            </a:r>
          </a:p>
          <a:p>
            <a:pPr marL="514350" indent="-514350">
              <a:buAutoNum type="arabicPeriod"/>
            </a:pPr>
            <a:r>
              <a:rPr lang="en-US" sz="2600" dirty="0" smtClean="0"/>
              <a:t>Continental countries developed rural industry more slowly</a:t>
            </a:r>
          </a:p>
          <a:p>
            <a:pPr marL="514350" indent="-514350">
              <a:buAutoNum type="arabicPeriod"/>
            </a:pPr>
            <a:endParaRPr lang="en-US" sz="2600" dirty="0"/>
          </a:p>
        </p:txBody>
      </p:sp>
    </p:spTree>
    <p:extLst>
      <p:ext uri="{BB962C8B-B14F-4D97-AF65-F5344CB8AC3E}">
        <p14:creationId xmlns:p14="http://schemas.microsoft.com/office/powerpoint/2010/main" val="32429586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map shows the industry and population in 18th century Europe. &#10;The map shows that much of Europe had 50 to 100 people per square mile, with the exception of Switzerland, Hungary, Denmark, Prussia, and part of Spain, where there were fewer than 50 people per square mile. Large portions of France, Italy, Austria, Ireland, Great Britain, the Netherlands, and the Holy Roman Empire had more than 100 people per square mile. Textile production often took place in these more densely populated areas while metal production took place in areas &quot;in between&quot; where the population was between 50 and 100 people per square mile. &#10;"/>
          <p:cNvPicPr>
            <a:picLocks noChangeAspect="1"/>
          </p:cNvPicPr>
          <p:nvPr/>
        </p:nvPicPr>
        <p:blipFill>
          <a:blip r:embed="rId3"/>
          <a:stretch>
            <a:fillRect/>
          </a:stretch>
        </p:blipFill>
        <p:spPr>
          <a:xfrm>
            <a:off x="304800" y="283464"/>
            <a:ext cx="8534400" cy="6291072"/>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III. The Growth of Rural Industry</a:t>
            </a:r>
            <a:endParaRPr lang="en-US" dirty="0"/>
          </a:p>
        </p:txBody>
      </p:sp>
      <p:sp>
        <p:nvSpPr>
          <p:cNvPr id="3" name="Content Placeholder 2"/>
          <p:cNvSpPr>
            <a:spLocks noGrp="1"/>
          </p:cNvSpPr>
          <p:nvPr>
            <p:ph idx="1"/>
          </p:nvPr>
        </p:nvSpPr>
        <p:spPr>
          <a:xfrm>
            <a:off x="685799" y="1981200"/>
            <a:ext cx="8345905" cy="4114800"/>
          </a:xfrm>
        </p:spPr>
        <p:txBody>
          <a:bodyPr/>
          <a:lstStyle/>
          <a:p>
            <a:pPr marL="514350" indent="-514350">
              <a:buAutoNum type="alphaUcPeriod" startAt="2"/>
            </a:pPr>
            <a:r>
              <a:rPr lang="en-US" sz="2600" b="1" dirty="0" smtClean="0"/>
              <a:t>The Lives of Rural Textile Workers</a:t>
            </a:r>
          </a:p>
          <a:p>
            <a:pPr marL="514350" indent="-514350">
              <a:buAutoNum type="arabicPeriod"/>
            </a:pPr>
            <a:r>
              <a:rPr lang="en-US" sz="2600" dirty="0" smtClean="0"/>
              <a:t>Textile industry employed the most people in Europe</a:t>
            </a:r>
          </a:p>
          <a:p>
            <a:pPr marL="514350" indent="-514350">
              <a:buAutoNum type="arabicPeriod"/>
            </a:pPr>
            <a:r>
              <a:rPr lang="en-US" sz="2600" dirty="0" smtClean="0"/>
              <a:t>Handloom weaving</a:t>
            </a:r>
          </a:p>
          <a:p>
            <a:pPr marL="514350" indent="-514350">
              <a:buAutoNum type="arabicPeriod"/>
            </a:pPr>
            <a:r>
              <a:rPr lang="en-US" sz="2600" dirty="0" smtClean="0"/>
              <a:t>Merchants hired wives and daughters to spin</a:t>
            </a:r>
          </a:p>
          <a:p>
            <a:pPr marL="514350" indent="-514350">
              <a:buAutoNum type="arabicPeriod"/>
            </a:pPr>
            <a:r>
              <a:rPr lang="en-US" sz="2600" dirty="0" smtClean="0"/>
              <a:t>Mutual suspicion between workers and employers</a:t>
            </a:r>
          </a:p>
        </p:txBody>
      </p:sp>
    </p:spTree>
    <p:extLst>
      <p:ext uri="{BB962C8B-B14F-4D97-AF65-F5344CB8AC3E}">
        <p14:creationId xmlns:p14="http://schemas.microsoft.com/office/powerpoint/2010/main" val="25978768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III. The Growth of Rural Industry</a:t>
            </a:r>
            <a:endParaRPr lang="en-US" dirty="0"/>
          </a:p>
        </p:txBody>
      </p:sp>
      <p:sp>
        <p:nvSpPr>
          <p:cNvPr id="3" name="Content Placeholder 2"/>
          <p:cNvSpPr>
            <a:spLocks noGrp="1"/>
          </p:cNvSpPr>
          <p:nvPr>
            <p:ph idx="1"/>
          </p:nvPr>
        </p:nvSpPr>
        <p:spPr>
          <a:xfrm>
            <a:off x="685799" y="1981200"/>
            <a:ext cx="8345905" cy="4114800"/>
          </a:xfrm>
        </p:spPr>
        <p:txBody>
          <a:bodyPr/>
          <a:lstStyle/>
          <a:p>
            <a:pPr marL="514350" indent="-514350">
              <a:buAutoNum type="alphaUcPeriod" startAt="2"/>
            </a:pPr>
            <a:r>
              <a:rPr lang="en-US" sz="2600" b="1" dirty="0" smtClean="0"/>
              <a:t>The Lives of Rural Textile Workers</a:t>
            </a:r>
          </a:p>
          <a:p>
            <a:pPr marL="514350" indent="-514350">
              <a:buFont typeface="+mj-lt"/>
              <a:buAutoNum type="arabicPeriod" startAt="5"/>
            </a:pPr>
            <a:r>
              <a:rPr lang="en-US" sz="2600" dirty="0" smtClean="0"/>
              <a:t>Lower wages for female workers</a:t>
            </a:r>
          </a:p>
          <a:p>
            <a:pPr marL="514350" indent="-514350">
              <a:buAutoNum type="arabicPeriod" startAt="5"/>
            </a:pPr>
            <a:r>
              <a:rPr lang="en-US" sz="2600" dirty="0" smtClean="0"/>
              <a:t>Low wages to force the “idle” poor to be productive</a:t>
            </a:r>
          </a:p>
          <a:p>
            <a:pPr marL="514350" indent="-514350">
              <a:buAutoNum type="arabicPeriod" startAt="5"/>
            </a:pPr>
            <a:r>
              <a:rPr lang="en-US" sz="2600" dirty="0" smtClean="0"/>
              <a:t>New police powers over workers</a:t>
            </a:r>
          </a:p>
        </p:txBody>
      </p:sp>
    </p:spTree>
    <p:extLst>
      <p:ext uri="{BB962C8B-B14F-4D97-AF65-F5344CB8AC3E}">
        <p14:creationId xmlns:p14="http://schemas.microsoft.com/office/powerpoint/2010/main" val="18399001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painting of a textile factory where women beat out the woody part of several flax plants. "/>
          <p:cNvPicPr>
            <a:picLocks noChangeAspect="1"/>
          </p:cNvPicPr>
          <p:nvPr/>
        </p:nvPicPr>
        <p:blipFill>
          <a:blip r:embed="rId2"/>
          <a:stretch>
            <a:fillRect/>
          </a:stretch>
        </p:blipFill>
        <p:spPr>
          <a:xfrm>
            <a:off x="560832" y="192023"/>
            <a:ext cx="8022336" cy="6473952"/>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III. The Growth of Rural Industry</a:t>
            </a:r>
            <a:endParaRPr lang="en-US" dirty="0"/>
          </a:p>
        </p:txBody>
      </p:sp>
      <p:sp>
        <p:nvSpPr>
          <p:cNvPr id="3" name="Content Placeholder 2"/>
          <p:cNvSpPr>
            <a:spLocks noGrp="1"/>
          </p:cNvSpPr>
          <p:nvPr>
            <p:ph idx="1"/>
          </p:nvPr>
        </p:nvSpPr>
        <p:spPr/>
        <p:txBody>
          <a:bodyPr/>
          <a:lstStyle/>
          <a:p>
            <a:pPr marL="514350" indent="-514350">
              <a:buAutoNum type="alphaUcPeriod" startAt="3"/>
            </a:pPr>
            <a:r>
              <a:rPr lang="en-US" sz="2600" b="1" dirty="0" smtClean="0"/>
              <a:t>The Industrious Revolution</a:t>
            </a:r>
          </a:p>
          <a:p>
            <a:pPr marL="514350" indent="-514350">
              <a:buAutoNum type="arabicPeriod"/>
            </a:pPr>
            <a:r>
              <a:rPr lang="en-US" sz="2600" dirty="0" smtClean="0"/>
              <a:t>Households stepped up the pace of work</a:t>
            </a:r>
          </a:p>
          <a:p>
            <a:pPr marL="514350" indent="-514350">
              <a:buAutoNum type="arabicPeriod"/>
            </a:pPr>
            <a:r>
              <a:rPr lang="en-US" sz="2600" dirty="0" smtClean="0"/>
              <a:t>Rural and urban wage workers</a:t>
            </a:r>
          </a:p>
          <a:p>
            <a:pPr marL="514350" indent="-514350">
              <a:buAutoNum type="arabicPeriod"/>
            </a:pPr>
            <a:r>
              <a:rPr lang="en-US" sz="2600" dirty="0" smtClean="0"/>
              <a:t>Women worked menial, tedious jobs for low wages, but had a greater role in the household</a:t>
            </a:r>
          </a:p>
          <a:p>
            <a:pPr marL="514350" indent="-514350">
              <a:buAutoNum type="arabicPeriod"/>
            </a:pPr>
            <a:r>
              <a:rPr lang="en-US" sz="2600" dirty="0" smtClean="0"/>
              <a:t>Market-produced versus homemade goods</a:t>
            </a:r>
          </a:p>
          <a:p>
            <a:pPr marL="514350" indent="-514350">
              <a:buAutoNum type="arabicPeriod"/>
            </a:pPr>
            <a:endParaRPr lang="en-US" sz="2600" dirty="0" smtClean="0"/>
          </a:p>
        </p:txBody>
      </p:sp>
    </p:spTree>
    <p:extLst>
      <p:ext uri="{BB962C8B-B14F-4D97-AF65-F5344CB8AC3E}">
        <p14:creationId xmlns:p14="http://schemas.microsoft.com/office/powerpoint/2010/main" val="23967339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Port of Bristol Starting in the Late Seventeenth Century the English Port of Bristol Prospered Through Colonial Trade With the West Indies and North America. in the Eighteenth Century It Became a Major Hub of the Slave Trade, Shipping Finished Goods To Africa to Purchase Captives, Who Were In Turn Transported to the Americas In Exchange for Sugar, Rum, and Tobacco For English Markets."/>
          <p:cNvPicPr>
            <a:picLocks noChangeAspect="1"/>
          </p:cNvPicPr>
          <p:nvPr/>
        </p:nvPicPr>
        <p:blipFill>
          <a:blip r:embed="rId3"/>
          <a:stretch>
            <a:fillRect/>
          </a:stretch>
        </p:blipFill>
        <p:spPr>
          <a:xfrm>
            <a:off x="643128" y="185927"/>
            <a:ext cx="7857744" cy="6486144"/>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mn-lt"/>
              </a:rPr>
              <a:t>IV. The Debate over Urban Guilds</a:t>
            </a:r>
            <a:endParaRPr lang="en-US" sz="3600" b="1" dirty="0">
              <a:latin typeface="+mn-lt"/>
            </a:endParaRPr>
          </a:p>
        </p:txBody>
      </p:sp>
      <p:sp>
        <p:nvSpPr>
          <p:cNvPr id="3" name="Content Placeholder 2"/>
          <p:cNvSpPr>
            <a:spLocks noGrp="1"/>
          </p:cNvSpPr>
          <p:nvPr>
            <p:ph idx="1"/>
          </p:nvPr>
        </p:nvSpPr>
        <p:spPr>
          <a:xfrm>
            <a:off x="685799" y="1981200"/>
            <a:ext cx="7960895" cy="4114800"/>
          </a:xfrm>
        </p:spPr>
        <p:txBody>
          <a:bodyPr/>
          <a:lstStyle/>
          <a:p>
            <a:pPr marL="514350" indent="-514350">
              <a:buAutoNum type="alphaUcPeriod"/>
            </a:pPr>
            <a:r>
              <a:rPr lang="en-US" sz="2600" b="1" dirty="0" smtClean="0"/>
              <a:t>Urban Guilds</a:t>
            </a:r>
          </a:p>
          <a:p>
            <a:pPr marL="514350" indent="-514350">
              <a:buAutoNum type="arabicPeriod"/>
            </a:pPr>
            <a:r>
              <a:rPr lang="en-US" sz="2600" dirty="0" smtClean="0"/>
              <a:t>Undermining of the traditional guild system</a:t>
            </a:r>
          </a:p>
          <a:p>
            <a:pPr marL="514350" indent="-514350">
              <a:buAutoNum type="arabicPeriod"/>
            </a:pPr>
            <a:r>
              <a:rPr lang="en-US" sz="2600" dirty="0" smtClean="0"/>
              <a:t>Jean-Baptiste Colbert revived the urban guilds</a:t>
            </a:r>
          </a:p>
          <a:p>
            <a:pPr marL="514350" indent="-514350">
              <a:buAutoNum type="arabicPeriod"/>
            </a:pPr>
            <a:r>
              <a:rPr lang="en-US" sz="2600" dirty="0" smtClean="0"/>
              <a:t>Guilds served social and religious functions</a:t>
            </a:r>
          </a:p>
          <a:p>
            <a:pPr marL="514350" indent="-514350">
              <a:buAutoNum type="arabicPeriod"/>
            </a:pPr>
            <a:r>
              <a:rPr lang="en-US" sz="2600" dirty="0" smtClean="0"/>
              <a:t>Restricted membership to local men</a:t>
            </a:r>
          </a:p>
          <a:p>
            <a:pPr marL="514350" indent="-514350">
              <a:buAutoNum type="arabicPeriod"/>
            </a:pPr>
            <a:r>
              <a:rPr lang="en-US" sz="2600" dirty="0" smtClean="0"/>
              <a:t>Most men and women worked in non-guild trades</a:t>
            </a:r>
          </a:p>
          <a:p>
            <a:pPr marL="514350" indent="-514350">
              <a:buAutoNum type="arabicPeriod"/>
            </a:pPr>
            <a:r>
              <a:rPr lang="en-US" sz="2600" dirty="0" smtClean="0"/>
              <a:t>Some women accepted into guilds</a:t>
            </a:r>
          </a:p>
          <a:p>
            <a:pPr marL="514350" indent="-514350">
              <a:buAutoNum type="arabicPeriod"/>
            </a:pPr>
            <a:endParaRPr lang="en-US" sz="2600" dirty="0"/>
          </a:p>
        </p:txBody>
      </p:sp>
    </p:spTree>
    <p:extLst>
      <p:ext uri="{BB962C8B-B14F-4D97-AF65-F5344CB8AC3E}">
        <p14:creationId xmlns:p14="http://schemas.microsoft.com/office/powerpoint/2010/main" val="12391996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painting of a guild procession in Brussels. "/>
          <p:cNvPicPr>
            <a:picLocks noChangeAspect="1"/>
          </p:cNvPicPr>
          <p:nvPr/>
        </p:nvPicPr>
        <p:blipFill>
          <a:blip r:embed="rId3"/>
          <a:stretch>
            <a:fillRect/>
          </a:stretch>
        </p:blipFill>
        <p:spPr>
          <a:xfrm>
            <a:off x="304800" y="185927"/>
            <a:ext cx="8534400" cy="6486144"/>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IV. The Debate over Urban Guilds</a:t>
            </a:r>
            <a:endParaRPr lang="en-US" dirty="0"/>
          </a:p>
        </p:txBody>
      </p:sp>
      <p:sp>
        <p:nvSpPr>
          <p:cNvPr id="3" name="Content Placeholder 2"/>
          <p:cNvSpPr>
            <a:spLocks noGrp="1"/>
          </p:cNvSpPr>
          <p:nvPr>
            <p:ph idx="1"/>
          </p:nvPr>
        </p:nvSpPr>
        <p:spPr/>
        <p:txBody>
          <a:bodyPr/>
          <a:lstStyle/>
          <a:p>
            <a:pPr marL="514350" indent="-514350">
              <a:buAutoNum type="alphaUcPeriod" startAt="2"/>
            </a:pPr>
            <a:r>
              <a:rPr lang="en-US" sz="2600" b="1" dirty="0" smtClean="0"/>
              <a:t>Adam Smith and Economic Liberalism</a:t>
            </a:r>
          </a:p>
          <a:p>
            <a:pPr marL="514350" indent="-514350">
              <a:buAutoNum type="arabicPeriod"/>
            </a:pPr>
            <a:r>
              <a:rPr lang="en-US" sz="2600" dirty="0" smtClean="0"/>
              <a:t>Guild critics: outmoded and exclusionary</a:t>
            </a:r>
          </a:p>
          <a:p>
            <a:pPr marL="514350" indent="-514350">
              <a:buAutoNum type="arabicPeriod"/>
            </a:pPr>
            <a:r>
              <a:rPr lang="en-US" sz="2600" dirty="0" smtClean="0"/>
              <a:t>Adam Smith (1723 – 1790)</a:t>
            </a:r>
          </a:p>
          <a:p>
            <a:pPr marL="514350" indent="-514350">
              <a:buAutoNum type="arabicPeriod"/>
            </a:pPr>
            <a:r>
              <a:rPr lang="en-US" sz="2600" i="1" dirty="0" smtClean="0"/>
              <a:t>Inquiry into the Nature and Causes of the Wealth of Nations </a:t>
            </a:r>
            <a:r>
              <a:rPr lang="en-US" sz="2600" dirty="0" smtClean="0"/>
              <a:t>(1776)</a:t>
            </a:r>
          </a:p>
          <a:p>
            <a:pPr marL="514350" indent="-514350">
              <a:buAutoNum type="arabicPeriod"/>
            </a:pPr>
            <a:r>
              <a:rPr lang="en-US" sz="2600" dirty="0" smtClean="0"/>
              <a:t>Criticized guilds for their restrictions</a:t>
            </a:r>
          </a:p>
          <a:p>
            <a:pPr marL="514350" indent="-514350">
              <a:buAutoNum type="arabicPeriod"/>
            </a:pPr>
            <a:endParaRPr lang="en-US" sz="2600" dirty="0"/>
          </a:p>
        </p:txBody>
      </p:sp>
    </p:spTree>
    <p:extLst>
      <p:ext uri="{BB962C8B-B14F-4D97-AF65-F5344CB8AC3E}">
        <p14:creationId xmlns:p14="http://schemas.microsoft.com/office/powerpoint/2010/main" val="25022862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IV. The Debate over Urban Guilds</a:t>
            </a:r>
            <a:endParaRPr lang="en-US" dirty="0"/>
          </a:p>
        </p:txBody>
      </p:sp>
      <p:sp>
        <p:nvSpPr>
          <p:cNvPr id="3" name="Content Placeholder 2"/>
          <p:cNvSpPr>
            <a:spLocks noGrp="1"/>
          </p:cNvSpPr>
          <p:nvPr>
            <p:ph idx="1"/>
          </p:nvPr>
        </p:nvSpPr>
        <p:spPr/>
        <p:txBody>
          <a:bodyPr/>
          <a:lstStyle/>
          <a:p>
            <a:pPr marL="514350" indent="-514350">
              <a:buAutoNum type="alphaUcPeriod" startAt="2"/>
            </a:pPr>
            <a:r>
              <a:rPr lang="en-US" sz="2600" b="1" dirty="0" smtClean="0"/>
              <a:t>Adam Smith and Economic Liberalism</a:t>
            </a:r>
          </a:p>
          <a:p>
            <a:pPr marL="514350" indent="-514350">
              <a:buFont typeface="+mj-lt"/>
              <a:buAutoNum type="arabicPeriod" startAt="5"/>
            </a:pPr>
            <a:r>
              <a:rPr lang="en-US" sz="2600" dirty="0" smtClean="0"/>
              <a:t>Free competition and “division of labor”</a:t>
            </a:r>
          </a:p>
          <a:p>
            <a:pPr marL="514350" indent="-514350">
              <a:buAutoNum type="arabicPeriod" startAt="5"/>
            </a:pPr>
            <a:r>
              <a:rPr lang="en-US" sz="2600" dirty="0" smtClean="0"/>
              <a:t>“Only three duties” for government</a:t>
            </a:r>
          </a:p>
          <a:p>
            <a:pPr marL="514350" indent="-514350">
              <a:buAutoNum type="arabicPeriod" startAt="5"/>
            </a:pPr>
            <a:r>
              <a:rPr lang="en-US" sz="2600" dirty="0" smtClean="0"/>
              <a:t>Pursuit of self-interest in a competitive market</a:t>
            </a:r>
          </a:p>
          <a:p>
            <a:pPr marL="514350" indent="-514350">
              <a:buAutoNum type="arabicPeriod" startAt="5"/>
            </a:pPr>
            <a:endParaRPr lang="en-US" sz="2600" dirty="0"/>
          </a:p>
        </p:txBody>
      </p:sp>
    </p:spTree>
    <p:extLst>
      <p:ext uri="{BB962C8B-B14F-4D97-AF65-F5344CB8AC3E}">
        <p14:creationId xmlns:p14="http://schemas.microsoft.com/office/powerpoint/2010/main" val="36096742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mn-lt"/>
              </a:rPr>
              <a:t>V. The Atlantic World and Global Trade</a:t>
            </a:r>
            <a:endParaRPr lang="en-US" sz="3600" b="1" dirty="0">
              <a:latin typeface="+mn-lt"/>
            </a:endParaRPr>
          </a:p>
        </p:txBody>
      </p:sp>
      <p:sp>
        <p:nvSpPr>
          <p:cNvPr id="3" name="Content Placeholder 2"/>
          <p:cNvSpPr>
            <a:spLocks noGrp="1"/>
          </p:cNvSpPr>
          <p:nvPr>
            <p:ph idx="1"/>
          </p:nvPr>
        </p:nvSpPr>
        <p:spPr/>
        <p:txBody>
          <a:bodyPr/>
          <a:lstStyle/>
          <a:p>
            <a:pPr marL="514350" indent="-514350">
              <a:buAutoNum type="alphaUcPeriod"/>
            </a:pPr>
            <a:r>
              <a:rPr lang="en-US" sz="2600" b="1" dirty="0" smtClean="0"/>
              <a:t>Mercantilism and Colonial Competition</a:t>
            </a:r>
          </a:p>
          <a:p>
            <a:pPr marL="514350" indent="-514350">
              <a:buAutoNum type="arabicPeriod"/>
            </a:pPr>
            <a:r>
              <a:rPr lang="en-US" sz="2600" dirty="0" smtClean="0"/>
              <a:t>System of economic regulations</a:t>
            </a:r>
          </a:p>
          <a:p>
            <a:pPr marL="514350" indent="-514350">
              <a:buAutoNum type="arabicPeriod"/>
            </a:pPr>
            <a:r>
              <a:rPr lang="en-US" sz="2600" dirty="0" smtClean="0"/>
              <a:t>First of the Navigation Acts (1651)</a:t>
            </a:r>
          </a:p>
          <a:p>
            <a:pPr marL="514350" indent="-514350">
              <a:buAutoNum type="arabicPeriod"/>
            </a:pPr>
            <a:r>
              <a:rPr lang="en-US" sz="2600" dirty="0" smtClean="0"/>
              <a:t>Form of economic warfare</a:t>
            </a:r>
          </a:p>
          <a:p>
            <a:pPr marL="514350" indent="-514350">
              <a:buAutoNum type="arabicPeriod"/>
            </a:pPr>
            <a:r>
              <a:rPr lang="en-US" sz="2600" dirty="0" smtClean="0"/>
              <a:t>The War of the Spanish Succession</a:t>
            </a:r>
          </a:p>
          <a:p>
            <a:pPr marL="514350" indent="-514350">
              <a:buAutoNum type="arabicPeriod"/>
            </a:pPr>
            <a:endParaRPr lang="en-US" sz="2600" dirty="0"/>
          </a:p>
        </p:txBody>
      </p:sp>
    </p:spTree>
    <p:extLst>
      <p:ext uri="{BB962C8B-B14F-4D97-AF65-F5344CB8AC3E}">
        <p14:creationId xmlns:p14="http://schemas.microsoft.com/office/powerpoint/2010/main" val="35063551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mn-lt"/>
              </a:rPr>
              <a:t>V. The Atlantic World and Global Trade</a:t>
            </a:r>
            <a:endParaRPr lang="en-US" sz="3600" b="1" dirty="0">
              <a:latin typeface="+mn-lt"/>
            </a:endParaRPr>
          </a:p>
        </p:txBody>
      </p:sp>
      <p:sp>
        <p:nvSpPr>
          <p:cNvPr id="3" name="Content Placeholder 2"/>
          <p:cNvSpPr>
            <a:spLocks noGrp="1"/>
          </p:cNvSpPr>
          <p:nvPr>
            <p:ph idx="1"/>
          </p:nvPr>
        </p:nvSpPr>
        <p:spPr/>
        <p:txBody>
          <a:bodyPr/>
          <a:lstStyle/>
          <a:p>
            <a:pPr marL="514350" indent="-514350">
              <a:buAutoNum type="alphaUcPeriod"/>
            </a:pPr>
            <a:r>
              <a:rPr lang="en-US" sz="2600" b="1" dirty="0" smtClean="0"/>
              <a:t>Mercantilism and Colonial Competition</a:t>
            </a:r>
          </a:p>
          <a:p>
            <a:pPr marL="514350" indent="-514350">
              <a:buFont typeface="+mj-lt"/>
              <a:buAutoNum type="arabicPeriod" startAt="5"/>
            </a:pPr>
            <a:r>
              <a:rPr lang="en-US" sz="2600" dirty="0" smtClean="0"/>
              <a:t>War of the Austrian Succession (1740 – 1748)</a:t>
            </a:r>
          </a:p>
          <a:p>
            <a:pPr marL="514350" indent="-514350">
              <a:buAutoNum type="arabicPeriod" startAt="5"/>
            </a:pPr>
            <a:r>
              <a:rPr lang="en-US" sz="2600" dirty="0" smtClean="0"/>
              <a:t>The Seven Years’ War (1756 – 1763)</a:t>
            </a:r>
          </a:p>
          <a:p>
            <a:pPr marL="514350" indent="-514350">
              <a:buAutoNum type="arabicPeriod" startAt="5"/>
            </a:pPr>
            <a:r>
              <a:rPr lang="en-US" sz="2600" dirty="0" smtClean="0"/>
              <a:t>Treaty of Paris (1763)</a:t>
            </a:r>
          </a:p>
          <a:p>
            <a:pPr marL="514350" indent="-514350">
              <a:buAutoNum type="arabicPeriod" startAt="5"/>
            </a:pPr>
            <a:r>
              <a:rPr lang="en-US" sz="2600" dirty="0" smtClean="0"/>
              <a:t>British trading and colonial empire</a:t>
            </a:r>
          </a:p>
          <a:p>
            <a:pPr marL="514350" indent="-514350">
              <a:buAutoNum type="arabicPeriod" startAt="5"/>
            </a:pPr>
            <a:endParaRPr lang="en-US" sz="2600" dirty="0"/>
          </a:p>
        </p:txBody>
      </p:sp>
    </p:spTree>
    <p:extLst>
      <p:ext uri="{BB962C8B-B14F-4D97-AF65-F5344CB8AC3E}">
        <p14:creationId xmlns:p14="http://schemas.microsoft.com/office/powerpoint/2010/main" val="38489656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painting of an Englishman riding on an elephant while Indian servants flank him and march alongside him on foot. "/>
          <p:cNvPicPr>
            <a:picLocks noChangeAspect="1"/>
          </p:cNvPicPr>
          <p:nvPr/>
        </p:nvPicPr>
        <p:blipFill>
          <a:blip r:embed="rId3"/>
          <a:stretch>
            <a:fillRect/>
          </a:stretch>
        </p:blipFill>
        <p:spPr>
          <a:xfrm>
            <a:off x="304800" y="460248"/>
            <a:ext cx="8534400" cy="5937504"/>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V. The Atlantic World and Global Trade</a:t>
            </a:r>
            <a:endParaRPr lang="en-US" dirty="0"/>
          </a:p>
        </p:txBody>
      </p:sp>
      <p:sp>
        <p:nvSpPr>
          <p:cNvPr id="3" name="Content Placeholder 2"/>
          <p:cNvSpPr>
            <a:spLocks noGrp="1"/>
          </p:cNvSpPr>
          <p:nvPr>
            <p:ph idx="1"/>
          </p:nvPr>
        </p:nvSpPr>
        <p:spPr/>
        <p:txBody>
          <a:bodyPr/>
          <a:lstStyle/>
          <a:p>
            <a:pPr marL="514350" indent="-514350">
              <a:buAutoNum type="alphaUcPeriod" startAt="2"/>
            </a:pPr>
            <a:r>
              <a:rPr lang="en-US" sz="2600" b="1" dirty="0" smtClean="0"/>
              <a:t>The Atlantic Economy</a:t>
            </a:r>
          </a:p>
          <a:p>
            <a:pPr marL="514350" indent="-514350">
              <a:buAutoNum type="arabicPeriod"/>
            </a:pPr>
            <a:r>
              <a:rPr lang="en-US" sz="2600" dirty="0" smtClean="0"/>
              <a:t>Triangular trade</a:t>
            </a:r>
          </a:p>
          <a:p>
            <a:pPr marL="514350" indent="-514350">
              <a:buAutoNum type="arabicPeriod"/>
            </a:pPr>
            <a:r>
              <a:rPr lang="en-US" sz="2600" dirty="0" smtClean="0"/>
              <a:t>Colonial trade</a:t>
            </a:r>
          </a:p>
          <a:p>
            <a:pPr marL="514350" indent="-514350">
              <a:buAutoNum type="arabicPeriod"/>
            </a:pPr>
            <a:r>
              <a:rPr lang="en-US" sz="2600" dirty="0" smtClean="0"/>
              <a:t>500,000 slaves in Saint-Domingue by 1789</a:t>
            </a:r>
          </a:p>
          <a:p>
            <a:pPr marL="514350" indent="-514350">
              <a:buAutoNum type="arabicPeriod"/>
            </a:pPr>
            <a:r>
              <a:rPr lang="en-US" sz="2600" dirty="0" smtClean="0"/>
              <a:t>Spain’s influence expanded westward</a:t>
            </a:r>
          </a:p>
          <a:p>
            <a:pPr marL="514350" indent="-514350">
              <a:buAutoNum type="arabicPeriod"/>
            </a:pPr>
            <a:r>
              <a:rPr lang="en-US" sz="2600" dirty="0" smtClean="0"/>
              <a:t>System of debt peonage</a:t>
            </a:r>
          </a:p>
          <a:p>
            <a:pPr marL="514350" indent="-514350">
              <a:buAutoNum type="arabicPeriod"/>
            </a:pPr>
            <a:r>
              <a:rPr lang="en-US" sz="2600" dirty="0" smtClean="0"/>
              <a:t>Intercolonial trade between the Caribbean and North American colonies</a:t>
            </a:r>
          </a:p>
        </p:txBody>
      </p:sp>
    </p:spTree>
    <p:extLst>
      <p:ext uri="{BB962C8B-B14F-4D97-AF65-F5344CB8AC3E}">
        <p14:creationId xmlns:p14="http://schemas.microsoft.com/office/powerpoint/2010/main" val="27985404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the Atlantic Economy in 1701. &#10;The map shows trade through the Atlantic basin. Territorial claims were made in the Americas by Great Britain, France, Spain, Portugal, and the Dutch Republic. France held territory in North America and a tiny tract of land called French Guiana north of Brazil on the eastern coast of South America. Spain held territory along the western coast of North America and Florida, along with all of Central America, and the western and northern coasts of South America. Great Britain held land around the Hudson Bay in North America and in the 13 colonies along the east coast of North America. Portugal held Brazil in South America, while the Dutch Republic held a tiny portion called Dutch Guiana north of Brazil along the South American coast. Trade from Europe to the Americas included manufactured goods. Trade from Africa went west across the Atlantic to South America with slaves. It also went north around the Cape Verde coast to Spain with gold. Trade from the Americas went east across the Atlantic with silver, sugar, tobacco, furs, and colonial products. The Americas also traded silver across the Pacific to the Philippines. Trade from Asia to the west coast of North America brought silks, spices, and porcelain. "/>
          <p:cNvPicPr>
            <a:picLocks noChangeAspect="1"/>
          </p:cNvPicPr>
          <p:nvPr/>
        </p:nvPicPr>
        <p:blipFill>
          <a:blip r:embed="rId3"/>
          <a:stretch>
            <a:fillRect/>
          </a:stretch>
        </p:blipFill>
        <p:spPr>
          <a:xfrm>
            <a:off x="1679448" y="195072"/>
            <a:ext cx="5785104" cy="6467856"/>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imple line graph shows exports of English manufactured goods from 1700 to 1774. &#10;The value in thousands of pounds of sterling is plotted on the y axis, while the year is plotted along the x axis. The graph shows total exports to the Atlantic economy below 2,000 pounds in 1699 and steadily rising to nearly 4,000 pounds by 1774. Total exports are plotted starting just below 4,000 pounds in 1699 and starting to sharply increase in the year 1722 to more than 8,000 pounds in 1774. The distance of the gap between the two lines stays the same throughout the years and the exports to the Atlantic economy are never more than half the total exports. "/>
          <p:cNvPicPr>
            <a:picLocks noChangeAspect="1"/>
          </p:cNvPicPr>
          <p:nvPr/>
        </p:nvPicPr>
        <p:blipFill>
          <a:blip r:embed="rId3"/>
          <a:stretch>
            <a:fillRect/>
          </a:stretch>
        </p:blipFill>
        <p:spPr>
          <a:xfrm>
            <a:off x="1560576" y="185928"/>
            <a:ext cx="6022848" cy="6486144"/>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 Working the Land</a:t>
            </a:r>
            <a:endParaRPr lang="en-US" dirty="0"/>
          </a:p>
        </p:txBody>
      </p:sp>
      <p:sp>
        <p:nvSpPr>
          <p:cNvPr id="3" name="Content Placeholder 2"/>
          <p:cNvSpPr>
            <a:spLocks noGrp="1"/>
          </p:cNvSpPr>
          <p:nvPr>
            <p:ph idx="1"/>
          </p:nvPr>
        </p:nvSpPr>
        <p:spPr/>
        <p:txBody>
          <a:bodyPr/>
          <a:lstStyle/>
          <a:p>
            <a:pPr marL="514350" indent="-514350">
              <a:buAutoNum type="alphaUcPeriod"/>
            </a:pPr>
            <a:r>
              <a:rPr lang="en-US" sz="2600" b="1" dirty="0" smtClean="0"/>
              <a:t>The Legacy of the Open-Field System</a:t>
            </a:r>
          </a:p>
          <a:p>
            <a:pPr marL="514350" indent="-514350">
              <a:buAutoNum type="arabicPeriod"/>
            </a:pPr>
            <a:r>
              <a:rPr lang="en-US" sz="2600" dirty="0" smtClean="0"/>
              <a:t>Open-field system</a:t>
            </a:r>
          </a:p>
          <a:p>
            <a:pPr marL="514350" indent="-514350">
              <a:buAutoNum type="arabicPeriod"/>
            </a:pPr>
            <a:r>
              <a:rPr lang="en-US" sz="2600" dirty="0" smtClean="0"/>
              <a:t>Rotation of crops staggered</a:t>
            </a:r>
          </a:p>
          <a:p>
            <a:pPr marL="514350" indent="-514350">
              <a:buAutoNum type="arabicPeriod"/>
            </a:pPr>
            <a:r>
              <a:rPr lang="en-US" sz="2600" dirty="0" smtClean="0"/>
              <a:t>Communal patterns of farming</a:t>
            </a:r>
          </a:p>
          <a:p>
            <a:pPr marL="514350" indent="-514350">
              <a:buAutoNum type="arabicPeriod"/>
            </a:pPr>
            <a:r>
              <a:rPr lang="en-US" sz="2600" dirty="0" smtClean="0"/>
              <a:t>Heavy taxes and high rents</a:t>
            </a:r>
          </a:p>
          <a:p>
            <a:pPr marL="514350" indent="-514350">
              <a:buAutoNum type="arabicPeriod"/>
            </a:pPr>
            <a:r>
              <a:rPr lang="en-US" sz="2600" dirty="0" smtClean="0"/>
              <a:t>Serfs in hereditary service</a:t>
            </a:r>
          </a:p>
          <a:p>
            <a:pPr marL="514350" indent="-514350">
              <a:buAutoNum type="arabicPeriod"/>
            </a:pPr>
            <a:r>
              <a:rPr lang="en-US" sz="2600" dirty="0" smtClean="0"/>
              <a:t>Better social conditions in western Europe</a:t>
            </a:r>
            <a:endParaRPr lang="en-US" sz="2600" dirty="0"/>
          </a:p>
        </p:txBody>
      </p:sp>
    </p:spTree>
    <p:extLst>
      <p:ext uri="{BB962C8B-B14F-4D97-AF65-F5344CB8AC3E}">
        <p14:creationId xmlns:p14="http://schemas.microsoft.com/office/powerpoint/2010/main" val="21263018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black and white line drawing of London before the great fire. Buildings are close together and line all of the areas right along the Thames. Countryside opens up behind the layers of buildings. "/>
          <p:cNvPicPr>
            <a:picLocks noChangeAspect="1"/>
          </p:cNvPicPr>
          <p:nvPr/>
        </p:nvPicPr>
        <p:blipFill>
          <a:blip r:embed="rId3"/>
          <a:stretch>
            <a:fillRect/>
          </a:stretch>
        </p:blipFill>
        <p:spPr>
          <a:xfrm>
            <a:off x="304800" y="1877567"/>
            <a:ext cx="8534400" cy="3102864"/>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color illustration of Soho Square in 1731. A few wealthy people walk or ride along the outskirts of the square. "/>
          <p:cNvPicPr>
            <a:picLocks noChangeAspect="1"/>
          </p:cNvPicPr>
          <p:nvPr/>
        </p:nvPicPr>
        <p:blipFill>
          <a:blip r:embed="rId3"/>
          <a:stretch>
            <a:fillRect/>
          </a:stretch>
        </p:blipFill>
        <p:spPr>
          <a:xfrm>
            <a:off x="438911" y="192023"/>
            <a:ext cx="8266176" cy="6473952"/>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color drawing of Bloomsbury Square in 1787. It is bustling with more people and traffic than the Soho Square illustration. "/>
          <p:cNvPicPr>
            <a:picLocks noChangeAspect="1"/>
          </p:cNvPicPr>
          <p:nvPr/>
        </p:nvPicPr>
        <p:blipFill>
          <a:blip r:embed="rId3"/>
          <a:stretch>
            <a:fillRect/>
          </a:stretch>
        </p:blipFill>
        <p:spPr>
          <a:xfrm>
            <a:off x="304800" y="396239"/>
            <a:ext cx="8534400" cy="6065520"/>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V. The Atlantic World and Global Trade</a:t>
            </a:r>
            <a:endParaRPr lang="en-US" dirty="0"/>
          </a:p>
        </p:txBody>
      </p:sp>
      <p:sp>
        <p:nvSpPr>
          <p:cNvPr id="3" name="Content Placeholder 2"/>
          <p:cNvSpPr>
            <a:spLocks noGrp="1"/>
          </p:cNvSpPr>
          <p:nvPr>
            <p:ph idx="1"/>
          </p:nvPr>
        </p:nvSpPr>
        <p:spPr/>
        <p:txBody>
          <a:bodyPr/>
          <a:lstStyle/>
          <a:p>
            <a:pPr marL="514350" indent="-514350">
              <a:buAutoNum type="alphaUcPeriod" startAt="3"/>
            </a:pPr>
            <a:r>
              <a:rPr lang="en-US" sz="2600" b="1" dirty="0" smtClean="0"/>
              <a:t>The Atlantic Slave Trade</a:t>
            </a:r>
          </a:p>
          <a:p>
            <a:pPr marL="514350" indent="-514350">
              <a:buAutoNum type="arabicPeriod"/>
            </a:pPr>
            <a:r>
              <a:rPr lang="en-US" sz="2600" dirty="0" smtClean="0"/>
              <a:t>Intensified dramatically after 1750</a:t>
            </a:r>
          </a:p>
          <a:p>
            <a:pPr marL="514350" indent="-514350">
              <a:buAutoNum type="arabicPeriod"/>
            </a:pPr>
            <a:r>
              <a:rPr lang="en-US" sz="2600" dirty="0" smtClean="0"/>
              <a:t>Rise of plantation agriculture</a:t>
            </a:r>
            <a:endParaRPr lang="en-US" sz="2600" dirty="0"/>
          </a:p>
          <a:p>
            <a:pPr marL="514350" indent="-514350">
              <a:buAutoNum type="arabicPeriod"/>
            </a:pPr>
            <a:r>
              <a:rPr lang="en-US" sz="2600" dirty="0" smtClean="0"/>
              <a:t>Some African merchants gained access to European and colonial goods, like firearms</a:t>
            </a:r>
          </a:p>
          <a:p>
            <a:pPr marL="514350" indent="-514350">
              <a:buAutoNum type="arabicPeriod"/>
            </a:pPr>
            <a:r>
              <a:rPr lang="en-US" sz="2600" dirty="0" smtClean="0"/>
              <a:t>Wars among African states</a:t>
            </a:r>
          </a:p>
          <a:p>
            <a:pPr marL="514350" indent="-514350">
              <a:buAutoNum type="arabicPeriod"/>
            </a:pPr>
            <a:r>
              <a:rPr lang="en-US" sz="2600" dirty="0" smtClean="0"/>
              <a:t>Britain abolished the slave trade in 1807</a:t>
            </a:r>
          </a:p>
        </p:txBody>
      </p:sp>
    </p:spTree>
    <p:extLst>
      <p:ext uri="{BB962C8B-B14F-4D97-AF65-F5344CB8AC3E}">
        <p14:creationId xmlns:p14="http://schemas.microsoft.com/office/powerpoint/2010/main" val="17320129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map shows the plantation zones in the Americas in 1700. The plantation zones include much of the eastern coast of South America, particularly Brazil. Small areas are also plotted on the northern coasts of South America. There are also plantations along the eastern coasts of North America and along the coasts of Central America. "/>
          <p:cNvPicPr>
            <a:picLocks noChangeAspect="1"/>
          </p:cNvPicPr>
          <p:nvPr/>
        </p:nvPicPr>
        <p:blipFill>
          <a:blip r:embed="rId3"/>
          <a:stretch>
            <a:fillRect/>
          </a:stretch>
        </p:blipFill>
        <p:spPr>
          <a:xfrm>
            <a:off x="2435351" y="265176"/>
            <a:ext cx="4273296" cy="6327648"/>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V. The Atlantic World and Global Trade</a:t>
            </a:r>
            <a:endParaRPr lang="en-US" dirty="0"/>
          </a:p>
        </p:txBody>
      </p:sp>
      <p:sp>
        <p:nvSpPr>
          <p:cNvPr id="3" name="Content Placeholder 2"/>
          <p:cNvSpPr>
            <a:spLocks noGrp="1"/>
          </p:cNvSpPr>
          <p:nvPr>
            <p:ph idx="1"/>
          </p:nvPr>
        </p:nvSpPr>
        <p:spPr/>
        <p:txBody>
          <a:bodyPr/>
          <a:lstStyle/>
          <a:p>
            <a:pPr marL="514350" indent="-514350">
              <a:buAutoNum type="alphaUcPeriod" startAt="4"/>
            </a:pPr>
            <a:r>
              <a:rPr lang="en-US" sz="2600" b="1" dirty="0" smtClean="0"/>
              <a:t>Identities and Communities of the Atlantic World</a:t>
            </a:r>
          </a:p>
          <a:p>
            <a:pPr marL="514350" indent="-514350">
              <a:buAutoNum type="arabicPeriod"/>
            </a:pPr>
            <a:r>
              <a:rPr lang="en-US" sz="2600" dirty="0" smtClean="0"/>
              <a:t>Creoles</a:t>
            </a:r>
          </a:p>
          <a:p>
            <a:pPr marL="514350" indent="-514350">
              <a:buAutoNum type="arabicPeriod"/>
            </a:pPr>
            <a:r>
              <a:rPr lang="en-US" sz="2600" dirty="0" smtClean="0"/>
              <a:t>Unions of European men and indigenous or African women</a:t>
            </a:r>
          </a:p>
          <a:p>
            <a:pPr marL="514350" indent="-514350">
              <a:buAutoNum type="arabicPeriod"/>
            </a:pPr>
            <a:r>
              <a:rPr lang="en-US" sz="2600" dirty="0" smtClean="0"/>
              <a:t>Mixed-race people could rise to the colonial elite</a:t>
            </a:r>
          </a:p>
          <a:p>
            <a:pPr marL="514350" indent="-514350">
              <a:buAutoNum type="arabicPeriod"/>
            </a:pPr>
            <a:r>
              <a:rPr lang="en-US" sz="2600" dirty="0" smtClean="0"/>
              <a:t>Many masters acknowledged and freed their mixed-race children</a:t>
            </a:r>
          </a:p>
          <a:p>
            <a:pPr marL="514350" indent="-514350">
              <a:buAutoNum type="arabicPeriod"/>
            </a:pPr>
            <a:r>
              <a:rPr lang="en-US" sz="2600" dirty="0" smtClean="0"/>
              <a:t>British men forbidden from interracial marriage; left mix-race children in slavery</a:t>
            </a:r>
            <a:endParaRPr lang="en-US" sz="2600" dirty="0"/>
          </a:p>
        </p:txBody>
      </p:sp>
    </p:spTree>
    <p:extLst>
      <p:ext uri="{BB962C8B-B14F-4D97-AF65-F5344CB8AC3E}">
        <p14:creationId xmlns:p14="http://schemas.microsoft.com/office/powerpoint/2010/main" val="34641481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V. The Atlantic World and Global Trade</a:t>
            </a:r>
            <a:endParaRPr lang="en-US" dirty="0"/>
          </a:p>
        </p:txBody>
      </p:sp>
      <p:sp>
        <p:nvSpPr>
          <p:cNvPr id="3" name="Content Placeholder 2"/>
          <p:cNvSpPr>
            <a:spLocks noGrp="1"/>
          </p:cNvSpPr>
          <p:nvPr>
            <p:ph idx="1"/>
          </p:nvPr>
        </p:nvSpPr>
        <p:spPr/>
        <p:txBody>
          <a:bodyPr/>
          <a:lstStyle/>
          <a:p>
            <a:pPr marL="514350" lvl="0" indent="-514350">
              <a:buFontTx/>
              <a:buAutoNum type="alphaUcPeriod" startAt="4"/>
            </a:pPr>
            <a:r>
              <a:rPr lang="en-US" sz="2600" b="1" dirty="0">
                <a:solidFill>
                  <a:srgbClr val="000000"/>
                </a:solidFill>
              </a:rPr>
              <a:t>Identities and Communities of the Atlantic World</a:t>
            </a:r>
          </a:p>
          <a:p>
            <a:pPr marL="0" indent="0">
              <a:buNone/>
            </a:pPr>
            <a:r>
              <a:rPr lang="en-US" sz="2600" dirty="0" smtClean="0"/>
              <a:t>6. Complex identities and social hierarchies</a:t>
            </a:r>
          </a:p>
          <a:p>
            <a:pPr marL="0" indent="0">
              <a:buNone/>
            </a:pPr>
            <a:r>
              <a:rPr lang="en-US" sz="2600" dirty="0" smtClean="0"/>
              <a:t>7. Ambition to convert native peoples to Christianity</a:t>
            </a:r>
          </a:p>
          <a:p>
            <a:pPr marL="0" indent="0">
              <a:buNone/>
            </a:pPr>
            <a:r>
              <a:rPr lang="en-US" sz="2600" dirty="0" smtClean="0"/>
              <a:t>8. Large-scale conversion in Central and South America</a:t>
            </a:r>
          </a:p>
          <a:p>
            <a:pPr marL="0" indent="0">
              <a:buNone/>
            </a:pPr>
            <a:r>
              <a:rPr lang="en-US" sz="2600" dirty="0" smtClean="0"/>
              <a:t>9. Slavery limited efforts to spread Christianity</a:t>
            </a:r>
          </a:p>
          <a:p>
            <a:pPr marL="0" indent="0">
              <a:buNone/>
            </a:pPr>
            <a:r>
              <a:rPr lang="en-US" sz="2600" dirty="0" smtClean="0"/>
              <a:t>10. Jews were eager participants in the new Atlantic economy</a:t>
            </a:r>
          </a:p>
          <a:p>
            <a:pPr marL="0" indent="0">
              <a:buNone/>
            </a:pPr>
            <a:endParaRPr lang="en-US" sz="2600" dirty="0"/>
          </a:p>
        </p:txBody>
      </p:sp>
    </p:spTree>
    <p:extLst>
      <p:ext uri="{BB962C8B-B14F-4D97-AF65-F5344CB8AC3E}">
        <p14:creationId xmlns:p14="http://schemas.microsoft.com/office/powerpoint/2010/main" val="29258809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n engraving of two dressed white men leading six shackled, naked black men. "/>
          <p:cNvPicPr>
            <a:picLocks noChangeAspect="1"/>
          </p:cNvPicPr>
          <p:nvPr/>
        </p:nvPicPr>
        <p:blipFill>
          <a:blip r:embed="rId3"/>
          <a:stretch>
            <a:fillRect/>
          </a:stretch>
        </p:blipFill>
        <p:spPr>
          <a:xfrm>
            <a:off x="451103" y="185927"/>
            <a:ext cx="8241792" cy="6486144"/>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copy of an advertisement for slaves for sale. "/>
          <p:cNvPicPr>
            <a:picLocks noChangeAspect="1"/>
          </p:cNvPicPr>
          <p:nvPr/>
        </p:nvPicPr>
        <p:blipFill>
          <a:blip r:embed="rId3"/>
          <a:stretch>
            <a:fillRect/>
          </a:stretch>
        </p:blipFill>
        <p:spPr>
          <a:xfrm>
            <a:off x="1840992" y="192023"/>
            <a:ext cx="5462016" cy="6473952"/>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color portrait of Rebecca Protten, her white husband, and their very white daughter. "/>
          <p:cNvPicPr>
            <a:picLocks noChangeAspect="1"/>
          </p:cNvPicPr>
          <p:nvPr/>
        </p:nvPicPr>
        <p:blipFill>
          <a:blip r:embed="rId3"/>
          <a:stretch>
            <a:fillRect/>
          </a:stretch>
        </p:blipFill>
        <p:spPr>
          <a:xfrm>
            <a:off x="1060703" y="192023"/>
            <a:ext cx="7022592" cy="6473952"/>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 Working the Land</a:t>
            </a:r>
            <a:endParaRPr lang="en-US" dirty="0"/>
          </a:p>
        </p:txBody>
      </p:sp>
      <p:sp>
        <p:nvSpPr>
          <p:cNvPr id="3" name="Content Placeholder 2"/>
          <p:cNvSpPr>
            <a:spLocks noGrp="1"/>
          </p:cNvSpPr>
          <p:nvPr>
            <p:ph idx="1"/>
          </p:nvPr>
        </p:nvSpPr>
        <p:spPr/>
        <p:txBody>
          <a:bodyPr/>
          <a:lstStyle/>
          <a:p>
            <a:pPr marL="514350" indent="-514350">
              <a:buAutoNum type="alphaUcPeriod" startAt="2"/>
            </a:pPr>
            <a:r>
              <a:rPr lang="en-US" sz="2600" b="1" dirty="0" smtClean="0"/>
              <a:t>New Methods of Agriculture</a:t>
            </a:r>
          </a:p>
          <a:p>
            <a:pPr marL="514350" indent="-514350">
              <a:buAutoNum type="arabicPeriod"/>
            </a:pPr>
            <a:r>
              <a:rPr lang="en-US" sz="2600" dirty="0" smtClean="0"/>
              <a:t>New ways of rotating crops</a:t>
            </a:r>
          </a:p>
          <a:p>
            <a:pPr marL="514350" indent="-514350">
              <a:buAutoNum type="arabicPeriod"/>
            </a:pPr>
            <a:r>
              <a:rPr lang="en-US" sz="2600" dirty="0" smtClean="0"/>
              <a:t>More fodder, hay, and vegetables for animals</a:t>
            </a:r>
          </a:p>
          <a:p>
            <a:pPr marL="514350" indent="-514350">
              <a:buAutoNum type="arabicPeriod"/>
            </a:pPr>
            <a:r>
              <a:rPr lang="en-US" sz="2600" dirty="0" smtClean="0"/>
              <a:t>New crops like potatoes and types of beans</a:t>
            </a:r>
          </a:p>
          <a:p>
            <a:pPr marL="514350" indent="-514350">
              <a:buAutoNum type="arabicPeriod"/>
            </a:pPr>
            <a:r>
              <a:rPr lang="en-US" sz="2600" dirty="0" smtClean="0"/>
              <a:t>Enclosure movement</a:t>
            </a:r>
          </a:p>
          <a:p>
            <a:pPr marL="514350" indent="-514350">
              <a:buAutoNum type="arabicPeriod"/>
            </a:pPr>
            <a:endParaRPr lang="en-US" sz="2600" dirty="0" smtClean="0"/>
          </a:p>
          <a:p>
            <a:pPr marL="514350" indent="-514350">
              <a:buAutoNum type="arabicPeriod"/>
            </a:pPr>
            <a:endParaRPr lang="en-US" sz="2600" dirty="0" smtClean="0"/>
          </a:p>
        </p:txBody>
      </p:sp>
    </p:spTree>
    <p:extLst>
      <p:ext uri="{BB962C8B-B14F-4D97-AF65-F5344CB8AC3E}">
        <p14:creationId xmlns:p14="http://schemas.microsoft.com/office/powerpoint/2010/main" val="17041086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V. The Atlantic World and Global Trade</a:t>
            </a:r>
            <a:endParaRPr lang="en-US" dirty="0"/>
          </a:p>
        </p:txBody>
      </p:sp>
      <p:sp>
        <p:nvSpPr>
          <p:cNvPr id="3" name="Content Placeholder 2"/>
          <p:cNvSpPr>
            <a:spLocks noGrp="1"/>
          </p:cNvSpPr>
          <p:nvPr>
            <p:ph idx="1"/>
          </p:nvPr>
        </p:nvSpPr>
        <p:spPr/>
        <p:txBody>
          <a:bodyPr/>
          <a:lstStyle/>
          <a:p>
            <a:pPr marL="514350" indent="-514350">
              <a:buAutoNum type="alphaUcPeriod" startAt="5"/>
            </a:pPr>
            <a:r>
              <a:rPr lang="en-US" sz="2600" b="1" dirty="0" smtClean="0"/>
              <a:t>The Atlantic Enlightenment</a:t>
            </a:r>
          </a:p>
          <a:p>
            <a:pPr marL="514350" indent="-514350">
              <a:buAutoNum type="arabicPeriod"/>
            </a:pPr>
            <a:r>
              <a:rPr lang="en-US" sz="2600" dirty="0" smtClean="0"/>
              <a:t>British North American colonies adopted the Scottish model of the Enlightenment</a:t>
            </a:r>
          </a:p>
          <a:p>
            <a:pPr marL="514350" indent="-514350">
              <a:buAutoNum type="arabicPeriod"/>
            </a:pPr>
            <a:r>
              <a:rPr lang="en-US" sz="2600" dirty="0" smtClean="0"/>
              <a:t>Benjamin Franklin’s writings</a:t>
            </a:r>
          </a:p>
          <a:p>
            <a:pPr marL="514350" indent="-514350">
              <a:buAutoNum type="arabicPeriod"/>
            </a:pPr>
            <a:r>
              <a:rPr lang="en-US" sz="2600" dirty="0" smtClean="0"/>
              <a:t>Reform ideas of educated elites in the Spanish American colonies</a:t>
            </a:r>
          </a:p>
          <a:p>
            <a:pPr marL="514350" indent="-514350">
              <a:buAutoNum type="arabicPeriod"/>
            </a:pPr>
            <a:r>
              <a:rPr lang="en-US" sz="2600" dirty="0" smtClean="0"/>
              <a:t>Enlightenment encouraged colonist to aspire toward greater autonomy</a:t>
            </a:r>
            <a:endParaRPr lang="en-US" sz="2600" dirty="0"/>
          </a:p>
        </p:txBody>
      </p:sp>
    </p:spTree>
    <p:extLst>
      <p:ext uri="{BB962C8B-B14F-4D97-AF65-F5344CB8AC3E}">
        <p14:creationId xmlns:p14="http://schemas.microsoft.com/office/powerpoint/2010/main" val="8547367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painting of an Indian woman with her African husband and their mixed-race child. "/>
          <p:cNvPicPr>
            <a:picLocks noChangeAspect="1"/>
          </p:cNvPicPr>
          <p:nvPr/>
        </p:nvPicPr>
        <p:blipFill>
          <a:blip r:embed="rId3"/>
          <a:stretch>
            <a:fillRect/>
          </a:stretch>
        </p:blipFill>
        <p:spPr>
          <a:xfrm>
            <a:off x="1694688" y="185927"/>
            <a:ext cx="5754624" cy="6486144"/>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V. The Atlantic World and Global Trade</a:t>
            </a:r>
            <a:endParaRPr lang="en-US" dirty="0"/>
          </a:p>
        </p:txBody>
      </p:sp>
      <p:sp>
        <p:nvSpPr>
          <p:cNvPr id="3" name="Content Placeholder 2"/>
          <p:cNvSpPr>
            <a:spLocks noGrp="1"/>
          </p:cNvSpPr>
          <p:nvPr>
            <p:ph idx="1"/>
          </p:nvPr>
        </p:nvSpPr>
        <p:spPr/>
        <p:txBody>
          <a:bodyPr/>
          <a:lstStyle/>
          <a:p>
            <a:pPr marL="514350" indent="-514350">
              <a:buAutoNum type="alphaUcPeriod" startAt="6"/>
            </a:pPr>
            <a:r>
              <a:rPr lang="en-US" sz="2600" b="1" dirty="0" smtClean="0"/>
              <a:t>Trade and Empire in Asia and the Pacific</a:t>
            </a:r>
          </a:p>
          <a:p>
            <a:pPr marL="514350" indent="-514350">
              <a:buAutoNum type="arabicPeriod"/>
            </a:pPr>
            <a:r>
              <a:rPr lang="en-US" sz="2600" dirty="0" smtClean="0"/>
              <a:t>Dutch controlled East Indian states</a:t>
            </a:r>
          </a:p>
          <a:p>
            <a:pPr marL="514350" indent="-514350">
              <a:buAutoNum type="arabicPeriod"/>
            </a:pPr>
            <a:r>
              <a:rPr lang="en-US" sz="2600" dirty="0" smtClean="0"/>
              <a:t>Lost their hold on Asia in the eighteenth century</a:t>
            </a:r>
          </a:p>
          <a:p>
            <a:pPr marL="514350" indent="-514350">
              <a:buAutoNum type="arabicPeriod"/>
            </a:pPr>
            <a:r>
              <a:rPr lang="en-US" sz="2600" dirty="0" smtClean="0"/>
              <a:t>Britain empire-wide trading </a:t>
            </a:r>
            <a:r>
              <a:rPr lang="en-US" sz="2600" dirty="0" err="1" smtClean="0"/>
              <a:t>priveleges</a:t>
            </a:r>
            <a:endParaRPr lang="en-US" sz="2600" dirty="0" smtClean="0"/>
          </a:p>
          <a:p>
            <a:pPr marL="514350" indent="-514350">
              <a:buAutoNum type="arabicPeriod"/>
            </a:pPr>
            <a:r>
              <a:rPr lang="en-US" sz="2600" dirty="0" smtClean="0"/>
              <a:t>East India Company in Bengal</a:t>
            </a:r>
          </a:p>
          <a:p>
            <a:pPr marL="514350" indent="-514350">
              <a:buAutoNum type="arabicPeriod"/>
            </a:pPr>
            <a:r>
              <a:rPr lang="en-US" sz="2600" dirty="0" smtClean="0"/>
              <a:t>Direct administration by the British government</a:t>
            </a:r>
          </a:p>
          <a:p>
            <a:pPr marL="514350" indent="-514350">
              <a:buAutoNum type="arabicPeriod"/>
            </a:pPr>
            <a:r>
              <a:rPr lang="en-US" sz="2600" dirty="0" smtClean="0"/>
              <a:t>British settlement of Australia</a:t>
            </a:r>
          </a:p>
          <a:p>
            <a:pPr marL="514350" indent="-514350">
              <a:buAutoNum type="arabicPeriod"/>
            </a:pPr>
            <a:r>
              <a:rPr lang="en-US" sz="2600" dirty="0" smtClean="0"/>
              <a:t>Trade in Atlantic inseparable from Asian commerce</a:t>
            </a:r>
            <a:endParaRPr lang="en-US" sz="2600" dirty="0"/>
          </a:p>
        </p:txBody>
      </p:sp>
    </p:spTree>
    <p:extLst>
      <p:ext uri="{BB962C8B-B14F-4D97-AF65-F5344CB8AC3E}">
        <p14:creationId xmlns:p14="http://schemas.microsoft.com/office/powerpoint/2010/main" val="9299902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map of India in 1805. British India is shown along the southern tip of India and along the eastern coast. It includes the cities of Delhi, Calcutta, and Pondicherry, as well as the region around the Ganges River. "/>
          <p:cNvPicPr>
            <a:picLocks noChangeAspect="1"/>
          </p:cNvPicPr>
          <p:nvPr/>
        </p:nvPicPr>
        <p:blipFill>
          <a:blip r:embed="rId3"/>
          <a:stretch>
            <a:fillRect/>
          </a:stretch>
        </p:blipFill>
        <p:spPr>
          <a:xfrm>
            <a:off x="2438400" y="265176"/>
            <a:ext cx="4267200" cy="6327648"/>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painting of the British of India in 1785. "/>
          <p:cNvPicPr>
            <a:picLocks noChangeAspect="1"/>
          </p:cNvPicPr>
          <p:nvPr/>
        </p:nvPicPr>
        <p:blipFill>
          <a:blip r:embed="rId3"/>
          <a:stretch>
            <a:fillRect/>
          </a:stretch>
        </p:blipFill>
        <p:spPr>
          <a:xfrm>
            <a:off x="1496567" y="185927"/>
            <a:ext cx="6150864" cy="6486144"/>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 Working the Land</a:t>
            </a:r>
            <a:endParaRPr lang="en-US" dirty="0"/>
          </a:p>
        </p:txBody>
      </p:sp>
      <p:sp>
        <p:nvSpPr>
          <p:cNvPr id="3" name="Content Placeholder 2"/>
          <p:cNvSpPr>
            <a:spLocks noGrp="1"/>
          </p:cNvSpPr>
          <p:nvPr>
            <p:ph idx="1"/>
          </p:nvPr>
        </p:nvSpPr>
        <p:spPr>
          <a:xfrm>
            <a:off x="685800" y="1981200"/>
            <a:ext cx="7772400" cy="4756484"/>
          </a:xfrm>
        </p:spPr>
        <p:txBody>
          <a:bodyPr/>
          <a:lstStyle/>
          <a:p>
            <a:pPr marL="514350" indent="-514350">
              <a:buAutoNum type="alphaUcPeriod" startAt="3"/>
            </a:pPr>
            <a:r>
              <a:rPr lang="en-US" sz="2600" b="1" dirty="0" smtClean="0"/>
              <a:t>The Leadership of the Low Countries and England</a:t>
            </a:r>
          </a:p>
          <a:p>
            <a:pPr marL="514350" indent="-514350">
              <a:buAutoNum type="arabicPeriod"/>
            </a:pPr>
            <a:r>
              <a:rPr lang="en-US" sz="2600" dirty="0" smtClean="0"/>
              <a:t>Dutch Republic drained marshes for farmland</a:t>
            </a:r>
          </a:p>
          <a:p>
            <a:pPr marL="514350" indent="-514350">
              <a:buAutoNum type="arabicPeriod"/>
            </a:pPr>
            <a:r>
              <a:rPr lang="en-US" sz="2600" dirty="0" smtClean="0"/>
              <a:t>Jethro </a:t>
            </a:r>
            <a:r>
              <a:rPr lang="en-US" sz="2600" dirty="0" err="1" smtClean="0"/>
              <a:t>Tull</a:t>
            </a:r>
            <a:r>
              <a:rPr lang="en-US" sz="2600" dirty="0" smtClean="0"/>
              <a:t> (1674 – 1741)</a:t>
            </a:r>
          </a:p>
          <a:p>
            <a:pPr marL="514350" indent="-514350">
              <a:buAutoNum type="arabicPeriod"/>
            </a:pPr>
            <a:r>
              <a:rPr lang="en-US" sz="2600" dirty="0" smtClean="0"/>
              <a:t>Selective breeding methods</a:t>
            </a:r>
          </a:p>
          <a:p>
            <a:pPr marL="514350" indent="-514350">
              <a:buAutoNum type="arabicPeriod"/>
            </a:pPr>
            <a:r>
              <a:rPr lang="en-US" sz="2600" dirty="0" smtClean="0"/>
              <a:t>Large-scale enclosure</a:t>
            </a:r>
          </a:p>
        </p:txBody>
      </p:sp>
    </p:spTree>
    <p:extLst>
      <p:ext uri="{BB962C8B-B14F-4D97-AF65-F5344CB8AC3E}">
        <p14:creationId xmlns:p14="http://schemas.microsoft.com/office/powerpoint/2010/main" val="16028904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 Working the Land</a:t>
            </a:r>
            <a:endParaRPr lang="en-US" dirty="0"/>
          </a:p>
        </p:txBody>
      </p:sp>
      <p:sp>
        <p:nvSpPr>
          <p:cNvPr id="3" name="Content Placeholder 2"/>
          <p:cNvSpPr>
            <a:spLocks noGrp="1"/>
          </p:cNvSpPr>
          <p:nvPr>
            <p:ph idx="1"/>
          </p:nvPr>
        </p:nvSpPr>
        <p:spPr>
          <a:xfrm>
            <a:off x="685800" y="1981200"/>
            <a:ext cx="7772400" cy="4756484"/>
          </a:xfrm>
        </p:spPr>
        <p:txBody>
          <a:bodyPr/>
          <a:lstStyle/>
          <a:p>
            <a:pPr marL="514350" indent="-514350">
              <a:buAutoNum type="alphaUcPeriod" startAt="3"/>
            </a:pPr>
            <a:r>
              <a:rPr lang="en-US" sz="2600" b="1" dirty="0" smtClean="0"/>
              <a:t>The Leadership of the Low Countries and England</a:t>
            </a:r>
          </a:p>
          <a:p>
            <a:pPr marL="514350" indent="-514350">
              <a:buFont typeface="+mj-lt"/>
              <a:buAutoNum type="arabicPeriod" startAt="5"/>
            </a:pPr>
            <a:r>
              <a:rPr lang="en-US" sz="2600" dirty="0" smtClean="0"/>
              <a:t>Critics emphasized the resulting social upheaval</a:t>
            </a:r>
          </a:p>
          <a:p>
            <a:pPr marL="514350" indent="-514350">
              <a:buAutoNum type="arabicPeriod" startAt="5"/>
            </a:pPr>
            <a:r>
              <a:rPr lang="en-US" sz="2600" dirty="0" smtClean="0"/>
              <a:t>Market-oriented estate agriculture and </a:t>
            </a:r>
            <a:r>
              <a:rPr lang="en-US" sz="2600" dirty="0" err="1" smtClean="0"/>
              <a:t>proletarianization</a:t>
            </a:r>
            <a:endParaRPr lang="en-US" sz="2600" dirty="0" smtClean="0"/>
          </a:p>
          <a:p>
            <a:pPr marL="514350" indent="-514350">
              <a:buAutoNum type="arabicPeriod" startAt="5"/>
            </a:pPr>
            <a:r>
              <a:rPr lang="en-US" sz="2600" dirty="0" smtClean="0"/>
              <a:t>Widespread unemployment in the countryside</a:t>
            </a:r>
          </a:p>
        </p:txBody>
      </p:sp>
    </p:spTree>
    <p:extLst>
      <p:ext uri="{BB962C8B-B14F-4D97-AF65-F5344CB8AC3E}">
        <p14:creationId xmlns:p14="http://schemas.microsoft.com/office/powerpoint/2010/main" val="19625770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painting of a farmer plowing his field with a horse and a cart. "/>
          <p:cNvPicPr>
            <a:picLocks noChangeAspect="1"/>
          </p:cNvPicPr>
          <p:nvPr/>
        </p:nvPicPr>
        <p:blipFill>
          <a:blip r:embed="rId2"/>
          <a:stretch>
            <a:fillRect/>
          </a:stretch>
        </p:blipFill>
        <p:spPr>
          <a:xfrm>
            <a:off x="304800" y="1143000"/>
            <a:ext cx="8534400" cy="4572000"/>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mn-lt"/>
              </a:rPr>
              <a:t>II. The Beginning of the Population Explosion</a:t>
            </a:r>
            <a:endParaRPr lang="en-US" sz="3600" b="1" dirty="0">
              <a:latin typeface="+mn-lt"/>
            </a:endParaRPr>
          </a:p>
        </p:txBody>
      </p:sp>
      <p:sp>
        <p:nvSpPr>
          <p:cNvPr id="3" name="Content Placeholder 2"/>
          <p:cNvSpPr>
            <a:spLocks noGrp="1"/>
          </p:cNvSpPr>
          <p:nvPr>
            <p:ph idx="1"/>
          </p:nvPr>
        </p:nvSpPr>
        <p:spPr/>
        <p:txBody>
          <a:bodyPr/>
          <a:lstStyle/>
          <a:p>
            <a:pPr marL="514350" indent="-514350">
              <a:buAutoNum type="alphaUcPeriod"/>
            </a:pPr>
            <a:r>
              <a:rPr lang="en-US" sz="2600" b="1" dirty="0" smtClean="0"/>
              <a:t>Long-Standing Obstacles to Population Growth</a:t>
            </a:r>
          </a:p>
          <a:p>
            <a:pPr marL="514350" indent="-514350">
              <a:buAutoNum type="arabicPeriod"/>
            </a:pPr>
            <a:r>
              <a:rPr lang="en-US" sz="2600" dirty="0" smtClean="0"/>
              <a:t>Irregular cyclical population pattern</a:t>
            </a:r>
          </a:p>
          <a:p>
            <a:pPr marL="514350" indent="-514350">
              <a:buAutoNum type="arabicPeriod"/>
            </a:pPr>
            <a:r>
              <a:rPr lang="en-US" sz="2600" dirty="0" smtClean="0"/>
              <a:t>Food prices rose more rapidly than wages</a:t>
            </a:r>
          </a:p>
          <a:p>
            <a:pPr marL="514350" indent="-514350">
              <a:buAutoNum type="arabicPeriod"/>
            </a:pPr>
            <a:r>
              <a:rPr lang="en-US" sz="2600" dirty="0" smtClean="0"/>
              <a:t>Fertility and mortality rates in balance</a:t>
            </a:r>
          </a:p>
          <a:p>
            <a:pPr marL="514350" indent="-514350">
              <a:buAutoNum type="arabicPeriod"/>
            </a:pPr>
            <a:r>
              <a:rPr lang="en-US" sz="2600" dirty="0" smtClean="0"/>
              <a:t>Famine, disease, and war led to population loss</a:t>
            </a:r>
          </a:p>
          <a:p>
            <a:pPr marL="514350" indent="-514350">
              <a:buAutoNum type="arabicPeriod"/>
            </a:pPr>
            <a:r>
              <a:rPr lang="en-US" sz="2600" dirty="0" smtClean="0"/>
              <a:t>Years of modest growth followed those losses</a:t>
            </a:r>
          </a:p>
        </p:txBody>
      </p:sp>
    </p:spTree>
    <p:extLst>
      <p:ext uri="{BB962C8B-B14F-4D97-AF65-F5344CB8AC3E}">
        <p14:creationId xmlns:p14="http://schemas.microsoft.com/office/powerpoint/2010/main" val="36598936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ine graph shows the growth of the population in England from 1550 to 1850. &#10;The population in millions is plotted on the y axis, while the year is plotted along the x axis. The graph shows a slow, steady increase in the population from 2 million in 1550 to 8 million in the year 1800. A sharp increase takes place between 1800 and 1850, with the population doubling to 16 million in those 50 years. "/>
          <p:cNvPicPr>
            <a:picLocks noChangeAspect="1"/>
          </p:cNvPicPr>
          <p:nvPr/>
        </p:nvPicPr>
        <p:blipFill>
          <a:blip r:embed="rId3"/>
          <a:stretch>
            <a:fillRect/>
          </a:stretch>
        </p:blipFill>
        <p:spPr>
          <a:xfrm>
            <a:off x="417576" y="185928"/>
            <a:ext cx="8308848" cy="6486144"/>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
    <a:dk1>
      <a:srgbClr val="000000"/>
    </a:dk1>
    <a:lt1>
      <a:srgbClr val="FFDFBF"/>
    </a:lt1>
    <a:dk2>
      <a:srgbClr val="000000"/>
    </a:dk2>
    <a:lt2>
      <a:srgbClr val="808080"/>
    </a:lt2>
    <a:accent1>
      <a:srgbClr val="00CC99"/>
    </a:accent1>
    <a:accent2>
      <a:srgbClr val="3333CC"/>
    </a:accent2>
    <a:accent3>
      <a:srgbClr val="FFECDC"/>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746</TotalTime>
  <Words>5158</Words>
  <Application>Microsoft Office PowerPoint</Application>
  <PresentationFormat>On-screen Show (4:3)</PresentationFormat>
  <Paragraphs>348</Paragraphs>
  <Slides>44</Slides>
  <Notes>42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44</vt:i4>
      </vt:variant>
    </vt:vector>
  </HeadingPairs>
  <TitlesOfParts>
    <vt:vector size="48" baseType="lpstr">
      <vt:lpstr>ＭＳ Ｐゴシック</vt:lpstr>
      <vt:lpstr>Arial</vt:lpstr>
      <vt:lpstr>Verdana</vt:lpstr>
      <vt:lpstr>Blank Presentation</vt:lpstr>
      <vt:lpstr>A History of Western Society Twelfth Edition</vt:lpstr>
      <vt:lpstr>PowerPoint Presentation</vt:lpstr>
      <vt:lpstr>I. Working the Land</vt:lpstr>
      <vt:lpstr>I. Working the Land</vt:lpstr>
      <vt:lpstr>I. Working the Land</vt:lpstr>
      <vt:lpstr>I. Working the Land</vt:lpstr>
      <vt:lpstr>PowerPoint Presentation</vt:lpstr>
      <vt:lpstr>II. The Beginning of the Population Explosion</vt:lpstr>
      <vt:lpstr>PowerPoint Presentation</vt:lpstr>
      <vt:lpstr>II. The Beginning of the Population Explosion</vt:lpstr>
      <vt:lpstr>II. The Beginning of the Population Explosion</vt:lpstr>
      <vt:lpstr>PowerPoint Presentation</vt:lpstr>
      <vt:lpstr>PowerPoint Presentation</vt:lpstr>
      <vt:lpstr>III. The Growth of Rural Industry</vt:lpstr>
      <vt:lpstr>PowerPoint Presentation</vt:lpstr>
      <vt:lpstr>III. The Growth of Rural Industry</vt:lpstr>
      <vt:lpstr>III. The Growth of Rural Industry</vt:lpstr>
      <vt:lpstr>PowerPoint Presentation</vt:lpstr>
      <vt:lpstr>III. The Growth of Rural Industry</vt:lpstr>
      <vt:lpstr>IV. The Debate over Urban Guilds</vt:lpstr>
      <vt:lpstr>PowerPoint Presentation</vt:lpstr>
      <vt:lpstr>IV. The Debate over Urban Guilds</vt:lpstr>
      <vt:lpstr>IV. The Debate over Urban Guilds</vt:lpstr>
      <vt:lpstr>V. The Atlantic World and Global Trade</vt:lpstr>
      <vt:lpstr>V. The Atlantic World and Global Trade</vt:lpstr>
      <vt:lpstr>PowerPoint Presentation</vt:lpstr>
      <vt:lpstr>V. The Atlantic World and Global Trade</vt:lpstr>
      <vt:lpstr>PowerPoint Presentation</vt:lpstr>
      <vt:lpstr>PowerPoint Presentation</vt:lpstr>
      <vt:lpstr>PowerPoint Presentation</vt:lpstr>
      <vt:lpstr>PowerPoint Presentation</vt:lpstr>
      <vt:lpstr>PowerPoint Presentation</vt:lpstr>
      <vt:lpstr>V. The Atlantic World and Global Trade</vt:lpstr>
      <vt:lpstr>PowerPoint Presentation</vt:lpstr>
      <vt:lpstr>V. The Atlantic World and Global Trade</vt:lpstr>
      <vt:lpstr>V. The Atlantic World and Global Trade</vt:lpstr>
      <vt:lpstr>PowerPoint Presentation</vt:lpstr>
      <vt:lpstr>PowerPoint Presentation</vt:lpstr>
      <vt:lpstr>PowerPoint Presentation</vt:lpstr>
      <vt:lpstr>V. The Atlantic World and Global Trade</vt:lpstr>
      <vt:lpstr>PowerPoint Presentation</vt:lpstr>
      <vt:lpstr>V. The Atlantic World and Global Trade</vt:lpstr>
      <vt:lpstr>PowerPoint Presentation</vt:lpstr>
      <vt:lpstr>PowerPoint Presentation</vt:lpstr>
    </vt:vector>
  </TitlesOfParts>
  <Manager>Sumanas Inc.</Manager>
  <Company>© Bedford/St. Martin's</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History of Western Society</dc:title>
  <dc:creator>McKay et al.</dc:creator>
  <cp:lastModifiedBy>Robbins, Blythe</cp:lastModifiedBy>
  <cp:revision>132</cp:revision>
  <dcterms:created xsi:type="dcterms:W3CDTF">2016-07-18T20:48:29Z</dcterms:created>
  <dcterms:modified xsi:type="dcterms:W3CDTF">2017-03-29T20:42:33Z</dcterms:modified>
</cp:coreProperties>
</file>