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3"/>
  </p:notesMasterIdLst>
  <p:sldIdLst>
    <p:sldId id="259" r:id="rId2"/>
    <p:sldId id="260" r:id="rId3"/>
    <p:sldId id="286" r:id="rId4"/>
    <p:sldId id="261" r:id="rId5"/>
    <p:sldId id="289" r:id="rId6"/>
    <p:sldId id="290" r:id="rId7"/>
    <p:sldId id="279" r:id="rId8"/>
    <p:sldId id="292" r:id="rId9"/>
    <p:sldId id="294" r:id="rId10"/>
    <p:sldId id="262" r:id="rId11"/>
    <p:sldId id="295" r:id="rId12"/>
    <p:sldId id="297" r:id="rId13"/>
    <p:sldId id="340" r:id="rId14"/>
    <p:sldId id="299" r:id="rId15"/>
    <p:sldId id="263" r:id="rId16"/>
    <p:sldId id="301" r:id="rId17"/>
    <p:sldId id="264" r:id="rId18"/>
    <p:sldId id="265" r:id="rId19"/>
    <p:sldId id="266" r:id="rId20"/>
    <p:sldId id="303" r:id="rId21"/>
    <p:sldId id="305" r:id="rId22"/>
    <p:sldId id="341" r:id="rId23"/>
    <p:sldId id="283" r:id="rId24"/>
    <p:sldId id="280" r:id="rId25"/>
    <p:sldId id="307" r:id="rId26"/>
    <p:sldId id="342" r:id="rId27"/>
    <p:sldId id="267" r:id="rId28"/>
    <p:sldId id="309" r:id="rId29"/>
    <p:sldId id="311" r:id="rId30"/>
    <p:sldId id="313" r:id="rId31"/>
    <p:sldId id="281" r:id="rId32"/>
    <p:sldId id="314" r:id="rId33"/>
    <p:sldId id="268" r:id="rId34"/>
    <p:sldId id="315" r:id="rId35"/>
    <p:sldId id="317" r:id="rId36"/>
    <p:sldId id="318" r:id="rId37"/>
    <p:sldId id="285" r:id="rId38"/>
    <p:sldId id="269" r:id="rId39"/>
    <p:sldId id="320" r:id="rId40"/>
    <p:sldId id="270" r:id="rId41"/>
    <p:sldId id="271" r:id="rId42"/>
    <p:sldId id="322" r:id="rId43"/>
    <p:sldId id="323" r:id="rId44"/>
    <p:sldId id="282" r:id="rId45"/>
    <p:sldId id="272" r:id="rId46"/>
    <p:sldId id="326" r:id="rId47"/>
    <p:sldId id="327" r:id="rId48"/>
    <p:sldId id="328" r:id="rId49"/>
    <p:sldId id="273" r:id="rId50"/>
    <p:sldId id="284" r:id="rId51"/>
    <p:sldId id="331" r:id="rId52"/>
    <p:sldId id="332" r:id="rId53"/>
    <p:sldId id="274" r:id="rId54"/>
    <p:sldId id="275" r:id="rId55"/>
    <p:sldId id="334" r:id="rId56"/>
    <p:sldId id="335" r:id="rId57"/>
    <p:sldId id="337" r:id="rId58"/>
    <p:sldId id="276" r:id="rId59"/>
    <p:sldId id="339" r:id="rId60"/>
    <p:sldId id="277" r:id="rId61"/>
    <p:sldId id="278" r:id="rId6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Verdana" pitchFamily="-108" charset="0"/>
        <a:ea typeface="+mn-ea"/>
        <a:cs typeface="+mn-cs"/>
      </a:defRPr>
    </a:lvl1pPr>
    <a:lvl2pPr marL="457200" algn="l" rtl="0" eaLnBrk="0" fontAlgn="base" hangingPunct="0">
      <a:spcBef>
        <a:spcPct val="0"/>
      </a:spcBef>
      <a:spcAft>
        <a:spcPct val="0"/>
      </a:spcAft>
      <a:defRPr sz="2400" kern="1200">
        <a:solidFill>
          <a:schemeClr val="tx1"/>
        </a:solidFill>
        <a:latin typeface="Verdana" pitchFamily="-108" charset="0"/>
        <a:ea typeface="+mn-ea"/>
        <a:cs typeface="+mn-cs"/>
      </a:defRPr>
    </a:lvl2pPr>
    <a:lvl3pPr marL="914400" algn="l" rtl="0" eaLnBrk="0" fontAlgn="base" hangingPunct="0">
      <a:spcBef>
        <a:spcPct val="0"/>
      </a:spcBef>
      <a:spcAft>
        <a:spcPct val="0"/>
      </a:spcAft>
      <a:defRPr sz="2400" kern="1200">
        <a:solidFill>
          <a:schemeClr val="tx1"/>
        </a:solidFill>
        <a:latin typeface="Verdana" pitchFamily="-108" charset="0"/>
        <a:ea typeface="+mn-ea"/>
        <a:cs typeface="+mn-cs"/>
      </a:defRPr>
    </a:lvl3pPr>
    <a:lvl4pPr marL="1371600" algn="l" rtl="0" eaLnBrk="0" fontAlgn="base" hangingPunct="0">
      <a:spcBef>
        <a:spcPct val="0"/>
      </a:spcBef>
      <a:spcAft>
        <a:spcPct val="0"/>
      </a:spcAft>
      <a:defRPr sz="2400" kern="1200">
        <a:solidFill>
          <a:schemeClr val="tx1"/>
        </a:solidFill>
        <a:latin typeface="Verdana" pitchFamily="-108" charset="0"/>
        <a:ea typeface="+mn-ea"/>
        <a:cs typeface="+mn-cs"/>
      </a:defRPr>
    </a:lvl4pPr>
    <a:lvl5pPr marL="1828800" algn="l" rtl="0" eaLnBrk="0" fontAlgn="base" hangingPunct="0">
      <a:spcBef>
        <a:spcPct val="0"/>
      </a:spcBef>
      <a:spcAft>
        <a:spcPct val="0"/>
      </a:spcAft>
      <a:defRPr sz="2400" kern="1200">
        <a:solidFill>
          <a:schemeClr val="tx1"/>
        </a:solidFill>
        <a:latin typeface="Verdana" pitchFamily="-108" charset="0"/>
        <a:ea typeface="+mn-ea"/>
        <a:cs typeface="+mn-cs"/>
      </a:defRPr>
    </a:lvl5pPr>
    <a:lvl6pPr marL="2286000" algn="l" defTabSz="457200" rtl="0" eaLnBrk="1" latinLnBrk="0" hangingPunct="1">
      <a:defRPr sz="2400" kern="1200">
        <a:solidFill>
          <a:schemeClr val="tx1"/>
        </a:solidFill>
        <a:latin typeface="Verdana" pitchFamily="-108" charset="0"/>
        <a:ea typeface="+mn-ea"/>
        <a:cs typeface="+mn-cs"/>
      </a:defRPr>
    </a:lvl6pPr>
    <a:lvl7pPr marL="2743200" algn="l" defTabSz="457200" rtl="0" eaLnBrk="1" latinLnBrk="0" hangingPunct="1">
      <a:defRPr sz="2400" kern="1200">
        <a:solidFill>
          <a:schemeClr val="tx1"/>
        </a:solidFill>
        <a:latin typeface="Verdana" pitchFamily="-108" charset="0"/>
        <a:ea typeface="+mn-ea"/>
        <a:cs typeface="+mn-cs"/>
      </a:defRPr>
    </a:lvl7pPr>
    <a:lvl8pPr marL="3200400" algn="l" defTabSz="457200" rtl="0" eaLnBrk="1" latinLnBrk="0" hangingPunct="1">
      <a:defRPr sz="2400" kern="1200">
        <a:solidFill>
          <a:schemeClr val="tx1"/>
        </a:solidFill>
        <a:latin typeface="Verdana" pitchFamily="-108" charset="0"/>
        <a:ea typeface="+mn-ea"/>
        <a:cs typeface="+mn-cs"/>
      </a:defRPr>
    </a:lvl8pPr>
    <a:lvl9pPr marL="3657600" algn="l" defTabSz="457200" rtl="0" eaLnBrk="1" latinLnBrk="0" hangingPunct="1">
      <a:defRPr sz="2400" kern="1200">
        <a:solidFill>
          <a:schemeClr val="tx1"/>
        </a:solidFill>
        <a:latin typeface="Verdana" pitchFamily="-10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4322"/>
    <a:srgbClr val="233B71"/>
    <a:srgbClr val="1B1717"/>
    <a:srgbClr val="BF5D1D"/>
    <a:srgbClr val="486641"/>
    <a:srgbClr val="292A6F"/>
    <a:srgbClr val="C3831E"/>
    <a:srgbClr val="E82434"/>
    <a:srgbClr val="FFFFFF"/>
    <a:srgbClr val="8435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3041" autoAdjust="0"/>
    <p:restoredTop sz="65825" autoAdjust="0"/>
  </p:normalViewPr>
  <p:slideViewPr>
    <p:cSldViewPr snapToGrid="0">
      <p:cViewPr varScale="1">
        <p:scale>
          <a:sx n="46" d="100"/>
          <a:sy n="46" d="100"/>
        </p:scale>
        <p:origin x="1576"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3" d="100"/>
          <a:sy n="53" d="100"/>
        </p:scale>
        <p:origin x="2648"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342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34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34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343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5039406-2230-E743-A235-4F4937F475B6}" type="slidenum">
              <a:rPr lang="en-US"/>
              <a:pPr/>
              <a:t>‹#›</a:t>
            </a:fld>
            <a:endParaRPr lang="en-US"/>
          </a:p>
        </p:txBody>
      </p:sp>
    </p:spTree>
    <p:extLst>
      <p:ext uri="{BB962C8B-B14F-4D97-AF65-F5344CB8AC3E}">
        <p14:creationId xmlns:p14="http://schemas.microsoft.com/office/powerpoint/2010/main" val="37493965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Verdana" pitchFamily="-108" charset="0"/>
        <a:ea typeface="+mn-ea"/>
        <a:cs typeface="+mn-cs"/>
      </a:defRPr>
    </a:lvl1pPr>
    <a:lvl2pPr marL="4572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2pPr>
    <a:lvl3pPr marL="9144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3pPr>
    <a:lvl4pPr marL="13716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4pPr>
    <a:lvl5pPr marL="18288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81541E-A86D-0C4F-876A-55AD02A2D12F}" type="slidenum">
              <a:rPr lang="en-US"/>
              <a:pPr/>
              <a:t>1</a:t>
            </a:fld>
            <a:endParaRPr lang="en-US"/>
          </a:p>
        </p:txBody>
      </p:sp>
      <p:sp>
        <p:nvSpPr>
          <p:cNvPr id="1126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26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790748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10</a:t>
            </a:fld>
            <a:endParaRPr lang="en-US"/>
          </a:p>
        </p:txBody>
      </p:sp>
    </p:spTree>
    <p:extLst>
      <p:ext uri="{BB962C8B-B14F-4D97-AF65-F5344CB8AC3E}">
        <p14:creationId xmlns:p14="http://schemas.microsoft.com/office/powerpoint/2010/main" val="3835072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Seventeenth-Century Crisis and Rebuilding</a:t>
            </a:r>
          </a:p>
          <a:p>
            <a:endParaRPr lang="en-US" dirty="0" smtClean="0"/>
          </a:p>
          <a:p>
            <a:r>
              <a:rPr lang="en-US" sz="1000" b="1" dirty="0" smtClean="0">
                <a:latin typeface="Arial" panose="020B0604020202020204" pitchFamily="34" charset="0"/>
                <a:cs typeface="Arial" panose="020B0604020202020204" pitchFamily="34" charset="0"/>
              </a:rPr>
              <a:t>F. Popular Political Action</a:t>
            </a:r>
          </a:p>
          <a:p>
            <a:r>
              <a:rPr lang="en-US" sz="1200" kern="1200" dirty="0" smtClean="0">
                <a:solidFill>
                  <a:schemeClr val="tx1"/>
                </a:solidFill>
                <a:effectLst/>
                <a:latin typeface="Verdana" pitchFamily="-108" charset="0"/>
                <a:ea typeface="+mn-ea"/>
                <a:cs typeface="+mn-cs"/>
              </a:rPr>
              <a:t>1. In 1647 in Palermo, in Spanish-occupied Sicily, the leaders of a revolt also demanded the suppression of extraordinary taxes and participation in government, and some dreamed of a republic that would abolish noble tax exemptions. </a:t>
            </a:r>
          </a:p>
          <a:p>
            <a:r>
              <a:rPr lang="en-US" sz="1200" kern="1200" dirty="0" smtClean="0">
                <a:solidFill>
                  <a:schemeClr val="tx1"/>
                </a:solidFill>
                <a:effectLst/>
                <a:latin typeface="Verdana" pitchFamily="-108" charset="0"/>
                <a:ea typeface="+mn-ea"/>
                <a:cs typeface="+mn-cs"/>
              </a:rPr>
              <a:t>2. In France urban uprisings became a frequent aspect of the social and political landscape.</a:t>
            </a:r>
          </a:p>
          <a:p>
            <a:r>
              <a:rPr lang="en-US" sz="1200" kern="1200" dirty="0" smtClean="0">
                <a:solidFill>
                  <a:schemeClr val="tx1"/>
                </a:solidFill>
                <a:effectLst/>
                <a:latin typeface="Verdana" pitchFamily="-108" charset="0"/>
                <a:ea typeface="+mn-ea"/>
                <a:cs typeface="+mn-cs"/>
              </a:rPr>
              <a:t>3. Major insurrections were characterized by deep popular anger and violence directed at outside officials sent to collect taxes.</a:t>
            </a:r>
          </a:p>
          <a:p>
            <a:r>
              <a:rPr lang="en-US" sz="1000" kern="1200" dirty="0" smtClean="0">
                <a:solidFill>
                  <a:schemeClr val="tx1"/>
                </a:solidFill>
                <a:effectLst/>
                <a:latin typeface="Verdana" pitchFamily="-108" charset="0"/>
                <a:ea typeface="+mn-ea"/>
                <a:cs typeface="+mn-cs"/>
              </a:rPr>
              <a:t>4. Municipal and royal authorities often struggled to overcome popular revolt, fearing that stern repressive measures would create martyrs and further inflame the situation, while occupation of a city would be expensive and detract from military efforts elsewhere.</a:t>
            </a:r>
          </a:p>
          <a:p>
            <a:r>
              <a:rPr lang="en-US" sz="1000" kern="1200" dirty="0" smtClean="0">
                <a:solidFill>
                  <a:schemeClr val="tx1"/>
                </a:solidFill>
                <a:effectLst/>
                <a:latin typeface="Verdana" pitchFamily="-108" charset="0"/>
                <a:ea typeface="+mn-ea"/>
                <a:cs typeface="+mn-cs"/>
              </a:rPr>
              <a:t>5. The limitations of royal authority gave some leverage to rebels; to quell riots, authorities sometimes suspended royal edicts, released prisoners, and initiated discussions.</a:t>
            </a:r>
          </a:p>
          <a:p>
            <a:r>
              <a:rPr lang="en-US" sz="1000" kern="1200" dirty="0" smtClean="0">
                <a:solidFill>
                  <a:schemeClr val="tx1"/>
                </a:solidFill>
                <a:effectLst/>
                <a:latin typeface="Verdana" pitchFamily="-108" charset="0"/>
                <a:ea typeface="+mn-ea"/>
                <a:cs typeface="+mn-cs"/>
              </a:rPr>
              <a:t>6. This leverage had largely disappeared by the beginning of the eighteenth century because municipal governments were better integrated into the national structure and local authorities had prompt military support from the central government. </a:t>
            </a:r>
          </a:p>
          <a:p>
            <a:r>
              <a:rPr lang="en-US" sz="1000" kern="1200" dirty="0" smtClean="0">
                <a:solidFill>
                  <a:schemeClr val="tx1"/>
                </a:solidFill>
                <a:effectLst/>
                <a:latin typeface="Verdana" pitchFamily="-108" charset="0"/>
                <a:ea typeface="+mn-ea"/>
                <a:cs typeface="+mn-cs"/>
              </a:rPr>
              <a:t>7. People who publicly opposed royal policies and taxes received swift and severe punishment.</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11</a:t>
            </a:fld>
            <a:endParaRPr lang="en-US"/>
          </a:p>
        </p:txBody>
      </p:sp>
    </p:spTree>
    <p:extLst>
      <p:ext uri="{BB962C8B-B14F-4D97-AF65-F5344CB8AC3E}">
        <p14:creationId xmlns:p14="http://schemas.microsoft.com/office/powerpoint/2010/main" val="3454945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i="0" dirty="0" smtClean="0">
                <a:latin typeface="Arial" panose="020B0604020202020204" pitchFamily="34" charset="0"/>
                <a:cs typeface="Arial" panose="020B0604020202020204" pitchFamily="34" charset="0"/>
              </a:rPr>
              <a:t>II. Absolutism in France and Spain</a:t>
            </a:r>
          </a:p>
          <a:p>
            <a:endParaRPr lang="en-US" sz="1000" b="1" i="0" dirty="0" smtClean="0">
              <a:latin typeface="Arial" panose="020B0604020202020204" pitchFamily="34" charset="0"/>
              <a:cs typeface="Arial" panose="020B0604020202020204" pitchFamily="34" charset="0"/>
            </a:endParaRPr>
          </a:p>
          <a:p>
            <a:pPr marL="228600" indent="-228600">
              <a:buAutoNum type="alphaUcPeriod"/>
            </a:pPr>
            <a:r>
              <a:rPr lang="en-US" sz="1000" b="1" i="0" dirty="0" smtClean="0">
                <a:latin typeface="Arial" panose="020B0604020202020204" pitchFamily="34" charset="0"/>
                <a:cs typeface="Arial" panose="020B0604020202020204" pitchFamily="34" charset="0"/>
              </a:rPr>
              <a:t>The Foundation of French Absolutism</a:t>
            </a:r>
          </a:p>
          <a:p>
            <a:r>
              <a:rPr lang="en-US" sz="1200" kern="1200" dirty="0" smtClean="0">
                <a:solidFill>
                  <a:schemeClr val="tx1"/>
                </a:solidFill>
                <a:effectLst/>
                <a:latin typeface="Verdana" pitchFamily="-108" charset="0"/>
                <a:ea typeface="+mn-ea"/>
                <a:cs typeface="+mn-cs"/>
              </a:rPr>
              <a:t>1. In 1589 Henry IV (r. 1589–1610), the founder of the Bourbon dynasty in France, acquired a country devastated by civil wars between Protestants and Catholics, poor harvests, and diminished commercial activity.</a:t>
            </a:r>
          </a:p>
          <a:p>
            <a:r>
              <a:rPr lang="en-US" sz="1200" kern="1200" dirty="0" smtClean="0">
                <a:solidFill>
                  <a:schemeClr val="tx1"/>
                </a:solidFill>
                <a:effectLst/>
                <a:latin typeface="Verdana" pitchFamily="-108" charset="0"/>
                <a:ea typeface="+mn-ea"/>
                <a:cs typeface="+mn-cs"/>
              </a:rPr>
              <a:t>2. Henry inaugurated a recovery by keeping France at peace during most of his reign, issuing the Edict of Nantes, sharply lowering taxes and instead imposing an annual fee on royal officials, and improving the infrastructure of the country by building new roads and canals and repairing the ravages of years of civil war.</a:t>
            </a:r>
          </a:p>
          <a:p>
            <a:r>
              <a:rPr lang="en-US" sz="1200" kern="1200" dirty="0" smtClean="0">
                <a:solidFill>
                  <a:schemeClr val="tx1"/>
                </a:solidFill>
                <a:effectLst/>
                <a:latin typeface="Verdana" pitchFamily="-108" charset="0"/>
                <a:ea typeface="+mn-ea"/>
                <a:cs typeface="+mn-cs"/>
              </a:rPr>
              <a:t>3. Henry was murdered in 1610.</a:t>
            </a:r>
          </a:p>
          <a:p>
            <a:r>
              <a:rPr lang="en-US" sz="1200" kern="1200" dirty="0" smtClean="0">
                <a:solidFill>
                  <a:schemeClr val="tx1"/>
                </a:solidFill>
                <a:effectLst/>
                <a:latin typeface="Verdana" pitchFamily="-108" charset="0"/>
                <a:ea typeface="+mn-ea"/>
                <a:cs typeface="+mn-cs"/>
              </a:rPr>
              <a:t>4. In 1628, Cardinal Richelieu (1585–1642) became first minister of the French crown on behalf of Henry’s young son, Louis XIII (r. 1610–1643</a:t>
            </a:r>
            <a:r>
              <a:rPr lang="en-US" sz="1200" kern="1200" dirty="0" smtClean="0">
                <a:solidFill>
                  <a:schemeClr val="tx1"/>
                </a:solidFill>
                <a:effectLst/>
                <a:latin typeface="Verdana" pitchFamily="-108" charset="0"/>
                <a:ea typeface="+mn-ea"/>
                <a:cs typeface="+mn-cs"/>
              </a:rPr>
              <a:t>). Richelieu’s domestic policies were designed to strengthen royal control. Richelieu’s main foreign policy goal was to destroy the Catholic Habsburgs’ grip on territories that surrounded France.</a:t>
            </a:r>
            <a:endParaRPr lang="en-US" sz="1200" kern="1200" dirty="0" smtClean="0">
              <a:solidFill>
                <a:schemeClr val="tx1"/>
              </a:solidFill>
              <a:effectLst/>
              <a:latin typeface="Verdana" pitchFamily="-108" charset="0"/>
              <a:ea typeface="+mn-ea"/>
              <a:cs typeface="+mn-cs"/>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12</a:t>
            </a:fld>
            <a:endParaRPr lang="en-US"/>
          </a:p>
        </p:txBody>
      </p:sp>
    </p:spTree>
    <p:extLst>
      <p:ext uri="{BB962C8B-B14F-4D97-AF65-F5344CB8AC3E}">
        <p14:creationId xmlns:p14="http://schemas.microsoft.com/office/powerpoint/2010/main" val="209088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i="0" dirty="0" smtClean="0">
                <a:latin typeface="Arial" panose="020B0604020202020204" pitchFamily="34" charset="0"/>
                <a:cs typeface="Arial" panose="020B0604020202020204" pitchFamily="34" charset="0"/>
              </a:rPr>
              <a:t>II. Absolutism in France and Spain</a:t>
            </a:r>
          </a:p>
          <a:p>
            <a:endParaRPr lang="en-US" sz="1000" b="1" i="0" dirty="0" smtClean="0">
              <a:latin typeface="Arial" panose="020B0604020202020204" pitchFamily="34" charset="0"/>
              <a:cs typeface="Arial" panose="020B0604020202020204" pitchFamily="34" charset="0"/>
            </a:endParaRPr>
          </a:p>
          <a:p>
            <a:pPr marL="228600" indent="-228600">
              <a:buAutoNum type="alphaUcPeriod"/>
            </a:pPr>
            <a:r>
              <a:rPr lang="en-US" sz="1000" b="1" i="0" dirty="0" smtClean="0">
                <a:latin typeface="Arial" panose="020B0604020202020204" pitchFamily="34" charset="0"/>
                <a:cs typeface="Arial" panose="020B0604020202020204" pitchFamily="34" charset="0"/>
              </a:rPr>
              <a:t>The Foundation of French Absolutism</a:t>
            </a:r>
          </a:p>
          <a:p>
            <a:r>
              <a:rPr lang="en-US" sz="1200" kern="1200" dirty="0" smtClean="0">
                <a:solidFill>
                  <a:schemeClr val="tx1"/>
                </a:solidFill>
                <a:effectLst/>
                <a:latin typeface="Verdana" pitchFamily="-108" charset="0"/>
                <a:ea typeface="+mn-ea"/>
                <a:cs typeface="+mn-cs"/>
              </a:rPr>
              <a:t>5</a:t>
            </a:r>
            <a:r>
              <a:rPr lang="en-US" sz="1200" kern="1200" dirty="0" smtClean="0">
                <a:solidFill>
                  <a:schemeClr val="tx1"/>
                </a:solidFill>
                <a:effectLst/>
                <a:latin typeface="Verdana" pitchFamily="-108" charset="0"/>
                <a:ea typeface="+mn-ea"/>
                <a:cs typeface="+mn-cs"/>
              </a:rPr>
              <a:t>. Chief minister for the next child-king, the four-year-old Louis XIV, was Cardinal Jules Mazarin (1602–1661), who along with the regent, Queen Mother Anne of Austria, continued Richelieu’s centralizing policies.</a:t>
            </a:r>
          </a:p>
          <a:p>
            <a:r>
              <a:rPr lang="en-US" sz="1200" kern="1200" dirty="0" smtClean="0">
                <a:solidFill>
                  <a:schemeClr val="tx1"/>
                </a:solidFill>
                <a:effectLst/>
                <a:latin typeface="Verdana" pitchFamily="-108" charset="0"/>
                <a:ea typeface="+mn-ea"/>
                <a:cs typeface="+mn-cs"/>
              </a:rPr>
              <a:t>6. Mazarin’s struggle to increase royal revenues to meet the costs of war led to the uprisings of 1648–1653 known as the </a:t>
            </a:r>
            <a:r>
              <a:rPr lang="en-US" sz="1200" kern="1200" dirty="0" err="1" smtClean="0">
                <a:solidFill>
                  <a:schemeClr val="tx1"/>
                </a:solidFill>
                <a:effectLst/>
                <a:latin typeface="Verdana" pitchFamily="-108" charset="0"/>
                <a:ea typeface="+mn-ea"/>
                <a:cs typeface="+mn-cs"/>
              </a:rPr>
              <a:t>Fronde</a:t>
            </a:r>
            <a:r>
              <a:rPr lang="en-US" sz="1200" kern="1200" dirty="0" smtClean="0">
                <a:solidFill>
                  <a:schemeClr val="tx1"/>
                </a:solidFill>
                <a:effectLst/>
                <a:latin typeface="Verdana" pitchFamily="-108" charset="0"/>
                <a:ea typeface="+mn-ea"/>
                <a:cs typeface="+mn-cs"/>
              </a:rPr>
              <a:t>.</a:t>
            </a:r>
          </a:p>
          <a:p>
            <a:r>
              <a:rPr lang="en-US" sz="1200" kern="1200" dirty="0" smtClean="0">
                <a:solidFill>
                  <a:schemeClr val="tx1"/>
                </a:solidFill>
                <a:effectLst/>
                <a:latin typeface="Verdana" pitchFamily="-108" charset="0"/>
                <a:ea typeface="+mn-ea"/>
                <a:cs typeface="+mn-cs"/>
              </a:rPr>
              <a:t>7. When the queen mother’s regency ended in 1651 with the declaration of Louis XIV as king in his own right, much of the rebellion died away, and its leaders came to terms with the government. Louis XIV assumed personal rule of the largest and most populous country in western Europe in 1661 at the age of twenty-three, at a time when the twin evils of noble rebellion and popular riots left the French wishing for peace and for a strong monarch to </a:t>
            </a:r>
            <a:r>
              <a:rPr lang="en-US" sz="1200" kern="1200" dirty="0" err="1" smtClean="0">
                <a:solidFill>
                  <a:schemeClr val="tx1"/>
                </a:solidFill>
                <a:effectLst/>
                <a:latin typeface="Verdana" pitchFamily="-108" charset="0"/>
                <a:ea typeface="+mn-ea"/>
                <a:cs typeface="+mn-cs"/>
              </a:rPr>
              <a:t>reimpose</a:t>
            </a:r>
            <a:r>
              <a:rPr lang="en-US" sz="1200" kern="1200" dirty="0" smtClean="0">
                <a:solidFill>
                  <a:schemeClr val="tx1"/>
                </a:solidFill>
                <a:effectLst/>
                <a:latin typeface="Verdana" pitchFamily="-108" charset="0"/>
                <a:ea typeface="+mn-ea"/>
                <a:cs typeface="+mn-cs"/>
              </a:rPr>
              <a:t> order.</a:t>
            </a:r>
            <a:endParaRPr lang="en-US" sz="1000" b="0" i="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13</a:t>
            </a:fld>
            <a:endParaRPr lang="en-US"/>
          </a:p>
        </p:txBody>
      </p:sp>
    </p:spTree>
    <p:extLst>
      <p:ext uri="{BB962C8B-B14F-4D97-AF65-F5344CB8AC3E}">
        <p14:creationId xmlns:p14="http://schemas.microsoft.com/office/powerpoint/2010/main" val="1283748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Absolutism in France and Spain</a:t>
            </a:r>
          </a:p>
          <a:p>
            <a:r>
              <a:rPr lang="en-US" sz="1000" b="1" dirty="0" smtClean="0">
                <a:latin typeface="Arial" panose="020B0604020202020204" pitchFamily="34" charset="0"/>
                <a:cs typeface="Arial" panose="020B0604020202020204" pitchFamily="34" charset="0"/>
              </a:rPr>
              <a:t>B</a:t>
            </a:r>
            <a:r>
              <a:rPr lang="en-US" sz="1000" b="1" dirty="0" smtClean="0">
                <a:latin typeface="Arial" panose="020B0604020202020204" pitchFamily="34" charset="0"/>
                <a:cs typeface="Arial" panose="020B0604020202020204" pitchFamily="34" charset="0"/>
              </a:rPr>
              <a:t>. Louis XIV and Absolutism</a:t>
            </a:r>
          </a:p>
          <a:p>
            <a:r>
              <a:rPr lang="en-US" sz="1100" kern="1200" dirty="0" smtClean="0">
                <a:solidFill>
                  <a:schemeClr val="tx1"/>
                </a:solidFill>
                <a:effectLst/>
                <a:latin typeface="Verdana" pitchFamily="-108" charset="0"/>
                <a:ea typeface="+mn-ea"/>
                <a:cs typeface="+mn-cs"/>
              </a:rPr>
              <a:t>1. In the reign of Louis XIV (r. 1643–1715), the longest in European history, the French monarchy reached the peak of absolutist development.</a:t>
            </a:r>
          </a:p>
          <a:p>
            <a:r>
              <a:rPr lang="en-US" sz="1100" kern="1200" dirty="0" smtClean="0">
                <a:solidFill>
                  <a:schemeClr val="tx1"/>
                </a:solidFill>
                <a:effectLst/>
                <a:latin typeface="Verdana" pitchFamily="-108" charset="0"/>
                <a:ea typeface="+mn-ea"/>
                <a:cs typeface="+mn-cs"/>
              </a:rPr>
              <a:t>2. Louis was taught the doctrine of the divine right of kings, which meant that God had established kings as his rulers on earth and that they were answerable to him alone, although rulers had to obey God’s laws and rule for the good of the people. </a:t>
            </a:r>
          </a:p>
          <a:p>
            <a:r>
              <a:rPr lang="en-US" sz="1100" kern="1200" dirty="0" smtClean="0">
                <a:solidFill>
                  <a:schemeClr val="tx1"/>
                </a:solidFill>
                <a:effectLst/>
                <a:latin typeface="Verdana" pitchFamily="-108" charset="0"/>
                <a:ea typeface="+mn-ea"/>
                <a:cs typeface="+mn-cs"/>
              </a:rPr>
              <a:t>3. To symbolize his central role in this divine order, Louis acquired the title of the “Sun King.”</a:t>
            </a:r>
          </a:p>
          <a:p>
            <a:r>
              <a:rPr lang="en-US" sz="1100" kern="1200" dirty="0" smtClean="0">
                <a:solidFill>
                  <a:schemeClr val="tx1"/>
                </a:solidFill>
                <a:effectLst/>
                <a:latin typeface="Verdana" pitchFamily="-108" charset="0"/>
                <a:ea typeface="+mn-ea"/>
                <a:cs typeface="+mn-cs"/>
              </a:rPr>
              <a:t>4. Louis worked very hard at the business of governing, ruling his realm through several councils of state, whose members were selected from the recently ennobled or upper middle class; he took a personal role in many of the councils’ decisions. Despite increasing financial problems, Louis never called a meeting of the Estates General, depriving the nobility of a means of united expression or action, nor did he have a first minister.</a:t>
            </a:r>
          </a:p>
          <a:p>
            <a:r>
              <a:rPr lang="en-US" sz="1000" kern="1200" dirty="0" smtClean="0">
                <a:solidFill>
                  <a:schemeClr val="tx1"/>
                </a:solidFill>
                <a:effectLst/>
                <a:latin typeface="Verdana" pitchFamily="-108" charset="0"/>
                <a:ea typeface="+mn-ea"/>
                <a:cs typeface="+mn-cs"/>
              </a:rPr>
              <a:t>5. Pursuing the policy of Protestant repression launched by Richelieu, Louis revoked the Edict of Nantes in 1685 and ordered the destruction of Huguenot churches, the closing of schools, the Catholic baptism of Huguenots, and the exile of Huguenot pastors who refused to renounce their faith.</a:t>
            </a:r>
          </a:p>
        </p:txBody>
      </p:sp>
      <p:sp>
        <p:nvSpPr>
          <p:cNvPr id="4" name="Slide Number Placeholder 3"/>
          <p:cNvSpPr>
            <a:spLocks noGrp="1"/>
          </p:cNvSpPr>
          <p:nvPr>
            <p:ph type="sldNum" sz="quarter" idx="10"/>
          </p:nvPr>
        </p:nvSpPr>
        <p:spPr/>
        <p:txBody>
          <a:bodyPr/>
          <a:lstStyle/>
          <a:p>
            <a:fld id="{55039406-2230-E743-A235-4F4937F475B6}" type="slidenum">
              <a:rPr lang="en-US" smtClean="0"/>
              <a:pPr/>
              <a:t>14</a:t>
            </a:fld>
            <a:endParaRPr lang="en-US"/>
          </a:p>
        </p:txBody>
      </p:sp>
    </p:spTree>
    <p:extLst>
      <p:ext uri="{BB962C8B-B14F-4D97-AF65-F5344CB8AC3E}">
        <p14:creationId xmlns:p14="http://schemas.microsoft.com/office/powerpoint/2010/main" val="2786839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15</a:t>
            </a:fld>
            <a:endParaRPr lang="en-US"/>
          </a:p>
        </p:txBody>
      </p:sp>
    </p:spTree>
    <p:extLst>
      <p:ext uri="{BB962C8B-B14F-4D97-AF65-F5344CB8AC3E}">
        <p14:creationId xmlns:p14="http://schemas.microsoft.com/office/powerpoint/2010/main" val="2020747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Absolutism in France and Spain</a:t>
            </a:r>
          </a:p>
          <a:p>
            <a:r>
              <a:rPr lang="en-US" sz="1000" b="1" dirty="0" smtClean="0">
                <a:latin typeface="Arial" panose="020B0604020202020204" pitchFamily="34" charset="0"/>
                <a:cs typeface="Arial" panose="020B0604020202020204" pitchFamily="34" charset="0"/>
              </a:rPr>
              <a:t>C</a:t>
            </a:r>
            <a:r>
              <a:rPr lang="en-US" sz="1000" b="1" dirty="0" smtClean="0">
                <a:latin typeface="Arial" panose="020B0604020202020204" pitchFamily="34" charset="0"/>
                <a:cs typeface="Arial" panose="020B0604020202020204" pitchFamily="34" charset="0"/>
              </a:rPr>
              <a:t>. Life at Versailles</a:t>
            </a:r>
          </a:p>
          <a:p>
            <a:r>
              <a:rPr lang="en-US" sz="1200" kern="1200" dirty="0" smtClean="0">
                <a:solidFill>
                  <a:schemeClr val="tx1"/>
                </a:solidFill>
                <a:effectLst/>
                <a:latin typeface="Verdana" pitchFamily="-108" charset="0"/>
                <a:ea typeface="+mn-ea"/>
                <a:cs typeface="+mn-cs"/>
              </a:rPr>
              <a:t>1. In 1682 Louis moved his court and government to the newly renovated palace at Versailles, which quickly became the center of political, social, and cultural life.</a:t>
            </a:r>
          </a:p>
          <a:p>
            <a:r>
              <a:rPr lang="en-US" sz="1200" kern="1200" dirty="0" smtClean="0">
                <a:solidFill>
                  <a:schemeClr val="tx1"/>
                </a:solidFill>
                <a:effectLst/>
                <a:latin typeface="Verdana" pitchFamily="-108" charset="0"/>
                <a:ea typeface="+mn-ea"/>
                <a:cs typeface="+mn-cs"/>
              </a:rPr>
              <a:t>2. Louis established elaborate etiquette rituals to mark every moment of his day, from waking up and dressing to removing his clothing and retiring at night, and courtiers vied for the honor of participating in these ceremonies. Although seemingly absurd, these rituals symbolized a system of patronage that Louis controlled and used to gain cooperation from powerful nobles. </a:t>
            </a:r>
          </a:p>
          <a:p>
            <a:r>
              <a:rPr lang="en-US" sz="1200" kern="1200" dirty="0" smtClean="0">
                <a:solidFill>
                  <a:schemeClr val="tx1"/>
                </a:solidFill>
                <a:effectLst/>
                <a:latin typeface="Verdana" pitchFamily="-108" charset="0"/>
                <a:ea typeface="+mn-ea"/>
                <a:cs typeface="+mn-cs"/>
              </a:rPr>
              <a:t>3. At court, women played a central role in the patronage system by recommending individuals for honors, advocating policy decisions, and brokering alliances between factions, as well as bringing their family connections to marriage to form powerful social networks.</a:t>
            </a:r>
          </a:p>
          <a:p>
            <a:r>
              <a:rPr lang="en-US" sz="1200" kern="1200" dirty="0" smtClean="0">
                <a:solidFill>
                  <a:schemeClr val="tx1"/>
                </a:solidFill>
                <a:effectLst/>
                <a:latin typeface="Verdana" pitchFamily="-108" charset="0"/>
                <a:ea typeface="+mn-ea"/>
                <a:cs typeface="+mn-cs"/>
              </a:rPr>
              <a:t>4</a:t>
            </a:r>
            <a:r>
              <a:rPr lang="en-US" sz="1000" kern="1200" dirty="0" smtClean="0">
                <a:solidFill>
                  <a:schemeClr val="tx1"/>
                </a:solidFill>
                <a:effectLst/>
                <a:latin typeface="Verdana" pitchFamily="-108" charset="0"/>
                <a:ea typeface="+mn-ea"/>
                <a:cs typeface="+mn-cs"/>
              </a:rPr>
              <a:t>. French classicism, the art and literature of the late seventeenth century, imitated the subject matter and style of classical antiquity and possessed the classical qualities of discipline, balance, and restraint.</a:t>
            </a:r>
          </a:p>
          <a:p>
            <a:r>
              <a:rPr lang="en-US" sz="1000" kern="1200" dirty="0" smtClean="0">
                <a:solidFill>
                  <a:schemeClr val="tx1"/>
                </a:solidFill>
                <a:effectLst/>
                <a:latin typeface="Verdana" pitchFamily="-108" charset="0"/>
                <a:ea typeface="+mn-ea"/>
                <a:cs typeface="+mn-cs"/>
              </a:rPr>
              <a:t>5. French culture inspired a cosmopolitan European culture and grew in international prestige as French became the language of polite society and international diplomacy, gradually replacing Latin as the language of scholarship and learning across Europe.</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16</a:t>
            </a:fld>
            <a:endParaRPr lang="en-US"/>
          </a:p>
        </p:txBody>
      </p:sp>
    </p:spTree>
    <p:extLst>
      <p:ext uri="{BB962C8B-B14F-4D97-AF65-F5344CB8AC3E}">
        <p14:creationId xmlns:p14="http://schemas.microsoft.com/office/powerpoint/2010/main" val="2076794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17</a:t>
            </a:fld>
            <a:endParaRPr lang="en-US"/>
          </a:p>
        </p:txBody>
      </p:sp>
    </p:spTree>
    <p:extLst>
      <p:ext uri="{BB962C8B-B14F-4D97-AF65-F5344CB8AC3E}">
        <p14:creationId xmlns:p14="http://schemas.microsoft.com/office/powerpoint/2010/main" val="2341810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18</a:t>
            </a:fld>
            <a:endParaRPr lang="en-US"/>
          </a:p>
        </p:txBody>
      </p:sp>
    </p:spTree>
    <p:extLst>
      <p:ext uri="{BB962C8B-B14F-4D97-AF65-F5344CB8AC3E}">
        <p14:creationId xmlns:p14="http://schemas.microsoft.com/office/powerpoint/2010/main" val="3013245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19</a:t>
            </a:fld>
            <a:endParaRPr lang="en-US"/>
          </a:p>
        </p:txBody>
      </p:sp>
    </p:spTree>
    <p:extLst>
      <p:ext uri="{BB962C8B-B14F-4D97-AF65-F5344CB8AC3E}">
        <p14:creationId xmlns:p14="http://schemas.microsoft.com/office/powerpoint/2010/main" val="2184188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a:t>
            </a:fld>
            <a:endParaRPr lang="en-US"/>
          </a:p>
        </p:txBody>
      </p:sp>
    </p:spTree>
    <p:extLst>
      <p:ext uri="{BB962C8B-B14F-4D97-AF65-F5344CB8AC3E}">
        <p14:creationId xmlns:p14="http://schemas.microsoft.com/office/powerpoint/2010/main" val="28293248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Absolutism in France and Spain</a:t>
            </a:r>
          </a:p>
          <a:p>
            <a:pPr marL="228600" indent="-228600">
              <a:buAutoNum type="alphaUcPeriod" startAt="4"/>
            </a:pPr>
            <a:r>
              <a:rPr lang="en-US" sz="1000" b="1" dirty="0" smtClean="0">
                <a:latin typeface="Arial" panose="020B0604020202020204" pitchFamily="34" charset="0"/>
                <a:cs typeface="Arial" panose="020B0604020202020204" pitchFamily="34" charset="0"/>
              </a:rPr>
              <a:t>The </a:t>
            </a:r>
            <a:r>
              <a:rPr lang="en-US" sz="1000" b="1" dirty="0" smtClean="0">
                <a:latin typeface="Arial" panose="020B0604020202020204" pitchFamily="34" charset="0"/>
                <a:cs typeface="Arial" panose="020B0604020202020204" pitchFamily="34" charset="0"/>
              </a:rPr>
              <a:t>French Economic Policy of Mercantilism</a:t>
            </a:r>
          </a:p>
          <a:p>
            <a:r>
              <a:rPr lang="en-US" sz="1050" kern="1200" dirty="0" smtClean="0">
                <a:solidFill>
                  <a:schemeClr val="tx1"/>
                </a:solidFill>
                <a:effectLst/>
                <a:latin typeface="Verdana" pitchFamily="-108" charset="0"/>
                <a:ea typeface="+mn-ea"/>
                <a:cs typeface="+mn-cs"/>
              </a:rPr>
              <a:t>1. Jean-Baptiste Colbert (1619–1683), Louis’s controller general, proved a financial genius, rigorously applying mercantilist policies in pursuit of his central principle that the wealth and the economy of France should serve the state. </a:t>
            </a:r>
          </a:p>
          <a:p>
            <a:r>
              <a:rPr lang="en-US" sz="1050" kern="1200" dirty="0" smtClean="0">
                <a:solidFill>
                  <a:schemeClr val="tx1"/>
                </a:solidFill>
                <a:effectLst/>
                <a:latin typeface="Verdana" pitchFamily="-108" charset="0"/>
                <a:ea typeface="+mn-ea"/>
                <a:cs typeface="+mn-cs"/>
              </a:rPr>
              <a:t>2. Mercantilism is a system of economic regulations aimed at increasing the power of the state by selling more goods abroad than buying them and thereby accumulating wealth in the form of gold and silver. </a:t>
            </a:r>
          </a:p>
          <a:p>
            <a:r>
              <a:rPr lang="en-US" sz="1050" kern="1200" dirty="0" smtClean="0">
                <a:solidFill>
                  <a:schemeClr val="tx1"/>
                </a:solidFill>
                <a:effectLst/>
                <a:latin typeface="Verdana" pitchFamily="-108" charset="0"/>
                <a:ea typeface="+mn-ea"/>
                <a:cs typeface="+mn-cs"/>
              </a:rPr>
              <a:t>3. To decrease the purchase of goods outside France, Colbert insisted that French industry should produce everything needed by the French people. To increase exports, Colbert supported old industries and created new ones, enacted new production regulations, created guilds to boost quality standards, and encouraged foreign craftsmen to immigrate to France; he also abolished many domestic tariffs, raised tariffs on foreign products, and founded the Company of the East Indies to compete with the Dutch for Asian trade.</a:t>
            </a:r>
          </a:p>
          <a:p>
            <a:r>
              <a:rPr lang="en-US" sz="1000" kern="1200" dirty="0" smtClean="0">
                <a:solidFill>
                  <a:schemeClr val="tx1"/>
                </a:solidFill>
                <a:effectLst/>
                <a:latin typeface="Verdana" pitchFamily="-108" charset="0"/>
                <a:ea typeface="+mn-ea"/>
                <a:cs typeface="+mn-cs"/>
              </a:rPr>
              <a:t>4. Colbert sent four thousand colonists to Quebec in hopes of making Canada part of a vast French empire.</a:t>
            </a:r>
          </a:p>
          <a:p>
            <a:r>
              <a:rPr lang="en-US" sz="1000" kern="1200" dirty="0" smtClean="0">
                <a:solidFill>
                  <a:schemeClr val="tx1"/>
                </a:solidFill>
                <a:effectLst/>
                <a:latin typeface="Verdana" pitchFamily="-108" charset="0"/>
                <a:ea typeface="+mn-ea"/>
                <a:cs typeface="+mn-cs"/>
              </a:rPr>
              <a:t>5. Jacques Marquette, Louis Joliet, and other French explorers sailed down the Mississippi River and claimed vast territories for Louis XIV, which came to be called “Louisiana.”</a:t>
            </a:r>
          </a:p>
          <a:p>
            <a:r>
              <a:rPr lang="en-US" sz="1000" kern="1200" dirty="0" smtClean="0">
                <a:solidFill>
                  <a:schemeClr val="tx1"/>
                </a:solidFill>
                <a:effectLst/>
                <a:latin typeface="Verdana" pitchFamily="-108" charset="0"/>
                <a:ea typeface="+mn-ea"/>
                <a:cs typeface="+mn-cs"/>
              </a:rPr>
              <a:t>6. During Colbert’s tenure as controller general, Louis was able to pursue his goals without massive tax increases and without creating a stream of new offices.</a:t>
            </a:r>
          </a:p>
        </p:txBody>
      </p:sp>
      <p:sp>
        <p:nvSpPr>
          <p:cNvPr id="4" name="Slide Number Placeholder 3"/>
          <p:cNvSpPr>
            <a:spLocks noGrp="1"/>
          </p:cNvSpPr>
          <p:nvPr>
            <p:ph type="sldNum" sz="quarter" idx="10"/>
          </p:nvPr>
        </p:nvSpPr>
        <p:spPr/>
        <p:txBody>
          <a:bodyPr/>
          <a:lstStyle/>
          <a:p>
            <a:fld id="{55039406-2230-E743-A235-4F4937F475B6}" type="slidenum">
              <a:rPr lang="en-US" smtClean="0"/>
              <a:pPr/>
              <a:t>20</a:t>
            </a:fld>
            <a:endParaRPr lang="en-US"/>
          </a:p>
        </p:txBody>
      </p:sp>
    </p:spTree>
    <p:extLst>
      <p:ext uri="{BB962C8B-B14F-4D97-AF65-F5344CB8AC3E}">
        <p14:creationId xmlns:p14="http://schemas.microsoft.com/office/powerpoint/2010/main" val="31453847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Absolutism in France and Spain</a:t>
            </a:r>
          </a:p>
          <a:p>
            <a:r>
              <a:rPr lang="en-US" sz="1000" b="1" dirty="0" smtClean="0">
                <a:latin typeface="Arial" panose="020B0604020202020204" pitchFamily="34" charset="0"/>
                <a:cs typeface="Arial" panose="020B0604020202020204" pitchFamily="34" charset="0"/>
              </a:rPr>
              <a:t>E</a:t>
            </a:r>
            <a:r>
              <a:rPr lang="en-US" sz="1000" b="1" dirty="0" smtClean="0">
                <a:latin typeface="Arial" panose="020B0604020202020204" pitchFamily="34" charset="0"/>
                <a:cs typeface="Arial" panose="020B0604020202020204" pitchFamily="34" charset="0"/>
              </a:rPr>
              <a:t>. Louis Xiv’s Wars</a:t>
            </a:r>
          </a:p>
          <a:p>
            <a:r>
              <a:rPr lang="en-US" sz="1050" kern="1200" dirty="0" smtClean="0">
                <a:solidFill>
                  <a:schemeClr val="tx1"/>
                </a:solidFill>
                <a:effectLst/>
                <a:latin typeface="Verdana" pitchFamily="-108" charset="0"/>
                <a:ea typeface="+mn-ea"/>
                <a:cs typeface="+mn-cs"/>
              </a:rPr>
              <a:t>1. François le </a:t>
            </a:r>
            <a:r>
              <a:rPr lang="en-US" sz="1050" kern="1200" dirty="0" err="1" smtClean="0">
                <a:solidFill>
                  <a:schemeClr val="tx1"/>
                </a:solidFill>
                <a:effectLst/>
                <a:latin typeface="Verdana" pitchFamily="-108" charset="0"/>
                <a:ea typeface="+mn-ea"/>
                <a:cs typeface="+mn-cs"/>
              </a:rPr>
              <a:t>Tellier</a:t>
            </a:r>
            <a:r>
              <a:rPr lang="en-US" sz="1050" kern="1200" dirty="0" smtClean="0">
                <a:solidFill>
                  <a:schemeClr val="tx1"/>
                </a:solidFill>
                <a:effectLst/>
                <a:latin typeface="Verdana" pitchFamily="-108" charset="0"/>
                <a:ea typeface="+mn-ea"/>
                <a:cs typeface="+mn-cs"/>
              </a:rPr>
              <a:t>, marquis de </a:t>
            </a:r>
            <a:r>
              <a:rPr lang="en-US" sz="1050" kern="1200" dirty="0" err="1" smtClean="0">
                <a:solidFill>
                  <a:schemeClr val="tx1"/>
                </a:solidFill>
                <a:effectLst/>
                <a:latin typeface="Verdana" pitchFamily="-108" charset="0"/>
                <a:ea typeface="+mn-ea"/>
                <a:cs typeface="+mn-cs"/>
              </a:rPr>
              <a:t>Louvois</a:t>
            </a:r>
            <a:r>
              <a:rPr lang="en-US" sz="1050" kern="1200" dirty="0" smtClean="0">
                <a:solidFill>
                  <a:schemeClr val="tx1"/>
                </a:solidFill>
                <a:effectLst/>
                <a:latin typeface="Verdana" pitchFamily="-108" charset="0"/>
                <a:ea typeface="+mn-ea"/>
                <a:cs typeface="+mn-cs"/>
              </a:rPr>
              <a:t>, Louis’s secretary of state for war, equaled Colbert’s achievements in the economic realm by creating a professional army in which the French state, rather than private nobles, employed the soldiers; his model was adopted across Europe.</a:t>
            </a:r>
          </a:p>
          <a:p>
            <a:r>
              <a:rPr lang="en-US" sz="1050" kern="1200" dirty="0" smtClean="0">
                <a:solidFill>
                  <a:schemeClr val="tx1"/>
                </a:solidFill>
                <a:effectLst/>
                <a:latin typeface="Verdana" pitchFamily="-108" charset="0"/>
                <a:ea typeface="+mn-ea"/>
                <a:cs typeface="+mn-cs"/>
              </a:rPr>
              <a:t>2. Louis’s goal was to expand France to what he considered its natural borders, and his armies were able to capture important commercial centers in the Spanish Netherlands and Flanders, the province of Franche-Comté, the city of Strasbourg, and the province of Lorraine.</a:t>
            </a:r>
            <a:r>
              <a:rPr lang="en-US" sz="1050" kern="1200" baseline="0" dirty="0" smtClean="0">
                <a:solidFill>
                  <a:schemeClr val="tx1"/>
                </a:solidFill>
                <a:effectLst/>
                <a:latin typeface="Verdana" pitchFamily="-108" charset="0"/>
                <a:ea typeface="+mn-ea"/>
                <a:cs typeface="+mn-cs"/>
              </a:rPr>
              <a:t> </a:t>
            </a:r>
          </a:p>
          <a:p>
            <a:r>
              <a:rPr lang="en-US" sz="1050" kern="1200" baseline="0" dirty="0" smtClean="0">
                <a:solidFill>
                  <a:schemeClr val="tx1"/>
                </a:solidFill>
                <a:effectLst/>
                <a:latin typeface="Verdana" pitchFamily="-108" charset="0"/>
                <a:ea typeface="+mn-ea"/>
                <a:cs typeface="+mn-cs"/>
              </a:rPr>
              <a:t>3. </a:t>
            </a:r>
            <a:r>
              <a:rPr lang="en-US" sz="1050" kern="1200" dirty="0" smtClean="0">
                <a:solidFill>
                  <a:schemeClr val="tx1"/>
                </a:solidFill>
                <a:effectLst/>
                <a:latin typeface="Verdana" pitchFamily="-108" charset="0"/>
                <a:ea typeface="+mn-ea"/>
                <a:cs typeface="+mn-cs"/>
              </a:rPr>
              <a:t>Subsequent wars in the 1680s and 1690s brought no additional territories but placed unbearable strains on French resources that Colbert’s successors desperately tried to alleviate through devaluation of the currency and new taxes.</a:t>
            </a:r>
          </a:p>
          <a:p>
            <a:r>
              <a:rPr lang="en-US" sz="1050" kern="1200" dirty="0" smtClean="0">
                <a:solidFill>
                  <a:schemeClr val="tx1"/>
                </a:solidFill>
                <a:effectLst/>
                <a:latin typeface="Verdana" pitchFamily="-108" charset="0"/>
                <a:ea typeface="+mn-ea"/>
                <a:cs typeface="+mn-cs"/>
              </a:rPr>
              <a:t>4. In 1700, when the childless Spanish king Charles II (r. 1665–1700) died, his will bequeathed the Spanish crown and its empire to Philip of Anjou, Louis XIV’s grandson.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21</a:t>
            </a:fld>
            <a:endParaRPr lang="en-US"/>
          </a:p>
        </p:txBody>
      </p:sp>
    </p:spTree>
    <p:extLst>
      <p:ext uri="{BB962C8B-B14F-4D97-AF65-F5344CB8AC3E}">
        <p14:creationId xmlns:p14="http://schemas.microsoft.com/office/powerpoint/2010/main" val="1413803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Absolutism in France and Spain</a:t>
            </a:r>
          </a:p>
          <a:p>
            <a:r>
              <a:rPr lang="en-US" sz="1000" b="1" dirty="0" smtClean="0">
                <a:latin typeface="Arial" panose="020B0604020202020204" pitchFamily="34" charset="0"/>
                <a:cs typeface="Arial" panose="020B0604020202020204" pitchFamily="34" charset="0"/>
              </a:rPr>
              <a:t>E</a:t>
            </a:r>
            <a:r>
              <a:rPr lang="en-US" sz="1000" b="1" dirty="0" smtClean="0">
                <a:latin typeface="Arial" panose="020B0604020202020204" pitchFamily="34" charset="0"/>
                <a:cs typeface="Arial" panose="020B0604020202020204" pitchFamily="34" charset="0"/>
              </a:rPr>
              <a:t>. Louis Xiv’s Wars</a:t>
            </a:r>
          </a:p>
          <a:p>
            <a:r>
              <a:rPr lang="en-US" sz="1050" kern="1200" dirty="0" smtClean="0">
                <a:solidFill>
                  <a:schemeClr val="tx1"/>
                </a:solidFill>
                <a:effectLst/>
                <a:latin typeface="Verdana" pitchFamily="-108" charset="0"/>
                <a:ea typeface="+mn-ea"/>
                <a:cs typeface="+mn-cs"/>
              </a:rPr>
              <a:t>5</a:t>
            </a:r>
            <a:r>
              <a:rPr lang="en-US" sz="1050" kern="1200" dirty="0" smtClean="0">
                <a:solidFill>
                  <a:schemeClr val="tx1"/>
                </a:solidFill>
                <a:effectLst/>
                <a:latin typeface="Verdana" pitchFamily="-108" charset="0"/>
                <a:ea typeface="+mn-ea"/>
                <a:cs typeface="+mn-cs"/>
              </a:rPr>
              <a:t>. The will violated a prior treaty by which the European powers had agreed to divide the Spanish possessions between the king of France and the Holy Roman emperor.</a:t>
            </a:r>
          </a:p>
          <a:p>
            <a:r>
              <a:rPr lang="en-US" sz="1000" kern="1200" dirty="0" smtClean="0">
                <a:solidFill>
                  <a:schemeClr val="tx1"/>
                </a:solidFill>
                <a:effectLst/>
                <a:latin typeface="Verdana" pitchFamily="-108" charset="0"/>
                <a:ea typeface="+mn-ea"/>
                <a:cs typeface="+mn-cs"/>
              </a:rPr>
              <a:t>6. Claiming that he was following both Spanish and French interests, Louis broke with the treaty and accepted the will, thereby triggering the War of the Spanish Succession (1701–1713) between France and the Grand Alliance of the English, Dutch, Austrians, and Prussians.</a:t>
            </a:r>
          </a:p>
          <a:p>
            <a:r>
              <a:rPr lang="en-US" sz="1000" kern="1200" dirty="0" smtClean="0">
                <a:solidFill>
                  <a:schemeClr val="tx1"/>
                </a:solidFill>
                <a:effectLst/>
                <a:latin typeface="Verdana" pitchFamily="-108" charset="0"/>
                <a:ea typeface="+mn-ea"/>
                <a:cs typeface="+mn-cs"/>
              </a:rPr>
              <a:t>7. The Peace of Utrecht, which ended the war in 1713, allowed Louis’s grandson Philip to remain king of Spain on the understanding that the French and Spanish crowns would never be united and gave French territory in the Americas to England.</a:t>
            </a:r>
          </a:p>
          <a:p>
            <a:r>
              <a:rPr lang="en-US" sz="1000" kern="1200" dirty="0" smtClean="0">
                <a:solidFill>
                  <a:schemeClr val="tx1"/>
                </a:solidFill>
                <a:effectLst/>
                <a:latin typeface="Verdana" pitchFamily="-108" charset="0"/>
                <a:ea typeface="+mn-ea"/>
                <a:cs typeface="+mn-cs"/>
              </a:rPr>
              <a:t>8. In 1714 an exhausted France hovered on the brink of bankruptcy.</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22</a:t>
            </a:fld>
            <a:endParaRPr lang="en-US"/>
          </a:p>
        </p:txBody>
      </p:sp>
    </p:spTree>
    <p:extLst>
      <p:ext uri="{BB962C8B-B14F-4D97-AF65-F5344CB8AC3E}">
        <p14:creationId xmlns:p14="http://schemas.microsoft.com/office/powerpoint/2010/main" val="199073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23</a:t>
            </a:fld>
            <a:endParaRPr lang="en-US"/>
          </a:p>
        </p:txBody>
      </p:sp>
    </p:spTree>
    <p:extLst>
      <p:ext uri="{BB962C8B-B14F-4D97-AF65-F5344CB8AC3E}">
        <p14:creationId xmlns:p14="http://schemas.microsoft.com/office/powerpoint/2010/main" val="20860217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Absolutism in France and Spain</a:t>
            </a:r>
          </a:p>
          <a:p>
            <a:endParaRPr lang="en-US" dirty="0" smtClean="0"/>
          </a:p>
          <a:p>
            <a:r>
              <a:rPr lang="en-US" sz="1000" b="1" dirty="0" smtClean="0">
                <a:latin typeface="Arial" panose="020B0604020202020204" pitchFamily="34" charset="0"/>
                <a:cs typeface="Arial" panose="020B0604020202020204" pitchFamily="34" charset="0"/>
              </a:rPr>
              <a:t>F. The Decline of Absolutist Spain</a:t>
            </a:r>
            <a:r>
              <a:rPr lang="en-US" sz="1000" b="1" baseline="0" dirty="0" smtClean="0">
                <a:latin typeface="Arial" panose="020B0604020202020204" pitchFamily="34" charset="0"/>
                <a:cs typeface="Arial" panose="020B0604020202020204" pitchFamily="34" charset="0"/>
              </a:rPr>
              <a:t> in the Seventeenth Century</a:t>
            </a:r>
          </a:p>
          <a:p>
            <a:r>
              <a:rPr lang="en-US" sz="1200" kern="1200" dirty="0" smtClean="0">
                <a:solidFill>
                  <a:schemeClr val="tx1"/>
                </a:solidFill>
                <a:effectLst/>
                <a:latin typeface="Verdana" pitchFamily="-108" charset="0"/>
                <a:ea typeface="+mn-ea"/>
                <a:cs typeface="+mn-cs"/>
              </a:rPr>
              <a:t>1. By the early seventeenth century, the seeds of Spanish disaster were sprouting, due to competition from local industries in the colonies and from Dutch and English traders and due to the depletion of the South American silver mines.</a:t>
            </a:r>
          </a:p>
          <a:p>
            <a:r>
              <a:rPr lang="en-US" sz="1200" kern="1200" dirty="0" smtClean="0">
                <a:solidFill>
                  <a:schemeClr val="tx1"/>
                </a:solidFill>
                <a:effectLst/>
                <a:latin typeface="Verdana" pitchFamily="-108" charset="0"/>
                <a:ea typeface="+mn-ea"/>
                <a:cs typeface="+mn-cs"/>
              </a:rPr>
              <a:t>2. To meet huge state debt created by royal expenditures that exceeded income, the Crown repeatedly devalued the coinage and declared bankruptcy, which resulted in the collapse of national credit.</a:t>
            </a:r>
          </a:p>
          <a:p>
            <a:r>
              <a:rPr lang="en-US" sz="1200" kern="1200" dirty="0" smtClean="0">
                <a:solidFill>
                  <a:schemeClr val="tx1"/>
                </a:solidFill>
                <a:effectLst/>
                <a:latin typeface="Verdana" pitchFamily="-108" charset="0"/>
                <a:ea typeface="+mn-ea"/>
                <a:cs typeface="+mn-cs"/>
              </a:rPr>
              <a:t>3. Manufacturing and commerce shrank in part because, in a culture that condemned moneymaking, thousands entered economically unproductive professions and because the Crown expelled thousands of former Muslims who were skilled workers and merchants. </a:t>
            </a:r>
          </a:p>
          <a:p>
            <a:r>
              <a:rPr lang="en-US" sz="1200" kern="1200" dirty="0" smtClean="0">
                <a:solidFill>
                  <a:schemeClr val="tx1"/>
                </a:solidFill>
                <a:effectLst/>
                <a:latin typeface="Verdana" pitchFamily="-108" charset="0"/>
                <a:ea typeface="+mn-ea"/>
                <a:cs typeface="+mn-cs"/>
              </a:rPr>
              <a:t>4. Spanish aristocrats, attempting to maintain an extravagant lifestyle they could no longer afford, increased the rents on their estates, which in turn drove the peasants from the land and led to a decline in agricultural productivity</a:t>
            </a:r>
            <a:r>
              <a:rPr lang="en-US" sz="1200" kern="1200" dirty="0" smtClean="0">
                <a:solidFill>
                  <a:schemeClr val="tx1"/>
                </a:solidFill>
                <a:effectLst/>
                <a:latin typeface="Verdana" pitchFamily="-108" charset="0"/>
                <a:ea typeface="+mn-ea"/>
                <a:cs typeface="+mn-cs"/>
              </a:rPr>
              <a:t>.</a:t>
            </a:r>
            <a:endParaRPr lang="en-US" sz="1200" kern="1200" dirty="0" smtClean="0">
              <a:solidFill>
                <a:schemeClr val="tx1"/>
              </a:solidFill>
              <a:effectLst/>
              <a:latin typeface="Verdana" pitchFamily="-108" charset="0"/>
              <a:ea typeface="+mn-ea"/>
              <a:cs typeface="+mn-cs"/>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25</a:t>
            </a:fld>
            <a:endParaRPr lang="en-US"/>
          </a:p>
        </p:txBody>
      </p:sp>
    </p:spTree>
    <p:extLst>
      <p:ext uri="{BB962C8B-B14F-4D97-AF65-F5344CB8AC3E}">
        <p14:creationId xmlns:p14="http://schemas.microsoft.com/office/powerpoint/2010/main" val="2620213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Absolutism in France and Spain</a:t>
            </a:r>
          </a:p>
          <a:p>
            <a:endParaRPr lang="en-US" dirty="0" smtClean="0"/>
          </a:p>
          <a:p>
            <a:r>
              <a:rPr lang="en-US" sz="1000" b="1" dirty="0" smtClean="0">
                <a:latin typeface="Arial" panose="020B0604020202020204" pitchFamily="34" charset="0"/>
                <a:cs typeface="Arial" panose="020B0604020202020204" pitchFamily="34" charset="0"/>
              </a:rPr>
              <a:t>F. The Decline of Absolutist Spain</a:t>
            </a:r>
            <a:r>
              <a:rPr lang="en-US" sz="1000" b="1" baseline="0" dirty="0" smtClean="0">
                <a:latin typeface="Arial" panose="020B0604020202020204" pitchFamily="34" charset="0"/>
                <a:cs typeface="Arial" panose="020B0604020202020204" pitchFamily="34" charset="0"/>
              </a:rPr>
              <a:t> in the Seventeenth Century</a:t>
            </a:r>
          </a:p>
          <a:p>
            <a:r>
              <a:rPr lang="en-US" sz="1000" kern="1200" dirty="0" smtClean="0">
                <a:solidFill>
                  <a:schemeClr val="tx1"/>
                </a:solidFill>
                <a:effectLst/>
                <a:latin typeface="Verdana" pitchFamily="-108" charset="0"/>
                <a:ea typeface="+mn-ea"/>
                <a:cs typeface="+mn-cs"/>
              </a:rPr>
              <a:t>5</a:t>
            </a:r>
            <a:r>
              <a:rPr lang="en-US" sz="1000" kern="1200" dirty="0" smtClean="0">
                <a:solidFill>
                  <a:schemeClr val="tx1"/>
                </a:solidFill>
                <a:effectLst/>
                <a:latin typeface="Verdana" pitchFamily="-108" charset="0"/>
                <a:ea typeface="+mn-ea"/>
                <a:cs typeface="+mn-cs"/>
              </a:rPr>
              <a:t>. In 1640 Spain faced revolts in Catalonia and Portugal, and in 1643 the French inflicted a crushing defeat on a Spanish army at </a:t>
            </a:r>
            <a:r>
              <a:rPr lang="en-US" sz="1000" kern="1200" dirty="0" err="1" smtClean="0">
                <a:solidFill>
                  <a:schemeClr val="tx1"/>
                </a:solidFill>
                <a:effectLst/>
                <a:latin typeface="Verdana" pitchFamily="-108" charset="0"/>
                <a:ea typeface="+mn-ea"/>
                <a:cs typeface="+mn-cs"/>
              </a:rPr>
              <a:t>Rocroi</a:t>
            </a:r>
            <a:r>
              <a:rPr lang="en-US" sz="1000" kern="1200" dirty="0" smtClean="0">
                <a:solidFill>
                  <a:schemeClr val="tx1"/>
                </a:solidFill>
                <a:effectLst/>
                <a:latin typeface="Verdana" pitchFamily="-108" charset="0"/>
                <a:ea typeface="+mn-ea"/>
                <a:cs typeface="+mn-cs"/>
              </a:rPr>
              <a:t> in present-day Belgium. </a:t>
            </a:r>
          </a:p>
          <a:p>
            <a:r>
              <a:rPr lang="en-US" sz="1000" kern="1200" dirty="0" smtClean="0">
                <a:solidFill>
                  <a:schemeClr val="tx1"/>
                </a:solidFill>
                <a:effectLst/>
                <a:latin typeface="Verdana" pitchFamily="-108" charset="0"/>
                <a:ea typeface="+mn-ea"/>
                <a:cs typeface="+mn-cs"/>
              </a:rPr>
              <a:t>6. Under the Treaty of the Pyrenees of 1659, which ended the French-Spanish conflict, Spain was compelled to surrender extensive territories to France.</a:t>
            </a:r>
          </a:p>
          <a:p>
            <a:r>
              <a:rPr lang="en-US" sz="1000" kern="1200" dirty="0" smtClean="0">
                <a:solidFill>
                  <a:schemeClr val="tx1"/>
                </a:solidFill>
                <a:effectLst/>
                <a:latin typeface="Verdana" pitchFamily="-108" charset="0"/>
                <a:ea typeface="+mn-ea"/>
                <a:cs typeface="+mn-cs"/>
              </a:rPr>
              <a:t>7. In 1688 the Spanish crown reluctantly recognized the independence of Portugal, and the era of Spanish dominance in Europe ended.</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26</a:t>
            </a:fld>
            <a:endParaRPr lang="en-US"/>
          </a:p>
        </p:txBody>
      </p:sp>
    </p:spTree>
    <p:extLst>
      <p:ext uri="{BB962C8B-B14F-4D97-AF65-F5344CB8AC3E}">
        <p14:creationId xmlns:p14="http://schemas.microsoft.com/office/powerpoint/2010/main" val="38243927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III. Absolutism in Austria and Prussia</a:t>
            </a:r>
          </a:p>
          <a:p>
            <a:pPr marL="228600" indent="-228600">
              <a:buAutoNum type="alphaUcPeriod"/>
            </a:pPr>
            <a:r>
              <a:rPr lang="en-US" sz="1000" b="1" dirty="0" smtClean="0">
                <a:latin typeface="Arial" panose="020B0604020202020204" pitchFamily="34" charset="0"/>
                <a:cs typeface="Arial" panose="020B0604020202020204" pitchFamily="34" charset="0"/>
              </a:rPr>
              <a:t>The </a:t>
            </a:r>
            <a:r>
              <a:rPr lang="en-US" sz="1000" b="1" dirty="0" smtClean="0">
                <a:latin typeface="Arial" panose="020B0604020202020204" pitchFamily="34" charset="0"/>
                <a:cs typeface="Arial" panose="020B0604020202020204" pitchFamily="34" charset="0"/>
              </a:rPr>
              <a:t>Return of Serfdom</a:t>
            </a:r>
            <a:r>
              <a:rPr lang="en-US" sz="1000" b="1" baseline="0" dirty="0" smtClean="0">
                <a:latin typeface="Arial" panose="020B0604020202020204" pitchFamily="34" charset="0"/>
                <a:cs typeface="Arial" panose="020B0604020202020204" pitchFamily="34" charset="0"/>
              </a:rPr>
              <a:t> in the East</a:t>
            </a:r>
          </a:p>
          <a:p>
            <a:r>
              <a:rPr lang="en-US" sz="1100" kern="1200" dirty="0" smtClean="0">
                <a:solidFill>
                  <a:schemeClr val="tx1"/>
                </a:solidFill>
                <a:effectLst/>
                <a:latin typeface="Verdana" pitchFamily="-108" charset="0"/>
                <a:ea typeface="+mn-ea"/>
                <a:cs typeface="+mn-cs"/>
              </a:rPr>
              <a:t>1. In the west the demographic losses of the Black Death allowed peasants to escape from serfdom as they acquired enough land to feed themselves. In contrast, in Eastern Europe lords dealt with the labor shortages caused by the Black Death by restricting the right of their peasants to move. </a:t>
            </a:r>
          </a:p>
          <a:p>
            <a:r>
              <a:rPr lang="en-US" sz="1100" kern="1200" dirty="0" smtClean="0">
                <a:solidFill>
                  <a:schemeClr val="tx1"/>
                </a:solidFill>
                <a:effectLst/>
                <a:latin typeface="Verdana" pitchFamily="-108" charset="0"/>
                <a:ea typeface="+mn-ea"/>
                <a:cs typeface="+mn-cs"/>
              </a:rPr>
              <a:t>2. In the absence of royal officials, the power of the lord, who was also the local prosecutor, judge, and jailer, reached far down into serfs’ everyday lives and gradually eroded the peasantry’s economic position, as lords took more of their land and imposed increasingly heavy labor obligations. Lords also required serfs to obtain their permission to marry and could sell serfs apart from their families. </a:t>
            </a:r>
          </a:p>
          <a:p>
            <a:r>
              <a:rPr lang="en-US" sz="1000" kern="1200" dirty="0" smtClean="0">
                <a:solidFill>
                  <a:schemeClr val="tx1"/>
                </a:solidFill>
                <a:effectLst/>
                <a:latin typeface="Verdana" pitchFamily="-108" charset="0"/>
                <a:ea typeface="+mn-ea"/>
                <a:cs typeface="+mn-cs"/>
              </a:rPr>
              <a:t>3. The consolidation of serfdom in eastern Europe was accompanied by the growth of commercial agriculture, particularly in Poland and eastern Germany. </a:t>
            </a:r>
          </a:p>
          <a:p>
            <a:r>
              <a:rPr lang="en-US" sz="1000" kern="1200" dirty="0" smtClean="0">
                <a:solidFill>
                  <a:schemeClr val="tx1"/>
                </a:solidFill>
                <a:effectLst/>
                <a:latin typeface="Verdana" pitchFamily="-108" charset="0"/>
                <a:ea typeface="+mn-ea"/>
                <a:cs typeface="+mn-cs"/>
              </a:rPr>
              <a:t>4. Eastern landlords squeezed sizeable surpluses out of peasants and, bypassing local towns, sold them directly to foreign merchants for export to cities in western Europe, undermining the privileges of the towns and the power of the urban classes.</a:t>
            </a:r>
          </a:p>
          <a:p>
            <a:r>
              <a:rPr lang="en-US" sz="1000" kern="1200" dirty="0" smtClean="0">
                <a:solidFill>
                  <a:schemeClr val="tx1"/>
                </a:solidFill>
                <a:effectLst/>
                <a:latin typeface="Verdana" pitchFamily="-108" charset="0"/>
                <a:ea typeface="+mn-ea"/>
                <a:cs typeface="+mn-cs"/>
              </a:rPr>
              <a:t>5. Eastern towns also lost their medieval right of refuge and were compelled to return runaways to their lords. </a:t>
            </a:r>
          </a:p>
          <a:p>
            <a:r>
              <a:rPr lang="en-US" sz="1000" kern="1200" dirty="0" smtClean="0">
                <a:solidFill>
                  <a:schemeClr val="tx1"/>
                </a:solidFill>
                <a:effectLst/>
                <a:latin typeface="Verdana" pitchFamily="-108" charset="0"/>
                <a:ea typeface="+mn-ea"/>
                <a:cs typeface="+mn-cs"/>
              </a:rPr>
              <a:t>6. The population of the towns and the urban middle classes declined greatly, both reflecting and promoting the supremacy of noble landlords in eastern Europe.</a:t>
            </a:r>
          </a:p>
          <a:p>
            <a:pPr marL="0" indent="0">
              <a:buNone/>
            </a:pPr>
            <a:endParaRPr lang="en-US" sz="10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28</a:t>
            </a:fld>
            <a:endParaRPr lang="en-US"/>
          </a:p>
        </p:txBody>
      </p:sp>
    </p:spTree>
    <p:extLst>
      <p:ext uri="{BB962C8B-B14F-4D97-AF65-F5344CB8AC3E}">
        <p14:creationId xmlns:p14="http://schemas.microsoft.com/office/powerpoint/2010/main" val="40544743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Absolutism in Austria and Prussia</a:t>
            </a:r>
          </a:p>
          <a:p>
            <a:r>
              <a:rPr lang="en-US" sz="1000" b="1" dirty="0" smtClean="0">
                <a:latin typeface="Arial" panose="020B0604020202020204" pitchFamily="34" charset="0"/>
                <a:cs typeface="Arial" panose="020B0604020202020204" pitchFamily="34" charset="0"/>
              </a:rPr>
              <a:t>B</a:t>
            </a:r>
            <a:r>
              <a:rPr lang="en-US" sz="1000" b="1" dirty="0" smtClean="0">
                <a:latin typeface="Arial" panose="020B0604020202020204" pitchFamily="34" charset="0"/>
                <a:cs typeface="Arial" panose="020B0604020202020204" pitchFamily="34" charset="0"/>
              </a:rPr>
              <a:t>. The Austrian</a:t>
            </a:r>
            <a:r>
              <a:rPr lang="en-US" sz="1000" b="1" baseline="0" dirty="0" smtClean="0">
                <a:latin typeface="Arial" panose="020B0604020202020204" pitchFamily="34" charset="0"/>
                <a:cs typeface="Arial" panose="020B0604020202020204" pitchFamily="34" charset="0"/>
              </a:rPr>
              <a:t> Habsburgs</a:t>
            </a:r>
          </a:p>
          <a:p>
            <a:r>
              <a:rPr lang="en-US" sz="1050" kern="1200" dirty="0" smtClean="0">
                <a:solidFill>
                  <a:schemeClr val="tx1"/>
                </a:solidFill>
                <a:effectLst/>
                <a:latin typeface="Verdana" pitchFamily="-108" charset="0"/>
                <a:ea typeface="+mn-ea"/>
                <a:cs typeface="+mn-cs"/>
              </a:rPr>
              <a:t>1. Like all of central Europe, the Habsburgs emerged from the Thirty Years’ War impoverished and exhausted.</a:t>
            </a:r>
          </a:p>
          <a:p>
            <a:r>
              <a:rPr lang="en-US" sz="1050" kern="1200" dirty="0" smtClean="0">
                <a:solidFill>
                  <a:schemeClr val="tx1"/>
                </a:solidFill>
                <a:effectLst/>
                <a:latin typeface="Verdana" pitchFamily="-108" charset="0"/>
                <a:ea typeface="+mn-ea"/>
                <a:cs typeface="+mn-cs"/>
              </a:rPr>
              <a:t>2. Defeat in central Europe encouraged the Habsburgs to turn away from a quest for imperial dominance and to focus inward and eastward in an attempt to unify their diverse holdings.</a:t>
            </a:r>
          </a:p>
          <a:p>
            <a:r>
              <a:rPr lang="en-US" sz="1050" kern="1200" dirty="0" smtClean="0">
                <a:solidFill>
                  <a:schemeClr val="tx1"/>
                </a:solidFill>
                <a:effectLst/>
                <a:latin typeface="Verdana" pitchFamily="-108" charset="0"/>
                <a:ea typeface="+mn-ea"/>
                <a:cs typeface="+mn-cs"/>
              </a:rPr>
              <a:t>3. Ferdinand II (r. 1619–1637) drastically reduced the power of the Bohemian Estates, the largely Protestant representative assembly, and he confiscated the landholdings of Protestant nobles and gave them to loyal Catholic nobles and the foreign aristocratic mercenaries who led his armies.</a:t>
            </a:r>
          </a:p>
          <a:p>
            <a:r>
              <a:rPr lang="en-US" sz="1050" kern="1200" dirty="0" smtClean="0">
                <a:solidFill>
                  <a:schemeClr val="tx1"/>
                </a:solidFill>
                <a:effectLst/>
                <a:latin typeface="Verdana" pitchFamily="-108" charset="0"/>
                <a:ea typeface="+mn-ea"/>
                <a:cs typeface="+mn-cs"/>
              </a:rPr>
              <a:t>4. With the support of this new nobility, the Habsburgs established direct rule over Bohemia, stamped out Protestantism, and required more days of unpaid labor from the </a:t>
            </a:r>
            <a:r>
              <a:rPr lang="en-US" sz="1050" kern="1200" dirty="0" err="1" smtClean="0">
                <a:solidFill>
                  <a:schemeClr val="tx1"/>
                </a:solidFill>
                <a:effectLst/>
                <a:latin typeface="Verdana" pitchFamily="-108" charset="0"/>
                <a:ea typeface="+mn-ea"/>
                <a:cs typeface="+mn-cs"/>
              </a:rPr>
              <a:t>enserfed</a:t>
            </a:r>
            <a:r>
              <a:rPr lang="en-US" sz="1050" kern="1200" dirty="0" smtClean="0">
                <a:solidFill>
                  <a:schemeClr val="tx1"/>
                </a:solidFill>
                <a:effectLst/>
                <a:latin typeface="Verdana" pitchFamily="-108" charset="0"/>
                <a:ea typeface="+mn-ea"/>
                <a:cs typeface="+mn-cs"/>
              </a:rPr>
              <a:t> peasantry.</a:t>
            </a:r>
          </a:p>
          <a:p>
            <a:r>
              <a:rPr lang="en-US" sz="1050" kern="1200" dirty="0" smtClean="0">
                <a:solidFill>
                  <a:schemeClr val="tx1"/>
                </a:solidFill>
                <a:effectLst/>
                <a:latin typeface="Verdana" pitchFamily="-108" charset="0"/>
                <a:ea typeface="+mn-ea"/>
                <a:cs typeface="+mn-cs"/>
              </a:rPr>
              <a:t>5. Ferdinand III (r. 1637–1657) centralized the government in the empire’s German-speaking provinces and built a permanent standing army to put down any internal opposition. </a:t>
            </a:r>
          </a:p>
          <a:p>
            <a:r>
              <a:rPr lang="en-US" sz="1000" kern="1200" dirty="0" smtClean="0">
                <a:solidFill>
                  <a:schemeClr val="tx1"/>
                </a:solidFill>
                <a:effectLst/>
                <a:latin typeface="Verdana" pitchFamily="-108" charset="0"/>
                <a:ea typeface="+mn-ea"/>
                <a:cs typeface="+mn-cs"/>
              </a:rPr>
              <a:t>6. Between 1683 and 1699 the Habsburgs pushed out the Ottomans, and by 1718 they had recovered all of the former kingdom of Hungary.</a:t>
            </a:r>
          </a:p>
          <a:p>
            <a:r>
              <a:rPr lang="en-US" sz="1000" kern="1200" dirty="0" smtClean="0">
                <a:solidFill>
                  <a:schemeClr val="tx1"/>
                </a:solidFill>
                <a:effectLst/>
                <a:latin typeface="Verdana" pitchFamily="-108" charset="0"/>
                <a:ea typeface="+mn-ea"/>
                <a:cs typeface="+mn-cs"/>
              </a:rPr>
              <a:t>7. Throughout the seventeenth century, Hungarian nobles, despite their reduced power, revolted against Habsburg attempts to impose absolute rule. In 1703 the Hungarians rose in one last patriotic rebellion under Prince Francis </a:t>
            </a:r>
            <a:r>
              <a:rPr lang="en-US" sz="1000" kern="1200" dirty="0" err="1" smtClean="0">
                <a:solidFill>
                  <a:schemeClr val="tx1"/>
                </a:solidFill>
                <a:effectLst/>
                <a:latin typeface="Verdana" pitchFamily="-108" charset="0"/>
                <a:ea typeface="+mn-ea"/>
                <a:cs typeface="+mn-cs"/>
              </a:rPr>
              <a:t>Rákóczy</a:t>
            </a:r>
            <a:r>
              <a:rPr lang="en-US" sz="1000" kern="1200" dirty="0" smtClean="0">
                <a:solidFill>
                  <a:schemeClr val="tx1"/>
                </a:solidFill>
                <a:effectLst/>
                <a:latin typeface="Verdana" pitchFamily="-108" charset="0"/>
                <a:ea typeface="+mn-ea"/>
                <a:cs typeface="+mn-cs"/>
              </a:rPr>
              <a:t>; though the Hungarian rebels were eventually defeated, the Habsburgs agreed to restore many traditional aristocratic privileges, in exchange for their acceptance of hereditary Habsburg rule.</a:t>
            </a: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29</a:t>
            </a:fld>
            <a:endParaRPr lang="en-US"/>
          </a:p>
        </p:txBody>
      </p:sp>
    </p:spTree>
    <p:extLst>
      <p:ext uri="{BB962C8B-B14F-4D97-AF65-F5344CB8AC3E}">
        <p14:creationId xmlns:p14="http://schemas.microsoft.com/office/powerpoint/2010/main" val="30280741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Absolutism in Austria and Prussia</a:t>
            </a:r>
          </a:p>
          <a:p>
            <a:endParaRPr lang="en-US" dirty="0" smtClean="0"/>
          </a:p>
          <a:p>
            <a:r>
              <a:rPr lang="en-US" sz="1000" b="1" dirty="0" smtClean="0">
                <a:latin typeface="Arial" panose="020B0604020202020204" pitchFamily="34" charset="0"/>
                <a:cs typeface="Arial" panose="020B0604020202020204" pitchFamily="34" charset="0"/>
              </a:rPr>
              <a:t>C. Prussia</a:t>
            </a:r>
            <a:r>
              <a:rPr lang="en-US" sz="1000" b="1" baseline="0" dirty="0" smtClean="0">
                <a:latin typeface="Arial" panose="020B0604020202020204" pitchFamily="34" charset="0"/>
                <a:cs typeface="Arial" panose="020B0604020202020204" pitchFamily="34" charset="0"/>
              </a:rPr>
              <a:t> in the Seventeenth Century</a:t>
            </a:r>
          </a:p>
          <a:p>
            <a:r>
              <a:rPr lang="en-US" sz="1200" kern="1200" dirty="0" smtClean="0">
                <a:solidFill>
                  <a:schemeClr val="tx1"/>
                </a:solidFill>
                <a:effectLst/>
                <a:latin typeface="Verdana" pitchFamily="-108" charset="0"/>
                <a:ea typeface="+mn-ea"/>
                <a:cs typeface="+mn-cs"/>
              </a:rPr>
              <a:t>1. When twenty-year-old Frederick William, later known as the “Great Elector,” came to power in 1640, he was determined to unify his three provinces—Brandenburg, Prussia, and scattered holdings along the Rhine—and enlarge them. </a:t>
            </a:r>
          </a:p>
          <a:p>
            <a:r>
              <a:rPr lang="en-US" sz="1200" kern="1200" dirty="0" smtClean="0">
                <a:solidFill>
                  <a:schemeClr val="tx1"/>
                </a:solidFill>
                <a:effectLst/>
                <a:latin typeface="Verdana" pitchFamily="-108" charset="0"/>
                <a:ea typeface="+mn-ea"/>
                <a:cs typeface="+mn-cs"/>
              </a:rPr>
              <a:t>2. The estates of Brandenburg and Prussia were dominated by the nobility and the landowning classes, known as the Junkers, who met in parliamentary estates and approved new taxes. </a:t>
            </a:r>
          </a:p>
          <a:p>
            <a:r>
              <a:rPr lang="en-US" sz="1200" kern="1200" dirty="0" smtClean="0">
                <a:solidFill>
                  <a:schemeClr val="tx1"/>
                </a:solidFill>
                <a:effectLst/>
                <a:latin typeface="Verdana" pitchFamily="-108" charset="0"/>
                <a:ea typeface="+mn-ea"/>
                <a:cs typeface="+mn-cs"/>
              </a:rPr>
              <a:t>3. In 1660 Frederick William persuaded Junkers in the estates to accept taxation without consent in order to fund an army; they agreed in exchange for reconfirmation of their privileges, including authority over serfs. </a:t>
            </a:r>
          </a:p>
          <a:p>
            <a:r>
              <a:rPr lang="en-US" sz="1200" kern="1200" dirty="0" smtClean="0">
                <a:solidFill>
                  <a:schemeClr val="tx1"/>
                </a:solidFill>
                <a:effectLst/>
                <a:latin typeface="Verdana" pitchFamily="-108" charset="0"/>
                <a:ea typeface="+mn-ea"/>
                <a:cs typeface="+mn-cs"/>
              </a:rPr>
              <a:t>4. The king crushed potential opposition from the towns and eliminated Prussian cities from the estates, subjecting them to new taxes on goods and services.</a:t>
            </a:r>
          </a:p>
          <a:p>
            <a:r>
              <a:rPr lang="en-US" sz="1200" kern="1200" dirty="0" smtClean="0">
                <a:solidFill>
                  <a:schemeClr val="tx1"/>
                </a:solidFill>
                <a:effectLst/>
                <a:latin typeface="Verdana" pitchFamily="-108" charset="0"/>
                <a:ea typeface="+mn-ea"/>
                <a:cs typeface="+mn-cs"/>
              </a:rPr>
              <a:t>5. Thereafter, the estates’ power declined, state revenue tripled, and the army expanded drastically.</a:t>
            </a:r>
          </a:p>
          <a:p>
            <a:r>
              <a:rPr lang="en-US" sz="1200" kern="1200" dirty="0" smtClean="0">
                <a:solidFill>
                  <a:schemeClr val="tx1"/>
                </a:solidFill>
                <a:effectLst/>
                <a:latin typeface="Verdana" pitchFamily="-108" charset="0"/>
                <a:ea typeface="+mn-ea"/>
                <a:cs typeface="+mn-cs"/>
              </a:rPr>
              <a:t>6. In 1701, the elector’s son, Frederick, I, received the title of king of Prussia, instead of elector. </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30</a:t>
            </a:fld>
            <a:endParaRPr lang="en-US"/>
          </a:p>
        </p:txBody>
      </p:sp>
    </p:spTree>
    <p:extLst>
      <p:ext uri="{BB962C8B-B14F-4D97-AF65-F5344CB8AC3E}">
        <p14:creationId xmlns:p14="http://schemas.microsoft.com/office/powerpoint/2010/main" val="19689128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31</a:t>
            </a:fld>
            <a:endParaRPr lang="en-US"/>
          </a:p>
        </p:txBody>
      </p:sp>
    </p:spTree>
    <p:extLst>
      <p:ext uri="{BB962C8B-B14F-4D97-AF65-F5344CB8AC3E}">
        <p14:creationId xmlns:p14="http://schemas.microsoft.com/office/powerpoint/2010/main" val="2821795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AutoNum type="romanUcPeriod"/>
            </a:pPr>
            <a:r>
              <a:rPr lang="en-US" sz="1000" b="1" dirty="0" smtClean="0">
                <a:latin typeface="Arial" panose="020B0604020202020204" pitchFamily="34" charset="0"/>
                <a:cs typeface="Arial" panose="020B0604020202020204" pitchFamily="34" charset="0"/>
              </a:rPr>
              <a:t>Seventeenth-Century</a:t>
            </a:r>
            <a:r>
              <a:rPr lang="en-US" sz="1000" b="1" baseline="0" dirty="0" smtClean="0">
                <a:latin typeface="Arial" panose="020B0604020202020204" pitchFamily="34" charset="0"/>
                <a:cs typeface="Arial" panose="020B0604020202020204" pitchFamily="34" charset="0"/>
              </a:rPr>
              <a:t> Crisis and Rebuilding</a:t>
            </a:r>
          </a:p>
          <a:p>
            <a:pPr marL="285750" indent="-285750">
              <a:buAutoNum type="romanUcPeriod"/>
            </a:pPr>
            <a:endParaRPr lang="en-US" sz="1000" b="1" baseline="0" dirty="0" smtClean="0">
              <a:latin typeface="Arial" panose="020B0604020202020204" pitchFamily="34" charset="0"/>
              <a:cs typeface="Arial" panose="020B0604020202020204" pitchFamily="34" charset="0"/>
            </a:endParaRPr>
          </a:p>
          <a:p>
            <a:pPr marL="228600" indent="-228600">
              <a:buAutoNum type="alphaUcPeriod"/>
            </a:pPr>
            <a:r>
              <a:rPr lang="en-US" sz="1000" b="1" baseline="0" dirty="0" smtClean="0">
                <a:latin typeface="Arial" panose="020B0604020202020204" pitchFamily="34" charset="0"/>
                <a:cs typeface="Arial" panose="020B0604020202020204" pitchFamily="34" charset="0"/>
              </a:rPr>
              <a:t>The Social Order and Peasant Life</a:t>
            </a:r>
          </a:p>
          <a:p>
            <a:r>
              <a:rPr lang="en-US" sz="1200" kern="1200" dirty="0" smtClean="0">
                <a:solidFill>
                  <a:schemeClr val="tx1"/>
                </a:solidFill>
                <a:effectLst/>
                <a:latin typeface="Verdana" pitchFamily="-108" charset="0"/>
                <a:ea typeface="+mn-ea"/>
                <a:cs typeface="+mn-cs"/>
              </a:rPr>
              <a:t>1. European society was organized into a social hierarchy, with the monarch, celebrated as a </a:t>
            </a:r>
            <a:r>
              <a:rPr lang="en-US" sz="1200" kern="1200" dirty="0" err="1" smtClean="0">
                <a:solidFill>
                  <a:schemeClr val="tx1"/>
                </a:solidFill>
                <a:effectLst/>
                <a:latin typeface="Verdana" pitchFamily="-108" charset="0"/>
                <a:ea typeface="+mn-ea"/>
                <a:cs typeface="+mn-cs"/>
              </a:rPr>
              <a:t>semidivine</a:t>
            </a:r>
            <a:r>
              <a:rPr lang="en-US" sz="1200" kern="1200" dirty="0" smtClean="0">
                <a:solidFill>
                  <a:schemeClr val="tx1"/>
                </a:solidFill>
                <a:effectLst/>
                <a:latin typeface="Verdana" pitchFamily="-108" charset="0"/>
                <a:ea typeface="+mn-ea"/>
                <a:cs typeface="+mn-cs"/>
              </a:rPr>
              <a:t> being chosen by God, at the top.</a:t>
            </a:r>
          </a:p>
          <a:p>
            <a:r>
              <a:rPr lang="en-US" sz="1200" kern="1200" dirty="0" smtClean="0">
                <a:solidFill>
                  <a:schemeClr val="tx1"/>
                </a:solidFill>
                <a:effectLst/>
                <a:latin typeface="Verdana" pitchFamily="-108" charset="0"/>
                <a:ea typeface="+mn-ea"/>
                <a:cs typeface="+mn-cs"/>
              </a:rPr>
              <a:t>2. In Catholic countries, the clergy occupied the next level, followed by nobles, whose privileged status derived from their ancient bloodlines and sacrifice on the battlefield. </a:t>
            </a:r>
          </a:p>
          <a:p>
            <a:r>
              <a:rPr lang="en-US" sz="1200" kern="1200" dirty="0" smtClean="0">
                <a:solidFill>
                  <a:schemeClr val="tx1"/>
                </a:solidFill>
                <a:effectLst/>
                <a:latin typeface="Verdana" pitchFamily="-108" charset="0"/>
                <a:ea typeface="+mn-ea"/>
                <a:cs typeface="+mn-cs"/>
              </a:rPr>
              <a:t>3. Due to prejudices against commerce, merchants did not occupy the highest positions in the hierarchy but held a middling position, although many prosperous mercantile families had obtained noble status by providing service to the monarchy. </a:t>
            </a:r>
          </a:p>
          <a:p>
            <a:r>
              <a:rPr lang="en-US" sz="1200" kern="1200" dirty="0" smtClean="0">
                <a:solidFill>
                  <a:schemeClr val="tx1"/>
                </a:solidFill>
                <a:effectLst/>
                <a:latin typeface="Verdana" pitchFamily="-108" charset="0"/>
                <a:ea typeface="+mn-ea"/>
                <a:cs typeface="+mn-cs"/>
              </a:rPr>
              <a:t>4. Peasants and artisans, who constituted the vast majority of the population, occupied the lower ranks and were expected to defer to their betters. </a:t>
            </a:r>
          </a:p>
          <a:p>
            <a:r>
              <a:rPr lang="en-US" sz="1000" kern="1200" dirty="0" smtClean="0">
                <a:solidFill>
                  <a:schemeClr val="tx1"/>
                </a:solidFill>
                <a:effectLst/>
                <a:latin typeface="Verdana" pitchFamily="-108" charset="0"/>
                <a:ea typeface="+mn-ea"/>
                <a:cs typeface="+mn-cs"/>
              </a:rPr>
              <a:t>5. Below these independent farmers were small landowners and tenant farmers who did not have enough land to be self-sufficient and sold their best produce on the market to earn cash for taxes, rent, and food.</a:t>
            </a:r>
          </a:p>
          <a:p>
            <a:r>
              <a:rPr lang="en-US" sz="1000" kern="1200" dirty="0" smtClean="0">
                <a:solidFill>
                  <a:schemeClr val="tx1"/>
                </a:solidFill>
                <a:effectLst/>
                <a:latin typeface="Verdana" pitchFamily="-108" charset="0"/>
                <a:ea typeface="+mn-ea"/>
                <a:cs typeface="+mn-cs"/>
              </a:rPr>
              <a:t>6. At the bottom were villagers who worked as dependent laborers and servants.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3</a:t>
            </a:fld>
            <a:endParaRPr lang="en-US"/>
          </a:p>
        </p:txBody>
      </p:sp>
    </p:spTree>
    <p:extLst>
      <p:ext uri="{BB962C8B-B14F-4D97-AF65-F5344CB8AC3E}">
        <p14:creationId xmlns:p14="http://schemas.microsoft.com/office/powerpoint/2010/main" val="29156133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Absolutism in Austria and Prussia</a:t>
            </a:r>
          </a:p>
          <a:p>
            <a:r>
              <a:rPr lang="en-US" sz="1000" b="1" dirty="0" smtClean="0">
                <a:latin typeface="Arial" panose="020B0604020202020204" pitchFamily="34" charset="0"/>
                <a:cs typeface="Arial" panose="020B0604020202020204" pitchFamily="34" charset="0"/>
              </a:rPr>
              <a:t>D</a:t>
            </a:r>
            <a:r>
              <a:rPr lang="en-US" sz="1000" b="1" dirty="0" smtClean="0">
                <a:latin typeface="Arial" panose="020B0604020202020204" pitchFamily="34" charset="0"/>
                <a:cs typeface="Arial" panose="020B0604020202020204" pitchFamily="34" charset="0"/>
              </a:rPr>
              <a:t>. The Consolidation of Prussian Absolutism</a:t>
            </a:r>
          </a:p>
          <a:p>
            <a:r>
              <a:rPr lang="en-US" sz="1100" kern="1200" dirty="0" smtClean="0">
                <a:solidFill>
                  <a:schemeClr val="tx1"/>
                </a:solidFill>
                <a:effectLst/>
                <a:latin typeface="Verdana" pitchFamily="-108" charset="0"/>
                <a:ea typeface="+mn-ea"/>
                <a:cs typeface="+mn-cs"/>
              </a:rPr>
              <a:t>1. Frederick William I, “the Soldiers’ King” (r. 1713–1740), completed his grandfather’s work, eliminating the last traces of parliamentary estates and local self-government, and transformed Prussia into a military state. </a:t>
            </a:r>
          </a:p>
          <a:p>
            <a:r>
              <a:rPr lang="en-US" sz="1100" kern="1200" dirty="0" smtClean="0">
                <a:solidFill>
                  <a:schemeClr val="tx1"/>
                </a:solidFill>
                <a:effectLst/>
                <a:latin typeface="Verdana" pitchFamily="-108" charset="0"/>
                <a:ea typeface="+mn-ea"/>
                <a:cs typeface="+mn-cs"/>
              </a:rPr>
              <a:t>2. Frederick William and his ministers built an exceptionally honest and conscientious bureaucracy to administer the country and foster economic development, and they built up the army to be the best in Europe in precision, skill, and discipline.</a:t>
            </a:r>
          </a:p>
          <a:p>
            <a:r>
              <a:rPr lang="en-US" sz="1100" kern="1200" dirty="0" smtClean="0">
                <a:solidFill>
                  <a:schemeClr val="tx1"/>
                </a:solidFill>
                <a:effectLst/>
                <a:latin typeface="Verdana" pitchFamily="-108" charset="0"/>
                <a:ea typeface="+mn-ea"/>
                <a:cs typeface="+mn-cs"/>
              </a:rPr>
              <a:t>3. The expansion of the army was achieved in part through conscription; in 1713 Frederick William declared conscription to be lifelong, and he amended that in 1733 to order all Prussian men to undergo military training and serve as reservists in the army, thus allowing him to preserve both agricultural production and army size.</a:t>
            </a:r>
          </a:p>
          <a:p>
            <a:r>
              <a:rPr lang="en-US" sz="1100" kern="1200" dirty="0" smtClean="0">
                <a:solidFill>
                  <a:schemeClr val="tx1"/>
                </a:solidFill>
                <a:effectLst/>
                <a:latin typeface="Verdana" pitchFamily="-108" charset="0"/>
                <a:ea typeface="+mn-ea"/>
                <a:cs typeface="+mn-cs"/>
              </a:rPr>
              <a:t>4. The king enlisted the Junkers to lead his growing army, so that the nobility commanded the peasantry in the army as well as on the estates. </a:t>
            </a:r>
          </a:p>
          <a:p>
            <a:r>
              <a:rPr lang="en-US" sz="1100" kern="1200" dirty="0" smtClean="0">
                <a:solidFill>
                  <a:schemeClr val="tx1"/>
                </a:solidFill>
                <a:effectLst/>
                <a:latin typeface="Verdana" pitchFamily="-108" charset="0"/>
                <a:ea typeface="+mn-ea"/>
                <a:cs typeface="+mn-cs"/>
              </a:rPr>
              <a:t>5. With all men harnessed to the war machine, the policies of Frederick William I, combined with harsh peasant bondage and Junker tyranny, laid the foundations for a rigid and highly militaristic country.</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32</a:t>
            </a:fld>
            <a:endParaRPr lang="en-US"/>
          </a:p>
        </p:txBody>
      </p:sp>
    </p:spTree>
    <p:extLst>
      <p:ext uri="{BB962C8B-B14F-4D97-AF65-F5344CB8AC3E}">
        <p14:creationId xmlns:p14="http://schemas.microsoft.com/office/powerpoint/2010/main" val="37188369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33</a:t>
            </a:fld>
            <a:endParaRPr lang="en-US"/>
          </a:p>
        </p:txBody>
      </p:sp>
    </p:spTree>
    <p:extLst>
      <p:ext uri="{BB962C8B-B14F-4D97-AF65-F5344CB8AC3E}">
        <p14:creationId xmlns:p14="http://schemas.microsoft.com/office/powerpoint/2010/main" val="40958616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IV. The Development of Russia</a:t>
            </a:r>
            <a:r>
              <a:rPr lang="en-US" sz="1000" b="1" baseline="0" dirty="0" smtClean="0">
                <a:latin typeface="Arial" panose="020B0604020202020204" pitchFamily="34" charset="0"/>
                <a:cs typeface="Arial" panose="020B0604020202020204" pitchFamily="34" charset="0"/>
              </a:rPr>
              <a:t> and the Ottoman Empire</a:t>
            </a:r>
          </a:p>
          <a:p>
            <a:pPr marL="228600" indent="-228600">
              <a:buAutoNum type="alphaUcPeriod"/>
            </a:pPr>
            <a:r>
              <a:rPr lang="en-US" sz="1000" b="1" baseline="0" dirty="0" smtClean="0">
                <a:latin typeface="Arial" panose="020B0604020202020204" pitchFamily="34" charset="0"/>
                <a:cs typeface="Arial" panose="020B0604020202020204" pitchFamily="34" charset="0"/>
              </a:rPr>
              <a:t>Mongol </a:t>
            </a:r>
            <a:r>
              <a:rPr lang="en-US" sz="1000" b="1" baseline="0" dirty="0" smtClean="0">
                <a:latin typeface="Arial" panose="020B0604020202020204" pitchFamily="34" charset="0"/>
                <a:cs typeface="Arial" panose="020B0604020202020204" pitchFamily="34" charset="0"/>
              </a:rPr>
              <a:t>Rule in Russia and the Rise of Moscow</a:t>
            </a:r>
          </a:p>
          <a:p>
            <a:r>
              <a:rPr lang="en-US" sz="1100" kern="1200" dirty="0" smtClean="0">
                <a:solidFill>
                  <a:schemeClr val="tx1"/>
                </a:solidFill>
                <a:effectLst/>
                <a:latin typeface="Verdana" pitchFamily="-108" charset="0"/>
                <a:ea typeface="+mn-ea"/>
                <a:cs typeface="+mn-cs"/>
              </a:rPr>
              <a:t>1. In the thirteenth century the Mongols had conquered </a:t>
            </a:r>
            <a:r>
              <a:rPr lang="en-US" sz="1100" kern="1200" dirty="0" err="1" smtClean="0">
                <a:solidFill>
                  <a:schemeClr val="tx1"/>
                </a:solidFill>
                <a:effectLst/>
                <a:latin typeface="Verdana" pitchFamily="-108" charset="0"/>
                <a:ea typeface="+mn-ea"/>
                <a:cs typeface="+mn-cs"/>
              </a:rPr>
              <a:t>Kievan</a:t>
            </a:r>
            <a:r>
              <a:rPr lang="en-US" sz="1100" kern="1200" dirty="0" smtClean="0">
                <a:solidFill>
                  <a:schemeClr val="tx1"/>
                </a:solidFill>
                <a:effectLst/>
                <a:latin typeface="Verdana" pitchFamily="-108" charset="0"/>
                <a:ea typeface="+mn-ea"/>
                <a:cs typeface="+mn-cs"/>
              </a:rPr>
              <a:t> </a:t>
            </a:r>
            <a:r>
              <a:rPr lang="en-US" sz="1100" kern="1200" dirty="0" err="1" smtClean="0">
                <a:solidFill>
                  <a:schemeClr val="tx1"/>
                </a:solidFill>
                <a:effectLst/>
                <a:latin typeface="Verdana" pitchFamily="-108" charset="0"/>
                <a:ea typeface="+mn-ea"/>
                <a:cs typeface="+mn-cs"/>
              </a:rPr>
              <a:t>Rus</a:t>
            </a:r>
            <a:r>
              <a:rPr lang="en-US" sz="1100" kern="1200" dirty="0" smtClean="0">
                <a:solidFill>
                  <a:schemeClr val="tx1"/>
                </a:solidFill>
                <a:effectLst/>
                <a:latin typeface="Verdana" pitchFamily="-108" charset="0"/>
                <a:ea typeface="+mn-ea"/>
                <a:cs typeface="+mn-cs"/>
              </a:rPr>
              <a:t>, the medieval Slavic state centered first at Novgorod and then at Kiev, a city on the Dnieper River, which included most of present-day Ukraine, Belarus, and part of northwest Russia. The Mongols forced the Slavic princes to submit to their rule and to render tribute and slaves.</a:t>
            </a:r>
          </a:p>
          <a:p>
            <a:r>
              <a:rPr lang="en-US" sz="1100" kern="1200" dirty="0" smtClean="0">
                <a:solidFill>
                  <a:schemeClr val="tx1"/>
                </a:solidFill>
                <a:effectLst/>
                <a:latin typeface="Verdana" pitchFamily="-108" charset="0"/>
                <a:ea typeface="+mn-ea"/>
                <a:cs typeface="+mn-cs"/>
              </a:rPr>
              <a:t>2. Ivan III (r. 1462–1505), known as Ivan the Great, successfully expanded the principality of Moscow eastward toward the Baltic Sea and westward to the Ural Mountains and the Siberian frontier.</a:t>
            </a:r>
            <a:r>
              <a:rPr lang="en-US" sz="1100" kern="1200" baseline="0" dirty="0" smtClean="0">
                <a:solidFill>
                  <a:schemeClr val="tx1"/>
                </a:solidFill>
                <a:effectLst/>
                <a:latin typeface="Verdana" pitchFamily="-108" charset="0"/>
                <a:ea typeface="+mn-ea"/>
                <a:cs typeface="+mn-cs"/>
              </a:rPr>
              <a:t> </a:t>
            </a:r>
            <a:endParaRPr lang="en-US" sz="1100" kern="1200" dirty="0" smtClean="0">
              <a:solidFill>
                <a:schemeClr val="tx1"/>
              </a:solidFill>
              <a:effectLst/>
              <a:latin typeface="Verdana" pitchFamily="-108" charset="0"/>
              <a:ea typeface="+mn-ea"/>
              <a:cs typeface="+mn-cs"/>
            </a:endParaRPr>
          </a:p>
          <a:p>
            <a:r>
              <a:rPr lang="en-US" sz="1100" kern="1200" dirty="0" smtClean="0">
                <a:solidFill>
                  <a:schemeClr val="tx1"/>
                </a:solidFill>
                <a:effectLst/>
                <a:latin typeface="Verdana" pitchFamily="-108" charset="0"/>
                <a:ea typeface="+mn-ea"/>
                <a:cs typeface="+mn-cs"/>
              </a:rPr>
              <a:t>3. By 1480 Ivan III felt strong enough to defy Mongol control and declare the autonomy of Moscow.</a:t>
            </a:r>
          </a:p>
          <a:p>
            <a:r>
              <a:rPr lang="en-US" sz="1100" kern="1200" dirty="0" smtClean="0">
                <a:solidFill>
                  <a:schemeClr val="tx1"/>
                </a:solidFill>
                <a:effectLst/>
                <a:latin typeface="Verdana" pitchFamily="-108" charset="0"/>
                <a:ea typeface="+mn-ea"/>
                <a:cs typeface="+mn-cs"/>
              </a:rPr>
              <a:t>4. The Moscow princes modeled themselves on the Mongol khans, forcing weaker Slavic principalities to render tribute previously paid to Mongols, and borrowed Mongol institutions such as the tax system, postal routes, and census.</a:t>
            </a:r>
          </a:p>
          <a:p>
            <a:r>
              <a:rPr lang="en-US" sz="1200" kern="1200" dirty="0" smtClean="0">
                <a:solidFill>
                  <a:schemeClr val="tx1"/>
                </a:solidFill>
                <a:effectLst/>
                <a:latin typeface="Verdana" pitchFamily="-108" charset="0"/>
                <a:ea typeface="+mn-ea"/>
                <a:cs typeface="+mn-cs"/>
              </a:rPr>
              <a:t>5</a:t>
            </a:r>
            <a:r>
              <a:rPr lang="en-US" sz="1000" kern="1200" dirty="0" smtClean="0">
                <a:solidFill>
                  <a:schemeClr val="tx1"/>
                </a:solidFill>
                <a:effectLst/>
                <a:latin typeface="Verdana" pitchFamily="-108" charset="0"/>
                <a:ea typeface="+mn-ea"/>
                <a:cs typeface="+mn-cs"/>
              </a:rPr>
              <a:t>. The princes of Moscow saw themselves as the heirs of the </a:t>
            </a:r>
            <a:r>
              <a:rPr lang="en-US" sz="1000" kern="1200" dirty="0" err="1" smtClean="0">
                <a:solidFill>
                  <a:schemeClr val="tx1"/>
                </a:solidFill>
                <a:effectLst/>
                <a:latin typeface="Verdana" pitchFamily="-108" charset="0"/>
                <a:ea typeface="+mn-ea"/>
                <a:cs typeface="+mn-cs"/>
              </a:rPr>
              <a:t>caesars</a:t>
            </a:r>
            <a:r>
              <a:rPr lang="en-US" sz="1000" kern="1200" dirty="0" smtClean="0">
                <a:solidFill>
                  <a:schemeClr val="tx1"/>
                </a:solidFill>
                <a:effectLst/>
                <a:latin typeface="Verdana" pitchFamily="-108" charset="0"/>
                <a:ea typeface="+mn-ea"/>
                <a:cs typeface="+mn-cs"/>
              </a:rPr>
              <a:t> (or emperors) and of Orthodox Christianity, and they took the title of tsar (a contraction of </a:t>
            </a:r>
            <a:r>
              <a:rPr lang="en-US" sz="1000" i="1" kern="1200" dirty="0" err="1" smtClean="0">
                <a:solidFill>
                  <a:schemeClr val="tx1"/>
                </a:solidFill>
                <a:effectLst/>
                <a:latin typeface="Verdana" pitchFamily="-108" charset="0"/>
                <a:ea typeface="+mn-ea"/>
                <a:cs typeface="+mn-cs"/>
              </a:rPr>
              <a:t>caesar</a:t>
            </a:r>
            <a:r>
              <a:rPr lang="en-US" sz="1000" kern="1200" dirty="0" smtClean="0">
                <a:solidFill>
                  <a:schemeClr val="tx1"/>
                </a:solidFill>
                <a:effectLst/>
                <a:latin typeface="Verdana" pitchFamily="-108" charset="0"/>
                <a:ea typeface="+mn-ea"/>
                <a:cs typeface="+mn-cs"/>
              </a:rPr>
              <a:t>). </a:t>
            </a:r>
          </a:p>
          <a:p>
            <a:r>
              <a:rPr lang="en-US" sz="1000" kern="1200" dirty="0" smtClean="0">
                <a:solidFill>
                  <a:schemeClr val="tx1"/>
                </a:solidFill>
                <a:effectLst/>
                <a:latin typeface="Verdana" pitchFamily="-108" charset="0"/>
                <a:ea typeface="+mn-ea"/>
                <a:cs typeface="+mn-cs"/>
              </a:rPr>
              <a:t>6. They received support from Orthodox clergy who spoke of “holy Russia” as the “Third Rome.”</a:t>
            </a:r>
          </a:p>
        </p:txBody>
      </p:sp>
      <p:sp>
        <p:nvSpPr>
          <p:cNvPr id="4" name="Slide Number Placeholder 3"/>
          <p:cNvSpPr>
            <a:spLocks noGrp="1"/>
          </p:cNvSpPr>
          <p:nvPr>
            <p:ph type="sldNum" sz="quarter" idx="10"/>
          </p:nvPr>
        </p:nvSpPr>
        <p:spPr/>
        <p:txBody>
          <a:bodyPr/>
          <a:lstStyle/>
          <a:p>
            <a:fld id="{55039406-2230-E743-A235-4F4937F475B6}" type="slidenum">
              <a:rPr lang="en-US" smtClean="0"/>
              <a:pPr/>
              <a:t>34</a:t>
            </a:fld>
            <a:endParaRPr lang="en-US"/>
          </a:p>
        </p:txBody>
      </p:sp>
    </p:spTree>
    <p:extLst>
      <p:ext uri="{BB962C8B-B14F-4D97-AF65-F5344CB8AC3E}">
        <p14:creationId xmlns:p14="http://schemas.microsoft.com/office/powerpoint/2010/main" val="41858324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The Development of Russia and the Ottoman Empire</a:t>
            </a:r>
          </a:p>
          <a:p>
            <a:endParaRPr lang="en-US" dirty="0" smtClean="0"/>
          </a:p>
          <a:p>
            <a:r>
              <a:rPr lang="en-US" sz="1000" b="1" dirty="0" smtClean="0">
                <a:latin typeface="Arial" panose="020B0604020202020204" pitchFamily="34" charset="0"/>
                <a:cs typeface="Arial" panose="020B0604020202020204" pitchFamily="34" charset="0"/>
              </a:rPr>
              <a:t>B. Building the Russian Empire</a:t>
            </a:r>
          </a:p>
          <a:p>
            <a:r>
              <a:rPr lang="en-US" sz="1200" kern="1200" dirty="0" smtClean="0">
                <a:solidFill>
                  <a:schemeClr val="tx1"/>
                </a:solidFill>
                <a:effectLst/>
                <a:latin typeface="Verdana" pitchFamily="-108" charset="0"/>
                <a:ea typeface="+mn-ea"/>
                <a:cs typeface="+mn-cs"/>
              </a:rPr>
              <a:t>1. Ivan IV (r. 1533–1584), the famous “Ivan the Terrible,” ascended to the throne at age three; at age sixteen he pushed aside his advisers and, in an awe-inspiring ceremony, crowned himself tsar.</a:t>
            </a:r>
          </a:p>
          <a:p>
            <a:r>
              <a:rPr lang="en-US" sz="1200" kern="1200" dirty="0" smtClean="0">
                <a:solidFill>
                  <a:schemeClr val="tx1"/>
                </a:solidFill>
                <a:effectLst/>
                <a:latin typeface="Verdana" pitchFamily="-108" charset="0"/>
                <a:ea typeface="+mn-ea"/>
                <a:cs typeface="+mn-cs"/>
              </a:rPr>
              <a:t>2.</a:t>
            </a:r>
            <a:r>
              <a:rPr lang="en-US" sz="1200" kern="1200" baseline="0" dirty="0" smtClean="0">
                <a:solidFill>
                  <a:schemeClr val="tx1"/>
                </a:solidFill>
                <a:effectLst/>
                <a:latin typeface="Verdana" pitchFamily="-108" charset="0"/>
                <a:ea typeface="+mn-ea"/>
                <a:cs typeface="+mn-cs"/>
              </a:rPr>
              <a:t> </a:t>
            </a:r>
            <a:r>
              <a:rPr lang="en-US" sz="1200" kern="1200" dirty="0" smtClean="0">
                <a:solidFill>
                  <a:schemeClr val="tx1"/>
                </a:solidFill>
                <a:effectLst/>
                <a:latin typeface="Verdana" pitchFamily="-108" charset="0"/>
                <a:ea typeface="+mn-ea"/>
                <a:cs typeface="+mn-cs"/>
              </a:rPr>
              <a:t>Ivan successfully defeated the remnants of Mongol power, added vast new territories to the realm, and laid the foundations for the huge, multiethnic Russian empire.</a:t>
            </a:r>
          </a:p>
          <a:p>
            <a:r>
              <a:rPr lang="en-US" sz="1200" kern="1200" dirty="0" smtClean="0">
                <a:solidFill>
                  <a:schemeClr val="tx1"/>
                </a:solidFill>
                <a:effectLst/>
                <a:latin typeface="Verdana" pitchFamily="-108" charset="0"/>
                <a:ea typeface="+mn-ea"/>
                <a:cs typeface="+mn-cs"/>
              </a:rPr>
              <a:t>3. As landlords demanded more from the serfs, growing numbers of peasants fled toward the east and south and joined free groups and warrior bands known as Cossacks.</a:t>
            </a:r>
          </a:p>
          <a:p>
            <a:r>
              <a:rPr lang="en-US" sz="1000" kern="1200" dirty="0" smtClean="0">
                <a:solidFill>
                  <a:schemeClr val="tx1"/>
                </a:solidFill>
                <a:effectLst/>
                <a:latin typeface="Verdana" pitchFamily="-108" charset="0"/>
                <a:ea typeface="+mn-ea"/>
                <a:cs typeface="+mn-cs"/>
              </a:rPr>
              <a:t>4. In response, Ivan tied peasants even more firmly to the land and to noble landowners, and he bound urban dwellers to their towns and jobs and imposed heavier taxes.</a:t>
            </a:r>
          </a:p>
          <a:p>
            <a:r>
              <a:rPr lang="en-US" sz="1000" kern="1200" dirty="0" smtClean="0">
                <a:solidFill>
                  <a:schemeClr val="tx1"/>
                </a:solidFill>
                <a:effectLst/>
                <a:latin typeface="Verdana" pitchFamily="-108" charset="0"/>
                <a:ea typeface="+mn-ea"/>
                <a:cs typeface="+mn-cs"/>
              </a:rPr>
              <a:t>5. These restrictions checked the growth of the Russian middle classes, making even the wealthiest merchants dependent agents of the tsar.</a:t>
            </a:r>
          </a:p>
        </p:txBody>
      </p:sp>
      <p:sp>
        <p:nvSpPr>
          <p:cNvPr id="4" name="Slide Number Placeholder 3"/>
          <p:cNvSpPr>
            <a:spLocks noGrp="1"/>
          </p:cNvSpPr>
          <p:nvPr>
            <p:ph type="sldNum" sz="quarter" idx="10"/>
          </p:nvPr>
        </p:nvSpPr>
        <p:spPr/>
        <p:txBody>
          <a:bodyPr/>
          <a:lstStyle/>
          <a:p>
            <a:fld id="{55039406-2230-E743-A235-4F4937F475B6}" type="slidenum">
              <a:rPr lang="en-US" smtClean="0"/>
              <a:pPr/>
              <a:t>35</a:t>
            </a:fld>
            <a:endParaRPr lang="en-US"/>
          </a:p>
        </p:txBody>
      </p:sp>
    </p:spTree>
    <p:extLst>
      <p:ext uri="{BB962C8B-B14F-4D97-AF65-F5344CB8AC3E}">
        <p14:creationId xmlns:p14="http://schemas.microsoft.com/office/powerpoint/2010/main" val="26768715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The Development of Russia and the Ottoman Empire</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B</a:t>
            </a: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Building the Russian Empire</a:t>
            </a:r>
          </a:p>
          <a:p>
            <a:r>
              <a:rPr lang="en-US" sz="1050" kern="1200" dirty="0" smtClean="0">
                <a:solidFill>
                  <a:schemeClr val="tx1"/>
                </a:solidFill>
                <a:effectLst/>
              </a:rPr>
              <a:t>6. After the death of Ivan and his successor, Russia entered a chaotic period known as the “Time of Troubles” (1598–1613), which was characterized by power struggles among Ivan’s relatives and by the suffering and death of many ordinary people from drought, crop failure, and plague.</a:t>
            </a:r>
          </a:p>
          <a:p>
            <a:r>
              <a:rPr lang="en-US" sz="1050" kern="1200" dirty="0" smtClean="0">
                <a:solidFill>
                  <a:schemeClr val="tx1"/>
                </a:solidFill>
                <a:effectLst/>
              </a:rPr>
              <a:t>7. When the Cossacks and peasants rebelled, the nobles banded together, crushed the rebellion, and elected Ivan’s sixteen-year-old grandnephew, Michael Romanov (r. 1613–1645) to the throne.</a:t>
            </a:r>
          </a:p>
          <a:p>
            <a:r>
              <a:rPr lang="en-US" sz="1050" kern="1200" dirty="0" smtClean="0">
                <a:solidFill>
                  <a:schemeClr val="tx1"/>
                </a:solidFill>
                <a:effectLst/>
              </a:rPr>
              <a:t>8. </a:t>
            </a:r>
            <a:r>
              <a:rPr lang="en-US" sz="1050" kern="1200" dirty="0" smtClean="0">
                <a:solidFill>
                  <a:schemeClr val="tx1"/>
                </a:solidFill>
                <a:effectLst/>
              </a:rPr>
              <a:t>Russia </a:t>
            </a:r>
            <a:r>
              <a:rPr lang="en-US" sz="1050" kern="1200" dirty="0" smtClean="0">
                <a:solidFill>
                  <a:schemeClr val="tx1"/>
                </a:solidFill>
                <a:effectLst/>
              </a:rPr>
              <a:t>gained land in Ukraine from Poland in 1667 and completed the conquest of Siberia by the end of the century, using foreign experts to reform the army and Cossack warriors to fight campaigns in Siberia.</a:t>
            </a:r>
          </a:p>
          <a:p>
            <a:r>
              <a:rPr lang="en-US" sz="1050" kern="1200" dirty="0" smtClean="0">
                <a:solidFill>
                  <a:schemeClr val="tx1"/>
                </a:solidFill>
                <a:effectLst/>
              </a:rPr>
              <a:t>9. The great profits from Siberia’s natural resources, especially furs, funded Russian imperialist expansion to the east, paralleling the Western powers’ exploration and conquest of the Atlantic world in the same period.</a:t>
            </a:r>
          </a:p>
          <a:p>
            <a:r>
              <a:rPr lang="en-US" sz="1050" kern="1200" dirty="0" smtClean="0">
                <a:solidFill>
                  <a:schemeClr val="tx1"/>
                </a:solidFill>
                <a:effectLst/>
              </a:rPr>
              <a:t>10. The new tsar reconsolidated central authority, but the lot of the common people did not improve under him or his successors, as a 1649 law extended serfdom to all peasants in the realm and gave lords unrestricted rights over them. Social and religious uprisings among the poor and oppressed continued.</a:t>
            </a:r>
          </a:p>
          <a:p>
            <a:r>
              <a:rPr lang="en-US" sz="1050" kern="1200" dirty="0" smtClean="0">
                <a:solidFill>
                  <a:schemeClr val="tx1"/>
                </a:solidFill>
                <a:effectLst/>
              </a:rPr>
              <a:t>11. One of the largest rebellions, led by the Cossack </a:t>
            </a:r>
            <a:r>
              <a:rPr lang="en-US" sz="1050" kern="1200" dirty="0" err="1" smtClean="0">
                <a:solidFill>
                  <a:schemeClr val="tx1"/>
                </a:solidFill>
                <a:effectLst/>
              </a:rPr>
              <a:t>Stenka</a:t>
            </a:r>
            <a:r>
              <a:rPr lang="en-US" sz="1050" kern="1200" dirty="0" smtClean="0">
                <a:solidFill>
                  <a:schemeClr val="tx1"/>
                </a:solidFill>
                <a:effectLst/>
              </a:rPr>
              <a:t> </a:t>
            </a:r>
            <a:r>
              <a:rPr lang="en-US" sz="1050" kern="1200" dirty="0" err="1" smtClean="0">
                <a:solidFill>
                  <a:schemeClr val="tx1"/>
                </a:solidFill>
                <a:effectLst/>
              </a:rPr>
              <a:t>Razin</a:t>
            </a:r>
            <a:r>
              <a:rPr lang="en-US" sz="1050" kern="1200" dirty="0" smtClean="0">
                <a:solidFill>
                  <a:schemeClr val="tx1"/>
                </a:solidFill>
                <a:effectLst/>
              </a:rPr>
              <a:t> in 1670, attracted a great army of urban poor and peasants, who killed landlords and government officials and proclaimed freedom from oppression before being defeated in 1671.</a:t>
            </a:r>
          </a:p>
          <a:p>
            <a:endParaRPr lang="en-US" sz="1050" b="0" dirty="0" smtClean="0">
              <a:latin typeface="Arial" panose="020B0604020202020204" pitchFamily="34" charset="0"/>
              <a:cs typeface="Arial" panose="020B0604020202020204" pitchFamily="34" charset="0"/>
            </a:endParaRPr>
          </a:p>
          <a:p>
            <a:endParaRPr lang="en-US" sz="1050" kern="1200" dirty="0" smtClean="0">
              <a:solidFill>
                <a:schemeClr val="tx1"/>
              </a:solidFill>
              <a:effectLst/>
            </a:endParaRPr>
          </a:p>
          <a:p>
            <a:endParaRPr lang="en-US" sz="1050"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36</a:t>
            </a:fld>
            <a:endParaRPr lang="en-US"/>
          </a:p>
        </p:txBody>
      </p:sp>
    </p:spTree>
    <p:extLst>
      <p:ext uri="{BB962C8B-B14F-4D97-AF65-F5344CB8AC3E}">
        <p14:creationId xmlns:p14="http://schemas.microsoft.com/office/powerpoint/2010/main" val="35346678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37</a:t>
            </a:fld>
            <a:endParaRPr lang="en-US"/>
          </a:p>
        </p:txBody>
      </p:sp>
    </p:spTree>
    <p:extLst>
      <p:ext uri="{BB962C8B-B14F-4D97-AF65-F5344CB8AC3E}">
        <p14:creationId xmlns:p14="http://schemas.microsoft.com/office/powerpoint/2010/main" val="15819701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38</a:t>
            </a:fld>
            <a:endParaRPr lang="en-US"/>
          </a:p>
        </p:txBody>
      </p:sp>
    </p:spTree>
    <p:extLst>
      <p:ext uri="{BB962C8B-B14F-4D97-AF65-F5344CB8AC3E}">
        <p14:creationId xmlns:p14="http://schemas.microsoft.com/office/powerpoint/2010/main" val="19101503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The Development of Russia and the Ottoman Empire</a:t>
            </a:r>
          </a:p>
          <a:p>
            <a:r>
              <a:rPr lang="en-US" sz="1000" b="1" dirty="0" smtClean="0">
                <a:latin typeface="Arial" panose="020B0604020202020204" pitchFamily="34" charset="0"/>
                <a:cs typeface="Arial" panose="020B0604020202020204" pitchFamily="34" charset="0"/>
              </a:rPr>
              <a:t>C</a:t>
            </a:r>
            <a:r>
              <a:rPr lang="en-US" sz="1000" b="1" dirty="0" smtClean="0">
                <a:latin typeface="Arial" panose="020B0604020202020204" pitchFamily="34" charset="0"/>
                <a:cs typeface="Arial" panose="020B0604020202020204" pitchFamily="34" charset="0"/>
              </a:rPr>
              <a:t>. The Reforms of Peter the Great</a:t>
            </a:r>
          </a:p>
          <a:p>
            <a:r>
              <a:rPr lang="en-US" sz="1050" kern="1200" dirty="0" smtClean="0">
                <a:solidFill>
                  <a:schemeClr val="tx1"/>
                </a:solidFill>
                <a:effectLst/>
                <a:latin typeface="Verdana" pitchFamily="-108" charset="0"/>
                <a:ea typeface="+mn-ea"/>
                <a:cs typeface="+mn-cs"/>
              </a:rPr>
              <a:t>1. Heir to Romanov efforts at state-building, Peter the Great (r. 1682–1725) was determined to build and improve the army and to continue Russian territorial expansion.</a:t>
            </a:r>
          </a:p>
          <a:p>
            <a:r>
              <a:rPr lang="en-US" sz="1050" kern="1200" dirty="0" smtClean="0">
                <a:solidFill>
                  <a:schemeClr val="tx1"/>
                </a:solidFill>
                <a:effectLst/>
                <a:latin typeface="Verdana" pitchFamily="-108" charset="0"/>
                <a:ea typeface="+mn-ea"/>
                <a:cs typeface="+mn-cs"/>
              </a:rPr>
              <a:t>2. When he returned to Russia, Peter entered into a secret alliance with Denmark and Poland to wage a sudden war of aggression against Sweden in order to secure access to the Baltic Sea</a:t>
            </a:r>
            <a:r>
              <a:rPr lang="en-US" sz="1050" kern="1200" dirty="0" smtClean="0">
                <a:solidFill>
                  <a:schemeClr val="tx1"/>
                </a:solidFill>
                <a:effectLst/>
                <a:latin typeface="Verdana" pitchFamily="-108" charset="0"/>
                <a:ea typeface="+mn-ea"/>
                <a:cs typeface="+mn-cs"/>
              </a:rPr>
              <a:t>. </a:t>
            </a:r>
            <a:endParaRPr lang="en-US" sz="1050" kern="1200" dirty="0" smtClean="0">
              <a:solidFill>
                <a:schemeClr val="tx1"/>
              </a:solidFill>
              <a:effectLst/>
              <a:latin typeface="Verdana" pitchFamily="-108" charset="0"/>
              <a:ea typeface="+mn-ea"/>
              <a:cs typeface="+mn-cs"/>
            </a:endParaRPr>
          </a:p>
          <a:p>
            <a:r>
              <a:rPr lang="en-US" sz="1050" kern="1200" dirty="0" smtClean="0">
                <a:solidFill>
                  <a:schemeClr val="tx1"/>
                </a:solidFill>
                <a:effectLst/>
                <a:latin typeface="Verdana" pitchFamily="-108" charset="0"/>
                <a:ea typeface="+mn-ea"/>
                <a:cs typeface="+mn-cs"/>
              </a:rPr>
              <a:t>3. Peter responded to this defeat with measures designed to increase state power, strengthen his armies, and gain victory. </a:t>
            </a:r>
            <a:r>
              <a:rPr lang="en-US" sz="1000" kern="1200" dirty="0" smtClean="0">
                <a:solidFill>
                  <a:schemeClr val="tx1"/>
                </a:solidFill>
                <a:effectLst/>
                <a:latin typeface="Verdana" pitchFamily="-108" charset="0"/>
                <a:ea typeface="+mn-ea"/>
                <a:cs typeface="+mn-cs"/>
              </a:rPr>
              <a:t>Peter’s new war machine crushed the small army of Sweden at Poltava in 1709, and a conclusive victory over Sweden in 1721 brought Estonia and present-day Latvia under Russian rule. </a:t>
            </a:r>
          </a:p>
          <a:p>
            <a:r>
              <a:rPr lang="en-US" sz="1000" kern="1200" dirty="0" smtClean="0">
                <a:solidFill>
                  <a:schemeClr val="tx1"/>
                </a:solidFill>
                <a:effectLst/>
                <a:latin typeface="Verdana" pitchFamily="-108" charset="0"/>
                <a:ea typeface="+mn-ea"/>
                <a:cs typeface="+mn-cs"/>
              </a:rPr>
              <a:t>4. Peter then channeled enormous resources into building a new Western-style capital, the magnificent city of St. Petersburg, which was designed to reflect modern urban planning, with wide, straight avenues, buildings set in a uniform line, and large parks.</a:t>
            </a:r>
          </a:p>
          <a:p>
            <a:r>
              <a:rPr lang="en-US" sz="1000" kern="1200" dirty="0" smtClean="0">
                <a:solidFill>
                  <a:schemeClr val="tx1"/>
                </a:solidFill>
                <a:effectLst/>
                <a:latin typeface="Verdana" pitchFamily="-108" charset="0"/>
                <a:ea typeface="+mn-ea"/>
                <a:cs typeface="+mn-cs"/>
              </a:rPr>
              <a:t>5. For Peter, modernization meant westernization, so he required nobles to shave their beards, wear Western clothing, and attend parties where young men and women would mix together and freely choose their own spouses, giving rise to a new Western-oriented elite class of Russians.</a:t>
            </a:r>
          </a:p>
          <a:p>
            <a:r>
              <a:rPr lang="en-US" sz="1000" kern="1200" dirty="0" smtClean="0">
                <a:solidFill>
                  <a:schemeClr val="tx1"/>
                </a:solidFill>
                <a:effectLst/>
                <a:latin typeface="Verdana" pitchFamily="-108" charset="0"/>
                <a:ea typeface="+mn-ea"/>
                <a:cs typeface="+mn-cs"/>
              </a:rPr>
              <a:t>6. For peasants, the reign of the tsar saw a significant increase in the bonds of serfdom and a widening gulf between the </a:t>
            </a:r>
            <a:r>
              <a:rPr lang="en-US" sz="1000" kern="1200" dirty="0" err="1" smtClean="0">
                <a:solidFill>
                  <a:schemeClr val="tx1"/>
                </a:solidFill>
                <a:effectLst/>
                <a:latin typeface="Verdana" pitchFamily="-108" charset="0"/>
                <a:ea typeface="+mn-ea"/>
                <a:cs typeface="+mn-cs"/>
              </a:rPr>
              <a:t>enserfed</a:t>
            </a:r>
            <a:r>
              <a:rPr lang="en-US" sz="1000" kern="1200" dirty="0" smtClean="0">
                <a:solidFill>
                  <a:schemeClr val="tx1"/>
                </a:solidFill>
                <a:effectLst/>
                <a:latin typeface="Verdana" pitchFamily="-108" charset="0"/>
                <a:ea typeface="+mn-ea"/>
                <a:cs typeface="+mn-cs"/>
              </a:rPr>
              <a:t> peasantry and the educated nobility.</a:t>
            </a: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39</a:t>
            </a:fld>
            <a:endParaRPr lang="en-US"/>
          </a:p>
        </p:txBody>
      </p:sp>
    </p:spTree>
    <p:extLst>
      <p:ext uri="{BB962C8B-B14F-4D97-AF65-F5344CB8AC3E}">
        <p14:creationId xmlns:p14="http://schemas.microsoft.com/office/powerpoint/2010/main" val="35316375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40</a:t>
            </a:fld>
            <a:endParaRPr lang="en-US"/>
          </a:p>
        </p:txBody>
      </p:sp>
    </p:spTree>
    <p:extLst>
      <p:ext uri="{BB962C8B-B14F-4D97-AF65-F5344CB8AC3E}">
        <p14:creationId xmlns:p14="http://schemas.microsoft.com/office/powerpoint/2010/main" val="1497975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41</a:t>
            </a:fld>
            <a:endParaRPr lang="en-US"/>
          </a:p>
        </p:txBody>
      </p:sp>
    </p:spTree>
    <p:extLst>
      <p:ext uri="{BB962C8B-B14F-4D97-AF65-F5344CB8AC3E}">
        <p14:creationId xmlns:p14="http://schemas.microsoft.com/office/powerpoint/2010/main" val="1444809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a:t>
            </a:fld>
            <a:endParaRPr lang="en-US"/>
          </a:p>
        </p:txBody>
      </p:sp>
    </p:spTree>
    <p:extLst>
      <p:ext uri="{BB962C8B-B14F-4D97-AF65-F5344CB8AC3E}">
        <p14:creationId xmlns:p14="http://schemas.microsoft.com/office/powerpoint/2010/main" val="39217138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The Development of Russia and the Ottoman Empire</a:t>
            </a:r>
          </a:p>
          <a:p>
            <a:endParaRPr lang="en-US" dirty="0" smtClean="0"/>
          </a:p>
          <a:p>
            <a:r>
              <a:rPr lang="en-US" sz="1000" b="1" dirty="0" smtClean="0">
                <a:latin typeface="Arial" panose="020B0604020202020204" pitchFamily="34" charset="0"/>
                <a:cs typeface="Arial" panose="020B0604020202020204" pitchFamily="34" charset="0"/>
              </a:rPr>
              <a:t>D. The</a:t>
            </a:r>
            <a:r>
              <a:rPr lang="en-US" sz="1000" b="1" baseline="0" dirty="0" smtClean="0">
                <a:latin typeface="Arial" panose="020B0604020202020204" pitchFamily="34" charset="0"/>
                <a:cs typeface="Arial" panose="020B0604020202020204" pitchFamily="34" charset="0"/>
              </a:rPr>
              <a:t> Ottoman Empire</a:t>
            </a:r>
          </a:p>
          <a:p>
            <a:r>
              <a:rPr lang="en-US" sz="1200" kern="1200" dirty="0" smtClean="0">
                <a:solidFill>
                  <a:schemeClr val="tx1"/>
                </a:solidFill>
                <a:effectLst/>
                <a:latin typeface="Verdana" pitchFamily="-108" charset="0"/>
                <a:ea typeface="+mn-ea"/>
                <a:cs typeface="+mn-cs"/>
              </a:rPr>
              <a:t>1. The Ottomans came out of Central Asia as conquering warriors, settled in Anatolia (present-day Turkey), and, at their peak in the mid-sixteenth century, ruled one of the most powerful empires in the world, with possessions that stretched from western Persia across North Africa and into central Europe.</a:t>
            </a:r>
          </a:p>
          <a:p>
            <a:r>
              <a:rPr lang="en-US" sz="1200" kern="1200" dirty="0" smtClean="0">
                <a:solidFill>
                  <a:schemeClr val="tx1"/>
                </a:solidFill>
                <a:effectLst/>
                <a:latin typeface="Verdana" pitchFamily="-108" charset="0"/>
                <a:ea typeface="+mn-ea"/>
                <a:cs typeface="+mn-cs"/>
              </a:rPr>
              <a:t>2. The Ottoman Empire was built on a unique model of state and society: agricultural land was the personal hereditary property of the sultan, and peasants paid taxes to use the land. This model meant that there was an almost complete absence of private landed property and no hereditary nobility. </a:t>
            </a:r>
          </a:p>
          <a:p>
            <a:r>
              <a:rPr lang="en-US" sz="1000" kern="1200" dirty="0" smtClean="0">
                <a:solidFill>
                  <a:schemeClr val="tx1"/>
                </a:solidFill>
                <a:effectLst/>
                <a:latin typeface="Verdana" pitchFamily="-108" charset="0"/>
                <a:ea typeface="+mn-ea"/>
                <a:cs typeface="+mn-cs"/>
              </a:rPr>
              <a:t>3. The sultan levied a “tax” of one thousand to three thousand male children on the conquered Christian populations in the Balkans every year; these young slaves were raised in Turkey as Muslims and were trained to fight and to administer.</a:t>
            </a:r>
          </a:p>
          <a:p>
            <a:r>
              <a:rPr lang="en-US" sz="1000" kern="1200" dirty="0" smtClean="0">
                <a:solidFill>
                  <a:schemeClr val="tx1"/>
                </a:solidFill>
                <a:effectLst/>
                <a:latin typeface="Verdana" pitchFamily="-108" charset="0"/>
                <a:ea typeface="+mn-ea"/>
                <a:cs typeface="+mn-cs"/>
              </a:rPr>
              <a:t>4. The most talented Ottoman slaves rose to the top of the bureaucracy, where they might acquire wealth and power.</a:t>
            </a:r>
          </a:p>
          <a:p>
            <a:r>
              <a:rPr lang="en-US" sz="1000" kern="1200" dirty="0" smtClean="0">
                <a:solidFill>
                  <a:schemeClr val="tx1"/>
                </a:solidFill>
                <a:effectLst/>
                <a:latin typeface="Verdana" pitchFamily="-108" charset="0"/>
                <a:ea typeface="+mn-ea"/>
                <a:cs typeface="+mn-cs"/>
              </a:rPr>
              <a:t>5. The less fortunate formed the core of the sultan’s army, the janissary corps, highly organized and efficient troops that gave the Ottomans a formidable advantage in war with western Europeans.</a:t>
            </a:r>
          </a:p>
        </p:txBody>
      </p:sp>
      <p:sp>
        <p:nvSpPr>
          <p:cNvPr id="4" name="Slide Number Placeholder 3"/>
          <p:cNvSpPr>
            <a:spLocks noGrp="1"/>
          </p:cNvSpPr>
          <p:nvPr>
            <p:ph type="sldNum" sz="quarter" idx="10"/>
          </p:nvPr>
        </p:nvSpPr>
        <p:spPr/>
        <p:txBody>
          <a:bodyPr/>
          <a:lstStyle/>
          <a:p>
            <a:fld id="{55039406-2230-E743-A235-4F4937F475B6}" type="slidenum">
              <a:rPr lang="en-US" smtClean="0"/>
              <a:pPr/>
              <a:t>42</a:t>
            </a:fld>
            <a:endParaRPr lang="en-US"/>
          </a:p>
        </p:txBody>
      </p:sp>
    </p:spTree>
    <p:extLst>
      <p:ext uri="{BB962C8B-B14F-4D97-AF65-F5344CB8AC3E}">
        <p14:creationId xmlns:p14="http://schemas.microsoft.com/office/powerpoint/2010/main" val="27449841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The Development of Russia and the Ottoman Empire</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D</a:t>
            </a: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The Ottoman Empire</a:t>
            </a:r>
          </a:p>
          <a:p>
            <a:r>
              <a:rPr lang="en-US" sz="1000" dirty="0" smtClean="0"/>
              <a:t>6. </a:t>
            </a:r>
            <a:r>
              <a:rPr lang="en-US" sz="1000" dirty="0"/>
              <a:t>The Ottomans divided their subjects into religious communities—Orthodox Christians, Jews, Armenian Christians, and Muslims—and each millet, or “nation,” enjoyed autonomous self-government under its religious leaders. </a:t>
            </a:r>
          </a:p>
          <a:p>
            <a:r>
              <a:rPr lang="en-US" sz="1000" dirty="0" smtClean="0"/>
              <a:t>7. </a:t>
            </a:r>
            <a:r>
              <a:rPr lang="en-US" sz="1000" dirty="0"/>
              <a:t>The millet system created a bond between the Ottoman ruling class and religious leaders, who collected taxes for the state, regulated group behavior, and maintained law courts, schools, houses of worship, and hospitals. </a:t>
            </a:r>
          </a:p>
          <a:p>
            <a:r>
              <a:rPr lang="en-US" sz="1000" dirty="0" smtClean="0"/>
              <a:t>8. Sultans </a:t>
            </a:r>
            <a:r>
              <a:rPr lang="en-US" sz="1000" dirty="0"/>
              <a:t>married women of the highest social standing, while keeping many concubines of low rank. </a:t>
            </a:r>
            <a:r>
              <a:rPr lang="en-US" sz="1000" dirty="0" smtClean="0"/>
              <a:t>To </a:t>
            </a:r>
            <a:r>
              <a:rPr lang="en-US" sz="1000" dirty="0"/>
              <a:t>prevent the elite families into which they married from acquiring influence over government, sultans procreated only with their concubines and not with official wives</a:t>
            </a:r>
            <a:r>
              <a:rPr lang="en-US" sz="1000" dirty="0" smtClean="0"/>
              <a:t>. </a:t>
            </a:r>
            <a:endParaRPr lang="en-US" sz="1000" dirty="0"/>
          </a:p>
          <a:p>
            <a:r>
              <a:rPr lang="en-US" sz="1000" dirty="0" smtClean="0"/>
              <a:t>9. </a:t>
            </a:r>
            <a:r>
              <a:rPr lang="en-US" sz="1000" dirty="0"/>
              <a:t>Sultan Suleiman undid these policies when he married his concubine </a:t>
            </a:r>
            <a:r>
              <a:rPr lang="en-US" sz="1000" dirty="0" err="1"/>
              <a:t>Hürrem</a:t>
            </a:r>
            <a:r>
              <a:rPr lang="en-US" sz="1000" dirty="0"/>
              <a:t> and had several children with her; thereafter, imperial wives began to take on more power. </a:t>
            </a:r>
          </a:p>
          <a:p>
            <a:r>
              <a:rPr lang="en-US" sz="1000" dirty="0" smtClean="0"/>
              <a:t>10. </a:t>
            </a:r>
            <a:r>
              <a:rPr lang="en-US" sz="1000" dirty="0"/>
              <a:t>The Ottoman empire suffered crisis in the late sixteenth and early seventeenth centuries: the sultans who followed Suleiman were inexperienced and faced numerous political revolts, Ottoman finances suffered from the loss of international trade and from rising prices and a shrinking population, and the Ottomans failed to adopt new military technologies and training methods. </a:t>
            </a:r>
          </a:p>
          <a:p>
            <a:r>
              <a:rPr lang="en-US" sz="1000" dirty="0" smtClean="0"/>
              <a:t>11. </a:t>
            </a:r>
            <a:r>
              <a:rPr lang="en-US" sz="1000" dirty="0"/>
              <a:t>Ultimately this led to the ceding of Hungary and Transylvania to the Austrian Habsburgs in 1699.</a:t>
            </a:r>
          </a:p>
          <a:p>
            <a:endParaRPr lang="en-US" sz="1000" dirty="0">
              <a:latin typeface="Arial" panose="020B0604020202020204" pitchFamily="34" charset="0"/>
              <a:cs typeface="Arial" panose="020B0604020202020204" pitchFamily="34" charset="0"/>
            </a:endParaRPr>
          </a:p>
          <a:p>
            <a:endParaRPr lang="en-US" sz="1000"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43</a:t>
            </a:fld>
            <a:endParaRPr lang="en-US"/>
          </a:p>
        </p:txBody>
      </p:sp>
    </p:spTree>
    <p:extLst>
      <p:ext uri="{BB962C8B-B14F-4D97-AF65-F5344CB8AC3E}">
        <p14:creationId xmlns:p14="http://schemas.microsoft.com/office/powerpoint/2010/main" val="39388080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44</a:t>
            </a:fld>
            <a:endParaRPr lang="en-US"/>
          </a:p>
        </p:txBody>
      </p:sp>
    </p:spTree>
    <p:extLst>
      <p:ext uri="{BB962C8B-B14F-4D97-AF65-F5344CB8AC3E}">
        <p14:creationId xmlns:p14="http://schemas.microsoft.com/office/powerpoint/2010/main" val="13982369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45</a:t>
            </a:fld>
            <a:endParaRPr lang="en-US"/>
          </a:p>
        </p:txBody>
      </p:sp>
    </p:spTree>
    <p:extLst>
      <p:ext uri="{BB962C8B-B14F-4D97-AF65-F5344CB8AC3E}">
        <p14:creationId xmlns:p14="http://schemas.microsoft.com/office/powerpoint/2010/main" val="37697798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V. Constitutional</a:t>
            </a:r>
            <a:r>
              <a:rPr lang="en-US" sz="1000" b="1" baseline="0" dirty="0" smtClean="0">
                <a:latin typeface="Arial" panose="020B0604020202020204" pitchFamily="34" charset="0"/>
                <a:cs typeface="Arial" panose="020B0604020202020204" pitchFamily="34" charset="0"/>
              </a:rPr>
              <a:t> Rule in England and the Dutch Republic</a:t>
            </a:r>
          </a:p>
          <a:p>
            <a:endParaRPr lang="en-US" sz="1000" b="1" baseline="0" dirty="0" smtClean="0">
              <a:latin typeface="Arial" panose="020B0604020202020204" pitchFamily="34" charset="0"/>
              <a:cs typeface="Arial" panose="020B0604020202020204" pitchFamily="34" charset="0"/>
            </a:endParaRPr>
          </a:p>
          <a:p>
            <a:r>
              <a:rPr lang="en-US" sz="1200" kern="1200" dirty="0" smtClean="0">
                <a:solidFill>
                  <a:schemeClr val="tx1"/>
                </a:solidFill>
                <a:effectLst/>
                <a:latin typeface="Verdana" pitchFamily="-108" charset="0"/>
                <a:ea typeface="+mn-ea"/>
                <a:cs typeface="+mn-cs"/>
              </a:rPr>
              <a:t>1. While France, Russia, and Austria developed absolutist states, England and Holland evolved toward constitutionalism, a form of government in which power is limited by law and balanced between the authority and power of the government and the rights and liberties of subjects or citizens. </a:t>
            </a:r>
          </a:p>
          <a:p>
            <a:r>
              <a:rPr lang="en-US" sz="1200" kern="1200" dirty="0" smtClean="0">
                <a:solidFill>
                  <a:schemeClr val="tx1"/>
                </a:solidFill>
                <a:effectLst/>
                <a:latin typeface="Verdana" pitchFamily="-108" charset="0"/>
                <a:ea typeface="+mn-ea"/>
                <a:cs typeface="+mn-cs"/>
              </a:rPr>
              <a:t>2. In 1688, after decades of civil war, the English established a constitutional monarchy, a form of government in which a monarch is the titular head of government, but sovereignty is vested in an elected parliament. </a:t>
            </a:r>
          </a:p>
          <a:p>
            <a:r>
              <a:rPr lang="en-US" sz="1200" kern="1200" dirty="0" smtClean="0">
                <a:solidFill>
                  <a:schemeClr val="tx1"/>
                </a:solidFill>
                <a:effectLst/>
                <a:latin typeface="Verdana" pitchFamily="-108" charset="0"/>
                <a:ea typeface="+mn-ea"/>
                <a:cs typeface="+mn-cs"/>
              </a:rPr>
              <a:t>3. Upon gaining independence from Spain in 1648, the Dutch adopted a republican form of government in which there is no monarch and power rests in the hands of the people through elected representatives.  </a:t>
            </a:r>
          </a:p>
          <a:p>
            <a:r>
              <a:rPr lang="en-US" sz="1200" kern="1200" dirty="0" smtClean="0">
                <a:solidFill>
                  <a:schemeClr val="tx1"/>
                </a:solidFill>
                <a:effectLst/>
                <a:latin typeface="Verdana" pitchFamily="-108" charset="0"/>
                <a:ea typeface="+mn-ea"/>
                <a:cs typeface="+mn-cs"/>
              </a:rPr>
              <a:t>4. Neither the English nor the Dutch system was a democratic system, but to other Europeans, these forms of government were shining examples of the restraint of arbitrary power and the rule of law. </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46</a:t>
            </a:fld>
            <a:endParaRPr lang="en-US"/>
          </a:p>
        </p:txBody>
      </p:sp>
    </p:spTree>
    <p:extLst>
      <p:ext uri="{BB962C8B-B14F-4D97-AF65-F5344CB8AC3E}">
        <p14:creationId xmlns:p14="http://schemas.microsoft.com/office/powerpoint/2010/main" val="36492159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Constitutional Rule in England and the Dutch Republic</a:t>
            </a:r>
          </a:p>
          <a:p>
            <a:pPr marL="228600" indent="-228600">
              <a:buAutoNum type="alphaUcPeriod"/>
            </a:pPr>
            <a:r>
              <a:rPr lang="en-US" sz="1000" b="1" dirty="0" smtClean="0">
                <a:latin typeface="Arial" panose="020B0604020202020204" pitchFamily="34" charset="0"/>
                <a:cs typeface="Arial" panose="020B0604020202020204" pitchFamily="34" charset="0"/>
              </a:rPr>
              <a:t>Religious </a:t>
            </a:r>
            <a:r>
              <a:rPr lang="en-US" sz="1000" b="1" dirty="0" smtClean="0">
                <a:latin typeface="Arial" panose="020B0604020202020204" pitchFamily="34" charset="0"/>
                <a:cs typeface="Arial" panose="020B0604020202020204" pitchFamily="34" charset="0"/>
              </a:rPr>
              <a:t>Divides and Civil War</a:t>
            </a:r>
          </a:p>
          <a:p>
            <a:r>
              <a:rPr lang="en-US" sz="1050" kern="1200" dirty="0" smtClean="0">
                <a:solidFill>
                  <a:schemeClr val="tx1"/>
                </a:solidFill>
                <a:effectLst/>
                <a:latin typeface="Verdana" pitchFamily="-108" charset="0"/>
                <a:ea typeface="+mn-ea"/>
                <a:cs typeface="+mn-cs"/>
              </a:rPr>
              <a:t>1. When Queen Elizabeth I died in 1603 without an immediate heir, her Scottish cousin James Stuart succeeded her as James I (r. 1603–1625). Like Louis XIV, King James believed that a monarch has a divine right to his authority and is responsible only to God.</a:t>
            </a:r>
          </a:p>
          <a:p>
            <a:r>
              <a:rPr lang="en-US" sz="1050" kern="1200" dirty="0" smtClean="0">
                <a:solidFill>
                  <a:schemeClr val="tx1"/>
                </a:solidFill>
                <a:effectLst/>
                <a:latin typeface="Verdana" pitchFamily="-108" charset="0"/>
                <a:ea typeface="+mn-ea"/>
                <a:cs typeface="+mn-cs"/>
              </a:rPr>
              <a:t>2</a:t>
            </a:r>
            <a:r>
              <a:rPr lang="en-US" sz="1050" kern="1200" dirty="0" smtClean="0">
                <a:solidFill>
                  <a:schemeClr val="tx1"/>
                </a:solidFill>
                <a:effectLst/>
                <a:latin typeface="Verdana" pitchFamily="-108" charset="0"/>
                <a:ea typeface="+mn-ea"/>
                <a:cs typeface="+mn-cs"/>
              </a:rPr>
              <a:t>.</a:t>
            </a:r>
            <a:r>
              <a:rPr lang="en-US" sz="1050" kern="1200" baseline="0" dirty="0" smtClean="0">
                <a:solidFill>
                  <a:schemeClr val="tx1"/>
                </a:solidFill>
                <a:effectLst/>
                <a:latin typeface="Verdana" pitchFamily="-108" charset="0"/>
                <a:ea typeface="+mn-ea"/>
                <a:cs typeface="+mn-cs"/>
              </a:rPr>
              <a:t> </a:t>
            </a:r>
            <a:r>
              <a:rPr lang="en-US" sz="1050" kern="1200" dirty="0" smtClean="0">
                <a:solidFill>
                  <a:schemeClr val="tx1"/>
                </a:solidFill>
                <a:effectLst/>
                <a:latin typeface="Verdana" pitchFamily="-108" charset="0"/>
                <a:ea typeface="+mn-ea"/>
                <a:cs typeface="+mn-cs"/>
              </a:rPr>
              <a:t>James and his son Charles I (r. 1625–1649) considered such restraints a threat to their divine-right prerogative, and consequently, bitter squabbles erupted between the Crown and the House of Commons.</a:t>
            </a:r>
          </a:p>
          <a:p>
            <a:r>
              <a:rPr lang="en-US" sz="1000" kern="1200" dirty="0" smtClean="0">
                <a:solidFill>
                  <a:schemeClr val="tx1"/>
                </a:solidFill>
                <a:effectLst/>
                <a:latin typeface="Verdana" pitchFamily="-108" charset="0"/>
                <a:ea typeface="+mn-ea"/>
                <a:cs typeface="+mn-cs"/>
              </a:rPr>
              <a:t>3. Charles I’s attempt to govern without Parliament (1629–1640) and to finance his government by emergency taxes brought the country to a crisis.</a:t>
            </a:r>
          </a:p>
          <a:p>
            <a:r>
              <a:rPr lang="en-US" sz="1000" kern="1200" dirty="0" smtClean="0">
                <a:solidFill>
                  <a:schemeClr val="tx1"/>
                </a:solidFill>
                <a:effectLst/>
                <a:latin typeface="Verdana" pitchFamily="-108" charset="0"/>
                <a:ea typeface="+mn-ea"/>
                <a:cs typeface="+mn-cs"/>
              </a:rPr>
              <a:t>4. </a:t>
            </a:r>
            <a:r>
              <a:rPr lang="en-US" sz="1000" kern="1200" dirty="0" smtClean="0">
                <a:solidFill>
                  <a:schemeClr val="tx1"/>
                </a:solidFill>
                <a:effectLst/>
                <a:latin typeface="Verdana" pitchFamily="-108" charset="0"/>
                <a:ea typeface="+mn-ea"/>
                <a:cs typeface="+mn-cs"/>
              </a:rPr>
              <a:t>Many </a:t>
            </a:r>
            <a:r>
              <a:rPr lang="en-US" sz="1000" kern="1200" dirty="0" smtClean="0">
                <a:solidFill>
                  <a:schemeClr val="tx1"/>
                </a:solidFill>
                <a:effectLst/>
                <a:latin typeface="Verdana" pitchFamily="-108" charset="0"/>
                <a:ea typeface="+mn-ea"/>
                <a:cs typeface="+mn-cs"/>
              </a:rPr>
              <a:t>Puritans believed that the Protestant Reformation had not gone far enough and wanted to “purify” the Anglican Church of elaborate vestments and ceremonials, bishops, and wedding rings.</a:t>
            </a:r>
          </a:p>
          <a:p>
            <a:r>
              <a:rPr lang="en-US" sz="1000" kern="1200" dirty="0" smtClean="0">
                <a:solidFill>
                  <a:schemeClr val="tx1"/>
                </a:solidFill>
                <a:effectLst/>
                <a:latin typeface="Verdana" pitchFamily="-108" charset="0"/>
                <a:ea typeface="+mn-ea"/>
                <a:cs typeface="+mn-cs"/>
              </a:rPr>
              <a:t>5. Charles I further antagonized religious sentiments by marrying a Catholic princess and supporting the heavy-handed policies of the Archbishop of Canterbury William Laud (1573–1645), who attempted to impose two new elements on church organization in Scotland: a new prayer book and bishoprics.</a:t>
            </a:r>
          </a:p>
          <a:p>
            <a:r>
              <a:rPr lang="en-US" sz="1000" kern="1200" dirty="0" smtClean="0">
                <a:solidFill>
                  <a:schemeClr val="tx1"/>
                </a:solidFill>
                <a:effectLst/>
                <a:latin typeface="Verdana" pitchFamily="-108" charset="0"/>
                <a:ea typeface="+mn-ea"/>
                <a:cs typeface="+mn-cs"/>
              </a:rPr>
              <a:t>6. In 1641 the Commons passed the Triennial Act, which compelled the king to summon Parliament every three years, impeached Archbishop Laud, and threatened to abolish bishops. Fearful of a Scottish invasion, King Charles reluctantly accepted these measures. </a:t>
            </a: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47</a:t>
            </a:fld>
            <a:endParaRPr lang="en-US"/>
          </a:p>
        </p:txBody>
      </p:sp>
    </p:spTree>
    <p:extLst>
      <p:ext uri="{BB962C8B-B14F-4D97-AF65-F5344CB8AC3E}">
        <p14:creationId xmlns:p14="http://schemas.microsoft.com/office/powerpoint/2010/main" val="23474924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Constitutional Rule in England and the Dutch Republic</a:t>
            </a:r>
          </a:p>
          <a:p>
            <a:pPr marL="228600" marR="0" lvl="0" indent="-228600" algn="l" defTabSz="914400" rtl="0" eaLnBrk="1" fontAlgn="base" latinLnBrk="0" hangingPunct="1">
              <a:lnSpc>
                <a:spcPct val="100000"/>
              </a:lnSpc>
              <a:spcBef>
                <a:spcPct val="30000"/>
              </a:spcBef>
              <a:spcAft>
                <a:spcPct val="0"/>
              </a:spcAft>
              <a:buClrTx/>
              <a:buSzTx/>
              <a:buFontTx/>
              <a:buAutoNum type="alpha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Religious </a:t>
            </a: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Divides and Civil War</a:t>
            </a:r>
          </a:p>
          <a:p>
            <a:r>
              <a:rPr lang="en-US" sz="1200" kern="1200" dirty="0" smtClean="0">
                <a:solidFill>
                  <a:schemeClr val="tx1"/>
                </a:solidFill>
                <a:effectLst/>
                <a:latin typeface="Verdana" pitchFamily="-108" charset="0"/>
                <a:ea typeface="+mn-ea"/>
                <a:cs typeface="+mn-cs"/>
              </a:rPr>
              <a:t>7. Also in 1641, the Catholic gentry of Ireland led an uprising in response to a feared invasion by anti-Catholic forces of the British Long Parliament. Without an army, Charles I could neither come to terms with the Scots nor respond to the Irish rebellion.</a:t>
            </a:r>
          </a:p>
          <a:p>
            <a:r>
              <a:rPr lang="en-US" sz="1200" kern="1200" dirty="0" smtClean="0">
                <a:solidFill>
                  <a:schemeClr val="tx1"/>
                </a:solidFill>
                <a:effectLst/>
                <a:latin typeface="Verdana" pitchFamily="-108" charset="0"/>
                <a:ea typeface="+mn-ea"/>
                <a:cs typeface="+mn-cs"/>
              </a:rPr>
              <a:t>8. After a failed attempt to arrest parliamentary leaders, Charles left London for the north of England and recruited an army drawn from the nobility, the rural gentry, and mercenaries; in response, Parliament formed the New Model Army, and the English civil war ensued (1642–1649).</a:t>
            </a:r>
          </a:p>
          <a:p>
            <a:r>
              <a:rPr lang="en-US" sz="1200" kern="1200" dirty="0" smtClean="0">
                <a:solidFill>
                  <a:schemeClr val="tx1"/>
                </a:solidFill>
                <a:effectLst/>
                <a:latin typeface="Verdana" pitchFamily="-108" charset="0"/>
                <a:ea typeface="+mn-ea"/>
                <a:cs typeface="+mn-cs"/>
              </a:rPr>
              <a:t>9. After three years of fighting, Parliament’s New Model Army defeated the king’s armies at the battles of Naseby and </a:t>
            </a:r>
            <a:r>
              <a:rPr lang="en-US" sz="1200" kern="1200" dirty="0" err="1" smtClean="0">
                <a:solidFill>
                  <a:schemeClr val="tx1"/>
                </a:solidFill>
                <a:effectLst/>
                <a:latin typeface="Verdana" pitchFamily="-108" charset="0"/>
                <a:ea typeface="+mn-ea"/>
                <a:cs typeface="+mn-cs"/>
              </a:rPr>
              <a:t>Langport</a:t>
            </a:r>
            <a:r>
              <a:rPr lang="en-US" sz="1200" kern="1200" dirty="0" smtClean="0">
                <a:solidFill>
                  <a:schemeClr val="tx1"/>
                </a:solidFill>
                <a:effectLst/>
                <a:latin typeface="Verdana" pitchFamily="-108" charset="0"/>
                <a:ea typeface="+mn-ea"/>
                <a:cs typeface="+mn-cs"/>
              </a:rPr>
              <a:t> in the summer of 1645.</a:t>
            </a:r>
          </a:p>
          <a:p>
            <a:r>
              <a:rPr lang="en-US" sz="1200" kern="1200" dirty="0" smtClean="0">
                <a:solidFill>
                  <a:schemeClr val="tx1"/>
                </a:solidFill>
                <a:effectLst/>
                <a:latin typeface="Verdana" pitchFamily="-108" charset="0"/>
                <a:ea typeface="+mn-ea"/>
                <a:cs typeface="+mn-cs"/>
              </a:rPr>
              <a:t>10. Charles refused to concede defeat until forces under the leadership of Oliver Cromwell, a member of the House of Commons and a devout Puritan, captured the king and dismissed members of the Parliament who opposed Cromwell’s actions.</a:t>
            </a:r>
          </a:p>
          <a:p>
            <a:r>
              <a:rPr lang="en-US" sz="1200" kern="1200" dirty="0" smtClean="0">
                <a:solidFill>
                  <a:schemeClr val="tx1"/>
                </a:solidFill>
                <a:effectLst/>
                <a:latin typeface="Verdana" pitchFamily="-108" charset="0"/>
                <a:ea typeface="+mn-ea"/>
                <a:cs typeface="+mn-cs"/>
              </a:rPr>
              <a:t>11. In 1649 the remaining representatives, known as the “Rump Parliament,” put Charles on trial and found him guilty of high treason; he was beheaded on January 30, 1649.</a:t>
            </a:r>
            <a:endParaRPr lang="en-US" sz="1200" b="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48</a:t>
            </a:fld>
            <a:endParaRPr lang="en-US"/>
          </a:p>
        </p:txBody>
      </p:sp>
    </p:spTree>
    <p:extLst>
      <p:ext uri="{BB962C8B-B14F-4D97-AF65-F5344CB8AC3E}">
        <p14:creationId xmlns:p14="http://schemas.microsoft.com/office/powerpoint/2010/main" val="20515761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49</a:t>
            </a:fld>
            <a:endParaRPr lang="en-US"/>
          </a:p>
        </p:txBody>
      </p:sp>
    </p:spTree>
    <p:extLst>
      <p:ext uri="{BB962C8B-B14F-4D97-AF65-F5344CB8AC3E}">
        <p14:creationId xmlns:p14="http://schemas.microsoft.com/office/powerpoint/2010/main" val="27233751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50</a:t>
            </a:fld>
            <a:endParaRPr lang="en-US"/>
          </a:p>
        </p:txBody>
      </p:sp>
    </p:spTree>
    <p:extLst>
      <p:ext uri="{BB962C8B-B14F-4D97-AF65-F5344CB8AC3E}">
        <p14:creationId xmlns:p14="http://schemas.microsoft.com/office/powerpoint/2010/main" val="23343868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Constitutional Rule in England and the Dutch Republic</a:t>
            </a:r>
          </a:p>
          <a:p>
            <a:endParaRPr lang="en-US" dirty="0" smtClean="0"/>
          </a:p>
          <a:p>
            <a:r>
              <a:rPr lang="en-US" sz="1000" b="1" dirty="0" smtClean="0">
                <a:latin typeface="Arial" panose="020B0604020202020204" pitchFamily="34" charset="0"/>
                <a:cs typeface="Arial" panose="020B0604020202020204" pitchFamily="34" charset="0"/>
              </a:rPr>
              <a:t>B. The Puritan</a:t>
            </a:r>
            <a:r>
              <a:rPr lang="en-US" sz="1000" b="1" baseline="0" dirty="0" smtClean="0">
                <a:latin typeface="Arial" panose="020B0604020202020204" pitchFamily="34" charset="0"/>
                <a:cs typeface="Arial" panose="020B0604020202020204" pitchFamily="34" charset="0"/>
              </a:rPr>
              <a:t> Protectorate</a:t>
            </a:r>
          </a:p>
          <a:p>
            <a:r>
              <a:rPr lang="en-US" sz="1200" kern="1200" dirty="0" smtClean="0">
                <a:solidFill>
                  <a:schemeClr val="tx1"/>
                </a:solidFill>
                <a:effectLst/>
                <a:latin typeface="Verdana" pitchFamily="-108" charset="0"/>
                <a:ea typeface="+mn-ea"/>
                <a:cs typeface="+mn-cs"/>
              </a:rPr>
              <a:t>1. With the execution of Charles, kingship was abolished, but the question remained of how England would be governed. </a:t>
            </a:r>
          </a:p>
          <a:p>
            <a:r>
              <a:rPr lang="en-US" sz="1200" kern="1200" dirty="0" smtClean="0">
                <a:solidFill>
                  <a:schemeClr val="tx1"/>
                </a:solidFill>
                <a:effectLst/>
                <a:latin typeface="Verdana" pitchFamily="-108" charset="0"/>
                <a:ea typeface="+mn-ea"/>
                <a:cs typeface="+mn-cs"/>
              </a:rPr>
              <a:t>2.</a:t>
            </a:r>
            <a:r>
              <a:rPr lang="en-US" sz="1200" kern="1200" baseline="0" dirty="0" smtClean="0">
                <a:solidFill>
                  <a:schemeClr val="tx1"/>
                </a:solidFill>
                <a:effectLst/>
                <a:latin typeface="Verdana" pitchFamily="-108" charset="0"/>
                <a:ea typeface="+mn-ea"/>
                <a:cs typeface="+mn-cs"/>
              </a:rPr>
              <a:t> </a:t>
            </a:r>
            <a:r>
              <a:rPr lang="en-US" sz="1200" kern="1200" dirty="0" smtClean="0">
                <a:solidFill>
                  <a:schemeClr val="tx1"/>
                </a:solidFill>
                <a:effectLst/>
                <a:latin typeface="Verdana" pitchFamily="-108" charset="0"/>
                <a:ea typeface="+mn-ea"/>
                <a:cs typeface="+mn-cs"/>
              </a:rPr>
              <a:t>Philosopher Thomas Hobbes (1588–1679) held a pessimistic view of human nature and believed that, left to themselves, humans would compete violently for power and wealth. </a:t>
            </a:r>
          </a:p>
          <a:p>
            <a:r>
              <a:rPr lang="en-US" sz="1200" kern="1200" dirty="0" smtClean="0">
                <a:solidFill>
                  <a:schemeClr val="tx1"/>
                </a:solidFill>
                <a:effectLst/>
                <a:latin typeface="Verdana" pitchFamily="-108" charset="0"/>
                <a:ea typeface="+mn-ea"/>
                <a:cs typeface="+mn-cs"/>
              </a:rPr>
              <a:t>3. His solution, outlined in his 1651 treatise </a:t>
            </a:r>
            <a:r>
              <a:rPr lang="en-US" sz="1200" i="1" kern="1200" dirty="0" smtClean="0">
                <a:solidFill>
                  <a:schemeClr val="tx1"/>
                </a:solidFill>
                <a:effectLst/>
                <a:latin typeface="Verdana" pitchFamily="-108" charset="0"/>
                <a:ea typeface="+mn-ea"/>
                <a:cs typeface="+mn-cs"/>
              </a:rPr>
              <a:t>Leviathan</a:t>
            </a:r>
            <a:r>
              <a:rPr lang="en-US" sz="1200" kern="1200" dirty="0" smtClean="0">
                <a:solidFill>
                  <a:schemeClr val="tx1"/>
                </a:solidFill>
                <a:effectLst/>
                <a:latin typeface="Verdana" pitchFamily="-108" charset="0"/>
                <a:ea typeface="+mn-ea"/>
                <a:cs typeface="+mn-cs"/>
              </a:rPr>
              <a:t>, was a social contract in which all members of society placed themselves under the absolute rule of the sovereign, who would maintain peace and order. Hobbes’s longing for a benevolent absolute monarch against whom society would not rebel, was not widely shared in England.</a:t>
            </a:r>
          </a:p>
          <a:p>
            <a:r>
              <a:rPr lang="en-US" sz="1000" kern="1200" dirty="0" smtClean="0">
                <a:solidFill>
                  <a:schemeClr val="tx1"/>
                </a:solidFill>
                <a:effectLst/>
                <a:latin typeface="Verdana" pitchFamily="-108" charset="0"/>
                <a:ea typeface="+mn-ea"/>
                <a:cs typeface="+mn-cs"/>
              </a:rPr>
              <a:t>4. Instead, Cromwell and his supporters proclaimed a commonwealth, or republican government, known as the Protectorate (1653–1658), in which legislative power theoretically rested in the surviving members of Parliament and executive power in a council of state.</a:t>
            </a:r>
          </a:p>
          <a:p>
            <a:r>
              <a:rPr lang="en-US" sz="1000" kern="1200" dirty="0" smtClean="0">
                <a:solidFill>
                  <a:schemeClr val="tx1"/>
                </a:solidFill>
                <a:effectLst/>
                <a:latin typeface="Verdana" pitchFamily="-108" charset="0"/>
                <a:ea typeface="+mn-ea"/>
                <a:cs typeface="+mn-cs"/>
              </a:rPr>
              <a:t>5. In fact, the army that had defeated the king controlled the government, and Oliver Cromwell controlled the army, essentially constituting a military dictatorship.</a:t>
            </a:r>
          </a:p>
          <a:p>
            <a:r>
              <a:rPr lang="en-US" sz="1000" kern="1200" dirty="0" smtClean="0">
                <a:solidFill>
                  <a:schemeClr val="tx1"/>
                </a:solidFill>
                <a:effectLst/>
                <a:latin typeface="Verdana" pitchFamily="-108" charset="0"/>
                <a:ea typeface="+mn-ea"/>
                <a:cs typeface="+mn-cs"/>
              </a:rPr>
              <a:t>6. The army prepared a constitution, the Instrument of Government in 1653, but after repeated disputes, Cromwell dismissed Parliament in 1655, continued the standing army, and proclaimed quasi-martial law.</a:t>
            </a:r>
          </a:p>
        </p:txBody>
      </p:sp>
      <p:sp>
        <p:nvSpPr>
          <p:cNvPr id="4" name="Slide Number Placeholder 3"/>
          <p:cNvSpPr>
            <a:spLocks noGrp="1"/>
          </p:cNvSpPr>
          <p:nvPr>
            <p:ph type="sldNum" sz="quarter" idx="10"/>
          </p:nvPr>
        </p:nvSpPr>
        <p:spPr/>
        <p:txBody>
          <a:bodyPr/>
          <a:lstStyle/>
          <a:p>
            <a:fld id="{55039406-2230-E743-A235-4F4937F475B6}" type="slidenum">
              <a:rPr lang="en-US" smtClean="0"/>
              <a:pPr/>
              <a:t>51</a:t>
            </a:fld>
            <a:endParaRPr lang="en-US"/>
          </a:p>
        </p:txBody>
      </p:sp>
    </p:spTree>
    <p:extLst>
      <p:ext uri="{BB962C8B-B14F-4D97-AF65-F5344CB8AC3E}">
        <p14:creationId xmlns:p14="http://schemas.microsoft.com/office/powerpoint/2010/main" val="2448179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Seventeenth-Century Crisis and Rebuilding</a:t>
            </a:r>
          </a:p>
          <a:p>
            <a:endParaRPr lang="en-US" dirty="0" smtClean="0"/>
          </a:p>
          <a:p>
            <a:r>
              <a:rPr lang="en-US" sz="1000" b="1" dirty="0" smtClean="0">
                <a:latin typeface="Arial" panose="020B0604020202020204" pitchFamily="34" charset="0"/>
                <a:cs typeface="Arial" panose="020B0604020202020204" pitchFamily="34" charset="0"/>
              </a:rPr>
              <a:t>B. Famine and Economic Crisis</a:t>
            </a:r>
          </a:p>
          <a:p>
            <a:r>
              <a:rPr lang="en-US" sz="1200" kern="1200" dirty="0" smtClean="0">
                <a:solidFill>
                  <a:schemeClr val="tx1"/>
                </a:solidFill>
                <a:effectLst/>
                <a:latin typeface="Verdana" pitchFamily="-108" charset="0"/>
                <a:ea typeface="+mn-ea"/>
                <a:cs typeface="+mn-cs"/>
              </a:rPr>
              <a:t>1. European rural society lived on the edge of subsistence, with peasants constantly threatened by scarcity and famine, especially in the seventeenth century during a period of colder and wetter climate throughout Europe known as the “little ice age.” </a:t>
            </a:r>
          </a:p>
          <a:p>
            <a:r>
              <a:rPr lang="en-US" sz="1200" kern="1200" dirty="0" smtClean="0">
                <a:solidFill>
                  <a:schemeClr val="tx1"/>
                </a:solidFill>
                <a:effectLst/>
                <a:latin typeface="Verdana" pitchFamily="-108" charset="0"/>
                <a:ea typeface="+mn-ea"/>
                <a:cs typeface="+mn-cs"/>
              </a:rPr>
              <a:t>2. Recurrent famines brought on malnutrition and exhaustion that lowered resistance to diseases like smallpox, typhoid, and plague and significantly reduced the population.</a:t>
            </a:r>
          </a:p>
          <a:p>
            <a:r>
              <a:rPr lang="en-US" sz="1200" kern="1200" dirty="0" smtClean="0">
                <a:solidFill>
                  <a:schemeClr val="tx1"/>
                </a:solidFill>
                <a:effectLst/>
                <a:latin typeface="Verdana" pitchFamily="-108" charset="0"/>
                <a:ea typeface="+mn-ea"/>
                <a:cs typeface="+mn-cs"/>
              </a:rPr>
              <a:t>3. Given the harsh conditions of life, industry also suffered; food prices were high, wages stagnated, and unemployment soared.</a:t>
            </a:r>
          </a:p>
          <a:p>
            <a:r>
              <a:rPr lang="en-US" sz="1200" kern="1200" dirty="0" smtClean="0">
                <a:solidFill>
                  <a:schemeClr val="tx1"/>
                </a:solidFill>
                <a:effectLst/>
                <a:latin typeface="Verdana" pitchFamily="-108" charset="0"/>
                <a:ea typeface="+mn-ea"/>
                <a:cs typeface="+mn-cs"/>
              </a:rPr>
              <a:t>4. When the price of bread rose beyond their capacity to pay, poor women frequently expressed their anger by rioting; in the towns they invaded bakers’ shops and resold bread at a “just price” and in the countryside they attacked convoys that were transporting grain to the cities.</a:t>
            </a:r>
          </a:p>
          <a:p>
            <a:r>
              <a:rPr lang="en-US" sz="1200" kern="1200" dirty="0" smtClean="0">
                <a:solidFill>
                  <a:schemeClr val="tx1"/>
                </a:solidFill>
                <a:effectLst/>
                <a:latin typeface="Verdana" pitchFamily="-108" charset="0"/>
                <a:ea typeface="+mn-ea"/>
                <a:cs typeface="+mn-cs"/>
              </a:rPr>
              <a:t>5. Historians have used the term “moral economy” to describe this vision of a world in which community needs predominate over competition and profit</a:t>
            </a: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5</a:t>
            </a:fld>
            <a:endParaRPr lang="en-US"/>
          </a:p>
        </p:txBody>
      </p:sp>
    </p:spTree>
    <p:extLst>
      <p:ext uri="{BB962C8B-B14F-4D97-AF65-F5344CB8AC3E}">
        <p14:creationId xmlns:p14="http://schemas.microsoft.com/office/powerpoint/2010/main" val="39963959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Constitutional Rule in England and the Dutch Republic</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B</a:t>
            </a: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The Puritan Protectorate</a:t>
            </a:r>
          </a:p>
          <a:p>
            <a:r>
              <a:rPr lang="en-US" sz="1100" kern="1200" dirty="0" smtClean="0">
                <a:solidFill>
                  <a:schemeClr val="tx1"/>
                </a:solidFill>
                <a:effectLst/>
              </a:rPr>
              <a:t>7. Cromwell divided England into twelve military districts, each governed by a major general, and, reflecting Puritan ideas of morality, he forbade sports, closed the theaters, and censored the press. </a:t>
            </a:r>
          </a:p>
          <a:p>
            <a:r>
              <a:rPr lang="en-US" sz="1100" kern="1200" dirty="0" smtClean="0">
                <a:solidFill>
                  <a:schemeClr val="tx1"/>
                </a:solidFill>
                <a:effectLst/>
              </a:rPr>
              <a:t>8. Cromwell had long associated Catholicism in Ireland with sedition and heresy and led an army there to reconquer the country in August 1649.</a:t>
            </a:r>
          </a:p>
          <a:p>
            <a:r>
              <a:rPr lang="en-US" sz="1100" kern="1200" dirty="0" smtClean="0">
                <a:solidFill>
                  <a:schemeClr val="tx1"/>
                </a:solidFill>
                <a:effectLst/>
              </a:rPr>
              <a:t>9. The English banned Catholicism in Ireland, executed priests, and confiscated land from Catholics for English and Scottish settlers, leaving a legacy of Irish hatred for England. </a:t>
            </a:r>
          </a:p>
          <a:p>
            <a:r>
              <a:rPr lang="en-US" sz="1100" kern="1200" dirty="0" smtClean="0">
                <a:solidFill>
                  <a:schemeClr val="tx1"/>
                </a:solidFill>
                <a:effectLst/>
              </a:rPr>
              <a:t>10. Cromwell adopted mercantilist policies and enforced a Navigation Act (1651) that required English goods to be transported on English ships, which was a great boost to the development of an English merchant marine and led to a short, but successful, war with the Dutch.</a:t>
            </a:r>
          </a:p>
          <a:p>
            <a:r>
              <a:rPr lang="en-US" sz="1100" kern="1200" dirty="0" smtClean="0">
                <a:solidFill>
                  <a:schemeClr val="tx1"/>
                </a:solidFill>
                <a:effectLst/>
              </a:rPr>
              <a:t>11. Cromwell welcomed the immigration of Jews because they possessed business skills, and Jews began to return to England after four centuries of absence. </a:t>
            </a:r>
          </a:p>
          <a:p>
            <a:r>
              <a:rPr lang="en-US" sz="1100" kern="1200" dirty="0" smtClean="0">
                <a:solidFill>
                  <a:schemeClr val="tx1"/>
                </a:solidFill>
                <a:effectLst/>
              </a:rPr>
              <a:t>12. The Protectorate collapsed when Cromwell died in 1658, and the English, ready to return to civilian government and common law and social stability, restored the monarchy in 1660. </a:t>
            </a:r>
            <a:endParaRPr lang="en-US" sz="1100" dirty="0" smtClean="0"/>
          </a:p>
          <a:p>
            <a:endParaRPr lang="en-US"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52</a:t>
            </a:fld>
            <a:endParaRPr lang="en-US"/>
          </a:p>
        </p:txBody>
      </p:sp>
    </p:spTree>
    <p:extLst>
      <p:ext uri="{BB962C8B-B14F-4D97-AF65-F5344CB8AC3E}">
        <p14:creationId xmlns:p14="http://schemas.microsoft.com/office/powerpoint/2010/main" val="27270767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53</a:t>
            </a:fld>
            <a:endParaRPr lang="en-US"/>
          </a:p>
        </p:txBody>
      </p:sp>
    </p:spTree>
    <p:extLst>
      <p:ext uri="{BB962C8B-B14F-4D97-AF65-F5344CB8AC3E}">
        <p14:creationId xmlns:p14="http://schemas.microsoft.com/office/powerpoint/2010/main" val="38153560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54</a:t>
            </a:fld>
            <a:endParaRPr lang="en-US"/>
          </a:p>
        </p:txBody>
      </p:sp>
    </p:spTree>
    <p:extLst>
      <p:ext uri="{BB962C8B-B14F-4D97-AF65-F5344CB8AC3E}">
        <p14:creationId xmlns:p14="http://schemas.microsoft.com/office/powerpoint/2010/main" val="5547364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Constitutional Rule in England and the Dutch Republic</a:t>
            </a:r>
          </a:p>
          <a:p>
            <a:r>
              <a:rPr lang="en-US" sz="1000" b="1" dirty="0" smtClean="0">
                <a:latin typeface="Arial" panose="020B0604020202020204" pitchFamily="34" charset="0"/>
                <a:cs typeface="Arial" panose="020B0604020202020204" pitchFamily="34" charset="0"/>
              </a:rPr>
              <a:t>C</a:t>
            </a:r>
            <a:r>
              <a:rPr lang="en-US" sz="1000" b="1" dirty="0" smtClean="0">
                <a:latin typeface="Arial" panose="020B0604020202020204" pitchFamily="34" charset="0"/>
                <a:cs typeface="Arial" panose="020B0604020202020204" pitchFamily="34" charset="0"/>
              </a:rPr>
              <a:t>. The Restoration of the English Monarchy</a:t>
            </a:r>
          </a:p>
          <a:p>
            <a:r>
              <a:rPr lang="en-US" sz="1050" kern="1200" dirty="0" smtClean="0">
                <a:solidFill>
                  <a:schemeClr val="tx1"/>
                </a:solidFill>
                <a:effectLst/>
                <a:latin typeface="Verdana" pitchFamily="-108" charset="0"/>
                <a:ea typeface="+mn-ea"/>
                <a:cs typeface="+mn-cs"/>
              </a:rPr>
              <a:t>1. The Restoration of 1660 brought to the throne Charles II (r. 1660–1685), eldest son of Charles I, and restored both houses of Parliament, as well as the established Anglican Church.</a:t>
            </a:r>
          </a:p>
          <a:p>
            <a:r>
              <a:rPr lang="en-US" sz="1050" kern="1200" dirty="0" smtClean="0">
                <a:solidFill>
                  <a:schemeClr val="tx1"/>
                </a:solidFill>
                <a:effectLst/>
                <a:latin typeface="Verdana" pitchFamily="-108" charset="0"/>
                <a:ea typeface="+mn-ea"/>
                <a:cs typeface="+mn-cs"/>
              </a:rPr>
              <a:t>2. The Restoration did not, however, resolve two serious problems: the state’s attitude toward Puritans, Catholics, and dissenters and the relationship between the king and Parliament. </a:t>
            </a:r>
          </a:p>
          <a:p>
            <a:r>
              <a:rPr lang="en-US" sz="1050" kern="1200" dirty="0" smtClean="0">
                <a:solidFill>
                  <a:schemeClr val="tx1"/>
                </a:solidFill>
                <a:effectLst/>
                <a:latin typeface="Verdana" pitchFamily="-108" charset="0"/>
                <a:ea typeface="+mn-ea"/>
                <a:cs typeface="+mn-cs"/>
              </a:rPr>
              <a:t>3. The Test Act of 1673 denied those outside the Church of England the right to vote, hold public office, preach, teach, attend the universities, or even assemble for meetings, but the restrictions proved unenforceable.</a:t>
            </a:r>
          </a:p>
          <a:p>
            <a:r>
              <a:rPr lang="en-US" sz="1050" kern="1200" dirty="0" smtClean="0">
                <a:solidFill>
                  <a:schemeClr val="tx1"/>
                </a:solidFill>
                <a:effectLst/>
                <a:latin typeface="Verdana" pitchFamily="-108" charset="0"/>
                <a:ea typeface="+mn-ea"/>
                <a:cs typeface="+mn-cs"/>
              </a:rPr>
              <a:t>4. When James II (r. 1685–1688) succeeded his brother, he violated the Test Act by appointing Roman Catholics to positions in the army, the universities, and local government.</a:t>
            </a:r>
          </a:p>
          <a:p>
            <a:r>
              <a:rPr lang="en-US" sz="1050" kern="1200" dirty="0" smtClean="0">
                <a:solidFill>
                  <a:schemeClr val="tx1"/>
                </a:solidFill>
                <a:effectLst/>
                <a:latin typeface="Verdana" pitchFamily="-108" charset="0"/>
                <a:ea typeface="+mn-ea"/>
                <a:cs typeface="+mn-cs"/>
              </a:rPr>
              <a:t>5. James and his supporters opened new Catholic churches and schools and promoted Catholicism, and in an attempt to broaden his base of support with Protestant dissenters and nonconformists, he granted religious freedom to all.</a:t>
            </a:r>
          </a:p>
          <a:p>
            <a:r>
              <a:rPr lang="en-US" sz="1050" kern="1200" dirty="0" smtClean="0">
                <a:solidFill>
                  <a:schemeClr val="tx1"/>
                </a:solidFill>
                <a:effectLst/>
                <a:latin typeface="Verdana" pitchFamily="-108" charset="0"/>
                <a:ea typeface="+mn-ea"/>
                <a:cs typeface="+mn-cs"/>
              </a:rPr>
              <a:t>6. To prevent the return of Catholic absolutism, a powerful coalition of eminent persons in Parliament and the Church of England offered the English throne to James’s Protestant daughter Mary and her Dutch husband, Prince William of Orange, who, after James fled to France in 1688, were crowned queen and king in 1689.</a:t>
            </a:r>
          </a:p>
          <a:p>
            <a:endParaRPr lang="en-US" sz="8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55</a:t>
            </a:fld>
            <a:endParaRPr lang="en-US"/>
          </a:p>
        </p:txBody>
      </p:sp>
    </p:spTree>
    <p:extLst>
      <p:ext uri="{BB962C8B-B14F-4D97-AF65-F5344CB8AC3E}">
        <p14:creationId xmlns:p14="http://schemas.microsoft.com/office/powerpoint/2010/main" val="1313277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Constitutional Rule in England and the Dutch Republic</a:t>
            </a:r>
          </a:p>
          <a:p>
            <a:r>
              <a:rPr lang="en-US" sz="1000" b="1" dirty="0" smtClean="0">
                <a:latin typeface="Arial" panose="020B0604020202020204" pitchFamily="34" charset="0"/>
                <a:cs typeface="Arial" panose="020B0604020202020204" pitchFamily="34" charset="0"/>
              </a:rPr>
              <a:t>D</a:t>
            </a:r>
            <a:r>
              <a:rPr lang="en-US" sz="1000" b="1" dirty="0" smtClean="0">
                <a:latin typeface="Arial" panose="020B0604020202020204" pitchFamily="34" charset="0"/>
                <a:cs typeface="Arial" panose="020B0604020202020204" pitchFamily="34" charset="0"/>
              </a:rPr>
              <a:t>. Constitutional</a:t>
            </a:r>
            <a:r>
              <a:rPr lang="en-US" sz="1000" b="1" baseline="0" dirty="0" smtClean="0">
                <a:latin typeface="Arial" panose="020B0604020202020204" pitchFamily="34" charset="0"/>
                <a:cs typeface="Arial" panose="020B0604020202020204" pitchFamily="34" charset="0"/>
              </a:rPr>
              <a:t> Monarchy</a:t>
            </a:r>
          </a:p>
          <a:p>
            <a:r>
              <a:rPr lang="en-US" sz="1050" kern="1200" dirty="0" smtClean="0">
                <a:solidFill>
                  <a:schemeClr val="tx1"/>
                </a:solidFill>
                <a:effectLst/>
                <a:latin typeface="Verdana" pitchFamily="-108" charset="0"/>
                <a:ea typeface="+mn-ea"/>
                <a:cs typeface="+mn-cs"/>
              </a:rPr>
              <a:t>1. The English call the events of 1688 and 1689 the “Glorious Revolution” because they believe it replaced one king with another with a minimum of bloodshed, but, in truth, William’s arrival sparked riots and violence across the British Isles and in North American cities. </a:t>
            </a:r>
          </a:p>
          <a:p>
            <a:r>
              <a:rPr lang="en-US" sz="1050" kern="1200" dirty="0" smtClean="0">
                <a:solidFill>
                  <a:schemeClr val="tx1"/>
                </a:solidFill>
                <a:effectLst/>
                <a:latin typeface="Verdana" pitchFamily="-108" charset="0"/>
                <a:ea typeface="+mn-ea"/>
                <a:cs typeface="+mn-cs"/>
              </a:rPr>
              <a:t>2. Uprisings in Scotland and a war in Ireland broke out, but William’s victory at the Battle of the Boyne (1690) and the subsequent Treaty of Limerick (1691) sealed his accession to power. </a:t>
            </a:r>
          </a:p>
          <a:p>
            <a:r>
              <a:rPr lang="en-US" sz="1050" kern="1200" dirty="0" smtClean="0">
                <a:solidFill>
                  <a:schemeClr val="tx1"/>
                </a:solidFill>
                <a:effectLst/>
                <a:latin typeface="Verdana" pitchFamily="-108" charset="0"/>
                <a:ea typeface="+mn-ea"/>
                <a:cs typeface="+mn-cs"/>
              </a:rPr>
              <a:t>3. The revolution destroyed the idea of divine-right monarchy by dividing sovereignty between Parliament and the king, who ruled with the consent of the governed.</a:t>
            </a:r>
          </a:p>
          <a:p>
            <a:r>
              <a:rPr lang="en-US" sz="1050" kern="1200" dirty="0" smtClean="0">
                <a:solidFill>
                  <a:schemeClr val="tx1"/>
                </a:solidFill>
                <a:effectLst/>
                <a:latin typeface="Verdana" pitchFamily="-108" charset="0"/>
                <a:ea typeface="+mn-ea"/>
                <a:cs typeface="+mn-cs"/>
              </a:rPr>
              <a:t>4. The men who brought about the revolution framed their intentions in the Bill of Rights, which stated that law was to be made in Parliament and could not be suspended by the crown. The Bill of Rights further guaranteed the independence of the judiciary, specified that no Catholic could ever inherit the throne, and stipulated that there would be no standing army in peacetime.</a:t>
            </a:r>
          </a:p>
          <a:p>
            <a:r>
              <a:rPr lang="en-US" sz="1050" kern="1200" dirty="0" smtClean="0">
                <a:solidFill>
                  <a:schemeClr val="tx1"/>
                </a:solidFill>
                <a:effectLst/>
                <a:latin typeface="Verdana" pitchFamily="-108" charset="0"/>
                <a:ea typeface="+mn-ea"/>
                <a:cs typeface="+mn-cs"/>
              </a:rPr>
              <a:t>5. Additional legislation granted freedom of worship to Protestant dissenters, although not to Catholics.  </a:t>
            </a:r>
          </a:p>
          <a:p>
            <a:r>
              <a:rPr lang="en-US" sz="1050" kern="1200" dirty="0" smtClean="0">
                <a:solidFill>
                  <a:schemeClr val="tx1"/>
                </a:solidFill>
                <a:effectLst/>
                <a:latin typeface="Verdana" pitchFamily="-108" charset="0"/>
                <a:ea typeface="+mn-ea"/>
                <a:cs typeface="+mn-cs"/>
              </a:rPr>
              <a:t>6. In his </a:t>
            </a:r>
            <a:r>
              <a:rPr lang="en-US" sz="1050" i="1" kern="1200" dirty="0" smtClean="0">
                <a:solidFill>
                  <a:schemeClr val="tx1"/>
                </a:solidFill>
                <a:effectLst/>
                <a:latin typeface="Verdana" pitchFamily="-108" charset="0"/>
                <a:ea typeface="+mn-ea"/>
                <a:cs typeface="+mn-cs"/>
              </a:rPr>
              <a:t>Second Treatise of Civil Government</a:t>
            </a:r>
            <a:r>
              <a:rPr lang="en-US" sz="1050" kern="1200" dirty="0" smtClean="0">
                <a:solidFill>
                  <a:schemeClr val="tx1"/>
                </a:solidFill>
                <a:effectLst/>
                <a:latin typeface="Verdana" pitchFamily="-108" charset="0"/>
                <a:ea typeface="+mn-ea"/>
                <a:cs typeface="+mn-cs"/>
              </a:rPr>
              <a:t> (1690), political philosopher John Locke (1632–1704) maintained that a government that oversteps its proper function—protecting the natural rights of life, liberty, and property—becomes a tyranny. </a:t>
            </a:r>
            <a:endParaRPr lang="en-US" sz="8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56</a:t>
            </a:fld>
            <a:endParaRPr lang="en-US"/>
          </a:p>
        </p:txBody>
      </p:sp>
    </p:spTree>
    <p:extLst>
      <p:ext uri="{BB962C8B-B14F-4D97-AF65-F5344CB8AC3E}">
        <p14:creationId xmlns:p14="http://schemas.microsoft.com/office/powerpoint/2010/main" val="41620514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Constitutional Rule in England and the Dutch Republic</a:t>
            </a:r>
          </a:p>
          <a:p>
            <a:endParaRPr lang="en-US" dirty="0" smtClean="0"/>
          </a:p>
          <a:p>
            <a:r>
              <a:rPr lang="en-US" sz="1000" b="1" dirty="0" smtClean="0">
                <a:latin typeface="Arial" panose="020B0604020202020204" pitchFamily="34" charset="0"/>
                <a:cs typeface="Arial" panose="020B0604020202020204" pitchFamily="34" charset="0"/>
              </a:rPr>
              <a:t>E. The Dutch Republic in the Seventeenth Century</a:t>
            </a:r>
          </a:p>
          <a:p>
            <a:r>
              <a:rPr lang="en-US" sz="1200" kern="1200" dirty="0" smtClean="0">
                <a:solidFill>
                  <a:schemeClr val="tx1"/>
                </a:solidFill>
                <a:effectLst/>
                <a:latin typeface="Verdana" pitchFamily="-108" charset="0"/>
                <a:ea typeface="+mn-ea"/>
                <a:cs typeface="+mn-cs"/>
              </a:rPr>
              <a:t>1. Rejecting the rule of a monarch, the Dutch established a republic, a state in which power rested in the hands of the people and was exercised through elected representatives.</a:t>
            </a:r>
          </a:p>
          <a:p>
            <a:r>
              <a:rPr lang="en-US" sz="1200" kern="1200" dirty="0" smtClean="0">
                <a:solidFill>
                  <a:schemeClr val="tx1"/>
                </a:solidFill>
                <a:effectLst/>
                <a:latin typeface="Verdana" pitchFamily="-108" charset="0"/>
                <a:ea typeface="+mn-ea"/>
                <a:cs typeface="+mn-cs"/>
              </a:rPr>
              <a:t>2. Among the Dutch, an oligarchy of wealthy businessmen called “regents” handled domestic affairs in each province’s Estates (assemblies).</a:t>
            </a:r>
          </a:p>
          <a:p>
            <a:r>
              <a:rPr lang="en-US" sz="1200" kern="1200" dirty="0" smtClean="0">
                <a:solidFill>
                  <a:schemeClr val="tx1"/>
                </a:solidFill>
                <a:effectLst/>
                <a:latin typeface="Verdana" pitchFamily="-108" charset="0"/>
                <a:ea typeface="+mn-ea"/>
                <a:cs typeface="+mn-cs"/>
              </a:rPr>
              <a:t>3. A federal assembly, or States General, handled foreign affairs and war; however,  all issues had to be approved by the provincial Estates, and each of the seven provinces could veto proposed legislation. </a:t>
            </a:r>
          </a:p>
          <a:p>
            <a:r>
              <a:rPr lang="en-US" sz="1000" kern="1200" dirty="0" smtClean="0">
                <a:solidFill>
                  <a:schemeClr val="tx1"/>
                </a:solidFill>
                <a:effectLst/>
                <a:latin typeface="Verdana" pitchFamily="-108" charset="0"/>
                <a:ea typeface="+mn-ea"/>
                <a:cs typeface="+mn-cs"/>
              </a:rPr>
              <a:t>4. The Dutch came to dominate the shipping business, boasting the lowest shipping rates and largest merchant marine in Europe, which allowed them to undersell foreign competitors. </a:t>
            </a:r>
          </a:p>
          <a:p>
            <a:r>
              <a:rPr lang="en-US" sz="1000" kern="1200" dirty="0" smtClean="0">
                <a:solidFill>
                  <a:schemeClr val="tx1"/>
                </a:solidFill>
                <a:effectLst/>
                <a:latin typeface="Verdana" pitchFamily="-108" charset="0"/>
                <a:ea typeface="+mn-ea"/>
                <a:cs typeface="+mn-cs"/>
              </a:rPr>
              <a:t>5. The political success of the Dutch rested on their phenomenal commercial prosperity, which was inspired by moral and ethical ideals of thrift, frugality, and religious toleration.</a:t>
            </a:r>
          </a:p>
          <a:p>
            <a:r>
              <a:rPr lang="en-US" sz="1000" kern="1200" dirty="0" smtClean="0">
                <a:solidFill>
                  <a:schemeClr val="tx1"/>
                </a:solidFill>
                <a:effectLst/>
                <a:latin typeface="Verdana" pitchFamily="-108" charset="0"/>
                <a:ea typeface="+mn-ea"/>
                <a:cs typeface="+mn-cs"/>
              </a:rPr>
              <a:t>6. Jews enjoyed a level of acceptance and assimilation in Dutch business and culture that was unique in Europe; such toleration attracted a great deal of foreign capital and investment.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57</a:t>
            </a:fld>
            <a:endParaRPr lang="en-US"/>
          </a:p>
        </p:txBody>
      </p:sp>
    </p:spTree>
    <p:extLst>
      <p:ext uri="{BB962C8B-B14F-4D97-AF65-F5344CB8AC3E}">
        <p14:creationId xmlns:p14="http://schemas.microsoft.com/office/powerpoint/2010/main" val="23533885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58</a:t>
            </a:fld>
            <a:endParaRPr lang="en-US"/>
          </a:p>
        </p:txBody>
      </p:sp>
    </p:spTree>
    <p:extLst>
      <p:ext uri="{BB962C8B-B14F-4D97-AF65-F5344CB8AC3E}">
        <p14:creationId xmlns:p14="http://schemas.microsoft.com/office/powerpoint/2010/main" val="33758088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Constitutional Rule in England and the Dutch Republic</a:t>
            </a:r>
          </a:p>
          <a:p>
            <a:r>
              <a:rPr lang="en-US" sz="1000" b="1" dirty="0" smtClean="0">
                <a:latin typeface="Arial" panose="020B0604020202020204" pitchFamily="34" charset="0"/>
                <a:cs typeface="Arial" panose="020B0604020202020204" pitchFamily="34" charset="0"/>
              </a:rPr>
              <a:t>F</a:t>
            </a:r>
            <a:r>
              <a:rPr lang="en-US" sz="1000" b="1" dirty="0" smtClean="0">
                <a:latin typeface="Arial" panose="020B0604020202020204" pitchFamily="34" charset="0"/>
                <a:cs typeface="Arial" panose="020B0604020202020204" pitchFamily="34" charset="0"/>
              </a:rPr>
              <a:t>. Baroque Art and Music</a:t>
            </a:r>
          </a:p>
          <a:p>
            <a:r>
              <a:rPr lang="en-US" sz="1200" kern="1200" dirty="0" smtClean="0">
                <a:solidFill>
                  <a:schemeClr val="tx1"/>
                </a:solidFill>
                <a:effectLst/>
                <a:latin typeface="Verdana" pitchFamily="-108" charset="0"/>
                <a:ea typeface="+mn-ea"/>
                <a:cs typeface="+mn-cs"/>
              </a:rPr>
              <a:t>1. The papacy and the Jesuits of the revitalized Catholic Church encouraged the growth of an intensely emotional, exuberant art and wanted artists to go beyond the Renaissance focus on pleasing a small, wealthy cultural elite to a focus on appealing to the senses and souls of ordinary churchgoers, while proclaiming the power of the Church.</a:t>
            </a:r>
          </a:p>
          <a:p>
            <a:r>
              <a:rPr lang="en-US" sz="1200" kern="1200" dirty="0" smtClean="0">
                <a:solidFill>
                  <a:schemeClr val="tx1"/>
                </a:solidFill>
                <a:effectLst/>
                <a:latin typeface="Verdana" pitchFamily="-108" charset="0"/>
                <a:ea typeface="+mn-ea"/>
                <a:cs typeface="+mn-cs"/>
              </a:rPr>
              <a:t>2. In addition to this underlying religious emotionalism, the baroque drew its sense of drama, motion, and ceaseless striving from the Catholic Reformation.</a:t>
            </a:r>
          </a:p>
          <a:p>
            <a:r>
              <a:rPr lang="en-US" sz="1200" kern="1200" dirty="0" smtClean="0">
                <a:solidFill>
                  <a:schemeClr val="tx1"/>
                </a:solidFill>
                <a:effectLst/>
                <a:latin typeface="Verdana" pitchFamily="-108" charset="0"/>
                <a:ea typeface="+mn-ea"/>
                <a:cs typeface="+mn-cs"/>
              </a:rPr>
              <a:t>3. Baroque art was more than just “Catholic art,” however, and in fact, Protestants accounted for some of the finest examples of baroque style, especially in music.</a:t>
            </a:r>
          </a:p>
          <a:p>
            <a:r>
              <a:rPr lang="en-US" sz="1000" kern="1200" dirty="0" smtClean="0">
                <a:solidFill>
                  <a:schemeClr val="tx1"/>
                </a:solidFill>
                <a:effectLst/>
                <a:latin typeface="Verdana" pitchFamily="-108" charset="0"/>
                <a:ea typeface="+mn-ea"/>
                <a:cs typeface="+mn-cs"/>
              </a:rPr>
              <a:t>4. Baroque painting reached maturity early with Peter Paul Rubens (1577–1640), who developed a rich, sensuous, colorful style that was characterized by animated figures, melodramatic contrasts, and monumental size. Although Rubens was a devout Catholic who often treated Christian subjects and excelled in glorifying monarchs, one of his trademarks was fleshy, sensual nudes portrayed as goddesses, water nymphs, and voluptuous saints and angels. </a:t>
            </a:r>
          </a:p>
          <a:p>
            <a:r>
              <a:rPr lang="en-US" sz="1000" kern="1200" dirty="0" smtClean="0">
                <a:solidFill>
                  <a:schemeClr val="tx1"/>
                </a:solidFill>
                <a:effectLst/>
                <a:latin typeface="Verdana" pitchFamily="-108" charset="0"/>
                <a:ea typeface="+mn-ea"/>
                <a:cs typeface="+mn-cs"/>
              </a:rPr>
              <a:t>5. In music, the baroque style reached its culmination almost a century later in the dynamic, soaring lines of the organist and choirmaster Johann Sebastian Bach (1685–1750), who wrote both secular concertos and sublime religious cantatas.</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59</a:t>
            </a:fld>
            <a:endParaRPr lang="en-US"/>
          </a:p>
        </p:txBody>
      </p:sp>
    </p:spTree>
    <p:extLst>
      <p:ext uri="{BB962C8B-B14F-4D97-AF65-F5344CB8AC3E}">
        <p14:creationId xmlns:p14="http://schemas.microsoft.com/office/powerpoint/2010/main" val="194867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60</a:t>
            </a:fld>
            <a:endParaRPr lang="en-US"/>
          </a:p>
        </p:txBody>
      </p:sp>
    </p:spTree>
    <p:extLst>
      <p:ext uri="{BB962C8B-B14F-4D97-AF65-F5344CB8AC3E}">
        <p14:creationId xmlns:p14="http://schemas.microsoft.com/office/powerpoint/2010/main" val="34312911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61</a:t>
            </a:fld>
            <a:endParaRPr lang="en-US"/>
          </a:p>
        </p:txBody>
      </p:sp>
    </p:spTree>
    <p:extLst>
      <p:ext uri="{BB962C8B-B14F-4D97-AF65-F5344CB8AC3E}">
        <p14:creationId xmlns:p14="http://schemas.microsoft.com/office/powerpoint/2010/main" val="3851354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Seventeenth-Century Crisis and Rebuilding</a:t>
            </a:r>
          </a:p>
          <a:p>
            <a:endParaRPr lang="en-US" dirty="0" smtClean="0"/>
          </a:p>
          <a:p>
            <a:r>
              <a:rPr lang="en-US" sz="1000" b="1" dirty="0" smtClean="0">
                <a:latin typeface="Arial" panose="020B0604020202020204" pitchFamily="34" charset="0"/>
                <a:cs typeface="Arial" panose="020B0604020202020204" pitchFamily="34" charset="0"/>
              </a:rPr>
              <a:t>C. The Thirty Years’ War</a:t>
            </a:r>
          </a:p>
          <a:p>
            <a:r>
              <a:rPr lang="en-US" sz="1200" kern="1200" dirty="0" smtClean="0">
                <a:solidFill>
                  <a:schemeClr val="tx1"/>
                </a:solidFill>
                <a:effectLst/>
                <a:latin typeface="Verdana" pitchFamily="-108" charset="0"/>
                <a:ea typeface="+mn-ea"/>
                <a:cs typeface="+mn-cs"/>
              </a:rPr>
              <a:t>1. The fragile balance of life was violently upturned by the ravages of the Thirty Years’ War (1618–1648).</a:t>
            </a:r>
          </a:p>
          <a:p>
            <a:r>
              <a:rPr lang="en-US" sz="1200" kern="1200" dirty="0" smtClean="0">
                <a:solidFill>
                  <a:schemeClr val="tx1"/>
                </a:solidFill>
                <a:effectLst/>
                <a:latin typeface="Verdana" pitchFamily="-108" charset="0"/>
                <a:ea typeface="+mn-ea"/>
                <a:cs typeface="+mn-cs"/>
              </a:rPr>
              <a:t>2. In the Holy Roman Empire, the uneasy truce between Catholics and Protestants created by the Peace of Augsburg in 1555 deteriorated as the faiths of various areas shifted.</a:t>
            </a:r>
          </a:p>
          <a:p>
            <a:r>
              <a:rPr lang="en-US" sz="1200" kern="1200" dirty="0" smtClean="0">
                <a:solidFill>
                  <a:schemeClr val="tx1"/>
                </a:solidFill>
                <a:effectLst/>
                <a:latin typeface="Verdana" pitchFamily="-108" charset="0"/>
                <a:ea typeface="+mn-ea"/>
                <a:cs typeface="+mn-cs"/>
              </a:rPr>
              <a:t>3. Lutheran princes formed the Protestant Union (1608), and Catholics retaliated with the Catholic League (1609); each alliance determined that the other should make no religious or territorial advance.</a:t>
            </a:r>
          </a:p>
          <a:p>
            <a:r>
              <a:rPr lang="en-US" sz="1000" kern="1200" dirty="0" smtClean="0">
                <a:solidFill>
                  <a:schemeClr val="tx1"/>
                </a:solidFill>
                <a:effectLst/>
                <a:latin typeface="Verdana" pitchFamily="-108" charset="0"/>
                <a:ea typeface="+mn-ea"/>
                <a:cs typeface="+mn-cs"/>
              </a:rPr>
              <a:t>4. The 1648 Peace of Westphalia that ended the Thirty Years’ War marked a turning point in European history, as it suspended conflicts fought over religious faith, confirmed the emperor’s limited authority, and legally sanctioned Calvinism.</a:t>
            </a:r>
          </a:p>
          <a:p>
            <a:r>
              <a:rPr lang="en-US" sz="1000" kern="1200" dirty="0" smtClean="0">
                <a:solidFill>
                  <a:schemeClr val="tx1"/>
                </a:solidFill>
                <a:effectLst/>
                <a:latin typeface="Verdana" pitchFamily="-108" charset="0"/>
                <a:ea typeface="+mn-ea"/>
                <a:cs typeface="+mn-cs"/>
              </a:rPr>
              <a:t>5. The Thirty Years’ War was a horribly destructive event for the central European economy and society; perhaps one-third of urban residents and two-fifths of the rural population died, leaving entire areas depopulated.</a:t>
            </a:r>
          </a:p>
          <a:p>
            <a:r>
              <a:rPr lang="en-US" sz="1000" kern="1200" dirty="0" smtClean="0">
                <a:solidFill>
                  <a:schemeClr val="tx1"/>
                </a:solidFill>
                <a:effectLst/>
                <a:latin typeface="Verdana" pitchFamily="-108" charset="0"/>
                <a:ea typeface="+mn-ea"/>
                <a:cs typeface="+mn-cs"/>
              </a:rPr>
              <a:t>6. Trade in southern German cities was virtually destroyed, agricultural areas suffered, and many nobles enlarged their estates and consolidated their control as small farmers lost their land.</a:t>
            </a:r>
          </a:p>
        </p:txBody>
      </p:sp>
      <p:sp>
        <p:nvSpPr>
          <p:cNvPr id="4" name="Slide Number Placeholder 3"/>
          <p:cNvSpPr>
            <a:spLocks noGrp="1"/>
          </p:cNvSpPr>
          <p:nvPr>
            <p:ph type="sldNum" sz="quarter" idx="10"/>
          </p:nvPr>
        </p:nvSpPr>
        <p:spPr/>
        <p:txBody>
          <a:bodyPr/>
          <a:lstStyle/>
          <a:p>
            <a:fld id="{55039406-2230-E743-A235-4F4937F475B6}" type="slidenum">
              <a:rPr lang="en-US" smtClean="0"/>
              <a:pPr/>
              <a:t>6</a:t>
            </a:fld>
            <a:endParaRPr lang="en-US"/>
          </a:p>
        </p:txBody>
      </p:sp>
    </p:spTree>
    <p:extLst>
      <p:ext uri="{BB962C8B-B14F-4D97-AF65-F5344CB8AC3E}">
        <p14:creationId xmlns:p14="http://schemas.microsoft.com/office/powerpoint/2010/main" val="486227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7</a:t>
            </a:fld>
            <a:endParaRPr lang="en-US"/>
          </a:p>
        </p:txBody>
      </p:sp>
    </p:spTree>
    <p:extLst>
      <p:ext uri="{BB962C8B-B14F-4D97-AF65-F5344CB8AC3E}">
        <p14:creationId xmlns:p14="http://schemas.microsoft.com/office/powerpoint/2010/main" val="2257158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Seventeenth-Century Crisis and Rebuilding</a:t>
            </a:r>
          </a:p>
          <a:p>
            <a:endParaRPr lang="en-US" dirty="0" smtClean="0"/>
          </a:p>
          <a:p>
            <a:r>
              <a:rPr lang="en-US" sz="1000" b="1" dirty="0" smtClean="0">
                <a:latin typeface="Arial" panose="020B0604020202020204" pitchFamily="34" charset="0"/>
                <a:cs typeface="Arial" panose="020B0604020202020204" pitchFamily="34" charset="0"/>
              </a:rPr>
              <a:t>D. Achievements in State-Building</a:t>
            </a:r>
          </a:p>
          <a:p>
            <a:r>
              <a:rPr lang="en-US" sz="1200" kern="1200" dirty="0" smtClean="0">
                <a:solidFill>
                  <a:schemeClr val="tx1"/>
                </a:solidFill>
                <a:effectLst/>
                <a:latin typeface="Verdana" pitchFamily="-108" charset="0"/>
                <a:ea typeface="+mn-ea"/>
                <a:cs typeface="+mn-cs"/>
              </a:rPr>
              <a:t>1. Over the course of the seventeenth century, both absolutist and constitutional governments set common goals: to protect and expand their frontiers, raise new taxes, consolidate central control, and compete for new colonies in the New and Old Worlds. </a:t>
            </a:r>
          </a:p>
          <a:p>
            <a:r>
              <a:rPr lang="en-US" sz="1200" kern="1200" dirty="0" smtClean="0">
                <a:solidFill>
                  <a:schemeClr val="tx1"/>
                </a:solidFill>
                <a:effectLst/>
                <a:latin typeface="Verdana" pitchFamily="-108" charset="0"/>
                <a:ea typeface="+mn-ea"/>
                <a:cs typeface="+mn-cs"/>
              </a:rPr>
              <a:t>2. Rulers faced formidable obstacles in achieving these goals, including delays in conveying orders to the provinces, lack of information about their realms, local power structures, and linguistic diversity that limited subjects’ willingness to obey commands.  </a:t>
            </a:r>
          </a:p>
          <a:p>
            <a:r>
              <a:rPr lang="en-US" sz="1200" kern="1200" dirty="0" smtClean="0">
                <a:solidFill>
                  <a:schemeClr val="tx1"/>
                </a:solidFill>
                <a:effectLst/>
                <a:latin typeface="Verdana" pitchFamily="-108" charset="0"/>
                <a:ea typeface="+mn-ea"/>
                <a:cs typeface="+mn-cs"/>
              </a:rPr>
              <a:t>3. Nevertheless, over time, both absolutist and constitutional governments achieved new levels of control that increased their authority in four areas: greater taxation, growth in armed forces, larger and more efficient bureaucracies, and the increased ability to compel obedience from subjects. </a:t>
            </a:r>
          </a:p>
          <a:p>
            <a:r>
              <a:rPr lang="en-US" sz="1000" kern="1200" dirty="0" smtClean="0">
                <a:solidFill>
                  <a:schemeClr val="tx1"/>
                </a:solidFill>
                <a:effectLst/>
                <a:latin typeface="Verdana" pitchFamily="-108" charset="0"/>
                <a:ea typeface="+mn-ea"/>
                <a:cs typeface="+mn-cs"/>
              </a:rPr>
              <a:t>4. Over time, centralized power added up to something close to sovereignty.</a:t>
            </a:r>
            <a:r>
              <a:rPr lang="en-US" sz="1000" kern="1200" baseline="0" dirty="0" smtClean="0">
                <a:solidFill>
                  <a:schemeClr val="tx1"/>
                </a:solidFill>
                <a:effectLst/>
                <a:latin typeface="Verdana" pitchFamily="-108" charset="0"/>
                <a:ea typeface="+mn-ea"/>
                <a:cs typeface="+mn-cs"/>
              </a:rPr>
              <a:t> </a:t>
            </a:r>
            <a:r>
              <a:rPr lang="en-US" sz="1000" kern="1200" dirty="0" smtClean="0">
                <a:solidFill>
                  <a:schemeClr val="tx1"/>
                </a:solidFill>
                <a:effectLst/>
                <a:latin typeface="Verdana" pitchFamily="-108" charset="0"/>
                <a:ea typeface="+mn-ea"/>
                <a:cs typeface="+mn-cs"/>
              </a:rPr>
              <a:t>A state may be termed sovereign when it possesses a monopoly over the instruments of justice and the use of force within clearly defined boundaries.</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8</a:t>
            </a:fld>
            <a:endParaRPr lang="en-US"/>
          </a:p>
        </p:txBody>
      </p:sp>
    </p:spTree>
    <p:extLst>
      <p:ext uri="{BB962C8B-B14F-4D97-AF65-F5344CB8AC3E}">
        <p14:creationId xmlns:p14="http://schemas.microsoft.com/office/powerpoint/2010/main" val="3569081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Seventeenth-Century Crisis and Rebuilding</a:t>
            </a:r>
          </a:p>
          <a:p>
            <a:endParaRPr lang="en-US" dirty="0" smtClean="0"/>
          </a:p>
          <a:p>
            <a:r>
              <a:rPr lang="en-US" sz="1000" b="1" dirty="0" smtClean="0">
                <a:latin typeface="Arial" panose="020B0604020202020204" pitchFamily="34" charset="0"/>
                <a:cs typeface="Arial" panose="020B0604020202020204" pitchFamily="34" charset="0"/>
              </a:rPr>
              <a:t>E. Warfare and the Growth of Army Size</a:t>
            </a:r>
          </a:p>
          <a:p>
            <a:r>
              <a:rPr lang="en-US" sz="1200" kern="1200" dirty="0" smtClean="0">
                <a:solidFill>
                  <a:schemeClr val="tx1"/>
                </a:solidFill>
                <a:effectLst/>
                <a:latin typeface="Verdana" pitchFamily="-108" charset="0"/>
                <a:ea typeface="+mn-ea"/>
                <a:cs typeface="+mn-cs"/>
              </a:rPr>
              <a:t>1. New techniques for training and deploying soldiers meant a rise in the professional standards of the army.</a:t>
            </a:r>
          </a:p>
          <a:p>
            <a:r>
              <a:rPr lang="en-US" sz="1200" kern="1200" dirty="0" smtClean="0">
                <a:solidFill>
                  <a:schemeClr val="tx1"/>
                </a:solidFill>
                <a:effectLst/>
                <a:latin typeface="Verdana" pitchFamily="-108" charset="0"/>
                <a:ea typeface="+mn-ea"/>
                <a:cs typeface="+mn-cs"/>
              </a:rPr>
              <a:t>2. The explosive growth in army size was encouraged by changes in the style of armies; mustering a royal army took longer than simply hiring a mercenary band, giving enemies time to form coalitions.</a:t>
            </a:r>
          </a:p>
          <a:p>
            <a:r>
              <a:rPr lang="en-US" sz="1200" kern="1200" dirty="0" smtClean="0">
                <a:solidFill>
                  <a:schemeClr val="tx1"/>
                </a:solidFill>
                <a:effectLst/>
                <a:latin typeface="Verdana" pitchFamily="-108" charset="0"/>
                <a:ea typeface="+mn-ea"/>
                <a:cs typeface="+mn-cs"/>
              </a:rPr>
              <a:t>3. Noble officers, who personally led their men in battle, purchased their positions in the army and assumed many of the costs of their unit; thus, they experienced high rates of death and debt. </a:t>
            </a:r>
          </a:p>
          <a:p>
            <a:r>
              <a:rPr lang="en-US" sz="1200" kern="1200" dirty="0" smtClean="0">
                <a:solidFill>
                  <a:schemeClr val="tx1"/>
                </a:solidFill>
                <a:effectLst/>
                <a:latin typeface="Verdana" pitchFamily="-108" charset="0"/>
                <a:ea typeface="+mn-ea"/>
                <a:cs typeface="+mn-cs"/>
              </a:rPr>
              <a:t>4. The rise of absolutism in central and eastern Europe led to a vast expansion in the size of armies. </a:t>
            </a:r>
          </a:p>
          <a:p>
            <a:r>
              <a:rPr lang="en-US" sz="1200" kern="1200" dirty="0" smtClean="0">
                <a:solidFill>
                  <a:schemeClr val="tx1"/>
                </a:solidFill>
                <a:effectLst/>
                <a:latin typeface="Verdana" pitchFamily="-108" charset="0"/>
                <a:ea typeface="+mn-ea"/>
                <a:cs typeface="+mn-cs"/>
              </a:rPr>
              <a:t>5. Great Britain focused on naval forces and eventually built the largest navy in the world.</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9</a:t>
            </a:fld>
            <a:endParaRPr lang="en-US"/>
          </a:p>
        </p:txBody>
      </p:sp>
    </p:spTree>
    <p:extLst>
      <p:ext uri="{BB962C8B-B14F-4D97-AF65-F5344CB8AC3E}">
        <p14:creationId xmlns:p14="http://schemas.microsoft.com/office/powerpoint/2010/main" val="1645744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59FFBDD9-5756-1046-ABF9-F71AE8FD51C9}"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2483124E-64E8-0848-8125-242AE1AF6CDC}"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F5DB6271-B8F7-F747-B5BC-6DEE673229F7}"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4091A13F-DE67-7A40-A8FD-26646D7A3F2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3FF64708-6BEC-DD45-A85C-5809080191F8}"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632435D6-CB31-3E49-9655-89776AD3E7A6}"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80C24FDF-98AD-9D4C-968F-3A9C39E3B496}"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FD335054-6684-C148-A578-7F769986962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1DE89724-9238-914E-BDE3-2CAD9163436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3C97C042-6A84-E44A-BFA7-920922EA2BC1}"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E7A88B20-F18B-2741-BC06-FDDF4E80F2C0}"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C535C6C-8624-9945-86A9-92BE1C76834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108" charset="0"/>
        </a:defRPr>
      </a:lvl2pPr>
      <a:lvl3pPr algn="ctr" rtl="0" fontAlgn="base">
        <a:spcBef>
          <a:spcPct val="0"/>
        </a:spcBef>
        <a:spcAft>
          <a:spcPct val="0"/>
        </a:spcAft>
        <a:defRPr sz="4400">
          <a:solidFill>
            <a:schemeClr val="tx2"/>
          </a:solidFill>
          <a:latin typeface="Arial" pitchFamily="-108" charset="0"/>
        </a:defRPr>
      </a:lvl3pPr>
      <a:lvl4pPr algn="ctr" rtl="0" fontAlgn="base">
        <a:spcBef>
          <a:spcPct val="0"/>
        </a:spcBef>
        <a:spcAft>
          <a:spcPct val="0"/>
        </a:spcAft>
        <a:defRPr sz="4400">
          <a:solidFill>
            <a:schemeClr val="tx2"/>
          </a:solidFill>
          <a:latin typeface="Arial" pitchFamily="-108" charset="0"/>
        </a:defRPr>
      </a:lvl4pPr>
      <a:lvl5pPr algn="ctr" rtl="0" fontAlgn="base">
        <a:spcBef>
          <a:spcPct val="0"/>
        </a:spcBef>
        <a:spcAft>
          <a:spcPct val="0"/>
        </a:spcAft>
        <a:defRPr sz="4400">
          <a:solidFill>
            <a:schemeClr val="tx2"/>
          </a:solidFill>
          <a:latin typeface="Arial" pitchFamily="-108" charset="0"/>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pitchFamily="-108" charset="-128"/>
        </a:defRPr>
      </a:lvl2pPr>
      <a:lvl3pPr marL="1143000" indent="-228600" algn="l" rtl="0" fontAlgn="base">
        <a:spcBef>
          <a:spcPct val="20000"/>
        </a:spcBef>
        <a:spcAft>
          <a:spcPct val="0"/>
        </a:spcAft>
        <a:buChar char="•"/>
        <a:defRPr sz="2400">
          <a:solidFill>
            <a:schemeClr val="tx1"/>
          </a:solidFill>
          <a:latin typeface="+mn-lt"/>
          <a:ea typeface="ＭＳ Ｐゴシック" pitchFamily="-108" charset="-128"/>
        </a:defRPr>
      </a:lvl3pPr>
      <a:lvl4pPr marL="1600200" indent="-228600" algn="l" rtl="0" fontAlgn="base">
        <a:spcBef>
          <a:spcPct val="20000"/>
        </a:spcBef>
        <a:spcAft>
          <a:spcPct val="0"/>
        </a:spcAft>
        <a:buChar char="–"/>
        <a:defRPr sz="2000">
          <a:solidFill>
            <a:schemeClr val="tx1"/>
          </a:solidFill>
          <a:latin typeface="+mn-lt"/>
          <a:ea typeface="ＭＳ Ｐゴシック" pitchFamily="-108" charset="-128"/>
        </a:defRPr>
      </a:lvl4pPr>
      <a:lvl5pPr marL="2057400" indent="-228600" algn="l" rtl="0" fontAlgn="base">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55034" y="1253066"/>
            <a:ext cx="9033933" cy="2480733"/>
          </a:xfrm>
        </p:spPr>
        <p:txBody>
          <a:bodyPr/>
          <a:lstStyle/>
          <a:p>
            <a:r>
              <a:rPr lang="en-US" sz="6400" b="1" dirty="0" smtClean="0">
                <a:solidFill>
                  <a:srgbClr val="BC4322"/>
                </a:solidFill>
              </a:rPr>
              <a:t>A History of</a:t>
            </a:r>
            <a:br>
              <a:rPr lang="en-US" sz="6400" b="1" dirty="0" smtClean="0">
                <a:solidFill>
                  <a:srgbClr val="BC4322"/>
                </a:solidFill>
              </a:rPr>
            </a:br>
            <a:r>
              <a:rPr lang="en-US" sz="6400" b="1" dirty="0" smtClean="0">
                <a:solidFill>
                  <a:srgbClr val="BC4322"/>
                </a:solidFill>
              </a:rPr>
              <a:t>Western Society</a:t>
            </a:r>
            <a:r>
              <a:rPr lang="en-US" sz="6400" b="1" dirty="0" smtClean="0">
                <a:solidFill>
                  <a:schemeClr val="tx1"/>
                </a:solidFill>
              </a:rPr>
              <a:t/>
            </a:r>
            <a:br>
              <a:rPr lang="en-US" sz="6400" b="1" dirty="0" smtClean="0">
                <a:solidFill>
                  <a:schemeClr val="tx1"/>
                </a:solidFill>
              </a:rPr>
            </a:br>
            <a:r>
              <a:rPr lang="en-US" sz="3000" b="1" dirty="0" smtClean="0">
                <a:solidFill>
                  <a:srgbClr val="1B1717"/>
                </a:solidFill>
              </a:rPr>
              <a:t>Twelfth Edition</a:t>
            </a:r>
            <a:endParaRPr lang="en-US" sz="3000" b="1" dirty="0">
              <a:solidFill>
                <a:srgbClr val="1B1717"/>
              </a:solidFill>
            </a:endParaRPr>
          </a:p>
        </p:txBody>
      </p:sp>
      <p:sp>
        <p:nvSpPr>
          <p:cNvPr id="111619" name="Rectangle 3"/>
          <p:cNvSpPr>
            <a:spLocks noGrp="1" noChangeArrowheads="1"/>
          </p:cNvSpPr>
          <p:nvPr>
            <p:ph type="subTitle" idx="1"/>
          </p:nvPr>
        </p:nvSpPr>
        <p:spPr>
          <a:xfrm>
            <a:off x="152400" y="3962400"/>
            <a:ext cx="8839200" cy="2438400"/>
          </a:xfrm>
        </p:spPr>
        <p:txBody>
          <a:bodyPr/>
          <a:lstStyle/>
          <a:p>
            <a:pPr>
              <a:lnSpc>
                <a:spcPct val="80000"/>
              </a:lnSpc>
            </a:pPr>
            <a:r>
              <a:rPr lang="en-US" b="1" dirty="0"/>
              <a:t>CHAPTER</a:t>
            </a:r>
            <a:r>
              <a:rPr lang="en-US" b="1" dirty="0" smtClean="0"/>
              <a:t> 15</a:t>
            </a:r>
            <a:endParaRPr lang="en-US" sz="4000" dirty="0" smtClean="0"/>
          </a:p>
          <a:p>
            <a:pPr>
              <a:lnSpc>
                <a:spcPct val="80000"/>
              </a:lnSpc>
            </a:pPr>
            <a:r>
              <a:rPr lang="en-US" sz="4000" dirty="0" smtClean="0"/>
              <a:t>Absolutism and Constitutionalism</a:t>
            </a:r>
          </a:p>
          <a:p>
            <a:r>
              <a:rPr lang="en-US" dirty="0" smtClean="0"/>
              <a:t>ca. 1589–1725</a:t>
            </a:r>
            <a:endParaRPr lang="en-US" dirty="0"/>
          </a:p>
        </p:txBody>
      </p:sp>
      <p:sp>
        <p:nvSpPr>
          <p:cNvPr id="111620" name="Text Box 4"/>
          <p:cNvSpPr txBox="1">
            <a:spLocks noChangeArrowheads="1"/>
          </p:cNvSpPr>
          <p:nvPr/>
        </p:nvSpPr>
        <p:spPr bwMode="auto">
          <a:xfrm>
            <a:off x="0" y="6327085"/>
            <a:ext cx="9144000" cy="530915"/>
          </a:xfrm>
          <a:prstGeom prst="rect">
            <a:avLst/>
          </a:prstGeom>
          <a:noFill/>
          <a:ln w="9525">
            <a:noFill/>
            <a:miter lim="800000"/>
            <a:headEnd/>
            <a:tailEnd/>
          </a:ln>
          <a:effectLst/>
        </p:spPr>
        <p:txBody>
          <a:bodyPr wrap="square" anchor="b">
            <a:prstTxWarp prst="textNoShape">
              <a:avLst/>
            </a:prstTxWarp>
            <a:spAutoFit/>
          </a:bodyPr>
          <a:lstStyle/>
          <a:p>
            <a:pPr algn="ctr">
              <a:spcBef>
                <a:spcPct val="50000"/>
              </a:spcBef>
            </a:pPr>
            <a:r>
              <a:rPr lang="en-US" sz="1200" b="1" dirty="0">
                <a:latin typeface="Arial" pitchFamily="-108" charset="0"/>
              </a:rPr>
              <a:t>Copyright © </a:t>
            </a:r>
            <a:r>
              <a:rPr lang="en-US" sz="1200" b="1" dirty="0" smtClean="0">
                <a:latin typeface="Arial" pitchFamily="-108" charset="0"/>
              </a:rPr>
              <a:t>2017 </a:t>
            </a:r>
            <a:r>
              <a:rPr lang="en-US" sz="1200" b="1" dirty="0">
                <a:latin typeface="Arial" pitchFamily="-108" charset="0"/>
              </a:rPr>
              <a:t>by Bedford/St. </a:t>
            </a:r>
            <a:r>
              <a:rPr lang="en-US" sz="1200" b="1" dirty="0" smtClean="0">
                <a:latin typeface="Arial" pitchFamily="-108" charset="0"/>
              </a:rPr>
              <a:t>Martin’s</a:t>
            </a:r>
          </a:p>
          <a:p>
            <a:pPr algn="ctr">
              <a:spcBef>
                <a:spcPct val="50000"/>
              </a:spcBef>
            </a:pPr>
            <a:r>
              <a:rPr lang="en-US" sz="1100" dirty="0" smtClean="0"/>
              <a:t>Distributed by Bedford/St. Martin's/Macmillan Higher Education strictly for use with its products; Not for redistribution.</a:t>
            </a:r>
            <a:endParaRPr lang="en-US" sz="1100" b="1" dirty="0">
              <a:latin typeface="Arial" pitchFamily="-108" charset="0"/>
            </a:endParaRPr>
          </a:p>
        </p:txBody>
      </p:sp>
      <p:sp>
        <p:nvSpPr>
          <p:cNvPr id="111621" name="Text Box 5"/>
          <p:cNvSpPr txBox="1">
            <a:spLocks noChangeArrowheads="1"/>
          </p:cNvSpPr>
          <p:nvPr/>
        </p:nvSpPr>
        <p:spPr bwMode="auto">
          <a:xfrm>
            <a:off x="419100" y="550333"/>
            <a:ext cx="8305800" cy="492443"/>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600" dirty="0" smtClean="0">
                <a:latin typeface="Arial" pitchFamily="-108" charset="0"/>
              </a:rPr>
              <a:t>McKay • </a:t>
            </a:r>
            <a:r>
              <a:rPr lang="en-US" sz="2600" dirty="0" err="1" smtClean="0">
                <a:latin typeface="Arial" pitchFamily="-108" charset="0"/>
              </a:rPr>
              <a:t>Crowston</a:t>
            </a:r>
            <a:r>
              <a:rPr lang="en-US" sz="2600" dirty="0" smtClean="0">
                <a:latin typeface="Arial" pitchFamily="-108" charset="0"/>
              </a:rPr>
              <a:t> • </a:t>
            </a:r>
            <a:r>
              <a:rPr lang="en-US" sz="2600" dirty="0" err="1" smtClean="0">
                <a:latin typeface="Arial" pitchFamily="-108" charset="0"/>
              </a:rPr>
              <a:t>Wiesner</a:t>
            </a:r>
            <a:r>
              <a:rPr lang="en-US" sz="2600" dirty="0" smtClean="0">
                <a:latin typeface="Arial" pitchFamily="-108" charset="0"/>
              </a:rPr>
              <a:t>-Hanks • Perry</a:t>
            </a:r>
            <a:endParaRPr lang="en-US" sz="2600" dirty="0">
              <a:latin typeface="Arial" pitchFamily="-108"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ainting of the professionalization of the Swedish army. "/>
          <p:cNvPicPr>
            <a:picLocks noChangeAspect="1"/>
          </p:cNvPicPr>
          <p:nvPr/>
        </p:nvPicPr>
        <p:blipFill>
          <a:blip r:embed="rId3"/>
          <a:stretch>
            <a:fillRect/>
          </a:stretch>
        </p:blipFill>
        <p:spPr>
          <a:xfrm>
            <a:off x="2438400" y="185927"/>
            <a:ext cx="4267200" cy="6486144"/>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Seventeenth-Century Crisis and Rebuilding</a:t>
            </a:r>
            <a:endParaRPr lang="en-US" dirty="0"/>
          </a:p>
        </p:txBody>
      </p:sp>
      <p:sp>
        <p:nvSpPr>
          <p:cNvPr id="3" name="Content Placeholder 2"/>
          <p:cNvSpPr>
            <a:spLocks noGrp="1"/>
          </p:cNvSpPr>
          <p:nvPr>
            <p:ph idx="1"/>
          </p:nvPr>
        </p:nvSpPr>
        <p:spPr>
          <a:xfrm>
            <a:off x="685800" y="1981200"/>
            <a:ext cx="7772400" cy="4711148"/>
          </a:xfrm>
        </p:spPr>
        <p:txBody>
          <a:bodyPr/>
          <a:lstStyle/>
          <a:p>
            <a:pPr marL="514350" indent="-514350">
              <a:buAutoNum type="alphaUcPeriod" startAt="6"/>
            </a:pPr>
            <a:r>
              <a:rPr lang="en-US" sz="2600" b="1" dirty="0" smtClean="0"/>
              <a:t>Popular Political Action</a:t>
            </a:r>
          </a:p>
          <a:p>
            <a:pPr marL="514350" indent="-514350">
              <a:buAutoNum type="arabicPeriod"/>
            </a:pPr>
            <a:r>
              <a:rPr lang="en-US" sz="2600" dirty="0" smtClean="0"/>
              <a:t>Revolt leaders in Palermo wanted to abolish noble tax exemptions</a:t>
            </a:r>
          </a:p>
          <a:p>
            <a:pPr marL="514350" indent="-514350">
              <a:buAutoNum type="arabicPeriod"/>
            </a:pPr>
            <a:r>
              <a:rPr lang="en-US" sz="2600" dirty="0" smtClean="0"/>
              <a:t>In France urban uprisings became frequent</a:t>
            </a:r>
          </a:p>
          <a:p>
            <a:pPr marL="514350" indent="-514350">
              <a:buAutoNum type="arabicPeriod"/>
            </a:pPr>
            <a:r>
              <a:rPr lang="en-US" sz="2600" dirty="0" smtClean="0"/>
              <a:t>Deep popular anger at tax collectors</a:t>
            </a:r>
          </a:p>
          <a:p>
            <a:pPr marL="514350" indent="-514350">
              <a:buAutoNum type="arabicPeriod"/>
            </a:pPr>
            <a:r>
              <a:rPr lang="en-US" sz="2600" dirty="0" smtClean="0"/>
              <a:t>Authorities struggled to overcome popular revolt</a:t>
            </a:r>
          </a:p>
          <a:p>
            <a:pPr marL="514350" indent="-514350">
              <a:buAutoNum type="arabicPeriod"/>
            </a:pPr>
            <a:r>
              <a:rPr lang="en-US" sz="2600" dirty="0" smtClean="0"/>
              <a:t>Limitations of authority gave leverage to rebels</a:t>
            </a:r>
          </a:p>
          <a:p>
            <a:pPr marL="514350" indent="-514350">
              <a:buAutoNum type="arabicPeriod"/>
            </a:pPr>
            <a:r>
              <a:rPr lang="en-US" sz="2600" dirty="0" smtClean="0"/>
              <a:t>Military support decreased leverage</a:t>
            </a:r>
          </a:p>
          <a:p>
            <a:pPr marL="514350" indent="-514350">
              <a:buAutoNum type="arabicPeriod"/>
            </a:pPr>
            <a:r>
              <a:rPr lang="en-US" sz="2600" dirty="0" smtClean="0"/>
              <a:t>Swift and sever punishment for those who publicly opposed royal policies</a:t>
            </a:r>
          </a:p>
        </p:txBody>
      </p:sp>
    </p:spTree>
    <p:extLst>
      <p:ext uri="{BB962C8B-B14F-4D97-AF65-F5344CB8AC3E}">
        <p14:creationId xmlns:p14="http://schemas.microsoft.com/office/powerpoint/2010/main" val="1758553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 Absolutism in France and Spain</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The Foundation of French Absolutism</a:t>
            </a:r>
          </a:p>
          <a:p>
            <a:pPr marL="514350" indent="-514350">
              <a:buAutoNum type="arabicPeriod"/>
            </a:pPr>
            <a:r>
              <a:rPr lang="en-US" sz="2600" dirty="0" smtClean="0"/>
              <a:t>Henry IV (r. 1589 – 1610) </a:t>
            </a:r>
          </a:p>
          <a:p>
            <a:pPr marL="514350" indent="-514350">
              <a:buAutoNum type="arabicPeriod"/>
            </a:pPr>
            <a:r>
              <a:rPr lang="en-US" sz="2600" dirty="0" smtClean="0"/>
              <a:t>Edict of Nantes</a:t>
            </a:r>
          </a:p>
          <a:p>
            <a:pPr marL="514350" indent="-514350">
              <a:buAutoNum type="arabicPeriod"/>
            </a:pPr>
            <a:r>
              <a:rPr lang="en-US" sz="2600" dirty="0" smtClean="0"/>
              <a:t>Henry murdered in 1610</a:t>
            </a:r>
          </a:p>
          <a:p>
            <a:pPr marL="514350" indent="-514350">
              <a:buAutoNum type="arabicPeriod"/>
            </a:pPr>
            <a:r>
              <a:rPr lang="en-US" sz="2600" dirty="0" smtClean="0"/>
              <a:t>Cardinal Richelieu (1585 – 1642)</a:t>
            </a:r>
          </a:p>
          <a:p>
            <a:pPr marL="514350" indent="-514350">
              <a:buAutoNum type="arabicPeriod"/>
            </a:pPr>
            <a:endParaRPr lang="en-US" sz="2600" dirty="0"/>
          </a:p>
        </p:txBody>
      </p:sp>
    </p:spTree>
    <p:extLst>
      <p:ext uri="{BB962C8B-B14F-4D97-AF65-F5344CB8AC3E}">
        <p14:creationId xmlns:p14="http://schemas.microsoft.com/office/powerpoint/2010/main" val="2097712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 Absolutism in France and Spain</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The Foundation of French Absolutism</a:t>
            </a:r>
          </a:p>
          <a:p>
            <a:pPr marL="514350" indent="-514350">
              <a:buFont typeface="+mj-lt"/>
              <a:buAutoNum type="arabicPeriod" startAt="5"/>
            </a:pPr>
            <a:r>
              <a:rPr lang="en-US" sz="2600" dirty="0" smtClean="0"/>
              <a:t>Cardinal </a:t>
            </a:r>
            <a:r>
              <a:rPr lang="en-US" sz="2600" dirty="0" smtClean="0"/>
              <a:t>Jules Mazarin (1602 – 1661)</a:t>
            </a:r>
          </a:p>
          <a:p>
            <a:pPr marL="514350" indent="-514350">
              <a:buAutoNum type="arabicPeriod" startAt="5"/>
            </a:pPr>
            <a:r>
              <a:rPr lang="en-US" sz="2600" dirty="0" smtClean="0"/>
              <a:t>Uprisings of 1648 – 1653, or the </a:t>
            </a:r>
            <a:r>
              <a:rPr lang="en-US" sz="2600" dirty="0" err="1" smtClean="0"/>
              <a:t>Fronde</a:t>
            </a:r>
            <a:endParaRPr lang="en-US" sz="2600" dirty="0" smtClean="0"/>
          </a:p>
          <a:p>
            <a:pPr marL="514350" indent="-514350">
              <a:buAutoNum type="arabicPeriod" startAt="5"/>
            </a:pPr>
            <a:r>
              <a:rPr lang="en-US" sz="2600" dirty="0" smtClean="0"/>
              <a:t>Rebellion died down with King Louis XIV (1651)</a:t>
            </a:r>
          </a:p>
          <a:p>
            <a:pPr marL="514350" indent="-514350">
              <a:buAutoNum type="arabicPeriod" startAt="5"/>
            </a:pPr>
            <a:endParaRPr lang="en-US" sz="2600" dirty="0"/>
          </a:p>
        </p:txBody>
      </p:sp>
    </p:spTree>
    <p:extLst>
      <p:ext uri="{BB962C8B-B14F-4D97-AF65-F5344CB8AC3E}">
        <p14:creationId xmlns:p14="http://schemas.microsoft.com/office/powerpoint/2010/main" val="2576327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Absolutism in France and Spain</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Louis XIV and Absolutism</a:t>
            </a:r>
          </a:p>
          <a:p>
            <a:pPr marL="514350" indent="-514350">
              <a:buAutoNum type="arabicPeriod"/>
            </a:pPr>
            <a:r>
              <a:rPr lang="en-US" sz="2600" dirty="0" smtClean="0"/>
              <a:t>Louis XIV (r. 1643 – 1715)</a:t>
            </a:r>
          </a:p>
          <a:p>
            <a:pPr marL="514350" indent="-514350">
              <a:buAutoNum type="arabicPeriod"/>
            </a:pPr>
            <a:r>
              <a:rPr lang="en-US" sz="2600" dirty="0" smtClean="0"/>
              <a:t>Divine right of kings</a:t>
            </a:r>
            <a:endParaRPr lang="en-US" sz="2600" dirty="0"/>
          </a:p>
          <a:p>
            <a:pPr marL="514350" indent="-514350">
              <a:buAutoNum type="arabicPeriod"/>
            </a:pPr>
            <a:r>
              <a:rPr lang="en-US" sz="2600" dirty="0" smtClean="0"/>
              <a:t>Title of the “Sun King”</a:t>
            </a:r>
          </a:p>
          <a:p>
            <a:pPr marL="514350" indent="-514350">
              <a:buAutoNum type="arabicPeriod"/>
            </a:pPr>
            <a:r>
              <a:rPr lang="en-US" sz="2600" dirty="0" smtClean="0"/>
              <a:t>Ruled through several councils of state; never called a meeting of the Estates General</a:t>
            </a:r>
          </a:p>
          <a:p>
            <a:pPr marL="514350" indent="-514350">
              <a:buAutoNum type="arabicPeriod"/>
            </a:pPr>
            <a:r>
              <a:rPr lang="en-US" sz="2600" dirty="0" smtClean="0"/>
              <a:t>Revoked the Edict of Nantes in 1685</a:t>
            </a:r>
          </a:p>
          <a:p>
            <a:pPr marL="514350" indent="-514350">
              <a:buAutoNum type="arabicPeriod"/>
            </a:pPr>
            <a:endParaRPr lang="en-US" sz="2600" dirty="0" smtClean="0"/>
          </a:p>
        </p:txBody>
      </p:sp>
    </p:spTree>
    <p:extLst>
      <p:ext uri="{BB962C8B-B14F-4D97-AF65-F5344CB8AC3E}">
        <p14:creationId xmlns:p14="http://schemas.microsoft.com/office/powerpoint/2010/main" val="2528704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ortrait of Louis XIV in 1701. "/>
          <p:cNvPicPr>
            <a:picLocks noChangeAspect="1"/>
          </p:cNvPicPr>
          <p:nvPr/>
        </p:nvPicPr>
        <p:blipFill>
          <a:blip r:embed="rId3"/>
          <a:stretch>
            <a:fillRect/>
          </a:stretch>
        </p:blipFill>
        <p:spPr>
          <a:xfrm>
            <a:off x="2417064" y="112776"/>
            <a:ext cx="4309872" cy="6632448"/>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Absolutism in France and Spain</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Life at Versailles</a:t>
            </a:r>
          </a:p>
          <a:p>
            <a:pPr marL="514350" indent="-514350">
              <a:buAutoNum type="arabicPeriod"/>
            </a:pPr>
            <a:r>
              <a:rPr lang="en-US" sz="2600" dirty="0" smtClean="0"/>
              <a:t>Louis moved the court to Versailles (1682)</a:t>
            </a:r>
          </a:p>
          <a:p>
            <a:pPr marL="514350" indent="-514350">
              <a:buAutoNum type="arabicPeriod"/>
            </a:pPr>
            <a:r>
              <a:rPr lang="en-US" sz="2600" dirty="0" smtClean="0"/>
              <a:t>Elaborate etiquette rituals</a:t>
            </a:r>
          </a:p>
          <a:p>
            <a:pPr marL="514350" indent="-514350">
              <a:buAutoNum type="arabicPeriod"/>
            </a:pPr>
            <a:r>
              <a:rPr lang="en-US" sz="2600" dirty="0" smtClean="0"/>
              <a:t>Women and the patronage system</a:t>
            </a:r>
          </a:p>
          <a:p>
            <a:pPr marL="514350" indent="-514350">
              <a:buAutoNum type="arabicPeriod"/>
            </a:pPr>
            <a:r>
              <a:rPr lang="en-US" sz="2600" dirty="0" smtClean="0"/>
              <a:t>French classicism</a:t>
            </a:r>
          </a:p>
          <a:p>
            <a:pPr marL="514350" indent="-514350">
              <a:buAutoNum type="arabicPeriod"/>
            </a:pPr>
            <a:r>
              <a:rPr lang="en-US" sz="2600" dirty="0" smtClean="0"/>
              <a:t>French culture inspired a cosmopolitan Europe</a:t>
            </a:r>
          </a:p>
          <a:p>
            <a:pPr marL="514350" indent="-514350">
              <a:buAutoNum type="arabicPeriod"/>
            </a:pPr>
            <a:endParaRPr lang="en-US" sz="2600" dirty="0"/>
          </a:p>
        </p:txBody>
      </p:sp>
    </p:spTree>
    <p:extLst>
      <p:ext uri="{BB962C8B-B14F-4D97-AF65-F5344CB8AC3E}">
        <p14:creationId xmlns:p14="http://schemas.microsoft.com/office/powerpoint/2010/main" val="39495722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Prince Eugene's Summer Palace in Vienna."/>
          <p:cNvPicPr>
            <a:picLocks noChangeAspect="1"/>
          </p:cNvPicPr>
          <p:nvPr/>
        </p:nvPicPr>
        <p:blipFill>
          <a:blip r:embed="rId3"/>
          <a:stretch>
            <a:fillRect/>
          </a:stretch>
        </p:blipFill>
        <p:spPr>
          <a:xfrm>
            <a:off x="304800" y="1392935"/>
            <a:ext cx="8534400" cy="4072128"/>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ainting of Louis XIV leading a tour of the extensive grounds at Versailles. "/>
          <p:cNvPicPr>
            <a:picLocks noChangeAspect="1"/>
          </p:cNvPicPr>
          <p:nvPr/>
        </p:nvPicPr>
        <p:blipFill>
          <a:blip r:embed="rId3"/>
          <a:stretch>
            <a:fillRect/>
          </a:stretch>
        </p:blipFill>
        <p:spPr>
          <a:xfrm>
            <a:off x="1749551" y="185927"/>
            <a:ext cx="5644896" cy="6486144"/>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black and white drawing of the plans for the expansive Palace of Schonbrunn in 1700. "/>
          <p:cNvPicPr>
            <a:picLocks noChangeAspect="1"/>
          </p:cNvPicPr>
          <p:nvPr/>
        </p:nvPicPr>
        <p:blipFill>
          <a:blip r:embed="rId3"/>
          <a:stretch>
            <a:fillRect/>
          </a:stretch>
        </p:blipFill>
        <p:spPr>
          <a:xfrm>
            <a:off x="304800" y="502920"/>
            <a:ext cx="8534400" cy="585216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fe at the French Royal Court King Louis XIV receives foreign ambassadors to celebrate a peace treaty. The king grandly occupied the center of his court, which in turn served as the pinnacle for the French people and, at the height of his glory, for all of Europe."/>
          <p:cNvPicPr>
            <a:picLocks noChangeAspect="1"/>
          </p:cNvPicPr>
          <p:nvPr/>
        </p:nvPicPr>
        <p:blipFill>
          <a:blip r:embed="rId3"/>
          <a:stretch>
            <a:fillRect/>
          </a:stretch>
        </p:blipFill>
        <p:spPr>
          <a:xfrm>
            <a:off x="618744" y="185927"/>
            <a:ext cx="7906512" cy="6486144"/>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Absolutism in France and Spain</a:t>
            </a:r>
            <a:endParaRPr lang="en-US" dirty="0"/>
          </a:p>
        </p:txBody>
      </p:sp>
      <p:sp>
        <p:nvSpPr>
          <p:cNvPr id="3" name="Content Placeholder 2"/>
          <p:cNvSpPr>
            <a:spLocks noGrp="1"/>
          </p:cNvSpPr>
          <p:nvPr>
            <p:ph idx="1"/>
          </p:nvPr>
        </p:nvSpPr>
        <p:spPr/>
        <p:txBody>
          <a:bodyPr/>
          <a:lstStyle/>
          <a:p>
            <a:pPr marL="514350" indent="-514350">
              <a:buAutoNum type="alphaUcPeriod" startAt="4"/>
            </a:pPr>
            <a:r>
              <a:rPr lang="en-US" sz="2600" b="1" dirty="0" smtClean="0"/>
              <a:t>The French Economic Policy of Mercantilism</a:t>
            </a:r>
          </a:p>
          <a:p>
            <a:pPr marL="514350" indent="-514350">
              <a:buAutoNum type="arabicPeriod"/>
            </a:pPr>
            <a:r>
              <a:rPr lang="en-US" sz="2600" dirty="0" smtClean="0"/>
              <a:t>Jean-Baptiste Colbert (1619 – 1683)</a:t>
            </a:r>
          </a:p>
          <a:p>
            <a:pPr marL="514350" indent="-514350">
              <a:buAutoNum type="arabicPeriod"/>
            </a:pPr>
            <a:r>
              <a:rPr lang="en-US" sz="2600" dirty="0" smtClean="0"/>
              <a:t>Mercantilism</a:t>
            </a:r>
          </a:p>
          <a:p>
            <a:pPr marL="514350" indent="-514350">
              <a:buAutoNum type="arabicPeriod"/>
            </a:pPr>
            <a:r>
              <a:rPr lang="en-US" sz="2600" dirty="0" smtClean="0"/>
              <a:t>Decreased imports and increased exports</a:t>
            </a:r>
          </a:p>
          <a:p>
            <a:pPr marL="514350" indent="-514350">
              <a:buAutoNum type="arabicPeriod"/>
            </a:pPr>
            <a:r>
              <a:rPr lang="en-US" sz="2600" dirty="0" smtClean="0"/>
              <a:t>Sent colonists to Quebec</a:t>
            </a:r>
          </a:p>
          <a:p>
            <a:pPr marL="514350" indent="-514350">
              <a:buAutoNum type="arabicPeriod"/>
            </a:pPr>
            <a:r>
              <a:rPr lang="en-US" sz="2600" dirty="0" smtClean="0"/>
              <a:t>French explorers claimed “Louisiana”</a:t>
            </a:r>
          </a:p>
          <a:p>
            <a:pPr marL="514350" indent="-514350">
              <a:buAutoNum type="arabicPeriod"/>
            </a:pPr>
            <a:r>
              <a:rPr lang="en-US" sz="2600" dirty="0" smtClean="0"/>
              <a:t>Massive tax increases</a:t>
            </a:r>
          </a:p>
          <a:p>
            <a:pPr marL="514350" indent="-514350">
              <a:buAutoNum type="arabicPeriod"/>
            </a:pPr>
            <a:endParaRPr lang="en-US" sz="2600" dirty="0"/>
          </a:p>
        </p:txBody>
      </p:sp>
    </p:spTree>
    <p:extLst>
      <p:ext uri="{BB962C8B-B14F-4D97-AF65-F5344CB8AC3E}">
        <p14:creationId xmlns:p14="http://schemas.microsoft.com/office/powerpoint/2010/main" val="2661562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Absolutism in France and Spain</a:t>
            </a:r>
            <a:endParaRPr lang="en-US" dirty="0"/>
          </a:p>
        </p:txBody>
      </p:sp>
      <p:sp>
        <p:nvSpPr>
          <p:cNvPr id="3" name="Content Placeholder 2"/>
          <p:cNvSpPr>
            <a:spLocks noGrp="1"/>
          </p:cNvSpPr>
          <p:nvPr>
            <p:ph idx="1"/>
          </p:nvPr>
        </p:nvSpPr>
        <p:spPr>
          <a:xfrm>
            <a:off x="685800" y="1938130"/>
            <a:ext cx="7772400" cy="4807226"/>
          </a:xfrm>
        </p:spPr>
        <p:txBody>
          <a:bodyPr/>
          <a:lstStyle/>
          <a:p>
            <a:pPr marL="514350" indent="-514350">
              <a:buAutoNum type="alphaUcPeriod" startAt="5"/>
            </a:pPr>
            <a:r>
              <a:rPr lang="en-US" sz="2600" b="1" dirty="0" smtClean="0"/>
              <a:t>Louis XIV’s Wars</a:t>
            </a:r>
          </a:p>
          <a:p>
            <a:pPr marL="514350" indent="-514350">
              <a:buAutoNum type="arabicPeriod"/>
            </a:pPr>
            <a:r>
              <a:rPr lang="en-US" sz="2600" kern="1200" dirty="0" smtClean="0">
                <a:ea typeface="Verdana" panose="020B0604030504040204" pitchFamily="34" charset="0"/>
                <a:cs typeface="Verdana" panose="020B0604030504040204" pitchFamily="34" charset="0"/>
              </a:rPr>
              <a:t>Professional army owned by French state</a:t>
            </a:r>
          </a:p>
          <a:p>
            <a:pPr marL="514350" indent="-514350">
              <a:buAutoNum type="arabicPeriod"/>
            </a:pPr>
            <a:r>
              <a:rPr lang="en-US" sz="2600" kern="1200" dirty="0" smtClean="0">
                <a:ea typeface="Verdana" panose="020B0604030504040204" pitchFamily="34" charset="0"/>
                <a:cs typeface="Verdana" panose="020B0604030504040204" pitchFamily="34" charset="0"/>
              </a:rPr>
              <a:t>Goal to expand France</a:t>
            </a:r>
          </a:p>
          <a:p>
            <a:pPr marL="514350" indent="-514350">
              <a:buAutoNum type="arabicPeriod"/>
            </a:pPr>
            <a:r>
              <a:rPr lang="en-US" sz="2600" kern="1200" dirty="0" smtClean="0">
                <a:ea typeface="Verdana" panose="020B0604030504040204" pitchFamily="34" charset="0"/>
                <a:cs typeface="Verdana" panose="020B0604030504040204" pitchFamily="34" charset="0"/>
              </a:rPr>
              <a:t>Devaluation of French currency and new taxes</a:t>
            </a:r>
          </a:p>
          <a:p>
            <a:pPr marL="514350" indent="-514350">
              <a:buAutoNum type="arabicPeriod"/>
            </a:pPr>
            <a:r>
              <a:rPr lang="en-US" sz="2600" kern="1200" dirty="0" smtClean="0">
                <a:ea typeface="Verdana" panose="020B0604030504040204" pitchFamily="34" charset="0"/>
                <a:cs typeface="Verdana" panose="020B0604030504040204" pitchFamily="34" charset="0"/>
              </a:rPr>
              <a:t>Spanish King Charles II bequeathed the Spanish empire to Philip of </a:t>
            </a:r>
            <a:r>
              <a:rPr lang="en-US" sz="2600" kern="1200" dirty="0" smtClean="0">
                <a:ea typeface="Verdana" panose="020B0604030504040204" pitchFamily="34" charset="0"/>
                <a:cs typeface="Verdana" panose="020B0604030504040204" pitchFamily="34" charset="0"/>
              </a:rPr>
              <a:t>Anjou</a:t>
            </a:r>
            <a:endParaRPr lang="en-US" sz="2600" kern="1200" dirty="0" smtClean="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314383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Absolutism in France and Spain</a:t>
            </a:r>
            <a:endParaRPr lang="en-US" dirty="0"/>
          </a:p>
        </p:txBody>
      </p:sp>
      <p:sp>
        <p:nvSpPr>
          <p:cNvPr id="3" name="Content Placeholder 2"/>
          <p:cNvSpPr>
            <a:spLocks noGrp="1"/>
          </p:cNvSpPr>
          <p:nvPr>
            <p:ph idx="1"/>
          </p:nvPr>
        </p:nvSpPr>
        <p:spPr>
          <a:xfrm>
            <a:off x="685800" y="1938130"/>
            <a:ext cx="7772400" cy="4807226"/>
          </a:xfrm>
        </p:spPr>
        <p:txBody>
          <a:bodyPr/>
          <a:lstStyle/>
          <a:p>
            <a:pPr marL="514350" indent="-514350">
              <a:buAutoNum type="alphaUcPeriod" startAt="5"/>
            </a:pPr>
            <a:r>
              <a:rPr lang="en-US" sz="2600" b="1" dirty="0" smtClean="0"/>
              <a:t>Louis XIV’s Wars</a:t>
            </a:r>
          </a:p>
          <a:p>
            <a:pPr marL="514350" indent="-514350">
              <a:buFont typeface="+mj-lt"/>
              <a:buAutoNum type="arabicPeriod" startAt="5"/>
            </a:pPr>
            <a:r>
              <a:rPr lang="en-US" sz="2600" kern="1200" dirty="0" smtClean="0">
                <a:ea typeface="Verdana" panose="020B0604030504040204" pitchFamily="34" charset="0"/>
                <a:cs typeface="Verdana" panose="020B0604030504040204" pitchFamily="34" charset="0"/>
              </a:rPr>
              <a:t>Violation </a:t>
            </a:r>
            <a:r>
              <a:rPr lang="en-US" sz="2600" kern="1200" dirty="0" smtClean="0">
                <a:ea typeface="Verdana" panose="020B0604030504040204" pitchFamily="34" charset="0"/>
                <a:cs typeface="Verdana" panose="020B0604030504040204" pitchFamily="34" charset="0"/>
              </a:rPr>
              <a:t>of prior treaty</a:t>
            </a:r>
          </a:p>
          <a:p>
            <a:pPr marL="514350" indent="-514350">
              <a:buAutoNum type="arabicPeriod" startAt="5"/>
            </a:pPr>
            <a:r>
              <a:rPr lang="en-US" sz="2600" kern="1200" dirty="0" smtClean="0">
                <a:ea typeface="Verdana" panose="020B0604030504040204" pitchFamily="34" charset="0"/>
                <a:cs typeface="Verdana" panose="020B0604030504040204" pitchFamily="34" charset="0"/>
              </a:rPr>
              <a:t>War of the Spanish Succession (1701 – 1713)</a:t>
            </a:r>
          </a:p>
          <a:p>
            <a:pPr marL="514350" indent="-514350">
              <a:buAutoNum type="arabicPeriod" startAt="5"/>
            </a:pPr>
            <a:r>
              <a:rPr lang="en-US" sz="2600" kern="1200" dirty="0" smtClean="0">
                <a:ea typeface="Verdana" panose="020B0604030504040204" pitchFamily="34" charset="0"/>
                <a:cs typeface="Verdana" panose="020B0604030504040204" pitchFamily="34" charset="0"/>
              </a:rPr>
              <a:t>The Peace of Utrecht (1713)</a:t>
            </a:r>
          </a:p>
          <a:p>
            <a:pPr marL="514350" indent="-514350">
              <a:buAutoNum type="arabicPeriod" startAt="5"/>
            </a:pPr>
            <a:r>
              <a:rPr lang="en-US" sz="2600" dirty="0" smtClean="0">
                <a:ea typeface="Verdana" panose="020B0604030504040204" pitchFamily="34" charset="0"/>
                <a:cs typeface="Verdana" panose="020B0604030504040204" pitchFamily="34" charset="0"/>
              </a:rPr>
              <a:t>France on the brink of bankruptcy</a:t>
            </a:r>
            <a:endParaRPr lang="en-US" sz="2600"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255475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acquisitions of Louis XIV from 1668 to 1713. In 1668, he gained two small plots north of Paris. In 1678, he added four more small plots north of Paris and the Franche Comte. In 1713, he added two more tiny plots --one within his own borders and another along the southeastern border of France. "/>
          <p:cNvPicPr>
            <a:picLocks noChangeAspect="1"/>
          </p:cNvPicPr>
          <p:nvPr/>
        </p:nvPicPr>
        <p:blipFill>
          <a:blip r:embed="rId3"/>
          <a:stretch>
            <a:fillRect/>
          </a:stretch>
        </p:blipFill>
        <p:spPr>
          <a:xfrm>
            <a:off x="2438400" y="265176"/>
            <a:ext cx="4267200" cy="6327648"/>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Europe after the Peace of Utrecht in 1715. The map shows the holdings of Spanish Bourbon lands, French Bourbon lands, Austrian Hapsburg lands, Prussian lands, Great Britain, and the Russian Empire as well as the boundary of the Holy Roman Empire. &#10;The map shows Spain losing Portugal and some of its smaller European lands. It is confined to Spain and the Balearic Islands. France is confined to France. Austrian Hapsburg lands include Sardinia, Milan, the southern half of Italy, Hungary, Transylvania, Croatia, Slavonia, Bohemia, Austria, Silesia, and some parts along the French border in Germany. Prussian lands include East Prussia, Brandenburg-Prussia, a few small plots in Saxony, and a few small plots near the Netherlands. Great Britain is confined to the British Isles of Scotland, Ireland, and England. The Russian Empire borders Poland and Ukraine and stretched eastward. An inset map shows British, French, and Spanish claims in the Americas. Spanish claims include Florida and Central America. British claims include the 13 colonies along the eastern coast of North America and the area around the Hudson Bay in Canada. French claims include the area around the Great Lakes and much of the continent of North America, called Louisiana at the time.&#10;"/>
          <p:cNvPicPr>
            <a:picLocks noChangeAspect="1"/>
          </p:cNvPicPr>
          <p:nvPr/>
        </p:nvPicPr>
        <p:blipFill>
          <a:blip r:embed="rId2"/>
          <a:stretch>
            <a:fillRect/>
          </a:stretch>
        </p:blipFill>
        <p:spPr>
          <a:xfrm>
            <a:off x="304800" y="368808"/>
            <a:ext cx="8534400" cy="6120384"/>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Absolutism in France and Spain</a:t>
            </a:r>
            <a:endParaRPr lang="en-US" dirty="0"/>
          </a:p>
        </p:txBody>
      </p:sp>
      <p:sp>
        <p:nvSpPr>
          <p:cNvPr id="3" name="Content Placeholder 2"/>
          <p:cNvSpPr>
            <a:spLocks noGrp="1"/>
          </p:cNvSpPr>
          <p:nvPr>
            <p:ph idx="1"/>
          </p:nvPr>
        </p:nvSpPr>
        <p:spPr/>
        <p:txBody>
          <a:bodyPr/>
          <a:lstStyle/>
          <a:p>
            <a:pPr marL="514350" indent="-514350">
              <a:buAutoNum type="alphaUcPeriod" startAt="6"/>
            </a:pPr>
            <a:r>
              <a:rPr lang="en-US" sz="2600" b="1" dirty="0" smtClean="0"/>
              <a:t>The Decline of Absolutist Spain in the Seventeenth Century</a:t>
            </a:r>
          </a:p>
          <a:p>
            <a:pPr marL="514350" indent="-514350">
              <a:buAutoNum type="arabicPeriod"/>
            </a:pPr>
            <a:r>
              <a:rPr lang="en-US" sz="2600" dirty="0"/>
              <a:t>C</a:t>
            </a:r>
            <a:r>
              <a:rPr lang="en-US" sz="2600" dirty="0" smtClean="0"/>
              <a:t>ompetition and depleted silver resources</a:t>
            </a:r>
          </a:p>
          <a:p>
            <a:pPr marL="514350" indent="-514350">
              <a:buAutoNum type="arabicPeriod"/>
            </a:pPr>
            <a:r>
              <a:rPr lang="en-US" sz="2600" dirty="0" smtClean="0"/>
              <a:t>Spain bankrupt; national credit collapsed</a:t>
            </a:r>
          </a:p>
          <a:p>
            <a:pPr marL="514350" indent="-514350">
              <a:buAutoNum type="arabicPeriod"/>
            </a:pPr>
            <a:r>
              <a:rPr lang="en-US" sz="2600" dirty="0" smtClean="0"/>
              <a:t>Manufacturing and commerce shrank</a:t>
            </a:r>
          </a:p>
          <a:p>
            <a:pPr marL="514350" indent="-514350">
              <a:buAutoNum type="arabicPeriod"/>
            </a:pPr>
            <a:r>
              <a:rPr lang="en-US" sz="2600" dirty="0" smtClean="0"/>
              <a:t>Decline in agricultural </a:t>
            </a:r>
            <a:r>
              <a:rPr lang="en-US" sz="2600" dirty="0" smtClean="0"/>
              <a:t>productivity</a:t>
            </a:r>
            <a:endParaRPr lang="en-US" sz="2600" dirty="0" smtClean="0"/>
          </a:p>
        </p:txBody>
      </p:sp>
    </p:spTree>
    <p:extLst>
      <p:ext uri="{BB962C8B-B14F-4D97-AF65-F5344CB8AC3E}">
        <p14:creationId xmlns:p14="http://schemas.microsoft.com/office/powerpoint/2010/main" val="1607796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Absolutism in France and Spain</a:t>
            </a:r>
            <a:endParaRPr lang="en-US" dirty="0"/>
          </a:p>
        </p:txBody>
      </p:sp>
      <p:sp>
        <p:nvSpPr>
          <p:cNvPr id="3" name="Content Placeholder 2"/>
          <p:cNvSpPr>
            <a:spLocks noGrp="1"/>
          </p:cNvSpPr>
          <p:nvPr>
            <p:ph idx="1"/>
          </p:nvPr>
        </p:nvSpPr>
        <p:spPr/>
        <p:txBody>
          <a:bodyPr/>
          <a:lstStyle/>
          <a:p>
            <a:pPr marL="514350" indent="-514350">
              <a:buAutoNum type="alphaUcPeriod" startAt="6"/>
            </a:pPr>
            <a:r>
              <a:rPr lang="en-US" sz="2600" b="1" dirty="0" smtClean="0"/>
              <a:t>The Decline of Absolutist Spain in the Seventeenth Century</a:t>
            </a:r>
          </a:p>
          <a:p>
            <a:pPr marL="514350" indent="-514350">
              <a:buFont typeface="+mj-lt"/>
              <a:buAutoNum type="arabicPeriod" startAt="5"/>
            </a:pPr>
            <a:r>
              <a:rPr lang="en-US" sz="2600" dirty="0" smtClean="0"/>
              <a:t>Revolts </a:t>
            </a:r>
            <a:r>
              <a:rPr lang="en-US" sz="2600" dirty="0" smtClean="0"/>
              <a:t>in Catalonia and Portugal</a:t>
            </a:r>
          </a:p>
          <a:p>
            <a:pPr marL="514350" indent="-514350">
              <a:buAutoNum type="arabicPeriod" startAt="5"/>
            </a:pPr>
            <a:r>
              <a:rPr lang="en-US" sz="2600" dirty="0" smtClean="0"/>
              <a:t>Treaty of the Pyrenees of 1659</a:t>
            </a:r>
          </a:p>
          <a:p>
            <a:pPr marL="514350" indent="-514350">
              <a:buAutoNum type="arabicPeriod" startAt="5"/>
            </a:pPr>
            <a:r>
              <a:rPr lang="en-US" sz="2600" dirty="0" smtClean="0"/>
              <a:t>Independence of Portugal in 1688</a:t>
            </a:r>
          </a:p>
        </p:txBody>
      </p:sp>
    </p:spTree>
    <p:extLst>
      <p:ext uri="{BB962C8B-B14F-4D97-AF65-F5344CB8AC3E}">
        <p14:creationId xmlns:p14="http://schemas.microsoft.com/office/powerpoint/2010/main" val="31174795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ainting of Charles II and his wife kneeling before the Eucharist at an ornate altar with a painting of the Virgin Mary and baby Jesus above it. "/>
          <p:cNvPicPr>
            <a:picLocks noChangeAspect="1"/>
          </p:cNvPicPr>
          <p:nvPr/>
        </p:nvPicPr>
        <p:blipFill>
          <a:blip r:embed="rId2"/>
          <a:stretch>
            <a:fillRect/>
          </a:stretch>
        </p:blipFill>
        <p:spPr>
          <a:xfrm>
            <a:off x="2255520" y="185927"/>
            <a:ext cx="4632960" cy="6486144"/>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III. Absolutism in Austria and Prussia</a:t>
            </a:r>
            <a:endParaRPr lang="en-US" sz="3600" b="1" dirty="0">
              <a:latin typeface="+mn-lt"/>
            </a:endParaRPr>
          </a:p>
        </p:txBody>
      </p:sp>
      <p:sp>
        <p:nvSpPr>
          <p:cNvPr id="3" name="Content Placeholder 2"/>
          <p:cNvSpPr>
            <a:spLocks noGrp="1"/>
          </p:cNvSpPr>
          <p:nvPr>
            <p:ph idx="1"/>
          </p:nvPr>
        </p:nvSpPr>
        <p:spPr>
          <a:xfrm>
            <a:off x="685800" y="1981200"/>
            <a:ext cx="8153400" cy="4114800"/>
          </a:xfrm>
        </p:spPr>
        <p:txBody>
          <a:bodyPr/>
          <a:lstStyle/>
          <a:p>
            <a:pPr marL="514350" indent="-514350">
              <a:buAutoNum type="alphaUcPeriod"/>
            </a:pPr>
            <a:r>
              <a:rPr lang="en-US" sz="2600" b="1" dirty="0" smtClean="0"/>
              <a:t>The Return of Serfdom in the East</a:t>
            </a:r>
          </a:p>
          <a:p>
            <a:pPr marL="514350" indent="-514350">
              <a:buAutoNum type="arabicPeriod"/>
            </a:pPr>
            <a:r>
              <a:rPr lang="en-US" sz="2600" dirty="0" smtClean="0"/>
              <a:t>Peasants in Eastern Europe restricted from moving</a:t>
            </a:r>
          </a:p>
          <a:p>
            <a:pPr marL="514350" indent="-514350">
              <a:buAutoNum type="arabicPeriod"/>
            </a:pPr>
            <a:r>
              <a:rPr lang="en-US" sz="2600" dirty="0" smtClean="0"/>
              <a:t>The power of the lord in serfs’ everyday lives</a:t>
            </a:r>
          </a:p>
          <a:p>
            <a:pPr marL="514350" indent="-514350">
              <a:buAutoNum type="arabicPeriod"/>
            </a:pPr>
            <a:r>
              <a:rPr lang="en-US" sz="2600" dirty="0" smtClean="0"/>
              <a:t>Growth of commercial agriculture</a:t>
            </a:r>
          </a:p>
          <a:p>
            <a:pPr marL="514350" indent="-514350">
              <a:buAutoNum type="arabicPeriod"/>
            </a:pPr>
            <a:r>
              <a:rPr lang="en-US" sz="2600" dirty="0" smtClean="0"/>
              <a:t>Eastern landlords sold surplus directly to foreign merchants, bypassing local towns</a:t>
            </a:r>
          </a:p>
          <a:p>
            <a:pPr marL="514350" indent="-514350">
              <a:buAutoNum type="arabicPeriod"/>
            </a:pPr>
            <a:r>
              <a:rPr lang="en-US" sz="2600" dirty="0" smtClean="0"/>
              <a:t>Eastern towns lost their medieval right of refuge</a:t>
            </a:r>
          </a:p>
          <a:p>
            <a:pPr marL="514350" indent="-514350">
              <a:buAutoNum type="arabicPeriod"/>
            </a:pPr>
            <a:r>
              <a:rPr lang="en-US" sz="2600" dirty="0" smtClean="0"/>
              <a:t>Population in towns declined greatly</a:t>
            </a:r>
            <a:endParaRPr lang="en-US" sz="2600" dirty="0"/>
          </a:p>
        </p:txBody>
      </p:sp>
    </p:spTree>
    <p:extLst>
      <p:ext uri="{BB962C8B-B14F-4D97-AF65-F5344CB8AC3E}">
        <p14:creationId xmlns:p14="http://schemas.microsoft.com/office/powerpoint/2010/main" val="42703844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Absolutism in Austria and Prussia</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The Austrian Habsburgs</a:t>
            </a:r>
          </a:p>
          <a:p>
            <a:pPr marL="514350" indent="-514350">
              <a:buAutoNum type="arabicPeriod"/>
            </a:pPr>
            <a:r>
              <a:rPr lang="en-US" sz="2600" dirty="0" smtClean="0"/>
              <a:t>Impoverished from the Thirty Years’ War</a:t>
            </a:r>
          </a:p>
          <a:p>
            <a:pPr marL="514350" indent="-514350">
              <a:buAutoNum type="arabicPeriod"/>
            </a:pPr>
            <a:r>
              <a:rPr lang="en-US" sz="2600" dirty="0" smtClean="0"/>
              <a:t>Focused inward and eastward</a:t>
            </a:r>
          </a:p>
          <a:p>
            <a:pPr marL="514350" indent="-514350">
              <a:buAutoNum type="arabicPeriod"/>
            </a:pPr>
            <a:r>
              <a:rPr lang="en-US" sz="2600" dirty="0" smtClean="0"/>
              <a:t>Ferdinand II (r. 1619 – 1637)</a:t>
            </a:r>
          </a:p>
          <a:p>
            <a:pPr marL="514350" indent="-514350">
              <a:buAutoNum type="arabicPeriod"/>
            </a:pPr>
            <a:r>
              <a:rPr lang="en-US" sz="2600" dirty="0" smtClean="0"/>
              <a:t>Direct rule over Bohemia</a:t>
            </a:r>
          </a:p>
          <a:p>
            <a:pPr marL="514350" indent="-514350">
              <a:buAutoNum type="arabicPeriod"/>
            </a:pPr>
            <a:r>
              <a:rPr lang="en-US" sz="2600" dirty="0" smtClean="0"/>
              <a:t>Ferdinand III (r. 1637 – 1657)</a:t>
            </a:r>
          </a:p>
          <a:p>
            <a:pPr marL="514350" indent="-514350">
              <a:buAutoNum type="arabicPeriod"/>
            </a:pPr>
            <a:r>
              <a:rPr lang="en-US" sz="2600" dirty="0" smtClean="0"/>
              <a:t>Pushed out the Ottomans</a:t>
            </a:r>
          </a:p>
          <a:p>
            <a:pPr marL="514350" indent="-514350">
              <a:buAutoNum type="arabicPeriod"/>
            </a:pPr>
            <a:r>
              <a:rPr lang="en-US" sz="2600" dirty="0" smtClean="0"/>
              <a:t>Hungarian nobles revolted</a:t>
            </a:r>
          </a:p>
          <a:p>
            <a:pPr marL="514350" indent="-514350">
              <a:buAutoNum type="arabicPeriod"/>
            </a:pPr>
            <a:endParaRPr lang="en-US" sz="2600" dirty="0"/>
          </a:p>
        </p:txBody>
      </p:sp>
    </p:spTree>
    <p:extLst>
      <p:ext uri="{BB962C8B-B14F-4D97-AF65-F5344CB8AC3E}">
        <p14:creationId xmlns:p14="http://schemas.microsoft.com/office/powerpoint/2010/main" val="88097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 Seventeenth-Century Crisis and Rebuilding</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The Social Order and Peasant Life</a:t>
            </a:r>
          </a:p>
          <a:p>
            <a:pPr marL="514350" indent="-514350">
              <a:buAutoNum type="arabicPeriod"/>
            </a:pPr>
            <a:r>
              <a:rPr lang="en-US" sz="2600" dirty="0" smtClean="0"/>
              <a:t>Monarchs</a:t>
            </a:r>
          </a:p>
          <a:p>
            <a:pPr marL="514350" indent="-514350">
              <a:buAutoNum type="arabicPeriod"/>
            </a:pPr>
            <a:r>
              <a:rPr lang="en-US" sz="2600" dirty="0" smtClean="0"/>
              <a:t>Clergy, nobles</a:t>
            </a:r>
          </a:p>
          <a:p>
            <a:pPr marL="514350" indent="-514350">
              <a:buAutoNum type="arabicPeriod"/>
            </a:pPr>
            <a:r>
              <a:rPr lang="en-US" sz="2600" dirty="0" smtClean="0"/>
              <a:t>Merchants</a:t>
            </a:r>
          </a:p>
          <a:p>
            <a:pPr marL="514350" indent="-514350">
              <a:buAutoNum type="arabicPeriod"/>
            </a:pPr>
            <a:r>
              <a:rPr lang="en-US" sz="2600" dirty="0" smtClean="0"/>
              <a:t>Peasants and artisans</a:t>
            </a:r>
          </a:p>
          <a:p>
            <a:pPr marL="514350" indent="-514350">
              <a:buAutoNum type="arabicPeriod"/>
            </a:pPr>
            <a:r>
              <a:rPr lang="en-US" sz="2600" dirty="0" smtClean="0"/>
              <a:t>Independent farmers, then small landowners and tenant farmers</a:t>
            </a:r>
          </a:p>
          <a:p>
            <a:pPr marL="514350" indent="-514350">
              <a:buAutoNum type="arabicPeriod"/>
            </a:pPr>
            <a:r>
              <a:rPr lang="en-US" sz="2600" dirty="0" smtClean="0"/>
              <a:t>Villagers (laborers and servants)</a:t>
            </a:r>
          </a:p>
          <a:p>
            <a:pPr marL="514350" indent="-514350">
              <a:buAutoNum type="arabicPeriod"/>
            </a:pPr>
            <a:endParaRPr lang="en-US" sz="2600" dirty="0" smtClean="0"/>
          </a:p>
          <a:p>
            <a:pPr marL="514350" indent="-514350">
              <a:buAutoNum type="arabicPeriod"/>
            </a:pPr>
            <a:endParaRPr lang="en-US" sz="2600" dirty="0"/>
          </a:p>
        </p:txBody>
      </p:sp>
    </p:spTree>
    <p:extLst>
      <p:ext uri="{BB962C8B-B14F-4D97-AF65-F5344CB8AC3E}">
        <p14:creationId xmlns:p14="http://schemas.microsoft.com/office/powerpoint/2010/main" val="2631669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Absolutism in Austria and Prussia</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Prussia in the Seventeenth Century</a:t>
            </a:r>
          </a:p>
          <a:p>
            <a:pPr marL="514350" indent="-514350">
              <a:buAutoNum type="arabicPeriod"/>
            </a:pPr>
            <a:r>
              <a:rPr lang="en-US" sz="2600" dirty="0" smtClean="0"/>
              <a:t>Frederick William, the “Great Elector”</a:t>
            </a:r>
          </a:p>
          <a:p>
            <a:pPr marL="514350" indent="-514350">
              <a:buAutoNum type="arabicPeriod"/>
            </a:pPr>
            <a:r>
              <a:rPr lang="en-US" sz="2600" dirty="0" smtClean="0"/>
              <a:t>The Junkers</a:t>
            </a:r>
          </a:p>
          <a:p>
            <a:pPr marL="514350" indent="-514350">
              <a:buAutoNum type="arabicPeriod"/>
            </a:pPr>
            <a:r>
              <a:rPr lang="en-US" sz="2600" dirty="0" smtClean="0"/>
              <a:t>Junkers accepted taxation without consent in exchange for authority over serfs</a:t>
            </a:r>
          </a:p>
          <a:p>
            <a:pPr marL="514350" indent="-514350">
              <a:buAutoNum type="arabicPeriod"/>
            </a:pPr>
            <a:r>
              <a:rPr lang="en-US" sz="2600" dirty="0" smtClean="0"/>
              <a:t>The king eliminated Prussian cities from the estates</a:t>
            </a:r>
          </a:p>
          <a:p>
            <a:pPr marL="514350" indent="-514350">
              <a:buAutoNum type="arabicPeriod"/>
            </a:pPr>
            <a:r>
              <a:rPr lang="en-US" sz="2600" dirty="0" smtClean="0"/>
              <a:t>Estates’ power declined, state revenue tripled</a:t>
            </a:r>
          </a:p>
          <a:p>
            <a:pPr marL="514350" indent="-514350">
              <a:buAutoNum type="arabicPeriod"/>
            </a:pPr>
            <a:r>
              <a:rPr lang="en-US" sz="2600" dirty="0" smtClean="0"/>
              <a:t>Frederick I, King of Prussia (1701)</a:t>
            </a:r>
            <a:endParaRPr lang="en-US" sz="2600" dirty="0"/>
          </a:p>
        </p:txBody>
      </p:sp>
    </p:spTree>
    <p:extLst>
      <p:ext uri="{BB962C8B-B14F-4D97-AF65-F5344CB8AC3E}">
        <p14:creationId xmlns:p14="http://schemas.microsoft.com/office/powerpoint/2010/main" val="4957696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growth of Austria and Brandenburg-Prussia to 1748. &#10;In 1648 at the end of the Thirty Years' War, Austrian territory included Austria, Bohemia, Silesia, Moravia, Styria, Carinthia, Tyrol, and Breisgau. Austrian acquisitions by the end of the Turkish Wars in 1699 included Transylvania, Hungary, and Slavonia. Austrian lands expanded even further when it had a decisive victory over the Ottoman Empire in 1718, gaining the lands of Serbia, Banat, and part of Wallachia. Prussian territory at Great Elector's accession in 1640 included Brandenburg, Prussia, and small portions of Cleve. Prussia expanded its territory with acquisitions by 1688 when the Great Elector died. These included Magdeburg and Eastern Pomerania. The boundary of the Holy Roman Empire included Austrian-held Austria, Bohemia, Silesia, Moravia, Styria, Carinthia, Carniola, Tyrol, and Breisgau, as well as Lower Palatinate, Upper Palatinate, Bavaria, Saxony, Mark, Cleve, Ravensburg, Magdeburg, Brandenbrug, Eastern Pomerania, and the Spanish Netherlands. "/>
          <p:cNvPicPr>
            <a:picLocks noChangeAspect="1"/>
          </p:cNvPicPr>
          <p:nvPr/>
        </p:nvPicPr>
        <p:blipFill>
          <a:blip r:embed="rId3"/>
          <a:stretch>
            <a:fillRect/>
          </a:stretch>
        </p:blipFill>
        <p:spPr>
          <a:xfrm>
            <a:off x="304800" y="202692"/>
            <a:ext cx="8534400" cy="6452616"/>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Absolutism in Austria and Prussia</a:t>
            </a:r>
            <a:endParaRPr lang="en-US" dirty="0"/>
          </a:p>
        </p:txBody>
      </p:sp>
      <p:sp>
        <p:nvSpPr>
          <p:cNvPr id="3" name="Content Placeholder 2"/>
          <p:cNvSpPr>
            <a:spLocks noGrp="1"/>
          </p:cNvSpPr>
          <p:nvPr>
            <p:ph idx="1"/>
          </p:nvPr>
        </p:nvSpPr>
        <p:spPr/>
        <p:txBody>
          <a:bodyPr/>
          <a:lstStyle/>
          <a:p>
            <a:pPr marL="514350" indent="-514350">
              <a:buAutoNum type="alphaUcPeriod" startAt="4"/>
            </a:pPr>
            <a:r>
              <a:rPr lang="en-US" sz="2600" b="1" dirty="0" smtClean="0"/>
              <a:t>The Consolidation of Prussian Absolutism</a:t>
            </a:r>
          </a:p>
          <a:p>
            <a:pPr marL="514350" indent="-514350">
              <a:buAutoNum type="arabicPeriod"/>
            </a:pPr>
            <a:r>
              <a:rPr lang="en-US" sz="2600" dirty="0" smtClean="0"/>
              <a:t>“The Soldiers’ King” (r. 1713 – 1740)</a:t>
            </a:r>
          </a:p>
          <a:p>
            <a:pPr marL="514350" indent="-514350">
              <a:buAutoNum type="arabicPeriod"/>
            </a:pPr>
            <a:r>
              <a:rPr lang="en-US" sz="2600" dirty="0" smtClean="0"/>
              <a:t>Bureaucracy; best army in Europe</a:t>
            </a:r>
          </a:p>
          <a:p>
            <a:pPr marL="514350" indent="-514350">
              <a:buAutoNum type="arabicPeriod"/>
            </a:pPr>
            <a:r>
              <a:rPr lang="en-US" sz="2600" dirty="0" smtClean="0"/>
              <a:t>Expansion of the army through conscription</a:t>
            </a:r>
          </a:p>
          <a:p>
            <a:pPr marL="514350" indent="-514350">
              <a:buAutoNum type="arabicPeriod"/>
            </a:pPr>
            <a:r>
              <a:rPr lang="en-US" sz="2600" dirty="0" smtClean="0"/>
              <a:t>King enlisted the Junkers to lead the army</a:t>
            </a:r>
          </a:p>
          <a:p>
            <a:pPr marL="514350" indent="-514350">
              <a:buAutoNum type="arabicPeriod"/>
            </a:pPr>
            <a:r>
              <a:rPr lang="en-US" sz="2600" dirty="0" smtClean="0"/>
              <a:t>Foundations for a rigid and militaristic country</a:t>
            </a:r>
          </a:p>
          <a:p>
            <a:pPr marL="514350" indent="-514350">
              <a:buAutoNum type="arabicPeriod"/>
            </a:pPr>
            <a:endParaRPr lang="en-US" sz="2600" dirty="0"/>
          </a:p>
        </p:txBody>
      </p:sp>
    </p:spTree>
    <p:extLst>
      <p:ext uri="{BB962C8B-B14F-4D97-AF65-F5344CB8AC3E}">
        <p14:creationId xmlns:p14="http://schemas.microsoft.com/office/powerpoint/2010/main" val="3330632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ortrait of a Prussian giant grenadier. "/>
          <p:cNvPicPr>
            <a:picLocks noChangeAspect="1"/>
          </p:cNvPicPr>
          <p:nvPr/>
        </p:nvPicPr>
        <p:blipFill>
          <a:blip r:embed="rId3"/>
          <a:stretch>
            <a:fillRect/>
          </a:stretch>
        </p:blipFill>
        <p:spPr>
          <a:xfrm>
            <a:off x="2438400" y="185927"/>
            <a:ext cx="4267200" cy="6486144"/>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IV. The Development of Russia and the Ottoman Empire</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Mongol Rule in Russia and the Rise of Moscow</a:t>
            </a:r>
          </a:p>
          <a:p>
            <a:pPr marL="514350" indent="-514350">
              <a:buAutoNum type="arabicPeriod"/>
            </a:pPr>
            <a:r>
              <a:rPr lang="en-US" sz="2600" dirty="0" smtClean="0"/>
              <a:t>Mongols conquered </a:t>
            </a:r>
            <a:r>
              <a:rPr lang="en-US" sz="2600" dirty="0" err="1" smtClean="0"/>
              <a:t>Kievan</a:t>
            </a:r>
            <a:r>
              <a:rPr lang="en-US" sz="2600" dirty="0" smtClean="0"/>
              <a:t> </a:t>
            </a:r>
            <a:r>
              <a:rPr lang="en-US" sz="2600" dirty="0" err="1" smtClean="0"/>
              <a:t>Rus</a:t>
            </a:r>
            <a:endParaRPr lang="en-US" sz="2600" dirty="0" smtClean="0"/>
          </a:p>
          <a:p>
            <a:pPr marL="514350" indent="-514350">
              <a:buAutoNum type="arabicPeriod"/>
            </a:pPr>
            <a:r>
              <a:rPr lang="en-US" sz="2600" dirty="0" smtClean="0"/>
              <a:t>Ivan the Great (r. 1462 – 1505)</a:t>
            </a:r>
          </a:p>
          <a:p>
            <a:pPr marL="514350" indent="-514350">
              <a:buAutoNum type="arabicPeriod"/>
            </a:pPr>
            <a:r>
              <a:rPr lang="en-US" sz="2600" dirty="0" smtClean="0"/>
              <a:t>Autonomy of Moscow</a:t>
            </a:r>
          </a:p>
          <a:p>
            <a:pPr marL="514350" indent="-514350">
              <a:buAutoNum type="arabicPeriod"/>
            </a:pPr>
            <a:r>
              <a:rPr lang="en-US" sz="2600" dirty="0" smtClean="0"/>
              <a:t>Moscow modeled on Mongol institutions</a:t>
            </a:r>
          </a:p>
          <a:p>
            <a:pPr marL="514350" indent="-514350">
              <a:buAutoNum type="arabicPeriod"/>
            </a:pPr>
            <a:r>
              <a:rPr lang="en-US" sz="2600" dirty="0" smtClean="0"/>
              <a:t>Princes of Moscow took the title of tsar</a:t>
            </a:r>
          </a:p>
          <a:p>
            <a:pPr marL="514350" indent="-514350">
              <a:buAutoNum type="arabicPeriod"/>
            </a:pPr>
            <a:r>
              <a:rPr lang="en-US" sz="2600" dirty="0" smtClean="0"/>
              <a:t>Received support from Orthodox clergy</a:t>
            </a:r>
            <a:endParaRPr lang="en-US" sz="2600" dirty="0"/>
          </a:p>
        </p:txBody>
      </p:sp>
    </p:spTree>
    <p:extLst>
      <p:ext uri="{BB962C8B-B14F-4D97-AF65-F5344CB8AC3E}">
        <p14:creationId xmlns:p14="http://schemas.microsoft.com/office/powerpoint/2010/main" val="30489014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The Development of Russia and the Ottoman Empire</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Building the Russian Empire</a:t>
            </a:r>
          </a:p>
          <a:p>
            <a:pPr marL="514350" indent="-514350">
              <a:buAutoNum type="arabicPeriod"/>
            </a:pPr>
            <a:r>
              <a:rPr lang="en-US" sz="2600" dirty="0" smtClean="0"/>
              <a:t>Ivan the Terrible (r. 1533 – 1584)</a:t>
            </a:r>
          </a:p>
          <a:p>
            <a:pPr marL="514350" indent="-514350">
              <a:buAutoNum type="arabicPeriod"/>
            </a:pPr>
            <a:r>
              <a:rPr lang="en-US" sz="2600" dirty="0" smtClean="0"/>
              <a:t>Defeated the remnants of Mongol power</a:t>
            </a:r>
          </a:p>
          <a:p>
            <a:pPr marL="514350" indent="-514350">
              <a:buAutoNum type="arabicPeriod"/>
            </a:pPr>
            <a:r>
              <a:rPr lang="en-US" sz="2600" dirty="0"/>
              <a:t>T</a:t>
            </a:r>
            <a:r>
              <a:rPr lang="en-US" sz="2600" dirty="0" smtClean="0"/>
              <a:t>he Cossacks</a:t>
            </a:r>
          </a:p>
          <a:p>
            <a:pPr marL="514350" indent="-514350">
              <a:buAutoNum type="arabicPeriod"/>
            </a:pPr>
            <a:r>
              <a:rPr lang="en-US" sz="2600" dirty="0" smtClean="0"/>
              <a:t>Ivan tied peasants more firmly to the land</a:t>
            </a:r>
          </a:p>
          <a:p>
            <a:pPr marL="514350" indent="-514350">
              <a:buAutoNum type="arabicPeriod"/>
            </a:pPr>
            <a:r>
              <a:rPr lang="en-US" sz="2600" dirty="0" smtClean="0"/>
              <a:t>Checked the growth of Russian middle classes</a:t>
            </a:r>
          </a:p>
          <a:p>
            <a:pPr marL="0" indent="0">
              <a:buNone/>
            </a:pPr>
            <a:endParaRPr lang="en-US" sz="2600" dirty="0"/>
          </a:p>
        </p:txBody>
      </p:sp>
    </p:spTree>
    <p:extLst>
      <p:ext uri="{BB962C8B-B14F-4D97-AF65-F5344CB8AC3E}">
        <p14:creationId xmlns:p14="http://schemas.microsoft.com/office/powerpoint/2010/main" val="35599514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The Development of Russia and the Ottoman Empire</a:t>
            </a:r>
            <a:endParaRPr lang="en-US" dirty="0"/>
          </a:p>
        </p:txBody>
      </p:sp>
      <p:sp>
        <p:nvSpPr>
          <p:cNvPr id="3" name="Content Placeholder 2"/>
          <p:cNvSpPr>
            <a:spLocks noGrp="1"/>
          </p:cNvSpPr>
          <p:nvPr>
            <p:ph idx="1"/>
          </p:nvPr>
        </p:nvSpPr>
        <p:spPr/>
        <p:txBody>
          <a:bodyPr/>
          <a:lstStyle/>
          <a:p>
            <a:pPr marL="514350" lvl="0" indent="-514350">
              <a:buFontTx/>
              <a:buAutoNum type="alphaUcPeriod" startAt="2"/>
            </a:pPr>
            <a:r>
              <a:rPr lang="en-US" sz="2600" b="1" dirty="0">
                <a:solidFill>
                  <a:srgbClr val="000000"/>
                </a:solidFill>
              </a:rPr>
              <a:t>Building the Russian Empire</a:t>
            </a:r>
          </a:p>
          <a:p>
            <a:pPr marL="0" indent="0">
              <a:buNone/>
            </a:pPr>
            <a:r>
              <a:rPr lang="en-US" sz="2600" dirty="0"/>
              <a:t>6</a:t>
            </a:r>
            <a:r>
              <a:rPr lang="en-US" sz="2600" dirty="0" smtClean="0"/>
              <a:t>. The “Time of Troubles” (1598 – 1613)</a:t>
            </a:r>
          </a:p>
          <a:p>
            <a:pPr marL="0" indent="0">
              <a:buNone/>
            </a:pPr>
            <a:r>
              <a:rPr lang="en-US" sz="2600" dirty="0" smtClean="0"/>
              <a:t>7. Nobles crushed peasant rebellion</a:t>
            </a:r>
          </a:p>
          <a:p>
            <a:pPr marL="514350" indent="-514350">
              <a:buAutoNum type="arabicPeriod" startAt="8"/>
            </a:pPr>
            <a:r>
              <a:rPr lang="en-US" sz="2600" dirty="0" smtClean="0"/>
              <a:t>Gained land in Ukraine, conquest of Siberia</a:t>
            </a:r>
          </a:p>
          <a:p>
            <a:pPr marL="514350" indent="-514350">
              <a:buAutoNum type="arabicPeriod" startAt="8"/>
            </a:pPr>
            <a:r>
              <a:rPr lang="en-US" sz="2600" dirty="0" smtClean="0"/>
              <a:t>Russian imperialist expansion to the east</a:t>
            </a:r>
          </a:p>
          <a:p>
            <a:pPr marL="514350" indent="-514350">
              <a:buAutoNum type="arabicPeriod" startAt="8"/>
            </a:pPr>
            <a:r>
              <a:rPr lang="en-US" sz="2600" dirty="0" smtClean="0"/>
              <a:t>Social and religious uprisings continued</a:t>
            </a:r>
          </a:p>
          <a:p>
            <a:pPr marL="514350" indent="-514350">
              <a:buAutoNum type="arabicPeriod" startAt="8"/>
            </a:pPr>
            <a:r>
              <a:rPr lang="en-US" sz="2600" dirty="0" smtClean="0"/>
              <a:t>The Cossack </a:t>
            </a:r>
            <a:r>
              <a:rPr lang="en-US" sz="2600" dirty="0" err="1" smtClean="0"/>
              <a:t>Stenka</a:t>
            </a:r>
            <a:r>
              <a:rPr lang="en-US" sz="2600" dirty="0" smtClean="0"/>
              <a:t> </a:t>
            </a:r>
            <a:r>
              <a:rPr lang="en-US" sz="2600" dirty="0" err="1" smtClean="0"/>
              <a:t>Razin</a:t>
            </a:r>
            <a:r>
              <a:rPr lang="en-US" sz="2600" dirty="0" smtClean="0"/>
              <a:t> (1670)</a:t>
            </a:r>
          </a:p>
          <a:p>
            <a:pPr marL="514350" indent="-514350">
              <a:buAutoNum type="arabicPeriod" startAt="8"/>
            </a:pPr>
            <a:endParaRPr lang="en-US" sz="2600" dirty="0"/>
          </a:p>
        </p:txBody>
      </p:sp>
    </p:spTree>
    <p:extLst>
      <p:ext uri="{BB962C8B-B14F-4D97-AF65-F5344CB8AC3E}">
        <p14:creationId xmlns:p14="http://schemas.microsoft.com/office/powerpoint/2010/main" val="16808092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expansion of Russia to 1725. &#10;The map begins with Moscow in 1300 and shows expansive gains eastward to the Ural Mountains by 1505. By 1584, Russia had expanded into the areas of the Cossacks. By 1725, they pushed their borders to Finland and Poland-Lithuania and expanded into the territory between 1505 Russia and the Cossacks. "/>
          <p:cNvPicPr>
            <a:picLocks noChangeAspect="1"/>
          </p:cNvPicPr>
          <p:nvPr/>
        </p:nvPicPr>
        <p:blipFill>
          <a:blip r:embed="rId3"/>
          <a:stretch>
            <a:fillRect/>
          </a:stretch>
        </p:blipFill>
        <p:spPr>
          <a:xfrm>
            <a:off x="2438400" y="265176"/>
            <a:ext cx="4267200" cy="6327648"/>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black and white drawing of a Russian peasant pulling a sled with his wares through a neighborhood where people are trading for goods. "/>
          <p:cNvPicPr>
            <a:picLocks noChangeAspect="1"/>
          </p:cNvPicPr>
          <p:nvPr/>
        </p:nvPicPr>
        <p:blipFill>
          <a:blip r:embed="rId3"/>
          <a:stretch>
            <a:fillRect/>
          </a:stretch>
        </p:blipFill>
        <p:spPr>
          <a:xfrm>
            <a:off x="633984" y="192023"/>
            <a:ext cx="7876032" cy="6473952"/>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The Development of Russia and the Ottoman Empire</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The Reforms of Peter the Great</a:t>
            </a:r>
          </a:p>
          <a:p>
            <a:pPr marL="514350" indent="-514350">
              <a:buAutoNum type="arabicPeriod"/>
            </a:pPr>
            <a:r>
              <a:rPr lang="en-US" sz="2600" dirty="0" smtClean="0"/>
              <a:t>Peter the Great (r. 1682 – 1725) </a:t>
            </a:r>
          </a:p>
          <a:p>
            <a:pPr marL="514350" indent="-514350">
              <a:buAutoNum type="arabicPeriod"/>
            </a:pPr>
            <a:r>
              <a:rPr lang="en-US" sz="2600" dirty="0" smtClean="0"/>
              <a:t>Great Northern War (1700 – 1721)</a:t>
            </a:r>
          </a:p>
          <a:p>
            <a:pPr marL="514350" indent="-514350">
              <a:buAutoNum type="arabicPeriod"/>
            </a:pPr>
            <a:r>
              <a:rPr lang="en-US" sz="2600" dirty="0" smtClean="0"/>
              <a:t>Russian victory in 1721</a:t>
            </a:r>
          </a:p>
          <a:p>
            <a:pPr marL="514350" indent="-514350">
              <a:buAutoNum type="arabicPeriod"/>
            </a:pPr>
            <a:r>
              <a:rPr lang="en-US" sz="2600" dirty="0" smtClean="0"/>
              <a:t>St. Petersburg</a:t>
            </a:r>
          </a:p>
          <a:p>
            <a:pPr marL="514350" indent="-514350">
              <a:buAutoNum type="arabicPeriod"/>
            </a:pPr>
            <a:r>
              <a:rPr lang="en-US" sz="2600" dirty="0" smtClean="0"/>
              <a:t>Modernization and westernization</a:t>
            </a:r>
          </a:p>
          <a:p>
            <a:pPr marL="514350" indent="-514350">
              <a:buAutoNum type="arabicPeriod"/>
            </a:pPr>
            <a:r>
              <a:rPr lang="en-US" sz="2600" dirty="0" smtClean="0"/>
              <a:t>Increased bonds of serfdom</a:t>
            </a:r>
          </a:p>
          <a:p>
            <a:pPr marL="514350" indent="-514350">
              <a:buAutoNum type="arabicPeriod"/>
            </a:pPr>
            <a:endParaRPr lang="en-US" sz="2600" dirty="0"/>
          </a:p>
        </p:txBody>
      </p:sp>
    </p:spTree>
    <p:extLst>
      <p:ext uri="{BB962C8B-B14F-4D97-AF65-F5344CB8AC3E}">
        <p14:creationId xmlns:p14="http://schemas.microsoft.com/office/powerpoint/2010/main" val="2404754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ainting of peasants working the land with their farm animals. "/>
          <p:cNvPicPr>
            <a:picLocks noChangeAspect="1"/>
          </p:cNvPicPr>
          <p:nvPr/>
        </p:nvPicPr>
        <p:blipFill>
          <a:blip r:embed="rId3"/>
          <a:stretch>
            <a:fillRect/>
          </a:stretch>
        </p:blipFill>
        <p:spPr>
          <a:xfrm>
            <a:off x="478535" y="185927"/>
            <a:ext cx="8186928" cy="6486144"/>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colorful portrait of Peter the Great. "/>
          <p:cNvPicPr>
            <a:picLocks noChangeAspect="1"/>
          </p:cNvPicPr>
          <p:nvPr/>
        </p:nvPicPr>
        <p:blipFill>
          <a:blip r:embed="rId3"/>
          <a:stretch>
            <a:fillRect/>
          </a:stretch>
        </p:blipFill>
        <p:spPr>
          <a:xfrm>
            <a:off x="670559" y="192023"/>
            <a:ext cx="7802880" cy="6473952"/>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colorful illustration of Peter the Great cutting a man's very long beard. "/>
          <p:cNvPicPr>
            <a:picLocks noChangeAspect="1"/>
          </p:cNvPicPr>
          <p:nvPr/>
        </p:nvPicPr>
        <p:blipFill>
          <a:blip r:embed="rId3"/>
          <a:stretch>
            <a:fillRect/>
          </a:stretch>
        </p:blipFill>
        <p:spPr>
          <a:xfrm>
            <a:off x="2206751" y="192023"/>
            <a:ext cx="4730496" cy="6473952"/>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The Development of Russia and the Ottoman Empire</a:t>
            </a:r>
            <a:endParaRPr lang="en-US" dirty="0"/>
          </a:p>
        </p:txBody>
      </p:sp>
      <p:sp>
        <p:nvSpPr>
          <p:cNvPr id="3" name="Content Placeholder 2"/>
          <p:cNvSpPr>
            <a:spLocks noGrp="1"/>
          </p:cNvSpPr>
          <p:nvPr>
            <p:ph idx="1"/>
          </p:nvPr>
        </p:nvSpPr>
        <p:spPr>
          <a:xfrm>
            <a:off x="685800" y="1981200"/>
            <a:ext cx="8166652" cy="4114800"/>
          </a:xfrm>
        </p:spPr>
        <p:txBody>
          <a:bodyPr/>
          <a:lstStyle/>
          <a:p>
            <a:pPr marL="514350" indent="-514350">
              <a:buAutoNum type="alphaUcPeriod" startAt="4"/>
            </a:pPr>
            <a:r>
              <a:rPr lang="en-US" sz="2600" b="1" dirty="0" smtClean="0"/>
              <a:t>The Ottoman Empire</a:t>
            </a:r>
          </a:p>
          <a:p>
            <a:pPr marL="514350" indent="-514350">
              <a:buAutoNum type="arabicPeriod"/>
            </a:pPr>
            <a:r>
              <a:rPr lang="en-US" sz="2600" dirty="0" smtClean="0"/>
              <a:t>Conquering warriors of Central Asia, settled in present-day Turkey</a:t>
            </a:r>
            <a:endParaRPr lang="en-US" sz="2600" dirty="0"/>
          </a:p>
          <a:p>
            <a:pPr marL="514350" indent="-514350">
              <a:buAutoNum type="arabicPeriod"/>
            </a:pPr>
            <a:r>
              <a:rPr lang="en-US" sz="2600" dirty="0" smtClean="0"/>
              <a:t>No hereditary nobility or private landed property</a:t>
            </a:r>
          </a:p>
          <a:p>
            <a:pPr marL="514350" indent="-514350">
              <a:buAutoNum type="arabicPeriod"/>
            </a:pPr>
            <a:r>
              <a:rPr lang="en-US" sz="2600" dirty="0" smtClean="0"/>
              <a:t>Levied a “tax” of male children on conquered populations every year</a:t>
            </a:r>
          </a:p>
          <a:p>
            <a:pPr marL="514350" indent="-514350">
              <a:buAutoNum type="arabicPeriod"/>
            </a:pPr>
            <a:r>
              <a:rPr lang="en-US" sz="2600" dirty="0" smtClean="0"/>
              <a:t>Talented slaves rose to the top of the bureaucracy</a:t>
            </a:r>
          </a:p>
          <a:p>
            <a:pPr marL="514350" indent="-514350">
              <a:buAutoNum type="arabicPeriod"/>
            </a:pPr>
            <a:r>
              <a:rPr lang="en-US" sz="2600" dirty="0" smtClean="0"/>
              <a:t>Less fortuned joined the sultan’s army</a:t>
            </a:r>
          </a:p>
        </p:txBody>
      </p:sp>
    </p:spTree>
    <p:extLst>
      <p:ext uri="{BB962C8B-B14F-4D97-AF65-F5344CB8AC3E}">
        <p14:creationId xmlns:p14="http://schemas.microsoft.com/office/powerpoint/2010/main" val="13286254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The Development of Russia and the Ottoman Empire</a:t>
            </a:r>
            <a:endParaRPr lang="en-US" dirty="0"/>
          </a:p>
        </p:txBody>
      </p:sp>
      <p:sp>
        <p:nvSpPr>
          <p:cNvPr id="3" name="Content Placeholder 2"/>
          <p:cNvSpPr>
            <a:spLocks noGrp="1"/>
          </p:cNvSpPr>
          <p:nvPr>
            <p:ph idx="1"/>
          </p:nvPr>
        </p:nvSpPr>
        <p:spPr/>
        <p:txBody>
          <a:bodyPr/>
          <a:lstStyle/>
          <a:p>
            <a:pPr marL="514350" lvl="0" indent="-514350">
              <a:buFontTx/>
              <a:buAutoNum type="alphaUcPeriod" startAt="4"/>
            </a:pPr>
            <a:r>
              <a:rPr lang="en-US" sz="2600" b="1" dirty="0">
                <a:solidFill>
                  <a:srgbClr val="000000"/>
                </a:solidFill>
              </a:rPr>
              <a:t>The Ottoman Empire</a:t>
            </a:r>
          </a:p>
          <a:p>
            <a:pPr marL="514350" indent="-514350">
              <a:buAutoNum type="arabicPeriod" startAt="6"/>
            </a:pPr>
            <a:r>
              <a:rPr lang="en-US" sz="2600" dirty="0" smtClean="0"/>
              <a:t>Divided into religious communities, “millets”</a:t>
            </a:r>
          </a:p>
          <a:p>
            <a:pPr marL="514350" indent="-514350">
              <a:buAutoNum type="arabicPeriod" startAt="6"/>
            </a:pPr>
            <a:r>
              <a:rPr lang="en-US" sz="2600" dirty="0" smtClean="0"/>
              <a:t>Bond between ruling class and religious leaders</a:t>
            </a:r>
          </a:p>
          <a:p>
            <a:pPr marL="514350" indent="-514350">
              <a:buAutoNum type="arabicPeriod" startAt="6"/>
            </a:pPr>
            <a:r>
              <a:rPr lang="en-US" sz="2600" dirty="0" smtClean="0"/>
              <a:t>Wives and concubines of sultans</a:t>
            </a:r>
          </a:p>
          <a:p>
            <a:pPr marL="514350" indent="-514350">
              <a:buAutoNum type="arabicPeriod" startAt="6"/>
            </a:pPr>
            <a:r>
              <a:rPr lang="en-US" sz="2600" dirty="0" smtClean="0"/>
              <a:t>Sultan Suleiman married his concubine </a:t>
            </a:r>
            <a:r>
              <a:rPr lang="en-US" sz="2600" dirty="0" err="1"/>
              <a:t>Hürrem</a:t>
            </a:r>
            <a:r>
              <a:rPr lang="en-US" sz="2600" dirty="0" smtClean="0"/>
              <a:t>; imperial wives took on more power</a:t>
            </a:r>
          </a:p>
          <a:p>
            <a:pPr marL="514350" indent="-514350">
              <a:buAutoNum type="arabicPeriod" startAt="6"/>
            </a:pPr>
            <a:r>
              <a:rPr lang="en-US" sz="2600" dirty="0" smtClean="0"/>
              <a:t>Inexperienced sultans following Suleiman</a:t>
            </a:r>
          </a:p>
          <a:p>
            <a:pPr marL="514350" indent="-514350">
              <a:buAutoNum type="arabicPeriod" startAt="6"/>
            </a:pPr>
            <a:r>
              <a:rPr lang="en-US" sz="2600" dirty="0" smtClean="0"/>
              <a:t>The ceding of Hungary and Transylvania to the Austrian Habsburgs in 1699</a:t>
            </a:r>
          </a:p>
          <a:p>
            <a:pPr marL="514350" indent="-514350">
              <a:buAutoNum type="arabicPeriod" startAt="6"/>
            </a:pPr>
            <a:endParaRPr lang="en-US" sz="2600" dirty="0" smtClean="0"/>
          </a:p>
        </p:txBody>
      </p:sp>
    </p:spTree>
    <p:extLst>
      <p:ext uri="{BB962C8B-B14F-4D97-AF65-F5344CB8AC3E}">
        <p14:creationId xmlns:p14="http://schemas.microsoft.com/office/powerpoint/2010/main" val="42283628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Ottoman Empire at its height in 1566.&#10;The map shows the Ottoman state in 1500 as a small area around Bursa. By 1566 under Suleiman, it had expanded to include all of Anatolia, Mesopotamia, Montenegro, Palestine, and lands along the northern coast of Africa, including Egypt. Tributary states of the Sultan in 1566 included Tunisia, Georgia, Wallachia, Moldavia, Yedisan, Khanate of The Crimea, Transylvania, and Ottoman Hungary. By 1550, the Habsburg empire included Bohemia, Austria, Naples, Sicily, Sardinia, Tunis, and parts of France and Spain. &#10;"/>
          <p:cNvPicPr>
            <a:picLocks noChangeAspect="1"/>
          </p:cNvPicPr>
          <p:nvPr/>
        </p:nvPicPr>
        <p:blipFill>
          <a:blip r:embed="rId3"/>
          <a:stretch>
            <a:fillRect/>
          </a:stretch>
        </p:blipFill>
        <p:spPr>
          <a:xfrm>
            <a:off x="304800" y="283464"/>
            <a:ext cx="8534400" cy="6291072"/>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ortrait of Hurrem, wife of the Sultan. "/>
          <p:cNvPicPr>
            <a:picLocks noChangeAspect="1"/>
          </p:cNvPicPr>
          <p:nvPr/>
        </p:nvPicPr>
        <p:blipFill>
          <a:blip r:embed="rId3"/>
          <a:stretch>
            <a:fillRect/>
          </a:stretch>
        </p:blipFill>
        <p:spPr>
          <a:xfrm>
            <a:off x="2121407" y="185927"/>
            <a:ext cx="4901184" cy="6486144"/>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V. Constitutional Rule in England and the Dutch Republic </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rabicPeriod"/>
            </a:pPr>
            <a:r>
              <a:rPr lang="en-US" sz="2600" dirty="0" smtClean="0"/>
              <a:t>Constitutionalism</a:t>
            </a:r>
            <a:endParaRPr lang="en-US" sz="2600" dirty="0"/>
          </a:p>
          <a:p>
            <a:pPr marL="514350" indent="-514350">
              <a:buAutoNum type="arabicPeriod"/>
            </a:pPr>
            <a:r>
              <a:rPr lang="en-US" sz="2600" dirty="0" smtClean="0"/>
              <a:t>England’s constitutional monarchy established in 1688</a:t>
            </a:r>
          </a:p>
          <a:p>
            <a:pPr marL="514350" indent="-514350">
              <a:buAutoNum type="arabicPeriod"/>
            </a:pPr>
            <a:r>
              <a:rPr lang="en-US" sz="2600" dirty="0" smtClean="0"/>
              <a:t>Dutch adopted a republican government in 1648</a:t>
            </a:r>
          </a:p>
          <a:p>
            <a:pPr marL="514350" indent="-514350">
              <a:buAutoNum type="arabicPeriod"/>
            </a:pPr>
            <a:r>
              <a:rPr lang="en-US" sz="2600" dirty="0" smtClean="0"/>
              <a:t>Restraint of arbitrary power and the rule of law</a:t>
            </a:r>
          </a:p>
          <a:p>
            <a:pPr marL="514350" indent="-514350">
              <a:buAutoNum type="arabicPeriod"/>
            </a:pPr>
            <a:endParaRPr lang="en-US" sz="2600" dirty="0" smtClean="0"/>
          </a:p>
          <a:p>
            <a:pPr marL="514350" indent="-514350">
              <a:buAutoNum type="arabicPeriod"/>
            </a:pPr>
            <a:endParaRPr lang="en-US" sz="2600" dirty="0"/>
          </a:p>
        </p:txBody>
      </p:sp>
    </p:spTree>
    <p:extLst>
      <p:ext uri="{BB962C8B-B14F-4D97-AF65-F5344CB8AC3E}">
        <p14:creationId xmlns:p14="http://schemas.microsoft.com/office/powerpoint/2010/main" val="23752446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Constitutional Rule in England and the Dutch Republic </a:t>
            </a:r>
            <a:endParaRPr lang="en-US" dirty="0"/>
          </a:p>
        </p:txBody>
      </p:sp>
      <p:sp>
        <p:nvSpPr>
          <p:cNvPr id="3" name="Content Placeholder 2"/>
          <p:cNvSpPr>
            <a:spLocks noGrp="1"/>
          </p:cNvSpPr>
          <p:nvPr>
            <p:ph idx="1"/>
          </p:nvPr>
        </p:nvSpPr>
        <p:spPr/>
        <p:txBody>
          <a:bodyPr/>
          <a:lstStyle/>
          <a:p>
            <a:pPr marL="514350" indent="-514350">
              <a:buAutoNum type="alphaUcPeriod"/>
            </a:pPr>
            <a:r>
              <a:rPr lang="en-US" sz="2600" b="1" dirty="0" smtClean="0"/>
              <a:t>Religious Divides and Civil War</a:t>
            </a:r>
          </a:p>
          <a:p>
            <a:pPr marL="514350" indent="-514350">
              <a:buAutoNum type="arabicPeriod"/>
            </a:pPr>
            <a:r>
              <a:rPr lang="en-US" sz="2600" dirty="0" smtClean="0"/>
              <a:t>James I (r. 1603 – 1625)</a:t>
            </a:r>
          </a:p>
          <a:p>
            <a:pPr marL="514350" indent="-514350">
              <a:buAutoNum type="arabicPeriod"/>
            </a:pPr>
            <a:r>
              <a:rPr lang="en-US" sz="2600" dirty="0" smtClean="0"/>
              <a:t>The Crown vs. the House of Commons</a:t>
            </a:r>
          </a:p>
          <a:p>
            <a:pPr marL="514350" indent="-514350">
              <a:buAutoNum type="arabicPeriod"/>
            </a:pPr>
            <a:r>
              <a:rPr lang="en-US" sz="2600" dirty="0" smtClean="0"/>
              <a:t>Charles I attempted to govern without Parliament (1629 – 1640)</a:t>
            </a:r>
          </a:p>
          <a:p>
            <a:pPr marL="514350" indent="-514350">
              <a:buAutoNum type="arabicPeriod"/>
            </a:pPr>
            <a:r>
              <a:rPr lang="en-US" sz="2600" dirty="0" smtClean="0"/>
              <a:t>Religious issues</a:t>
            </a:r>
          </a:p>
          <a:p>
            <a:pPr marL="514350" indent="-514350">
              <a:buAutoNum type="arabicPeriod"/>
            </a:pPr>
            <a:r>
              <a:rPr lang="en-US" sz="2600" dirty="0" smtClean="0"/>
              <a:t>Charles I antagonized religious sentiments</a:t>
            </a:r>
          </a:p>
          <a:p>
            <a:pPr marL="514350" indent="-514350">
              <a:buAutoNum type="arabicPeriod"/>
            </a:pPr>
            <a:r>
              <a:rPr lang="en-US" sz="2600" dirty="0" smtClean="0"/>
              <a:t>The Triennial Act (1641)</a:t>
            </a:r>
          </a:p>
          <a:p>
            <a:pPr marL="514350" indent="-514350">
              <a:buAutoNum type="arabicPeriod"/>
            </a:pPr>
            <a:endParaRPr lang="en-US" sz="2600" dirty="0"/>
          </a:p>
        </p:txBody>
      </p:sp>
    </p:spTree>
    <p:extLst>
      <p:ext uri="{BB962C8B-B14F-4D97-AF65-F5344CB8AC3E}">
        <p14:creationId xmlns:p14="http://schemas.microsoft.com/office/powerpoint/2010/main" val="33621521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Constitutional Rule in England and the Dutch Republic </a:t>
            </a:r>
            <a:endParaRPr lang="en-US" dirty="0"/>
          </a:p>
        </p:txBody>
      </p:sp>
      <p:sp>
        <p:nvSpPr>
          <p:cNvPr id="3" name="Content Placeholder 2"/>
          <p:cNvSpPr>
            <a:spLocks noGrp="1"/>
          </p:cNvSpPr>
          <p:nvPr>
            <p:ph idx="1"/>
          </p:nvPr>
        </p:nvSpPr>
        <p:spPr/>
        <p:txBody>
          <a:bodyPr/>
          <a:lstStyle/>
          <a:p>
            <a:pPr marL="514350" lvl="0" indent="-514350">
              <a:buFontTx/>
              <a:buAutoNum type="alphaUcPeriod"/>
            </a:pPr>
            <a:r>
              <a:rPr lang="en-US" sz="2600" b="1" dirty="0">
                <a:solidFill>
                  <a:srgbClr val="000000"/>
                </a:solidFill>
              </a:rPr>
              <a:t>Religious Divides and Civil War</a:t>
            </a:r>
          </a:p>
          <a:p>
            <a:pPr marL="0" indent="0">
              <a:buNone/>
            </a:pPr>
            <a:r>
              <a:rPr lang="en-US" sz="2600" dirty="0" smtClean="0"/>
              <a:t>7. Catholic uprising in Ireland (1641)</a:t>
            </a:r>
          </a:p>
          <a:p>
            <a:pPr marL="0" indent="0">
              <a:buNone/>
            </a:pPr>
            <a:r>
              <a:rPr lang="en-US" sz="2600" dirty="0" smtClean="0"/>
              <a:t>8. The English Civil War (1642 – 1649)</a:t>
            </a:r>
          </a:p>
          <a:p>
            <a:pPr marL="0" indent="0">
              <a:buNone/>
            </a:pPr>
            <a:r>
              <a:rPr lang="en-US" sz="2600" dirty="0" smtClean="0"/>
              <a:t>9. Parliament’s New Model Army defeated the king’s armies in the summer of 1645</a:t>
            </a:r>
          </a:p>
          <a:p>
            <a:pPr marL="0" indent="0">
              <a:buNone/>
            </a:pPr>
            <a:r>
              <a:rPr lang="en-US" sz="2600" dirty="0" smtClean="0"/>
              <a:t>10. Charles refused to concede until forces under Oliver Cromwell captured him</a:t>
            </a:r>
          </a:p>
          <a:p>
            <a:pPr marL="0" indent="0">
              <a:buNone/>
            </a:pPr>
            <a:r>
              <a:rPr lang="en-US" sz="2600" dirty="0" smtClean="0"/>
              <a:t>11. “Rump Parliament” beheaded Charles in 1649</a:t>
            </a:r>
          </a:p>
          <a:p>
            <a:pPr marL="514350" indent="-514350">
              <a:buAutoNum type="arabicPeriod" startAt="6"/>
            </a:pPr>
            <a:endParaRPr lang="en-US" sz="2600" dirty="0"/>
          </a:p>
        </p:txBody>
      </p:sp>
    </p:spTree>
    <p:extLst>
      <p:ext uri="{BB962C8B-B14F-4D97-AF65-F5344CB8AC3E}">
        <p14:creationId xmlns:p14="http://schemas.microsoft.com/office/powerpoint/2010/main" val="27836707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ortrait of Charles I at a hunt with his horse and two servants. "/>
          <p:cNvPicPr>
            <a:picLocks noChangeAspect="1"/>
          </p:cNvPicPr>
          <p:nvPr/>
        </p:nvPicPr>
        <p:blipFill>
          <a:blip r:embed="rId3"/>
          <a:stretch>
            <a:fillRect/>
          </a:stretch>
        </p:blipFill>
        <p:spPr>
          <a:xfrm>
            <a:off x="2313432" y="185927"/>
            <a:ext cx="4517136" cy="6486144"/>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Seventeenth-Century Crisis and Rebuilding</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Famine and Economic Crisis</a:t>
            </a:r>
          </a:p>
          <a:p>
            <a:pPr marL="514350" indent="-514350">
              <a:buAutoNum type="arabicPeriod"/>
            </a:pPr>
            <a:r>
              <a:rPr lang="en-US" sz="2600" dirty="0" smtClean="0"/>
              <a:t>The “little ice age”</a:t>
            </a:r>
          </a:p>
          <a:p>
            <a:pPr marL="514350" indent="-514350">
              <a:buAutoNum type="arabicPeriod"/>
            </a:pPr>
            <a:r>
              <a:rPr lang="en-US" sz="2600" dirty="0" smtClean="0"/>
              <a:t>Recurrent famines</a:t>
            </a:r>
          </a:p>
          <a:p>
            <a:pPr marL="514350" indent="-514350">
              <a:buAutoNum type="arabicPeriod"/>
            </a:pPr>
            <a:r>
              <a:rPr lang="en-US" sz="2600" dirty="0" smtClean="0"/>
              <a:t>Industry suffered</a:t>
            </a:r>
          </a:p>
          <a:p>
            <a:pPr marL="514350" indent="-514350">
              <a:buAutoNum type="arabicPeriod"/>
            </a:pPr>
            <a:r>
              <a:rPr lang="en-US" sz="2600" dirty="0" smtClean="0"/>
              <a:t>Price of bread rose; women rioted</a:t>
            </a:r>
          </a:p>
          <a:p>
            <a:pPr marL="514350" indent="-514350">
              <a:buAutoNum type="arabicPeriod"/>
            </a:pPr>
            <a:r>
              <a:rPr lang="en-US" sz="2600" dirty="0" smtClean="0"/>
              <a:t>“Moral economy”</a:t>
            </a:r>
          </a:p>
        </p:txBody>
      </p:sp>
    </p:spTree>
    <p:extLst>
      <p:ext uri="{BB962C8B-B14F-4D97-AF65-F5344CB8AC3E}">
        <p14:creationId xmlns:p14="http://schemas.microsoft.com/office/powerpoint/2010/main" val="39411568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English Civil War from 1642-1649. &#10;The map shows that Parliamentarians controlled the area around London and Canterbury including as far west at Manchester. The rest of the country belonged to the Royalists. Major battles took place in 1645 at Naseby and Langport. &#10;"/>
          <p:cNvPicPr>
            <a:picLocks noChangeAspect="1"/>
          </p:cNvPicPr>
          <p:nvPr/>
        </p:nvPicPr>
        <p:blipFill>
          <a:blip r:embed="rId3"/>
          <a:stretch>
            <a:fillRect/>
          </a:stretch>
        </p:blipFill>
        <p:spPr>
          <a:xfrm>
            <a:off x="2438400" y="265176"/>
            <a:ext cx="4267200" cy="6327648"/>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Constitutional Rule in England and the Dutch Republic </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The Puritan Protectorate</a:t>
            </a:r>
          </a:p>
          <a:p>
            <a:pPr marL="514350" indent="-514350">
              <a:buAutoNum type="arabicPeriod"/>
            </a:pPr>
            <a:r>
              <a:rPr lang="en-US" sz="2600" dirty="0" smtClean="0"/>
              <a:t>Kingship abolished</a:t>
            </a:r>
          </a:p>
          <a:p>
            <a:pPr marL="514350" indent="-514350">
              <a:buAutoNum type="arabicPeriod"/>
            </a:pPr>
            <a:r>
              <a:rPr lang="en-US" sz="2600" dirty="0" smtClean="0"/>
              <a:t>Philosopher Thomas Hobbes (1588 – 1679)</a:t>
            </a:r>
          </a:p>
          <a:p>
            <a:pPr marL="514350" indent="-514350">
              <a:buAutoNum type="arabicPeriod"/>
            </a:pPr>
            <a:r>
              <a:rPr lang="en-US" sz="2600" i="1" dirty="0" smtClean="0"/>
              <a:t>Leviathan</a:t>
            </a:r>
            <a:r>
              <a:rPr lang="en-US" sz="2600" dirty="0" smtClean="0"/>
              <a:t> (1651)</a:t>
            </a:r>
          </a:p>
          <a:p>
            <a:pPr marL="514350" indent="-514350">
              <a:buAutoNum type="arabicPeriod"/>
            </a:pPr>
            <a:r>
              <a:rPr lang="en-US" sz="2600" dirty="0" smtClean="0"/>
              <a:t>The Protectorate (1653 – 1658) </a:t>
            </a:r>
          </a:p>
          <a:p>
            <a:pPr marL="514350" indent="-514350">
              <a:buAutoNum type="arabicPeriod"/>
            </a:pPr>
            <a:r>
              <a:rPr lang="en-US" sz="2600" dirty="0" smtClean="0"/>
              <a:t>Military dictatorship ruled by Cromwell</a:t>
            </a:r>
          </a:p>
          <a:p>
            <a:pPr marL="514350" indent="-514350">
              <a:buAutoNum type="arabicPeriod"/>
            </a:pPr>
            <a:r>
              <a:rPr lang="en-US" sz="2600" dirty="0" smtClean="0"/>
              <a:t>Cromwell dismissed Parliament in 1655</a:t>
            </a:r>
          </a:p>
          <a:p>
            <a:pPr marL="514350" indent="-514350">
              <a:buAutoNum type="arabicPeriod"/>
            </a:pPr>
            <a:endParaRPr lang="en-US" sz="2600" dirty="0" smtClean="0"/>
          </a:p>
        </p:txBody>
      </p:sp>
    </p:spTree>
    <p:extLst>
      <p:ext uri="{BB962C8B-B14F-4D97-AF65-F5344CB8AC3E}">
        <p14:creationId xmlns:p14="http://schemas.microsoft.com/office/powerpoint/2010/main" val="40408521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Constitutional Rule in England and the Dutch Republic </a:t>
            </a:r>
            <a:endParaRPr lang="en-US" dirty="0"/>
          </a:p>
        </p:txBody>
      </p:sp>
      <p:sp>
        <p:nvSpPr>
          <p:cNvPr id="3" name="Content Placeholder 2"/>
          <p:cNvSpPr>
            <a:spLocks noGrp="1"/>
          </p:cNvSpPr>
          <p:nvPr>
            <p:ph idx="1"/>
          </p:nvPr>
        </p:nvSpPr>
        <p:spPr/>
        <p:txBody>
          <a:bodyPr/>
          <a:lstStyle/>
          <a:p>
            <a:pPr marL="514350" lvl="0" indent="-514350">
              <a:buFontTx/>
              <a:buAutoNum type="alphaUcPeriod" startAt="2"/>
            </a:pPr>
            <a:r>
              <a:rPr lang="en-US" sz="2600" b="1" dirty="0">
                <a:solidFill>
                  <a:srgbClr val="000000"/>
                </a:solidFill>
              </a:rPr>
              <a:t>The Puritan Protectorate</a:t>
            </a:r>
          </a:p>
          <a:p>
            <a:pPr marL="0" indent="0">
              <a:buNone/>
            </a:pPr>
            <a:r>
              <a:rPr lang="en-US" sz="2600" dirty="0" smtClean="0"/>
              <a:t>7. Cromwell divided England into military districts</a:t>
            </a:r>
          </a:p>
          <a:p>
            <a:pPr marL="0" indent="0">
              <a:buNone/>
            </a:pPr>
            <a:r>
              <a:rPr lang="en-US" sz="2600" dirty="0" smtClean="0"/>
              <a:t>8. Led an army to reconquer Ireland in 1649</a:t>
            </a:r>
          </a:p>
          <a:p>
            <a:pPr marL="0" indent="0">
              <a:buNone/>
            </a:pPr>
            <a:r>
              <a:rPr lang="en-US" sz="2600" dirty="0" smtClean="0"/>
              <a:t>9. The English banned Catholicism in Ireland</a:t>
            </a:r>
          </a:p>
          <a:p>
            <a:pPr marL="0" indent="0">
              <a:buNone/>
            </a:pPr>
            <a:r>
              <a:rPr lang="en-US" sz="2600" dirty="0" smtClean="0"/>
              <a:t>10. Cromwell enforced a Navigation Act (1651)</a:t>
            </a:r>
          </a:p>
          <a:p>
            <a:pPr marL="0" indent="0">
              <a:buNone/>
            </a:pPr>
            <a:r>
              <a:rPr lang="en-US" sz="2600" dirty="0" smtClean="0"/>
              <a:t>11. Welcomed the immigration of Jews</a:t>
            </a:r>
          </a:p>
          <a:p>
            <a:pPr marL="0" indent="0">
              <a:buNone/>
            </a:pPr>
            <a:r>
              <a:rPr lang="en-US" sz="2600" dirty="0" smtClean="0"/>
              <a:t>12. Cromwell died in 1658; the English restored the monarchy in 1660</a:t>
            </a:r>
            <a:endParaRPr lang="en-US" sz="2600" dirty="0"/>
          </a:p>
        </p:txBody>
      </p:sp>
    </p:spTree>
    <p:extLst>
      <p:ext uri="{BB962C8B-B14F-4D97-AF65-F5344CB8AC3E}">
        <p14:creationId xmlns:p14="http://schemas.microsoft.com/office/powerpoint/2010/main" val="16307478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ortrait of the family of Henry Chorley. The portrait includes Henry and his wife, Ellin, his sons John,  Jofia, Joseph and Henry, as well as their two younger children. "/>
          <p:cNvPicPr>
            <a:picLocks noChangeAspect="1"/>
          </p:cNvPicPr>
          <p:nvPr/>
        </p:nvPicPr>
        <p:blipFill>
          <a:blip r:embed="rId3"/>
          <a:stretch>
            <a:fillRect/>
          </a:stretch>
        </p:blipFill>
        <p:spPr>
          <a:xfrm>
            <a:off x="566928" y="185927"/>
            <a:ext cx="8010144" cy="6486144"/>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12 black and white engravings depicting typical Puritan occupations. The occupations include confectioner, blacksmith, shoemaker, tailor, sadler, porter, box-maker, sope-boyler, glover, meal-man, chicken-man, and button-maker. "/>
          <p:cNvPicPr>
            <a:picLocks noChangeAspect="1"/>
          </p:cNvPicPr>
          <p:nvPr/>
        </p:nvPicPr>
        <p:blipFill>
          <a:blip r:embed="rId3"/>
          <a:stretch>
            <a:fillRect/>
          </a:stretch>
        </p:blipFill>
        <p:spPr>
          <a:xfrm>
            <a:off x="1694688" y="192023"/>
            <a:ext cx="5754624" cy="6473952"/>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Constitutional Rule in England and the Dutch Republic </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The Restoration of the English Monarchy</a:t>
            </a:r>
          </a:p>
          <a:p>
            <a:pPr marL="514350" indent="-514350">
              <a:buAutoNum type="arabicPeriod"/>
            </a:pPr>
            <a:r>
              <a:rPr lang="en-US" sz="2600" dirty="0" smtClean="0"/>
              <a:t>The Restoration of 1660</a:t>
            </a:r>
            <a:endParaRPr lang="en-US" sz="2600" dirty="0"/>
          </a:p>
          <a:p>
            <a:pPr marL="514350" indent="-514350">
              <a:buAutoNum type="arabicPeriod"/>
            </a:pPr>
            <a:r>
              <a:rPr lang="en-US" sz="2600" dirty="0" smtClean="0"/>
              <a:t>State vs. Puritans and Catholics; King vs. Parliament</a:t>
            </a:r>
          </a:p>
          <a:p>
            <a:pPr marL="514350" indent="-514350">
              <a:buAutoNum type="arabicPeriod"/>
            </a:pPr>
            <a:r>
              <a:rPr lang="en-US" sz="2600" dirty="0" smtClean="0"/>
              <a:t>The Test Act of 1673</a:t>
            </a:r>
          </a:p>
          <a:p>
            <a:pPr marL="514350" indent="-514350">
              <a:buAutoNum type="arabicPeriod"/>
            </a:pPr>
            <a:r>
              <a:rPr lang="en-US" sz="2600" dirty="0" smtClean="0"/>
              <a:t>James II (r. 1685 – 1688) violated the Test Act</a:t>
            </a:r>
          </a:p>
          <a:p>
            <a:pPr marL="514350" indent="-514350">
              <a:buAutoNum type="arabicPeriod"/>
            </a:pPr>
            <a:r>
              <a:rPr lang="en-US" sz="2600" dirty="0" smtClean="0"/>
              <a:t>Granted religious freedom to all</a:t>
            </a:r>
          </a:p>
          <a:p>
            <a:pPr marL="514350" indent="-514350">
              <a:buAutoNum type="arabicPeriod"/>
            </a:pPr>
            <a:r>
              <a:rPr lang="en-US" sz="2600" dirty="0" smtClean="0"/>
              <a:t>James forced to flee to France in 1688 to prevent the return of Catholic absolutism</a:t>
            </a:r>
          </a:p>
        </p:txBody>
      </p:sp>
    </p:spTree>
    <p:extLst>
      <p:ext uri="{BB962C8B-B14F-4D97-AF65-F5344CB8AC3E}">
        <p14:creationId xmlns:p14="http://schemas.microsoft.com/office/powerpoint/2010/main" val="20247789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Constitutional Rule in England and the Dutch Republic </a:t>
            </a:r>
            <a:endParaRPr lang="en-US" dirty="0"/>
          </a:p>
        </p:txBody>
      </p:sp>
      <p:sp>
        <p:nvSpPr>
          <p:cNvPr id="3" name="Content Placeholder 2"/>
          <p:cNvSpPr>
            <a:spLocks noGrp="1"/>
          </p:cNvSpPr>
          <p:nvPr>
            <p:ph idx="1"/>
          </p:nvPr>
        </p:nvSpPr>
        <p:spPr>
          <a:xfrm>
            <a:off x="342900" y="1981200"/>
            <a:ext cx="8458200" cy="4114800"/>
          </a:xfrm>
        </p:spPr>
        <p:txBody>
          <a:bodyPr/>
          <a:lstStyle/>
          <a:p>
            <a:pPr marL="514350" indent="-514350">
              <a:buAutoNum type="alphaUcPeriod" startAt="4"/>
            </a:pPr>
            <a:r>
              <a:rPr lang="en-US" sz="2600" b="1" dirty="0" smtClean="0"/>
              <a:t>Constitutional Monarchy</a:t>
            </a:r>
          </a:p>
          <a:p>
            <a:pPr marL="514350" indent="-514350">
              <a:buAutoNum type="arabicPeriod"/>
            </a:pPr>
            <a:r>
              <a:rPr lang="en-US" sz="2600" dirty="0" smtClean="0"/>
              <a:t>The “Glorious Revolution” of 1688 – 1689</a:t>
            </a:r>
          </a:p>
          <a:p>
            <a:pPr marL="514350" indent="-514350">
              <a:buAutoNum type="arabicPeriod"/>
            </a:pPr>
            <a:r>
              <a:rPr lang="en-US" sz="2600" dirty="0" smtClean="0"/>
              <a:t>Uprisings in Scotland and a war in Ireland</a:t>
            </a:r>
          </a:p>
          <a:p>
            <a:pPr marL="514350" indent="-514350">
              <a:buAutoNum type="arabicPeriod"/>
            </a:pPr>
            <a:r>
              <a:rPr lang="en-US" sz="2600" dirty="0" smtClean="0"/>
              <a:t>Sovereignty split between Parliament and the king</a:t>
            </a:r>
          </a:p>
          <a:p>
            <a:pPr marL="514350" indent="-514350">
              <a:buAutoNum type="arabicPeriod"/>
            </a:pPr>
            <a:r>
              <a:rPr lang="en-US" sz="2600" dirty="0" smtClean="0"/>
              <a:t>The Bill of Rights</a:t>
            </a:r>
          </a:p>
          <a:p>
            <a:pPr marL="514350" indent="-514350">
              <a:buAutoNum type="arabicPeriod"/>
            </a:pPr>
            <a:r>
              <a:rPr lang="en-US" sz="2600" dirty="0" smtClean="0"/>
              <a:t>Freedom of worship granted to Protestant dissenters, but not Catholics</a:t>
            </a:r>
          </a:p>
          <a:p>
            <a:pPr marL="514350" indent="-514350">
              <a:buAutoNum type="arabicPeriod"/>
            </a:pPr>
            <a:r>
              <a:rPr lang="en-US" sz="2600" dirty="0" smtClean="0"/>
              <a:t>John Locke’s </a:t>
            </a:r>
            <a:r>
              <a:rPr lang="en-US" sz="2600" i="1" dirty="0" smtClean="0"/>
              <a:t>Second Treatise of Civil Government </a:t>
            </a:r>
            <a:r>
              <a:rPr lang="en-US" sz="2600" dirty="0" smtClean="0"/>
              <a:t>(1690)</a:t>
            </a:r>
          </a:p>
          <a:p>
            <a:pPr marL="514350" indent="-514350">
              <a:buAutoNum type="arabicPeriod"/>
            </a:pPr>
            <a:endParaRPr lang="en-US" sz="2600" i="1" dirty="0" smtClean="0"/>
          </a:p>
          <a:p>
            <a:pPr marL="514350" indent="-514350">
              <a:buAutoNum type="arabicPeriod"/>
            </a:pPr>
            <a:endParaRPr lang="en-US" sz="2600" dirty="0" smtClean="0"/>
          </a:p>
        </p:txBody>
      </p:sp>
    </p:spTree>
    <p:extLst>
      <p:ext uri="{BB962C8B-B14F-4D97-AF65-F5344CB8AC3E}">
        <p14:creationId xmlns:p14="http://schemas.microsoft.com/office/powerpoint/2010/main" val="12557048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Constitutional Rule in England and the Dutch Republic </a:t>
            </a:r>
            <a:endParaRPr lang="en-US" dirty="0"/>
          </a:p>
        </p:txBody>
      </p:sp>
      <p:sp>
        <p:nvSpPr>
          <p:cNvPr id="3" name="Content Placeholder 2"/>
          <p:cNvSpPr>
            <a:spLocks noGrp="1"/>
          </p:cNvSpPr>
          <p:nvPr>
            <p:ph idx="1"/>
          </p:nvPr>
        </p:nvSpPr>
        <p:spPr>
          <a:xfrm>
            <a:off x="685799" y="1981200"/>
            <a:ext cx="7954617" cy="4114800"/>
          </a:xfrm>
        </p:spPr>
        <p:txBody>
          <a:bodyPr/>
          <a:lstStyle/>
          <a:p>
            <a:pPr marL="514350" indent="-514350">
              <a:buAutoNum type="alphaUcPeriod" startAt="5"/>
            </a:pPr>
            <a:r>
              <a:rPr lang="en-US" sz="2600" b="1" dirty="0" smtClean="0"/>
              <a:t>The Dutch Republic in the Seventeenth Century</a:t>
            </a:r>
          </a:p>
          <a:p>
            <a:pPr marL="514350" indent="-514350">
              <a:buAutoNum type="arabicPeriod"/>
            </a:pPr>
            <a:r>
              <a:rPr lang="en-US" sz="2600" dirty="0" smtClean="0"/>
              <a:t>Dutch established a republic</a:t>
            </a:r>
          </a:p>
          <a:p>
            <a:pPr marL="514350" indent="-514350">
              <a:buAutoNum type="arabicPeriod"/>
            </a:pPr>
            <a:r>
              <a:rPr lang="en-US" sz="2600" dirty="0" smtClean="0"/>
              <a:t>“Regents”</a:t>
            </a:r>
          </a:p>
          <a:p>
            <a:pPr marL="514350" indent="-514350">
              <a:buAutoNum type="arabicPeriod"/>
            </a:pPr>
            <a:r>
              <a:rPr lang="en-US" sz="2600" dirty="0" smtClean="0"/>
              <a:t>States General</a:t>
            </a:r>
            <a:endParaRPr lang="en-US" sz="2600" dirty="0"/>
          </a:p>
          <a:p>
            <a:pPr marL="514350" indent="-514350">
              <a:buAutoNum type="arabicPeriod"/>
            </a:pPr>
            <a:r>
              <a:rPr lang="en-US" sz="2600" dirty="0" smtClean="0"/>
              <a:t>Dutch came to dominate the shipping business</a:t>
            </a:r>
          </a:p>
          <a:p>
            <a:pPr marL="514350" indent="-514350">
              <a:buAutoNum type="arabicPeriod"/>
            </a:pPr>
            <a:r>
              <a:rPr lang="en-US" sz="2600" dirty="0" smtClean="0"/>
              <a:t>Political success rested on commercial prosperity</a:t>
            </a:r>
          </a:p>
          <a:p>
            <a:pPr marL="514350" indent="-514350">
              <a:buAutoNum type="arabicPeriod"/>
            </a:pPr>
            <a:r>
              <a:rPr lang="en-US" sz="2600" dirty="0" smtClean="0"/>
              <a:t>Toleration and assimilation for Jews</a:t>
            </a:r>
          </a:p>
        </p:txBody>
      </p:sp>
    </p:spTree>
    <p:extLst>
      <p:ext uri="{BB962C8B-B14F-4D97-AF65-F5344CB8AC3E}">
        <p14:creationId xmlns:p14="http://schemas.microsoft.com/office/powerpoint/2010/main" val="37022735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colorful painting of a merry family around the dining table. "/>
          <p:cNvPicPr>
            <a:picLocks noChangeAspect="1"/>
          </p:cNvPicPr>
          <p:nvPr/>
        </p:nvPicPr>
        <p:blipFill>
          <a:blip r:embed="rId3"/>
          <a:stretch>
            <a:fillRect/>
          </a:stretch>
        </p:blipFill>
        <p:spPr>
          <a:xfrm>
            <a:off x="890015" y="185927"/>
            <a:ext cx="7363968" cy="6486144"/>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Constitutional Rule in England and the Dutch Republic </a:t>
            </a:r>
            <a:endParaRPr lang="en-US" dirty="0"/>
          </a:p>
        </p:txBody>
      </p:sp>
      <p:sp>
        <p:nvSpPr>
          <p:cNvPr id="3" name="Content Placeholder 2"/>
          <p:cNvSpPr>
            <a:spLocks noGrp="1"/>
          </p:cNvSpPr>
          <p:nvPr>
            <p:ph idx="1"/>
          </p:nvPr>
        </p:nvSpPr>
        <p:spPr/>
        <p:txBody>
          <a:bodyPr/>
          <a:lstStyle/>
          <a:p>
            <a:pPr marL="514350" indent="-514350">
              <a:buAutoNum type="alphaUcPeriod" startAt="6"/>
            </a:pPr>
            <a:r>
              <a:rPr lang="en-US" sz="2600" b="1" dirty="0" smtClean="0"/>
              <a:t>Baroque Art and Music</a:t>
            </a:r>
          </a:p>
          <a:p>
            <a:pPr marL="514350" indent="-514350">
              <a:buAutoNum type="arabicPeriod"/>
            </a:pPr>
            <a:r>
              <a:rPr lang="en-US" sz="2600" dirty="0" smtClean="0"/>
              <a:t>Jesuits encouraged artists to appeal to the senses and souls of churchgoers</a:t>
            </a:r>
          </a:p>
          <a:p>
            <a:pPr marL="514350" indent="-514350">
              <a:buAutoNum type="arabicPeriod"/>
            </a:pPr>
            <a:r>
              <a:rPr lang="en-US" sz="2600" dirty="0" smtClean="0"/>
              <a:t>Drew on themes of the Catholic Reformation</a:t>
            </a:r>
          </a:p>
          <a:p>
            <a:pPr marL="514350" indent="-514350">
              <a:buAutoNum type="arabicPeriod"/>
            </a:pPr>
            <a:r>
              <a:rPr lang="en-US" sz="2600" dirty="0" smtClean="0"/>
              <a:t>More than just “Catholic art”</a:t>
            </a:r>
          </a:p>
          <a:p>
            <a:pPr marL="514350" indent="-514350">
              <a:buAutoNum type="arabicPeriod"/>
            </a:pPr>
            <a:r>
              <a:rPr lang="en-US" sz="2600" dirty="0" smtClean="0"/>
              <a:t>Peter Paul Rubens (1577 – 1640)</a:t>
            </a:r>
          </a:p>
          <a:p>
            <a:pPr marL="514350" indent="-514350">
              <a:buAutoNum type="arabicPeriod"/>
            </a:pPr>
            <a:r>
              <a:rPr lang="en-US" sz="2600" dirty="0" smtClean="0"/>
              <a:t>Johan Sebastian Bach (1685 – 1750) </a:t>
            </a:r>
          </a:p>
          <a:p>
            <a:pPr marL="514350" indent="-514350">
              <a:buAutoNum type="arabicPeriod"/>
            </a:pPr>
            <a:endParaRPr lang="en-US" sz="2600" dirty="0" smtClean="0"/>
          </a:p>
          <a:p>
            <a:pPr marL="514350" indent="-514350">
              <a:buAutoNum type="arabicPeriod"/>
            </a:pPr>
            <a:endParaRPr lang="en-US" sz="2600" dirty="0"/>
          </a:p>
        </p:txBody>
      </p:sp>
    </p:spTree>
    <p:extLst>
      <p:ext uri="{BB962C8B-B14F-4D97-AF65-F5344CB8AC3E}">
        <p14:creationId xmlns:p14="http://schemas.microsoft.com/office/powerpoint/2010/main" val="3122882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Seventeenth-Century Crisis and Rebuilding</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The Thirty Years’ War</a:t>
            </a:r>
          </a:p>
          <a:p>
            <a:pPr marL="514350" indent="-514350">
              <a:buAutoNum type="arabicPeriod"/>
            </a:pPr>
            <a:r>
              <a:rPr lang="en-US" sz="2600" dirty="0" smtClean="0"/>
              <a:t>1618 – 1648</a:t>
            </a:r>
          </a:p>
          <a:p>
            <a:pPr marL="514350" indent="-514350">
              <a:buAutoNum type="arabicPeriod"/>
            </a:pPr>
            <a:r>
              <a:rPr lang="en-US" sz="2600" dirty="0" smtClean="0"/>
              <a:t>Catholic and Protestant truce deteriorated</a:t>
            </a:r>
          </a:p>
          <a:p>
            <a:pPr marL="514350" indent="-514350">
              <a:buAutoNum type="arabicPeriod"/>
            </a:pPr>
            <a:r>
              <a:rPr lang="en-US" sz="2600" dirty="0" smtClean="0"/>
              <a:t>The Protestant Union and the Catholic League</a:t>
            </a:r>
          </a:p>
          <a:p>
            <a:pPr marL="514350" indent="-514350">
              <a:buAutoNum type="arabicPeriod"/>
            </a:pPr>
            <a:r>
              <a:rPr lang="en-US" sz="2600" dirty="0" smtClean="0"/>
              <a:t>The 1648 Peace of Westphalia</a:t>
            </a:r>
          </a:p>
          <a:p>
            <a:pPr marL="514350" indent="-514350">
              <a:buAutoNum type="arabicPeriod"/>
            </a:pPr>
            <a:r>
              <a:rPr lang="en-US" sz="2600" dirty="0" smtClean="0"/>
              <a:t>Horribly destructive for European economy and society</a:t>
            </a:r>
          </a:p>
          <a:p>
            <a:pPr marL="514350" indent="-514350">
              <a:buAutoNum type="arabicPeriod"/>
            </a:pPr>
            <a:r>
              <a:rPr lang="en-US" sz="2600" dirty="0" smtClean="0"/>
              <a:t>Trade in southern German cities destroyed</a:t>
            </a:r>
          </a:p>
          <a:p>
            <a:pPr marL="514350" indent="-514350">
              <a:buAutoNum type="arabicPeriod"/>
            </a:pPr>
            <a:endParaRPr lang="en-US" sz="2600" dirty="0" smtClean="0"/>
          </a:p>
          <a:p>
            <a:pPr marL="514350" indent="-514350">
              <a:buAutoNum type="arabicPeriod"/>
            </a:pPr>
            <a:endParaRPr lang="en-US" sz="2600" dirty="0"/>
          </a:p>
        </p:txBody>
      </p:sp>
    </p:spTree>
    <p:extLst>
      <p:ext uri="{BB962C8B-B14F-4D97-AF65-F5344CB8AC3E}">
        <p14:creationId xmlns:p14="http://schemas.microsoft.com/office/powerpoint/2010/main" val="41937933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satirical painting of the Dutch republic in the 1630s. "/>
          <p:cNvPicPr>
            <a:picLocks noChangeAspect="1"/>
          </p:cNvPicPr>
          <p:nvPr/>
        </p:nvPicPr>
        <p:blipFill>
          <a:blip r:embed="rId3"/>
          <a:stretch>
            <a:fillRect/>
          </a:stretch>
        </p:blipFill>
        <p:spPr>
          <a:xfrm>
            <a:off x="1024128" y="185927"/>
            <a:ext cx="7095744" cy="6486144"/>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baroque painting of people in love in a garden. Lavishly dressed women and men are seated all over the garden while chubby cherubim look on and drop flowers on the lovers. Ornate statues are the backdrop in the garden."/>
          <p:cNvPicPr>
            <a:picLocks noChangeAspect="1"/>
          </p:cNvPicPr>
          <p:nvPr/>
        </p:nvPicPr>
        <p:blipFill>
          <a:blip r:embed="rId3"/>
          <a:stretch>
            <a:fillRect/>
          </a:stretch>
        </p:blipFill>
        <p:spPr>
          <a:xfrm>
            <a:off x="350520" y="185927"/>
            <a:ext cx="8442960" cy="6486144"/>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Europe after the Thirty Years' War. &#10;The map shows Spanish Habsburg lands in Spain, Portugal, Sardinia, Milan, the Netherlands, Franche Comte, the southern half of Italy, and Sicily. Austrian Habsburg lands are centered around Austria and Croatia. German land includes Brandenburg, Saxony, Upper Palatinate, Lower Palatinate, and Bavaria. Swedish lands include Sweden, Finland, Estonia and Livonia, Ingria, Pomerania, and Verden. The Ottoman Empire includes Greece, Bulgaria, Bosnia, Serbia, Herzegovina, Slavonia, Hungary, Transylvania, Moldavia, Wallachia, Bessarabia, and Jedisan. The boundary of the Holy Roman Empire encompasses German states, Austrian lands, and some small parcels of Spanish and Swedish lands. "/>
          <p:cNvPicPr>
            <a:picLocks noChangeAspect="1"/>
          </p:cNvPicPr>
          <p:nvPr/>
        </p:nvPicPr>
        <p:blipFill>
          <a:blip r:embed="rId3"/>
          <a:stretch>
            <a:fillRect/>
          </a:stretch>
        </p:blipFill>
        <p:spPr>
          <a:xfrm>
            <a:off x="789432" y="195072"/>
            <a:ext cx="7565136" cy="6467856"/>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Seventeenth-Century Crisis and Rebuilding</a:t>
            </a:r>
            <a:endParaRPr lang="en-US" dirty="0"/>
          </a:p>
        </p:txBody>
      </p:sp>
      <p:sp>
        <p:nvSpPr>
          <p:cNvPr id="3" name="Content Placeholder 2"/>
          <p:cNvSpPr>
            <a:spLocks noGrp="1"/>
          </p:cNvSpPr>
          <p:nvPr>
            <p:ph idx="1"/>
          </p:nvPr>
        </p:nvSpPr>
        <p:spPr/>
        <p:txBody>
          <a:bodyPr/>
          <a:lstStyle/>
          <a:p>
            <a:pPr marL="514350" indent="-514350">
              <a:buAutoNum type="alphaUcPeriod" startAt="4"/>
            </a:pPr>
            <a:r>
              <a:rPr lang="en-US" sz="2600" b="1" dirty="0" smtClean="0"/>
              <a:t>Achievements in State-Building</a:t>
            </a:r>
          </a:p>
          <a:p>
            <a:pPr marL="514350" indent="-514350">
              <a:buAutoNum type="arabicPeriod"/>
            </a:pPr>
            <a:r>
              <a:rPr lang="en-US" sz="2600" dirty="0" smtClean="0"/>
              <a:t>Governments set common goals</a:t>
            </a:r>
          </a:p>
          <a:p>
            <a:pPr marL="514350" indent="-514350">
              <a:buAutoNum type="arabicPeriod"/>
            </a:pPr>
            <a:r>
              <a:rPr lang="en-US" sz="2600" dirty="0" smtClean="0"/>
              <a:t>Obstacles to these goals</a:t>
            </a:r>
          </a:p>
          <a:p>
            <a:pPr marL="514350" indent="-514350">
              <a:buAutoNum type="arabicPeriod"/>
            </a:pPr>
            <a:r>
              <a:rPr lang="en-US" sz="2600" dirty="0" smtClean="0"/>
              <a:t>Achieved greater taxation, armed forces, bureaucracies, and obedience from subjects</a:t>
            </a:r>
          </a:p>
          <a:p>
            <a:pPr marL="514350" indent="-514350">
              <a:buAutoNum type="arabicPeriod"/>
            </a:pPr>
            <a:r>
              <a:rPr lang="en-US" sz="2600" dirty="0" smtClean="0"/>
              <a:t>Centralized power neared sovereignty</a:t>
            </a:r>
          </a:p>
          <a:p>
            <a:pPr marL="514350" indent="-514350">
              <a:buAutoNum type="arabicPeriod"/>
            </a:pPr>
            <a:endParaRPr lang="en-US" sz="2600" dirty="0"/>
          </a:p>
        </p:txBody>
      </p:sp>
    </p:spTree>
    <p:extLst>
      <p:ext uri="{BB962C8B-B14F-4D97-AF65-F5344CB8AC3E}">
        <p14:creationId xmlns:p14="http://schemas.microsoft.com/office/powerpoint/2010/main" val="258906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Seventeenth-Century Crisis and Rebuilding</a:t>
            </a:r>
            <a:endParaRPr lang="en-US" dirty="0"/>
          </a:p>
        </p:txBody>
      </p:sp>
      <p:sp>
        <p:nvSpPr>
          <p:cNvPr id="3" name="Content Placeholder 2"/>
          <p:cNvSpPr>
            <a:spLocks noGrp="1"/>
          </p:cNvSpPr>
          <p:nvPr>
            <p:ph idx="1"/>
          </p:nvPr>
        </p:nvSpPr>
        <p:spPr/>
        <p:txBody>
          <a:bodyPr/>
          <a:lstStyle/>
          <a:p>
            <a:pPr marL="514350" indent="-514350">
              <a:buAutoNum type="alphaUcPeriod" startAt="5"/>
            </a:pPr>
            <a:r>
              <a:rPr lang="en-US" sz="2600" b="1" dirty="0" smtClean="0"/>
              <a:t>Warfare and the Growth of Army Size</a:t>
            </a:r>
          </a:p>
          <a:p>
            <a:pPr marL="514350" indent="-514350">
              <a:buAutoNum type="arabicPeriod"/>
            </a:pPr>
            <a:r>
              <a:rPr lang="en-US" sz="2600" dirty="0" smtClean="0"/>
              <a:t>Rise in professional army standards</a:t>
            </a:r>
          </a:p>
          <a:p>
            <a:pPr marL="514350" indent="-514350">
              <a:buAutoNum type="arabicPeriod"/>
            </a:pPr>
            <a:r>
              <a:rPr lang="en-US" sz="2600" dirty="0" smtClean="0"/>
              <a:t>Explosive growth in army size</a:t>
            </a:r>
          </a:p>
          <a:p>
            <a:pPr marL="514350" indent="-514350">
              <a:buAutoNum type="arabicPeriod"/>
            </a:pPr>
            <a:r>
              <a:rPr lang="en-US" sz="2600" dirty="0" smtClean="0"/>
              <a:t>Noble officers purchased their positions</a:t>
            </a:r>
          </a:p>
          <a:p>
            <a:pPr marL="514350" indent="-514350">
              <a:buAutoNum type="arabicPeriod"/>
            </a:pPr>
            <a:r>
              <a:rPr lang="en-US" sz="2600" dirty="0" smtClean="0"/>
              <a:t>Rise of absolutism</a:t>
            </a:r>
          </a:p>
          <a:p>
            <a:pPr marL="514350" indent="-514350">
              <a:buAutoNum type="arabicPeriod"/>
            </a:pPr>
            <a:r>
              <a:rPr lang="en-US" sz="2600" dirty="0" smtClean="0"/>
              <a:t>Great Britain built the largest navy in the world</a:t>
            </a:r>
            <a:endParaRPr lang="en-US" sz="2600" dirty="0"/>
          </a:p>
        </p:txBody>
      </p:sp>
    </p:spTree>
    <p:extLst>
      <p:ext uri="{BB962C8B-B14F-4D97-AF65-F5344CB8AC3E}">
        <p14:creationId xmlns:p14="http://schemas.microsoft.com/office/powerpoint/2010/main" val="1984539638"/>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000000"/>
    </a:dk1>
    <a:lt1>
      <a:srgbClr val="FFDFBF"/>
    </a:lt1>
    <a:dk2>
      <a:srgbClr val="000000"/>
    </a:dk2>
    <a:lt2>
      <a:srgbClr val="808080"/>
    </a:lt2>
    <a:accent1>
      <a:srgbClr val="00CC99"/>
    </a:accent1>
    <a:accent2>
      <a:srgbClr val="3333CC"/>
    </a:accent2>
    <a:accent3>
      <a:srgbClr val="FFECDC"/>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712</TotalTime>
  <Words>9125</Words>
  <Application>Microsoft Office PowerPoint</Application>
  <PresentationFormat>On-screen Show (4:3)</PresentationFormat>
  <Paragraphs>575</Paragraphs>
  <Slides>61</Slides>
  <Notes>59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61</vt:i4>
      </vt:variant>
    </vt:vector>
  </HeadingPairs>
  <TitlesOfParts>
    <vt:vector size="65" baseType="lpstr">
      <vt:lpstr>ＭＳ Ｐゴシック</vt:lpstr>
      <vt:lpstr>Arial</vt:lpstr>
      <vt:lpstr>Verdana</vt:lpstr>
      <vt:lpstr>Blank Presentation</vt:lpstr>
      <vt:lpstr>A History of Western Society Twelfth Edition</vt:lpstr>
      <vt:lpstr>PowerPoint Presentation</vt:lpstr>
      <vt:lpstr>I. Seventeenth-Century Crisis and Rebuilding</vt:lpstr>
      <vt:lpstr>PowerPoint Presentation</vt:lpstr>
      <vt:lpstr>I. Seventeenth-Century Crisis and Rebuilding</vt:lpstr>
      <vt:lpstr>I. Seventeenth-Century Crisis and Rebuilding</vt:lpstr>
      <vt:lpstr>PowerPoint Presentation</vt:lpstr>
      <vt:lpstr>I. Seventeenth-Century Crisis and Rebuilding</vt:lpstr>
      <vt:lpstr>I. Seventeenth-Century Crisis and Rebuilding</vt:lpstr>
      <vt:lpstr>PowerPoint Presentation</vt:lpstr>
      <vt:lpstr>I. Seventeenth-Century Crisis and Rebuilding</vt:lpstr>
      <vt:lpstr>II. Absolutism in France and Spain</vt:lpstr>
      <vt:lpstr>II. Absolutism in France and Spain</vt:lpstr>
      <vt:lpstr>II. Absolutism in France and Spain</vt:lpstr>
      <vt:lpstr>PowerPoint Presentation</vt:lpstr>
      <vt:lpstr>II. Absolutism in France and Spain</vt:lpstr>
      <vt:lpstr>PowerPoint Presentation</vt:lpstr>
      <vt:lpstr>PowerPoint Presentation</vt:lpstr>
      <vt:lpstr>PowerPoint Presentation</vt:lpstr>
      <vt:lpstr>II. Absolutism in France and Spain</vt:lpstr>
      <vt:lpstr>II. Absolutism in France and Spain</vt:lpstr>
      <vt:lpstr>II. Absolutism in France and Spain</vt:lpstr>
      <vt:lpstr>PowerPoint Presentation</vt:lpstr>
      <vt:lpstr>PowerPoint Presentation</vt:lpstr>
      <vt:lpstr>II. Absolutism in France and Spain</vt:lpstr>
      <vt:lpstr>II. Absolutism in France and Spain</vt:lpstr>
      <vt:lpstr>PowerPoint Presentation</vt:lpstr>
      <vt:lpstr>III. Absolutism in Austria and Prussia</vt:lpstr>
      <vt:lpstr>III. Absolutism in Austria and Prussia</vt:lpstr>
      <vt:lpstr>III. Absolutism in Austria and Prussia</vt:lpstr>
      <vt:lpstr>PowerPoint Presentation</vt:lpstr>
      <vt:lpstr>III. Absolutism in Austria and Prussia</vt:lpstr>
      <vt:lpstr>PowerPoint Presentation</vt:lpstr>
      <vt:lpstr>IV. The Development of Russia and the Ottoman Empire</vt:lpstr>
      <vt:lpstr>IV. The Development of Russia and the Ottoman Empire</vt:lpstr>
      <vt:lpstr>IV. The Development of Russia and the Ottoman Empire</vt:lpstr>
      <vt:lpstr>PowerPoint Presentation</vt:lpstr>
      <vt:lpstr>PowerPoint Presentation</vt:lpstr>
      <vt:lpstr>IV. The Development of Russia and the Ottoman Empire</vt:lpstr>
      <vt:lpstr>PowerPoint Presentation</vt:lpstr>
      <vt:lpstr>PowerPoint Presentation</vt:lpstr>
      <vt:lpstr>IV. The Development of Russia and the Ottoman Empire</vt:lpstr>
      <vt:lpstr>IV. The Development of Russia and the Ottoman Empire</vt:lpstr>
      <vt:lpstr>PowerPoint Presentation</vt:lpstr>
      <vt:lpstr>PowerPoint Presentation</vt:lpstr>
      <vt:lpstr>V. Constitutional Rule in England and the Dutch Republic </vt:lpstr>
      <vt:lpstr>V. Constitutional Rule in England and the Dutch Republic </vt:lpstr>
      <vt:lpstr>V. Constitutional Rule in England and the Dutch Republic </vt:lpstr>
      <vt:lpstr>PowerPoint Presentation</vt:lpstr>
      <vt:lpstr>PowerPoint Presentation</vt:lpstr>
      <vt:lpstr>V. Constitutional Rule in England and the Dutch Republic </vt:lpstr>
      <vt:lpstr>V. Constitutional Rule in England and the Dutch Republic </vt:lpstr>
      <vt:lpstr>PowerPoint Presentation</vt:lpstr>
      <vt:lpstr>PowerPoint Presentation</vt:lpstr>
      <vt:lpstr>V. Constitutional Rule in England and the Dutch Republic </vt:lpstr>
      <vt:lpstr>V. Constitutional Rule in England and the Dutch Republic </vt:lpstr>
      <vt:lpstr>V. Constitutional Rule in England and the Dutch Republic </vt:lpstr>
      <vt:lpstr>PowerPoint Presentation</vt:lpstr>
      <vt:lpstr>V. Constitutional Rule in England and the Dutch Republic </vt:lpstr>
      <vt:lpstr>PowerPoint Presentation</vt:lpstr>
      <vt:lpstr>PowerPoint Presentation</vt:lpstr>
    </vt:vector>
  </TitlesOfParts>
  <Manager>Sumanas Inc.</Manager>
  <Company>© Bedford/St. Martin's</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History of Western Society</dc:title>
  <dc:subject/>
  <dc:creator>McKay et al.</dc:creator>
  <cp:keywords/>
  <dc:description/>
  <cp:lastModifiedBy>Fletcher, Tess</cp:lastModifiedBy>
  <cp:revision>143</cp:revision>
  <dcterms:created xsi:type="dcterms:W3CDTF">2016-07-12T19:59:40Z</dcterms:created>
  <dcterms:modified xsi:type="dcterms:W3CDTF">2016-08-26T13:19:44Z</dcterms:modified>
  <cp:category/>
</cp:coreProperties>
</file>