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sldIdLst>
    <p:sldId id="259" r:id="rId2"/>
    <p:sldId id="260" r:id="rId3"/>
    <p:sldId id="282" r:id="rId4"/>
    <p:sldId id="279" r:id="rId5"/>
    <p:sldId id="284" r:id="rId6"/>
    <p:sldId id="261" r:id="rId7"/>
    <p:sldId id="286" r:id="rId8"/>
    <p:sldId id="262" r:id="rId9"/>
    <p:sldId id="287" r:id="rId10"/>
    <p:sldId id="289" r:id="rId11"/>
    <p:sldId id="291" r:id="rId12"/>
    <p:sldId id="292" r:id="rId13"/>
    <p:sldId id="263" r:id="rId14"/>
    <p:sldId id="264" r:id="rId15"/>
    <p:sldId id="294" r:id="rId16"/>
    <p:sldId id="295" r:id="rId17"/>
    <p:sldId id="280" r:id="rId18"/>
    <p:sldId id="296" r:id="rId19"/>
    <p:sldId id="277" r:id="rId20"/>
    <p:sldId id="299" r:id="rId21"/>
    <p:sldId id="301" r:id="rId22"/>
    <p:sldId id="302" r:id="rId23"/>
    <p:sldId id="278" r:id="rId24"/>
    <p:sldId id="265" r:id="rId25"/>
    <p:sldId id="303" r:id="rId26"/>
    <p:sldId id="266" r:id="rId27"/>
    <p:sldId id="304" r:id="rId28"/>
    <p:sldId id="305" r:id="rId29"/>
    <p:sldId id="307" r:id="rId30"/>
    <p:sldId id="308" r:id="rId31"/>
    <p:sldId id="310" r:id="rId32"/>
    <p:sldId id="267" r:id="rId33"/>
    <p:sldId id="313" r:id="rId34"/>
    <p:sldId id="269" r:id="rId35"/>
    <p:sldId id="270" r:id="rId36"/>
    <p:sldId id="314" r:id="rId37"/>
    <p:sldId id="268" r:id="rId38"/>
    <p:sldId id="315" r:id="rId39"/>
    <p:sldId id="281" r:id="rId40"/>
    <p:sldId id="271" r:id="rId41"/>
    <p:sldId id="317" r:id="rId42"/>
    <p:sldId id="272" r:id="rId43"/>
    <p:sldId id="318" r:id="rId44"/>
    <p:sldId id="273" r:id="rId45"/>
    <p:sldId id="274" r:id="rId46"/>
    <p:sldId id="275" r:id="rId47"/>
    <p:sldId id="320" r:id="rId48"/>
    <p:sldId id="321" r:id="rId49"/>
    <p:sldId id="276" r:id="rId50"/>
    <p:sldId id="322" r:id="rId51"/>
    <p:sldId id="323" r:id="rId52"/>
    <p:sldId id="325" r:id="rId5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521415D9-36F7-43E2-AB2F-B90AF26B5E84}">
      <p14:sectionLst xmlns:p14="http://schemas.microsoft.com/office/powerpoint/2010/main">
        <p14:section name="Default Section" id="{0AFD158D-A0F8-4FDD-AD91-D45BA8EC80DC}">
          <p14:sldIdLst>
            <p14:sldId id="259"/>
            <p14:sldId id="260"/>
            <p14:sldId id="282"/>
            <p14:sldId id="279"/>
            <p14:sldId id="284"/>
            <p14:sldId id="261"/>
            <p14:sldId id="286"/>
            <p14:sldId id="262"/>
            <p14:sldId id="287"/>
            <p14:sldId id="289"/>
            <p14:sldId id="291"/>
            <p14:sldId id="292"/>
            <p14:sldId id="263"/>
            <p14:sldId id="264"/>
            <p14:sldId id="294"/>
            <p14:sldId id="295"/>
            <p14:sldId id="280"/>
            <p14:sldId id="296"/>
            <p14:sldId id="277"/>
            <p14:sldId id="299"/>
            <p14:sldId id="301"/>
            <p14:sldId id="302"/>
            <p14:sldId id="278"/>
            <p14:sldId id="265"/>
            <p14:sldId id="303"/>
            <p14:sldId id="266"/>
            <p14:sldId id="304"/>
            <p14:sldId id="305"/>
            <p14:sldId id="307"/>
            <p14:sldId id="308"/>
            <p14:sldId id="310"/>
            <p14:sldId id="267"/>
            <p14:sldId id="313"/>
            <p14:sldId id="269"/>
            <p14:sldId id="270"/>
            <p14:sldId id="314"/>
            <p14:sldId id="268"/>
            <p14:sldId id="315"/>
            <p14:sldId id="281"/>
            <p14:sldId id="271"/>
            <p14:sldId id="317"/>
            <p14:sldId id="272"/>
            <p14:sldId id="318"/>
            <p14:sldId id="273"/>
            <p14:sldId id="274"/>
            <p14:sldId id="275"/>
            <p14:sldId id="320"/>
            <p14:sldId id="321"/>
            <p14:sldId id="276"/>
            <p14:sldId id="322"/>
            <p14:sldId id="323"/>
            <p14:sldId id="325"/>
          </p14:sldIdLst>
        </p14:section>
        <p14:section name="Untitled Section" id="{D7D9D244-AB25-44C3-B2FD-6485014BA5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2787"/>
    <p:restoredTop sz="60921" autoAdjust="0"/>
  </p:normalViewPr>
  <p:slideViewPr>
    <p:cSldViewPr snapToGrid="0">
      <p:cViewPr varScale="1">
        <p:scale>
          <a:sx n="43" d="100"/>
          <a:sy n="43" d="100"/>
        </p:scale>
        <p:origin x="130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264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316605562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54022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 The European</a:t>
            </a:r>
            <a:r>
              <a:rPr lang="en-US" sz="1000" b="1" baseline="0" dirty="0" smtClean="0">
                <a:latin typeface="Arial" panose="020B0604020202020204" pitchFamily="34" charset="0"/>
                <a:cs typeface="Arial" panose="020B0604020202020204" pitchFamily="34" charset="0"/>
              </a:rPr>
              <a:t> Voyages of Discovery</a:t>
            </a:r>
          </a:p>
          <a:p>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Causes of European Discovery</a:t>
            </a:r>
          </a:p>
          <a:p>
            <a:r>
              <a:rPr lang="en-US" sz="1200" kern="1200" dirty="0" smtClean="0">
                <a:solidFill>
                  <a:schemeClr val="tx1"/>
                </a:solidFill>
                <a:effectLst/>
                <a:latin typeface="Verdana" pitchFamily="-108" charset="0"/>
                <a:ea typeface="+mn-ea"/>
                <a:cs typeface="+mn-cs"/>
              </a:rPr>
              <a:t>1. By the middle of the fifteenth century, Europe was experiencing a revival of population and economic activity after the lows of the Black Death. This revival created demands for luxury goods from the East, particularly spices.</a:t>
            </a:r>
          </a:p>
          <a:p>
            <a:r>
              <a:rPr lang="en-US" sz="1200" kern="1200" dirty="0" smtClean="0">
                <a:solidFill>
                  <a:schemeClr val="tx1"/>
                </a:solidFill>
                <a:effectLst/>
                <a:latin typeface="Verdana" pitchFamily="-108" charset="0"/>
                <a:ea typeface="+mn-ea"/>
                <a:cs typeface="+mn-cs"/>
              </a:rPr>
              <a:t>2. Spices were desirable not only because they added flavor and variety to the monotonous European diet but also because they could be used in religious rituals and as perfumes, medicines, and dyes.</a:t>
            </a:r>
          </a:p>
          <a:p>
            <a:r>
              <a:rPr lang="en-US" sz="1200" kern="1200" dirty="0" smtClean="0">
                <a:solidFill>
                  <a:schemeClr val="tx1"/>
                </a:solidFill>
                <a:effectLst/>
                <a:latin typeface="Verdana" pitchFamily="-108" charset="0"/>
                <a:ea typeface="+mn-ea"/>
                <a:cs typeface="+mn-cs"/>
              </a:rPr>
              <a:t>3. Religious fervor was another important catalyst for expansion, especially the passion and energy ignited by the Christian </a:t>
            </a:r>
            <a:r>
              <a:rPr lang="en-US" sz="1200" kern="1200" dirty="0" err="1" smtClean="0">
                <a:solidFill>
                  <a:schemeClr val="tx1"/>
                </a:solidFill>
                <a:effectLst/>
                <a:latin typeface="Verdana" pitchFamily="-108" charset="0"/>
                <a:ea typeface="+mn-ea"/>
                <a:cs typeface="+mn-cs"/>
              </a:rPr>
              <a:t>reconquista</a:t>
            </a:r>
            <a:r>
              <a:rPr lang="en-US" sz="1200" kern="1200" dirty="0" smtClean="0">
                <a:solidFill>
                  <a:schemeClr val="tx1"/>
                </a:solidFill>
                <a:effectLst/>
                <a:latin typeface="Verdana" pitchFamily="-108" charset="0"/>
                <a:ea typeface="+mn-ea"/>
                <a:cs typeface="+mn-cs"/>
              </a:rPr>
              <a:t> of the Iberian Peninsula.</a:t>
            </a:r>
          </a:p>
          <a:p>
            <a:r>
              <a:rPr lang="en-US" sz="1200" kern="1200" dirty="0" smtClean="0">
                <a:solidFill>
                  <a:schemeClr val="tx1"/>
                </a:solidFill>
                <a:effectLst/>
                <a:latin typeface="Verdana" pitchFamily="-108" charset="0"/>
                <a:ea typeface="+mn-ea"/>
                <a:cs typeface="+mn-cs"/>
              </a:rPr>
              <a:t>4. Combined with an eagerness to earn profits and to spread Christianity was the desire for glory and a curiosity about the physical universe.</a:t>
            </a:r>
          </a:p>
          <a:p>
            <a:r>
              <a:rPr lang="en-US" sz="1000" kern="1200" dirty="0" smtClean="0">
                <a:solidFill>
                  <a:schemeClr val="tx1"/>
                </a:solidFill>
                <a:effectLst/>
                <a:latin typeface="Verdana" pitchFamily="-108" charset="0"/>
                <a:ea typeface="+mn-ea"/>
                <a:cs typeface="+mn-cs"/>
              </a:rPr>
              <a:t>5. Eagerness for exploration and a lack of opportunity at home provided the motivation for young men of the Spanish upper classes to make voyages that were now possible because of the growth of government power and the monarchs’ ability to support foreign ventures.	</a:t>
            </a:r>
          </a:p>
          <a:p>
            <a:r>
              <a:rPr lang="en-US" sz="1000" dirty="0"/>
              <a:t>6</a:t>
            </a:r>
            <a:r>
              <a:rPr lang="en-US" sz="1000" kern="120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Competition among European monarchs and between Protestant and Catholic states was an important factor in encouraging the steady stream of expeditions that began in the late fifteenth century.</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2043694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European Voyages of Discovery</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Causes of European Discovery</a:t>
            </a:r>
          </a:p>
          <a:p>
            <a:r>
              <a:rPr lang="en-US" sz="1200" kern="1200" dirty="0" smtClean="0">
                <a:solidFill>
                  <a:schemeClr val="tx1"/>
                </a:solidFill>
                <a:effectLst/>
                <a:latin typeface="Verdana" pitchFamily="-108" charset="0"/>
                <a:ea typeface="+mn-ea"/>
                <a:cs typeface="+mn-cs"/>
              </a:rPr>
              <a:t>7. Ordinary sailors were ill paid, and life at sea meant danger, overcrowding, and hunger. Some chose to join a ship’s crew to escape poverty, continue a family trade, or find better lives; others were orphans or poor boys who were placed on board with little say in the decision.</a:t>
            </a:r>
          </a:p>
          <a:p>
            <a:r>
              <a:rPr lang="en-US" sz="1200" kern="1200" dirty="0" smtClean="0">
                <a:solidFill>
                  <a:schemeClr val="tx1"/>
                </a:solidFill>
                <a:effectLst/>
                <a:latin typeface="Verdana" pitchFamily="-108" charset="0"/>
                <a:ea typeface="+mn-ea"/>
                <a:cs typeface="+mn-cs"/>
              </a:rPr>
              <a:t>8. Women also paid a price for the voyages of exploration, as sailors’ wives, left alone for months or years at a time, struggled to feed their families.</a:t>
            </a:r>
          </a:p>
          <a:p>
            <a:r>
              <a:rPr lang="en-US" sz="1200" kern="1200" dirty="0" smtClean="0">
                <a:solidFill>
                  <a:schemeClr val="tx1"/>
                </a:solidFill>
                <a:effectLst/>
                <a:latin typeface="Verdana" pitchFamily="-108" charset="0"/>
                <a:ea typeface="+mn-ea"/>
                <a:cs typeface="+mn-cs"/>
              </a:rPr>
              <a:t>9. Merchants provided the capital for many early voyages and had a strong say in their course.</a:t>
            </a:r>
          </a:p>
          <a:p>
            <a:r>
              <a:rPr lang="en-US" sz="1200" kern="1200" dirty="0" smtClean="0">
                <a:solidFill>
                  <a:schemeClr val="tx1"/>
                </a:solidFill>
                <a:effectLst/>
                <a:latin typeface="Verdana" pitchFamily="-108" charset="0"/>
                <a:ea typeface="+mn-ea"/>
                <a:cs typeface="+mn-cs"/>
              </a:rPr>
              <a:t>10. An educated public eagerly read tales of fantastic places written by John Mandeville, Marco Polo, and other travelers.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3630693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II. The European Voyages of Discovery</a:t>
            </a:r>
          </a:p>
          <a:p>
            <a:r>
              <a:rPr lang="en-US" sz="1000" b="1" dirty="0" smtClean="0">
                <a:latin typeface="Arial" panose="020B0604020202020204" pitchFamily="34" charset="0"/>
                <a:cs typeface="Arial" panose="020B0604020202020204" pitchFamily="34" charset="0"/>
              </a:rPr>
              <a:t>B</a:t>
            </a:r>
            <a:r>
              <a:rPr lang="en-US" sz="1000" b="1" dirty="0" smtClean="0">
                <a:latin typeface="Arial" panose="020B0604020202020204" pitchFamily="34" charset="0"/>
                <a:cs typeface="Arial" panose="020B0604020202020204" pitchFamily="34" charset="0"/>
              </a:rPr>
              <a:t>. Technology and the Rise of Exploration</a:t>
            </a:r>
          </a:p>
          <a:p>
            <a:r>
              <a:rPr lang="en-US" sz="1000" kern="1200" dirty="0" smtClean="0">
                <a:solidFill>
                  <a:schemeClr val="tx1"/>
                </a:solidFill>
                <a:effectLst/>
              </a:rPr>
              <a:t>1. Technological developments in shipbuilding, weaponry, and navigation paved the way for European expansion. The need for sturdier craft to withstand the rough winds of the Atlantic, as well as population losses caused by the Black Death, forced the development of a new style of ship that would not require much manpower to sail.</a:t>
            </a:r>
          </a:p>
          <a:p>
            <a:r>
              <a:rPr lang="en-US" sz="1000" kern="1200" dirty="0" smtClean="0">
                <a:solidFill>
                  <a:schemeClr val="tx1"/>
                </a:solidFill>
                <a:effectLst/>
              </a:rPr>
              <a:t>2. The Portuguese developed the caravel, a small, light, three-mast sailing ship that, although slower than the open boat called a galley, held more cargo.</a:t>
            </a:r>
            <a:r>
              <a:rPr lang="en-US" sz="1000" kern="1200" baseline="0" dirty="0" smtClean="0">
                <a:solidFill>
                  <a:schemeClr val="tx1"/>
                </a:solidFill>
                <a:effectLst/>
              </a:rPr>
              <a:t> </a:t>
            </a:r>
            <a:r>
              <a:rPr lang="en-US" sz="1000" kern="1200" dirty="0" smtClean="0">
                <a:solidFill>
                  <a:schemeClr val="tx1"/>
                </a:solidFill>
                <a:effectLst/>
              </a:rPr>
              <a:t>The caravel’s triangular lateen sails and sternpost rudder also made the caravel a more maneuverable vessel, and when fitted with cannon, it could dominate larger vessels. </a:t>
            </a:r>
          </a:p>
          <a:p>
            <a:r>
              <a:rPr lang="en-US" sz="1000" kern="1200" dirty="0" smtClean="0">
                <a:solidFill>
                  <a:schemeClr val="tx1"/>
                </a:solidFill>
                <a:effectLst/>
              </a:rPr>
              <a:t>3. Arab scholars reintroduced Europeans to Ptolemy’s </a:t>
            </a:r>
            <a:r>
              <a:rPr lang="en-US" sz="1000" i="1" kern="1200" dirty="0" smtClean="0">
                <a:solidFill>
                  <a:schemeClr val="tx1"/>
                </a:solidFill>
                <a:effectLst/>
              </a:rPr>
              <a:t>Geography</a:t>
            </a:r>
            <a:r>
              <a:rPr lang="en-US" sz="1000" kern="1200" dirty="0" smtClean="0">
                <a:solidFill>
                  <a:schemeClr val="tx1"/>
                </a:solidFill>
                <a:effectLst/>
              </a:rPr>
              <a:t>, an ancient text which clearly depicted the world as round and introduced the concepts of latitude and longitude, but also showed the world as much smaller than it was in reality. </a:t>
            </a:r>
          </a:p>
          <a:p>
            <a:r>
              <a:rPr lang="en-US" sz="1000" kern="1200" dirty="0" smtClean="0">
                <a:solidFill>
                  <a:schemeClr val="tx1"/>
                </a:solidFill>
                <a:effectLst/>
              </a:rPr>
              <a:t>4. The magnetic compass enabled sailors to determine their direction and position at sea, and the astrolabe, invented by the ancient Greeks and perfected by Muslim navigators, permitted mariners to plot their latitude. </a:t>
            </a:r>
          </a:p>
          <a:p>
            <a:r>
              <a:rPr lang="en-US" sz="1000" kern="1200" dirty="0" smtClean="0">
                <a:solidFill>
                  <a:schemeClr val="tx1"/>
                </a:solidFill>
                <a:effectLst/>
              </a:rPr>
              <a:t>5. </a:t>
            </a:r>
            <a:r>
              <a:rPr lang="en-US" sz="1000" kern="1200" dirty="0" smtClean="0">
                <a:solidFill>
                  <a:schemeClr val="tx1"/>
                </a:solidFill>
                <a:effectLst/>
              </a:rPr>
              <a:t>Gunpowder, the compass, and the sternpost rudder were all Chinese inventions.</a:t>
            </a:r>
          </a:p>
          <a:p>
            <a:r>
              <a:rPr lang="en-US" sz="1000" dirty="0"/>
              <a:t>6</a:t>
            </a:r>
            <a:r>
              <a:rPr lang="en-US" sz="1000" kern="1200" dirty="0" smtClean="0">
                <a:solidFill>
                  <a:schemeClr val="tx1"/>
                </a:solidFill>
                <a:effectLst/>
              </a:rPr>
              <a:t>.</a:t>
            </a:r>
            <a:r>
              <a:rPr lang="en-US" sz="1000" kern="1200" baseline="0" dirty="0" smtClean="0">
                <a:solidFill>
                  <a:schemeClr val="tx1"/>
                </a:solidFill>
                <a:effectLst/>
              </a:rPr>
              <a:t> </a:t>
            </a:r>
            <a:r>
              <a:rPr lang="en-US" sz="1000" kern="1200" dirty="0" smtClean="0">
                <a:solidFill>
                  <a:schemeClr val="tx1"/>
                </a:solidFill>
                <a:effectLst/>
              </a:rPr>
              <a:t>The lateen sail, which allowed European ships to tack against the wind, was a product of the Indian Ocean trade world.</a:t>
            </a:r>
          </a:p>
          <a:p>
            <a:r>
              <a:rPr lang="en-US" sz="1000" dirty="0"/>
              <a:t>7</a:t>
            </a:r>
            <a:r>
              <a:rPr lang="en-US" sz="1000" kern="1200" dirty="0" smtClean="0">
                <a:solidFill>
                  <a:schemeClr val="tx1"/>
                </a:solidFill>
                <a:effectLst/>
              </a:rPr>
              <a:t>. </a:t>
            </a:r>
            <a:r>
              <a:rPr lang="en-US" sz="1000" kern="1200" dirty="0" smtClean="0">
                <a:solidFill>
                  <a:schemeClr val="tx1"/>
                </a:solidFill>
                <a:effectLst/>
              </a:rPr>
              <a:t>Advances in cartography drew on the rich tradition of Judeo-Arabic mathematical and astronomical learning in Iberia.</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3478100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2941788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1785582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European Voyages of Discovery</a:t>
            </a:r>
          </a:p>
          <a:p>
            <a:endParaRPr lang="en-US" dirty="0" smtClean="0"/>
          </a:p>
          <a:p>
            <a:r>
              <a:rPr lang="en-US" sz="1000" b="1" dirty="0" smtClean="0">
                <a:latin typeface="Arial" panose="020B0604020202020204" pitchFamily="34" charset="0"/>
                <a:cs typeface="Arial" panose="020B0604020202020204" pitchFamily="34" charset="0"/>
              </a:rPr>
              <a:t>C. The Portuguese Overseas Empire</a:t>
            </a:r>
          </a:p>
          <a:p>
            <a:r>
              <a:rPr lang="en-US" sz="1200" kern="1200" dirty="0" smtClean="0">
                <a:solidFill>
                  <a:schemeClr val="tx1"/>
                </a:solidFill>
                <a:effectLst/>
                <a:latin typeface="Verdana" pitchFamily="-108" charset="0"/>
                <a:ea typeface="+mn-ea"/>
                <a:cs typeface="+mn-cs"/>
              </a:rPr>
              <a:t>1. Prince Henry (1394–1460), a younger son of the king, sponsored annual expeditions down the western coast of Africa and supported the study of geography and navigation.</a:t>
            </a:r>
          </a:p>
          <a:p>
            <a:r>
              <a:rPr lang="en-US" sz="1200" kern="1200" dirty="0" smtClean="0">
                <a:solidFill>
                  <a:schemeClr val="tx1"/>
                </a:solidFill>
                <a:effectLst/>
                <a:latin typeface="Verdana" pitchFamily="-108" charset="0"/>
                <a:ea typeface="+mn-ea"/>
                <a:cs typeface="+mn-cs"/>
              </a:rPr>
              <a:t>2. The objectives of Portuguese exploration policy included the desire to achieve military glory, convert Muslims, and find gold, slaves, and an overseas route to the spice markets of India.</a:t>
            </a:r>
          </a:p>
          <a:p>
            <a:r>
              <a:rPr lang="en-US" sz="1200" kern="1200" dirty="0" smtClean="0">
                <a:solidFill>
                  <a:schemeClr val="tx1"/>
                </a:solidFill>
                <a:effectLst/>
                <a:latin typeface="Verdana" pitchFamily="-108" charset="0"/>
                <a:ea typeface="+mn-ea"/>
                <a:cs typeface="+mn-cs"/>
              </a:rPr>
              <a:t>3. Portugal’s conquest of Ceuta in 1415 marked the beginning of European overseas expansion. </a:t>
            </a:r>
          </a:p>
          <a:p>
            <a:r>
              <a:rPr lang="en-US" sz="1200" kern="1200" dirty="0" smtClean="0">
                <a:solidFill>
                  <a:schemeClr val="tx1"/>
                </a:solidFill>
                <a:effectLst/>
                <a:latin typeface="Verdana" pitchFamily="-108" charset="0"/>
                <a:ea typeface="+mn-ea"/>
                <a:cs typeface="+mn-cs"/>
              </a:rPr>
              <a:t>4. In the 1420s, under Henry’s direction, the Portuguese began to settle the Atlantic islands of Madeira (ca. 1420) and the Azores (1427) and founded their first African commercial settlement at </a:t>
            </a:r>
            <a:r>
              <a:rPr lang="en-US" sz="1200" kern="1200" dirty="0" err="1" smtClean="0">
                <a:solidFill>
                  <a:schemeClr val="tx1"/>
                </a:solidFill>
                <a:effectLst/>
                <a:latin typeface="Verdana" pitchFamily="-108" charset="0"/>
                <a:ea typeface="+mn-ea"/>
                <a:cs typeface="+mn-cs"/>
              </a:rPr>
              <a:t>Arguin</a:t>
            </a:r>
            <a:r>
              <a:rPr lang="en-US" sz="1200" kern="1200" dirty="0" smtClean="0">
                <a:solidFill>
                  <a:schemeClr val="tx1"/>
                </a:solidFill>
                <a:effectLst/>
                <a:latin typeface="Verdana" pitchFamily="-108" charset="0"/>
                <a:ea typeface="+mn-ea"/>
                <a:cs typeface="+mn-cs"/>
              </a:rPr>
              <a:t> (1443).</a:t>
            </a:r>
          </a:p>
          <a:p>
            <a:r>
              <a:rPr lang="en-US" sz="1000" kern="1200" dirty="0" smtClean="0">
                <a:solidFill>
                  <a:schemeClr val="tx1"/>
                </a:solidFill>
                <a:effectLst/>
                <a:latin typeface="Verdana" pitchFamily="-108" charset="0"/>
                <a:ea typeface="+mn-ea"/>
                <a:cs typeface="+mn-cs"/>
              </a:rPr>
              <a:t>5. The Portuguese established trading posts and forts on the gold-rich Guinea coast and penetrated Africa to Timbuktu; by 1500, Portugal controlled the flow of African gold to Europe.</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1400245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European Voyages of Discovery</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The Portuguese Overseas Empire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6</a:t>
            </a:r>
            <a:r>
              <a:rPr lang="en-US" sz="1200" kern="120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Pushing farther south down the west coast of Africa, Bartholomew Diaz first rounded the Cape of Good Hope in 1487, although he had to turn back; then in 1497 Vasco da Gama succeeded in rounding the Cape of Good Hope with a fleet of four ships.</a:t>
            </a:r>
          </a:p>
          <a:p>
            <a:r>
              <a:rPr lang="en-US" sz="1200" kern="1200" dirty="0" smtClean="0">
                <a:solidFill>
                  <a:schemeClr val="tx1"/>
                </a:solidFill>
                <a:effectLst/>
                <a:latin typeface="Verdana" pitchFamily="-108" charset="0"/>
                <a:ea typeface="+mn-ea"/>
                <a:cs typeface="+mn-cs"/>
              </a:rPr>
              <a:t>7. </a:t>
            </a:r>
            <a:r>
              <a:rPr lang="en-US" sz="1200" kern="1200" dirty="0" smtClean="0">
                <a:solidFill>
                  <a:schemeClr val="tx1"/>
                </a:solidFill>
                <a:effectLst/>
                <a:latin typeface="Verdana" pitchFamily="-108" charset="0"/>
                <a:ea typeface="+mn-ea"/>
                <a:cs typeface="+mn-cs"/>
              </a:rPr>
              <a:t>With the help of an Indian guide, da Gama reached the port of Calicut in India and then returned to Lisbon loaded with spices and samples of Indian cloth.</a:t>
            </a:r>
          </a:p>
          <a:p>
            <a:r>
              <a:rPr lang="en-US" dirty="0"/>
              <a:t>8</a:t>
            </a:r>
            <a:r>
              <a:rPr lang="en-US" sz="1200" kern="120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Although he had failed to forge any trading alliances with local powers and Portuguese arrogance ensured the future hostility of Muslim merchants who </a:t>
            </a:r>
            <a:br>
              <a:rPr lang="en-US" sz="1200" kern="1200" dirty="0" smtClean="0">
                <a:solidFill>
                  <a:schemeClr val="tx1"/>
                </a:solidFill>
                <a:effectLst/>
                <a:latin typeface="Verdana" pitchFamily="-108" charset="0"/>
                <a:ea typeface="+mn-ea"/>
                <a:cs typeface="+mn-cs"/>
              </a:rPr>
            </a:br>
            <a:r>
              <a:rPr lang="en-US" sz="1200" kern="1200" dirty="0" smtClean="0">
                <a:solidFill>
                  <a:schemeClr val="tx1"/>
                </a:solidFill>
                <a:effectLst/>
                <a:latin typeface="Verdana" pitchFamily="-108" charset="0"/>
                <a:ea typeface="+mn-ea"/>
                <a:cs typeface="+mn-cs"/>
              </a:rPr>
              <a:t>dominated the trading system, da Gama had proved the possibility of lucrative trade with the East via the Cape route.</a:t>
            </a:r>
          </a:p>
          <a:p>
            <a:r>
              <a:rPr lang="en-US" dirty="0"/>
              <a:t>9</a:t>
            </a:r>
            <a:r>
              <a:rPr lang="en-US" sz="1200" kern="120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Portuguese cannon blasted open the Muslim-controlled port of Malacca in 1511, followed by Calicut, Hormuz, and Goa, enabling the Portuguese to make Lisbon the entrance port for Asian goods and laying the foundation for Portuguese imperialism in the sixteenth and seventeenth centuries.</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2223583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2327030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European Voyages of Discovery</a:t>
            </a:r>
          </a:p>
          <a:p>
            <a:r>
              <a:rPr lang="en-US" sz="1000" b="1" dirty="0" smtClean="0">
                <a:latin typeface="Arial" panose="020B0604020202020204" pitchFamily="34" charset="0"/>
                <a:cs typeface="Arial" panose="020B0604020202020204" pitchFamily="34" charset="0"/>
              </a:rPr>
              <a:t>D</a:t>
            </a:r>
            <a:r>
              <a:rPr lang="en-US" sz="1000" b="1" dirty="0" smtClean="0">
                <a:latin typeface="Arial" panose="020B0604020202020204" pitchFamily="34" charset="0"/>
                <a:cs typeface="Arial" panose="020B0604020202020204" pitchFamily="34" charset="0"/>
              </a:rPr>
              <a:t>. Spain’s Voyages to the Americas</a:t>
            </a:r>
          </a:p>
          <a:p>
            <a:r>
              <a:rPr lang="en-US" sz="1100" kern="1200" dirty="0" smtClean="0">
                <a:solidFill>
                  <a:schemeClr val="tx1"/>
                </a:solidFill>
                <a:effectLst/>
                <a:latin typeface="Verdana" pitchFamily="-108" charset="0"/>
                <a:ea typeface="+mn-ea"/>
                <a:cs typeface="+mn-cs"/>
              </a:rPr>
              <a:t>1. Inspired by the stories of Marco Polo and others, Columbus wanted to find a direct ocean trading route to Asia. In 1492, after being rejected by the Portuguese, Columbus’s expedition finally won the backing of Ferdinand and Isabella, who named him viceroy over any territory he might discover and promised him one-tenth of the journey’s material rewards. </a:t>
            </a:r>
          </a:p>
          <a:p>
            <a:r>
              <a:rPr lang="en-US" sz="1000" kern="1200" dirty="0" smtClean="0">
                <a:solidFill>
                  <a:schemeClr val="tx1"/>
                </a:solidFill>
                <a:effectLst/>
                <a:latin typeface="Verdana" pitchFamily="-108" charset="0"/>
                <a:ea typeface="+mn-ea"/>
                <a:cs typeface="+mn-cs"/>
              </a:rPr>
              <a:t>2. When he landed in the Bahamas, which he christened San Salvador, on October 12, 1492, Columbus believed he had found some small islands off the east coast of Japan. Believing he was in the Indies, he called the native peoples “Indians,” a name later applied to all inhabitants of the Americas, and he concluded that they would make good slaves and could be converted to Christianity easily. </a:t>
            </a:r>
            <a:endParaRPr lang="en-US" sz="1000" kern="1200" dirty="0" smtClean="0">
              <a:solidFill>
                <a:schemeClr val="tx1"/>
              </a:solidFill>
              <a:effectLst/>
              <a:latin typeface="Verdana" pitchFamily="-108" charset="0"/>
              <a:ea typeface="+mn-ea"/>
              <a:cs typeface="+mn-cs"/>
            </a:endParaRPr>
          </a:p>
          <a:p>
            <a:r>
              <a:rPr lang="en-US" sz="1000" kern="1200" dirty="0" smtClean="0">
                <a:solidFill>
                  <a:schemeClr val="tx1"/>
                </a:solidFill>
                <a:effectLst/>
                <a:latin typeface="Verdana" pitchFamily="-108" charset="0"/>
                <a:ea typeface="+mn-ea"/>
                <a:cs typeface="+mn-cs"/>
              </a:rPr>
              <a:t>3</a:t>
            </a:r>
            <a:r>
              <a:rPr lang="en-US" sz="1000" kern="1200" dirty="0" smtClean="0">
                <a:solidFill>
                  <a:schemeClr val="tx1"/>
                </a:solidFill>
                <a:effectLst/>
                <a:latin typeface="Verdana" pitchFamily="-108" charset="0"/>
                <a:ea typeface="+mn-ea"/>
                <a:cs typeface="+mn-cs"/>
              </a:rPr>
              <a:t>. On his second voyage, Columbus subjugated the island of Hispaniola and enslaved its people; he began establishing settlers in the new Spanish territories under his governance. </a:t>
            </a:r>
          </a:p>
          <a:p>
            <a:r>
              <a:rPr lang="en-US" sz="1000" kern="1200" dirty="0" smtClean="0">
                <a:solidFill>
                  <a:schemeClr val="tx1"/>
                </a:solidFill>
                <a:effectLst/>
                <a:latin typeface="Verdana" pitchFamily="-108" charset="0"/>
                <a:ea typeface="+mn-ea"/>
                <a:cs typeface="+mn-cs"/>
              </a:rPr>
              <a:t>4. Revolts broke out against Columbus and his brother, and a royal expedition brought them back to Spain for investigation; although Columbus was cleared of wrongdoing, the territories remained under royal control. </a:t>
            </a:r>
          </a:p>
          <a:p>
            <a:r>
              <a:rPr lang="en-US" sz="1000" kern="1200" dirty="0" smtClean="0">
                <a:solidFill>
                  <a:schemeClr val="tx1"/>
                </a:solidFill>
                <a:effectLst/>
                <a:latin typeface="Verdana" pitchFamily="-108" charset="0"/>
                <a:ea typeface="+mn-ea"/>
                <a:cs typeface="+mn-cs"/>
              </a:rPr>
              <a:t>5. Columbus was very much a man of his times and believed, to the end of his life, that he had found small islands off the coast of Asia. He never realized the scope of his achievement: to have found a vast continent unknown to Europeans.</a:t>
            </a:r>
          </a:p>
          <a:p>
            <a:endParaRPr lang="en-US" sz="1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18</a:t>
            </a:fld>
            <a:endParaRPr lang="en-US"/>
          </a:p>
        </p:txBody>
      </p:sp>
    </p:spTree>
    <p:extLst>
      <p:ext uri="{BB962C8B-B14F-4D97-AF65-F5344CB8AC3E}">
        <p14:creationId xmlns:p14="http://schemas.microsoft.com/office/powerpoint/2010/main" val="3056197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3203348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a:t>
            </a:fld>
            <a:endParaRPr lang="en-US"/>
          </a:p>
        </p:txBody>
      </p:sp>
    </p:spTree>
    <p:extLst>
      <p:ext uri="{BB962C8B-B14F-4D97-AF65-F5344CB8AC3E}">
        <p14:creationId xmlns:p14="http://schemas.microsoft.com/office/powerpoint/2010/main" val="1585694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European Voyages of Discovery</a:t>
            </a:r>
          </a:p>
          <a:p>
            <a:r>
              <a:rPr lang="en-US" sz="1000" b="1" dirty="0" smtClean="0">
                <a:latin typeface="Arial" panose="020B0604020202020204" pitchFamily="34" charset="0"/>
                <a:cs typeface="Arial" panose="020B0604020202020204" pitchFamily="34" charset="0"/>
              </a:rPr>
              <a:t>E</a:t>
            </a:r>
            <a:r>
              <a:rPr lang="en-US" sz="1000" b="1" dirty="0" smtClean="0">
                <a:latin typeface="Arial" panose="020B0604020202020204" pitchFamily="34" charset="0"/>
                <a:cs typeface="Arial" panose="020B0604020202020204" pitchFamily="34" charset="0"/>
              </a:rPr>
              <a:t>. Spain “Discovers” the Pacific Early</a:t>
            </a:r>
          </a:p>
          <a:p>
            <a:r>
              <a:rPr lang="en-US" sz="1200" kern="1200" dirty="0" smtClean="0">
                <a:solidFill>
                  <a:schemeClr val="tx1"/>
                </a:solidFill>
                <a:effectLst/>
                <a:latin typeface="Verdana" pitchFamily="-108" charset="0"/>
                <a:ea typeface="+mn-ea"/>
                <a:cs typeface="+mn-cs"/>
              </a:rPr>
              <a:t>1. The Florentine navigator </a:t>
            </a:r>
            <a:r>
              <a:rPr lang="en-US" sz="1200" kern="1200" dirty="0" err="1" smtClean="0">
                <a:solidFill>
                  <a:schemeClr val="tx1"/>
                </a:solidFill>
                <a:effectLst/>
                <a:latin typeface="Verdana" pitchFamily="-108" charset="0"/>
                <a:ea typeface="+mn-ea"/>
                <a:cs typeface="+mn-cs"/>
              </a:rPr>
              <a:t>Amerigo</a:t>
            </a:r>
            <a:r>
              <a:rPr lang="en-US" sz="1200" kern="1200" dirty="0" smtClean="0">
                <a:solidFill>
                  <a:schemeClr val="tx1"/>
                </a:solidFill>
                <a:effectLst/>
                <a:latin typeface="Verdana" pitchFamily="-108" charset="0"/>
                <a:ea typeface="+mn-ea"/>
                <a:cs typeface="+mn-cs"/>
              </a:rPr>
              <a:t>  Vespucci (1454–1512) realized what Columbus had not—that this “New  World” was actually a continent separate from Asia—and in recognition of his claim, the continent was named for him.</a:t>
            </a:r>
          </a:p>
          <a:p>
            <a:r>
              <a:rPr lang="en-US" sz="1200" kern="1200" dirty="0" smtClean="0">
                <a:solidFill>
                  <a:schemeClr val="tx1"/>
                </a:solidFill>
                <a:effectLst/>
                <a:latin typeface="Verdana" pitchFamily="-108" charset="0"/>
                <a:ea typeface="+mn-ea"/>
                <a:cs typeface="+mn-cs"/>
              </a:rPr>
              <a:t>2. To settle competing claims to the Atlantic discoveries, Spain and Portugal turned to Pope Alexander VI. The resulting Treaty of Tordesillas (1494) gave Spain everything to the west of an imaginary line drawn down the Atlantic and Portugal everything to the east of that line. </a:t>
            </a:r>
          </a:p>
          <a:p>
            <a:r>
              <a:rPr lang="en-US" sz="1200" kern="1200" dirty="0" smtClean="0">
                <a:solidFill>
                  <a:schemeClr val="tx1"/>
                </a:solidFill>
                <a:effectLst/>
                <a:latin typeface="Verdana" pitchFamily="-108" charset="0"/>
                <a:ea typeface="+mn-ea"/>
                <a:cs typeface="+mn-cs"/>
              </a:rPr>
              <a:t>3. </a:t>
            </a:r>
            <a:r>
              <a:rPr lang="en-US" sz="1200" kern="1200" dirty="0" smtClean="0">
                <a:solidFill>
                  <a:schemeClr val="tx1"/>
                </a:solidFill>
                <a:effectLst/>
                <a:latin typeface="Verdana" pitchFamily="-108" charset="0"/>
                <a:ea typeface="+mn-ea"/>
                <a:cs typeface="+mn-cs"/>
              </a:rPr>
              <a:t>This arbitrary division worked in Portugal’s favor when in 1500 Pedro </a:t>
            </a:r>
            <a:r>
              <a:rPr lang="en-US" sz="1200" kern="1200" dirty="0" err="1" smtClean="0">
                <a:solidFill>
                  <a:schemeClr val="tx1"/>
                </a:solidFill>
                <a:effectLst/>
                <a:latin typeface="Verdana" pitchFamily="-108" charset="0"/>
                <a:ea typeface="+mn-ea"/>
                <a:cs typeface="+mn-cs"/>
              </a:rPr>
              <a:t>Alvares</a:t>
            </a:r>
            <a:r>
              <a:rPr lang="en-US" sz="1200" kern="1200" dirty="0" smtClean="0">
                <a:solidFill>
                  <a:schemeClr val="tx1"/>
                </a:solidFill>
                <a:effectLst/>
                <a:latin typeface="Verdana" pitchFamily="-108" charset="0"/>
                <a:ea typeface="+mn-ea"/>
                <a:cs typeface="+mn-cs"/>
              </a:rPr>
              <a:t> Cabral landed on the coast of Brazil, which Cabral claimed as Portuguese territory.</a:t>
            </a:r>
          </a:p>
          <a:p>
            <a:r>
              <a:rPr lang="en-US" sz="1200" kern="1200" dirty="0" smtClean="0">
                <a:solidFill>
                  <a:schemeClr val="tx1"/>
                </a:solidFill>
                <a:effectLst/>
                <a:latin typeface="Verdana" pitchFamily="-108" charset="0"/>
                <a:ea typeface="+mn-ea"/>
                <a:cs typeface="+mn-cs"/>
              </a:rPr>
              <a:t>4. </a:t>
            </a:r>
            <a:r>
              <a:rPr lang="en-US" sz="1200" kern="1200" dirty="0" smtClean="0">
                <a:solidFill>
                  <a:schemeClr val="tx1"/>
                </a:solidFill>
                <a:effectLst/>
                <a:latin typeface="Verdana" pitchFamily="-108" charset="0"/>
                <a:ea typeface="+mn-ea"/>
                <a:cs typeface="+mn-cs"/>
              </a:rPr>
              <a:t>Spain renewed the search for a western passage to Asia in 1519 when Charles V sent the Portuguese mariner Ferdinand Magellan (1480–1521) to find a direct sea route to the spices of the Moluccas off the southeast coast of Asia. </a:t>
            </a:r>
            <a:endParaRPr lang="en-US" sz="1200" kern="1200" dirty="0" smtClean="0">
              <a:solidFill>
                <a:schemeClr val="tx1"/>
              </a:solidFill>
              <a:effectLst/>
              <a:latin typeface="Verdana" pitchFamily="-108" charset="0"/>
              <a:ea typeface="+mn-ea"/>
              <a:cs typeface="+mn-cs"/>
            </a:endParaRPr>
          </a:p>
          <a:p>
            <a:r>
              <a:rPr lang="en-US" sz="1000" kern="1200" dirty="0" smtClean="0">
                <a:solidFill>
                  <a:schemeClr val="tx1"/>
                </a:solidFill>
                <a:effectLst/>
                <a:latin typeface="Verdana" pitchFamily="-108" charset="0"/>
                <a:ea typeface="+mn-ea"/>
                <a:cs typeface="+mn-cs"/>
              </a:rPr>
              <a:t>5. This </a:t>
            </a:r>
            <a:r>
              <a:rPr lang="en-US" sz="1000" kern="1200" dirty="0" smtClean="0">
                <a:solidFill>
                  <a:schemeClr val="tx1"/>
                </a:solidFill>
                <a:effectLst/>
                <a:latin typeface="Verdana" pitchFamily="-108" charset="0"/>
                <a:ea typeface="+mn-ea"/>
                <a:cs typeface="+mn-cs"/>
              </a:rPr>
              <a:t>voyage revolutionized Europeans’ understanding of the world by demonstrating the vastness of the Pacific and proving that the earth was clearly much larger than Columbus had believed.</a:t>
            </a:r>
          </a:p>
          <a:p>
            <a:r>
              <a:rPr lang="en-US" sz="1000" kern="1200" dirty="0" smtClean="0">
                <a:solidFill>
                  <a:schemeClr val="tx1"/>
                </a:solidFill>
                <a:effectLst/>
                <a:latin typeface="Verdana" pitchFamily="-108" charset="0"/>
                <a:ea typeface="+mn-ea"/>
                <a:cs typeface="+mn-cs"/>
              </a:rPr>
              <a:t>6. </a:t>
            </a:r>
            <a:r>
              <a:rPr lang="en-US" sz="1000" kern="1200" dirty="0" smtClean="0">
                <a:solidFill>
                  <a:schemeClr val="tx1"/>
                </a:solidFill>
                <a:effectLst/>
                <a:latin typeface="Verdana" pitchFamily="-108" charset="0"/>
                <a:ea typeface="+mn-ea"/>
                <a:cs typeface="+mn-cs"/>
              </a:rPr>
              <a:t>It also demonstrated that the westward passage to the Indies was too long and dangerous, and Spain soon abandoned the attempt to oust Portugal from the Eastern spice trade to concentrate on its New World territories.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3822268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European Voyages of Discovery</a:t>
            </a:r>
          </a:p>
          <a:p>
            <a:endParaRPr lang="en-US" dirty="0" smtClean="0"/>
          </a:p>
          <a:p>
            <a:r>
              <a:rPr lang="en-US" sz="1000" b="1" dirty="0" smtClean="0">
                <a:latin typeface="Arial" panose="020B0604020202020204" pitchFamily="34" charset="0"/>
                <a:cs typeface="Arial" panose="020B0604020202020204" pitchFamily="34" charset="0"/>
              </a:rPr>
              <a:t>F. Early Exploration by</a:t>
            </a:r>
            <a:r>
              <a:rPr lang="en-US" sz="1000" b="1" baseline="0" dirty="0" smtClean="0">
                <a:latin typeface="Arial" panose="020B0604020202020204" pitchFamily="34" charset="0"/>
                <a:cs typeface="Arial" panose="020B0604020202020204" pitchFamily="34" charset="0"/>
              </a:rPr>
              <a:t> Northern European Powers</a:t>
            </a:r>
          </a:p>
          <a:p>
            <a:r>
              <a:rPr lang="en-US" sz="1200" kern="1200" dirty="0" smtClean="0">
                <a:solidFill>
                  <a:schemeClr val="tx1"/>
                </a:solidFill>
                <a:effectLst/>
                <a:latin typeface="Verdana" pitchFamily="-108" charset="0"/>
                <a:ea typeface="+mn-ea"/>
                <a:cs typeface="+mn-cs"/>
              </a:rPr>
              <a:t>1. The English and French also set sail across the Atlantic in search of a northwest passage to the Indies.</a:t>
            </a:r>
          </a:p>
          <a:p>
            <a:r>
              <a:rPr lang="en-US" sz="1200" kern="1200" dirty="0" smtClean="0">
                <a:solidFill>
                  <a:schemeClr val="tx1"/>
                </a:solidFill>
                <a:effectLst/>
                <a:latin typeface="Verdana" pitchFamily="-108" charset="0"/>
                <a:ea typeface="+mn-ea"/>
                <a:cs typeface="+mn-cs"/>
              </a:rPr>
              <a:t>2. The voyages of John Cabot, a Genoese merchant living in London who explored Newfoundland and the New England coast, and Martin Frobisher, who explored areas of Canada, ultimately proved futile;  the English did not establish any permanent colonies in these territories. </a:t>
            </a:r>
          </a:p>
          <a:p>
            <a:r>
              <a:rPr lang="en-US" sz="1200" kern="1200" dirty="0" smtClean="0">
                <a:solidFill>
                  <a:schemeClr val="tx1"/>
                </a:solidFill>
                <a:effectLst/>
                <a:latin typeface="Verdana" pitchFamily="-108" charset="0"/>
                <a:ea typeface="+mn-ea"/>
                <a:cs typeface="+mn-cs"/>
              </a:rPr>
              <a:t>3. Early French exploration of the Atlantic was equally frustrating: Jacques Cartier’s exploration of the St. Lawrence River was halted at the great rapids west of the present-day island of Montreal, although the French began a lucrative trade in beaver and other furs there.</a:t>
            </a:r>
          </a:p>
          <a:p>
            <a:r>
              <a:rPr lang="en-US" sz="1200" kern="1200" dirty="0" smtClean="0">
                <a:solidFill>
                  <a:schemeClr val="tx1"/>
                </a:solidFill>
                <a:effectLst/>
                <a:latin typeface="Verdana" pitchFamily="-108" charset="0"/>
                <a:ea typeface="+mn-ea"/>
                <a:cs typeface="+mn-cs"/>
              </a:rPr>
              <a:t>4. French fisherman also competed with the Spanish and the English for the teeming schools of cod found around Newfoundland, which the fishing vessels salted on board and brought back to Europe.</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1182577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III. Conquest and Settlement</a:t>
            </a:r>
          </a:p>
          <a:p>
            <a:pPr marL="228600" indent="-228600">
              <a:buAutoNum type="alphaUcPeriod"/>
            </a:pPr>
            <a:r>
              <a:rPr lang="en-US" sz="1000" b="1" dirty="0" smtClean="0">
                <a:latin typeface="Arial" panose="020B0604020202020204" pitchFamily="34" charset="0"/>
                <a:cs typeface="Arial" panose="020B0604020202020204" pitchFamily="34" charset="0"/>
              </a:rPr>
              <a:t>Spanish </a:t>
            </a:r>
            <a:r>
              <a:rPr lang="en-US" sz="1000" b="1" dirty="0" smtClean="0">
                <a:latin typeface="Arial" panose="020B0604020202020204" pitchFamily="34" charset="0"/>
                <a:cs typeface="Arial" panose="020B0604020202020204" pitchFamily="34" charset="0"/>
              </a:rPr>
              <a:t>Conquest of the Aztec and Inca Empires</a:t>
            </a:r>
          </a:p>
          <a:p>
            <a:r>
              <a:rPr lang="en-US" sz="1000" kern="1200" dirty="0" smtClean="0">
                <a:solidFill>
                  <a:schemeClr val="tx1"/>
                </a:solidFill>
                <a:effectLst/>
              </a:rPr>
              <a:t>1. The first two decades after Columbus’ arrival in the New World saw Spanish settlement of Hispaniola, Cuba, Puerto Rico, and other Caribbean islands.</a:t>
            </a:r>
          </a:p>
          <a:p>
            <a:r>
              <a:rPr lang="en-US" sz="1000" kern="1200" dirty="0" smtClean="0">
                <a:solidFill>
                  <a:schemeClr val="tx1"/>
                </a:solidFill>
                <a:effectLst/>
              </a:rPr>
              <a:t>2. The Spanish governor in Cuba sponsored expeditions to the Yucatan coast of the Gulf of Mexico, including one in 1519 under the command of the conquistador Hernando Cortés (1485–1547).</a:t>
            </a:r>
          </a:p>
          <a:p>
            <a:r>
              <a:rPr lang="en-US" sz="1000" kern="1200" dirty="0" smtClean="0">
                <a:solidFill>
                  <a:schemeClr val="tx1"/>
                </a:solidFill>
                <a:effectLst/>
              </a:rPr>
              <a:t>3. After landing on the coast of the Gulf of Mexico in 1519 and receiving an unarmed delegation of Mexica leaders, Cortés realized that he could exploit internal dissension within the empire to his own advantage. Cortés quickly forged an alliance with the </a:t>
            </a:r>
            <a:r>
              <a:rPr lang="en-US" sz="1000" kern="1200" dirty="0" err="1" smtClean="0">
                <a:solidFill>
                  <a:schemeClr val="tx1"/>
                </a:solidFill>
                <a:effectLst/>
              </a:rPr>
              <a:t>Tlaxcalas</a:t>
            </a:r>
            <a:r>
              <a:rPr lang="en-US" sz="1000" kern="1200" dirty="0" smtClean="0">
                <a:solidFill>
                  <a:schemeClr val="tx1"/>
                </a:solidFill>
                <a:effectLst/>
              </a:rPr>
              <a:t> and other subject kingdoms, which chafed under the tribute demanded by the Mexica, and with a force of a few hundred Spanish and some six thousand indigenous warriors, he marched on </a:t>
            </a:r>
            <a:r>
              <a:rPr lang="en-US" sz="1000" kern="1200" dirty="0" err="1" smtClean="0">
                <a:solidFill>
                  <a:schemeClr val="tx1"/>
                </a:solidFill>
                <a:effectLst/>
              </a:rPr>
              <a:t>Tenochtitlán</a:t>
            </a:r>
            <a:r>
              <a:rPr lang="en-US" sz="1000" kern="1200" dirty="0" smtClean="0">
                <a:solidFill>
                  <a:schemeClr val="tx1"/>
                </a:solidFill>
                <a:effectLst/>
              </a:rPr>
              <a:t> in November 1519.</a:t>
            </a:r>
          </a:p>
          <a:p>
            <a:r>
              <a:rPr lang="en-US" sz="1000" kern="1200" dirty="0" smtClean="0">
                <a:solidFill>
                  <a:schemeClr val="tx1"/>
                </a:solidFill>
                <a:effectLst/>
              </a:rPr>
              <a:t>4. Montezuma was apparently deeply impressed by Spanish victories and believed they were invincible. Sources written after the Conquest claimed that the emperor believed Cortés was an embodiment of the god Quetzalcoatl, whose return was promised in Aztec myth. Cortés took Montezuma hostage, and the emperor’s influence over his people crumbled.</a:t>
            </a:r>
          </a:p>
          <a:p>
            <a:r>
              <a:rPr lang="en-US" sz="1000" kern="1200" dirty="0" smtClean="0">
                <a:solidFill>
                  <a:schemeClr val="tx1"/>
                </a:solidFill>
                <a:effectLst/>
              </a:rPr>
              <a:t>5. After a second assault on </a:t>
            </a:r>
            <a:r>
              <a:rPr lang="en-US" sz="1000" kern="1200" dirty="0" err="1" smtClean="0">
                <a:solidFill>
                  <a:schemeClr val="tx1"/>
                </a:solidFill>
                <a:effectLst/>
              </a:rPr>
              <a:t>Tenochtitlán</a:t>
            </a:r>
            <a:r>
              <a:rPr lang="en-US" sz="1000" kern="1200" dirty="0" smtClean="0">
                <a:solidFill>
                  <a:schemeClr val="tx1"/>
                </a:solidFill>
                <a:effectLst/>
              </a:rPr>
              <a:t> in May 1520, which resulted in an uprising and Montezuma’s death, Cortés achieved a hard-won victory in late summer 1521 that was greatly aided by deprivations of the siege and the effects of smallpox.</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858546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909805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24</a:t>
            </a:fld>
            <a:endParaRPr lang="en-US"/>
          </a:p>
        </p:txBody>
      </p:sp>
    </p:spTree>
    <p:extLst>
      <p:ext uri="{BB962C8B-B14F-4D97-AF65-F5344CB8AC3E}">
        <p14:creationId xmlns:p14="http://schemas.microsoft.com/office/powerpoint/2010/main" val="1300047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Conquest and Settlement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Spanish Conquest of the Aztec and Inca Empires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Verdana" pitchFamily="-108" charset="0"/>
                <a:ea typeface="+mn-ea"/>
                <a:cs typeface="+mn-cs"/>
              </a:rPr>
              <a:t>7. </a:t>
            </a:r>
            <a:r>
              <a:rPr lang="en-US" sz="1200" kern="1200" dirty="0" smtClean="0">
                <a:solidFill>
                  <a:schemeClr val="tx1"/>
                </a:solidFill>
                <a:effectLst/>
                <a:latin typeface="Verdana" pitchFamily="-108" charset="0"/>
                <a:ea typeface="+mn-ea"/>
                <a:cs typeface="+mn-cs"/>
              </a:rPr>
              <a:t>Cortés and other conquistadors began the systematic conquest of Mexico, and over time, a series of indigenous kingdoms gradually fell under Spanish domination.</a:t>
            </a:r>
          </a:p>
          <a:p>
            <a:r>
              <a:rPr lang="en-US" sz="1200" kern="1200" dirty="0" smtClean="0">
                <a:solidFill>
                  <a:schemeClr val="tx1"/>
                </a:solidFill>
                <a:effectLst/>
                <a:latin typeface="Verdana" pitchFamily="-108" charset="0"/>
                <a:ea typeface="+mn-ea"/>
                <a:cs typeface="+mn-cs"/>
              </a:rPr>
              <a:t>8. In Peru, the Incas had created a vast and well-fortified empire. Their strength lay largely in their bureaucratic efficiency. </a:t>
            </a:r>
          </a:p>
          <a:p>
            <a:r>
              <a:rPr lang="en-US" sz="1200" kern="1200" dirty="0" smtClean="0">
                <a:solidFill>
                  <a:schemeClr val="tx1"/>
                </a:solidFill>
                <a:effectLst/>
                <a:latin typeface="Verdana" pitchFamily="-108" charset="0"/>
                <a:ea typeface="+mn-ea"/>
                <a:cs typeface="+mn-cs"/>
              </a:rPr>
              <a:t>9. At the time of the Spanish invasion, the Inca Empire had been weakened by a disease epidemic and by a civil war over succession.</a:t>
            </a:r>
          </a:p>
          <a:p>
            <a:r>
              <a:rPr lang="en-US" sz="1200" kern="1200" dirty="0" smtClean="0">
                <a:solidFill>
                  <a:schemeClr val="tx1"/>
                </a:solidFill>
                <a:effectLst/>
                <a:latin typeface="Verdana" pitchFamily="-108" charset="0"/>
                <a:ea typeface="+mn-ea"/>
                <a:cs typeface="+mn-cs"/>
              </a:rPr>
              <a:t>10. In 1532 Francisco Pizarro (ca. 1475–1541), a conquistador of modest Spanish origins, ambushed and captured the new Incan ruler, Atahualpa, collected an enormous ransom in gold, and then executed him on trumped-up charges.</a:t>
            </a:r>
          </a:p>
          <a:p>
            <a:r>
              <a:rPr lang="en-US" sz="1200" kern="1200" dirty="0" smtClean="0">
                <a:solidFill>
                  <a:schemeClr val="tx1"/>
                </a:solidFill>
                <a:effectLst/>
                <a:latin typeface="Verdana" pitchFamily="-108" charset="0"/>
                <a:ea typeface="+mn-ea"/>
                <a:cs typeface="+mn-cs"/>
              </a:rPr>
              <a:t>11. In 1533 the Spanish, aided by alliances with local peoples, marched on the capital of Cuzco and plundered immense riches in gold and silver, setting off decades of violence and resistance.</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449811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254750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Conquest and Settlement</a:t>
            </a:r>
          </a:p>
          <a:p>
            <a:endParaRPr lang="en-US" dirty="0" smtClean="0"/>
          </a:p>
          <a:p>
            <a:r>
              <a:rPr lang="en-US" sz="1000" b="1" dirty="0" smtClean="0">
                <a:latin typeface="Arial" panose="020B0604020202020204" pitchFamily="34" charset="0"/>
                <a:cs typeface="Arial" panose="020B0604020202020204" pitchFamily="34" charset="0"/>
              </a:rPr>
              <a:t>B. Portuguese Brazil</a:t>
            </a:r>
          </a:p>
          <a:p>
            <a:r>
              <a:rPr lang="en-US" sz="1200" kern="1200" dirty="0" smtClean="0">
                <a:solidFill>
                  <a:schemeClr val="tx1"/>
                </a:solidFill>
                <a:effectLst/>
                <a:latin typeface="Verdana" pitchFamily="-108" charset="0"/>
                <a:ea typeface="+mn-ea"/>
                <a:cs typeface="+mn-cs"/>
              </a:rPr>
              <a:t>1. Unlike Mesoamerica or the Andes, the territory of Brazil contained no urban empires, but instead roughly 2.5 million nomadic and settled people divided into small tribes and many different language groups. </a:t>
            </a:r>
          </a:p>
          <a:p>
            <a:r>
              <a:rPr lang="en-US" sz="1200" kern="1200" dirty="0" smtClean="0">
                <a:solidFill>
                  <a:schemeClr val="tx1"/>
                </a:solidFill>
                <a:effectLst/>
                <a:latin typeface="Verdana" pitchFamily="-108" charset="0"/>
                <a:ea typeface="+mn-ea"/>
                <a:cs typeface="+mn-cs"/>
              </a:rPr>
              <a:t>2. In the 1520s, Portuguese settlers brought sugar cane production to Brazil, thus creating a new form of colonization in the Americas: large plantations worked by enslaved people. This model would spread throughout the Caribbean along with sugar production in the seventeenth century.	</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2045252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Conquest and Settlement</a:t>
            </a:r>
          </a:p>
          <a:p>
            <a:endParaRPr lang="en-US" dirty="0" smtClean="0"/>
          </a:p>
          <a:p>
            <a:r>
              <a:rPr lang="en-US" sz="1000" b="1" dirty="0" smtClean="0">
                <a:latin typeface="Arial" panose="020B0604020202020204" pitchFamily="34" charset="0"/>
                <a:cs typeface="Arial" panose="020B0604020202020204" pitchFamily="34" charset="0"/>
              </a:rPr>
              <a:t>C. Colonial Empires of England and France</a:t>
            </a:r>
          </a:p>
          <a:p>
            <a:r>
              <a:rPr lang="en-US" sz="1200" kern="1200" dirty="0" smtClean="0">
                <a:solidFill>
                  <a:schemeClr val="tx1"/>
                </a:solidFill>
                <a:effectLst/>
                <a:latin typeface="Verdana" pitchFamily="-108" charset="0"/>
                <a:ea typeface="+mn-ea"/>
                <a:cs typeface="+mn-cs"/>
              </a:rPr>
              <a:t>1. The colony of Virginia, founded at Jamestown in 1607, initially struggled to grow sufficient food and faced hostility from the Powhatan Confederacy. Eventually it thrived by producing tobacco for a growing European market. </a:t>
            </a:r>
          </a:p>
          <a:p>
            <a:r>
              <a:rPr lang="en-US" sz="1200" kern="1200" dirty="0" smtClean="0">
                <a:solidFill>
                  <a:schemeClr val="tx1"/>
                </a:solidFill>
                <a:effectLst/>
                <a:latin typeface="Verdana" pitchFamily="-108" charset="0"/>
                <a:ea typeface="+mn-ea"/>
                <a:cs typeface="+mn-cs"/>
              </a:rPr>
              <a:t>2. During the late seventeenth century enslaved Africans replaced indentured servants as laborers on tobacco and rice plantations, and a harsh racial divide was imposed.</a:t>
            </a:r>
          </a:p>
          <a:p>
            <a:r>
              <a:rPr lang="en-US" sz="1000" kern="1200" dirty="0" smtClean="0">
                <a:solidFill>
                  <a:schemeClr val="tx1"/>
                </a:solidFill>
                <a:effectLst/>
                <a:latin typeface="Verdana" pitchFamily="-108" charset="0"/>
                <a:ea typeface="+mn-ea"/>
                <a:cs typeface="+mn-cs"/>
              </a:rPr>
              <a:t>3. In place of the unified rule exerted by the Spanish crown, English colonization was haphazard and decentralized in nature, leading to greater colonial autonomy and diversity. </a:t>
            </a:r>
          </a:p>
          <a:p>
            <a:r>
              <a:rPr lang="en-US" sz="1000" kern="1200" dirty="0" smtClean="0">
                <a:solidFill>
                  <a:schemeClr val="tx1"/>
                </a:solidFill>
                <a:effectLst/>
                <a:latin typeface="Verdana" pitchFamily="-108" charset="0"/>
                <a:ea typeface="+mn-ea"/>
                <a:cs typeface="+mn-cs"/>
              </a:rPr>
              <a:t>4. Whereas English settlements were largely agricultural, the French established trading factories in present-day Canada, much like those of the Portuguese in Asia and Africa. </a:t>
            </a:r>
          </a:p>
          <a:p>
            <a:r>
              <a:rPr lang="en-US" sz="1000" kern="1200" dirty="0" smtClean="0">
                <a:solidFill>
                  <a:schemeClr val="tx1"/>
                </a:solidFill>
                <a:effectLst/>
                <a:latin typeface="Verdana" pitchFamily="-108" charset="0"/>
                <a:ea typeface="+mn-ea"/>
                <a:cs typeface="+mn-cs"/>
              </a:rPr>
              <a:t>5. In the 1600s, France and England – along with Denmark and other northern European powers - established fortified trading posts in West Africa as bases for purchasing slaves and in India and the Indian Ocean for spices and other luxury goods.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915341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Conquest and Settlement</a:t>
            </a:r>
          </a:p>
          <a:p>
            <a:endParaRPr lang="en-US" dirty="0" smtClean="0"/>
          </a:p>
          <a:p>
            <a:r>
              <a:rPr lang="en-US" sz="1000" b="1" dirty="0" smtClean="0">
                <a:latin typeface="Arial" panose="020B0604020202020204" pitchFamily="34" charset="0"/>
                <a:cs typeface="Arial" panose="020B0604020202020204" pitchFamily="34" charset="0"/>
              </a:rPr>
              <a:t>D. Colonial Administration</a:t>
            </a:r>
          </a:p>
          <a:p>
            <a:r>
              <a:rPr lang="en-US" sz="1200" kern="1200" dirty="0" smtClean="0">
                <a:solidFill>
                  <a:schemeClr val="tx1"/>
                </a:solidFill>
                <a:effectLst/>
                <a:latin typeface="Verdana" pitchFamily="-108" charset="0"/>
                <a:ea typeface="+mn-ea"/>
                <a:cs typeface="+mn-cs"/>
              </a:rPr>
              <a:t>1. Early conquest and settlement were conducted largely by private initiatives, but the Spanish and Portuguese governments soon assumed more direct control. </a:t>
            </a:r>
          </a:p>
          <a:p>
            <a:r>
              <a:rPr lang="en-US" sz="1200" kern="1200" dirty="0" smtClean="0">
                <a:solidFill>
                  <a:schemeClr val="tx1"/>
                </a:solidFill>
                <a:effectLst/>
                <a:latin typeface="Verdana" pitchFamily="-108" charset="0"/>
                <a:ea typeface="+mn-ea"/>
                <a:cs typeface="+mn-cs"/>
              </a:rPr>
              <a:t>2. Spanish territories themselves were divided initially into two viceroyalties or administrative divisions: New Spain, created in 1535, with its capital at Mexico City, and Peru, created in 1542, with its capital at Lima.</a:t>
            </a:r>
          </a:p>
          <a:p>
            <a:r>
              <a:rPr lang="en-US" sz="1200" kern="1200" dirty="0" smtClean="0">
                <a:solidFill>
                  <a:schemeClr val="tx1"/>
                </a:solidFill>
                <a:effectLst/>
                <a:latin typeface="Verdana" pitchFamily="-108" charset="0"/>
                <a:ea typeface="+mn-ea"/>
                <a:cs typeface="+mn-cs"/>
              </a:rPr>
              <a:t>4. To secure the vast expanse of Brazil, the Portuguese implemented the system of captaincies in the 1530s, hereditary grants of land given to nobles and loyal officials who bore the costs of settling and administering their territories.</a:t>
            </a:r>
          </a:p>
          <a:p>
            <a:r>
              <a:rPr lang="en-US" sz="1200" kern="1200" dirty="0" smtClean="0">
                <a:solidFill>
                  <a:schemeClr val="tx1"/>
                </a:solidFill>
                <a:effectLst/>
                <a:latin typeface="Verdana" pitchFamily="-108" charset="0"/>
                <a:ea typeface="+mn-ea"/>
                <a:cs typeface="+mn-cs"/>
              </a:rPr>
              <a:t>5. Throughout the Americas, the Catholic Church played an integral role in Iberian rule.</a:t>
            </a:r>
          </a:p>
          <a:p>
            <a:r>
              <a:rPr lang="en-US" sz="1200" kern="1200" dirty="0" smtClean="0">
                <a:solidFill>
                  <a:schemeClr val="tx1"/>
                </a:solidFill>
                <a:effectLst/>
                <a:latin typeface="Verdana" pitchFamily="-108" charset="0"/>
                <a:ea typeface="+mn-ea"/>
                <a:cs typeface="+mn-cs"/>
              </a:rPr>
              <a:t>6. By the end of the seventeenth century, the French crown had imposed direct rule over its North American colonies, whereas English colonists established their own autonomous assemblies to regulate local affairs. Wealthy merchants and landowners dominated the assemblies, although even common men had more say in politics than was the case in England.</a:t>
            </a:r>
          </a:p>
          <a:p>
            <a:endParaRPr lang="en-US" sz="1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1804381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World Contacts Before</a:t>
            </a:r>
            <a:r>
              <a:rPr lang="en-US" sz="1000" b="1" baseline="0" dirty="0" smtClean="0">
                <a:latin typeface="Arial" panose="020B0604020202020204" pitchFamily="34" charset="0"/>
                <a:cs typeface="Arial" panose="020B0604020202020204" pitchFamily="34" charset="0"/>
              </a:rPr>
              <a:t> Columbus </a:t>
            </a:r>
          </a:p>
          <a:p>
            <a:pPr marL="285750" indent="-285750">
              <a:buAutoNum type="romanUcPeriod"/>
            </a:pPr>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The Trade World of the Indian Ocean</a:t>
            </a:r>
          </a:p>
          <a:p>
            <a:pPr marL="0" indent="0">
              <a:buNone/>
            </a:pPr>
            <a:r>
              <a:rPr lang="en-US" sz="1200" kern="1200" dirty="0" smtClean="0">
                <a:solidFill>
                  <a:schemeClr val="tx1"/>
                </a:solidFill>
                <a:effectLst/>
                <a:latin typeface="Verdana" pitchFamily="-108" charset="0"/>
                <a:ea typeface="+mn-ea"/>
                <a:cs typeface="+mn-cs"/>
              </a:rPr>
              <a:t>1. The location of the Indian Ocean made it a crossroads for commercial and cultural exchange among China, India, the Middle East, Africa, and Europe. Trading volume increased over the centuries as merchants congregated in cosmopolitan port cities strung around the Indian Ocean, most of which had some form of autonomous self-government.</a:t>
            </a:r>
          </a:p>
          <a:p>
            <a:pPr marL="0" indent="0">
              <a:buNone/>
            </a:pPr>
            <a:r>
              <a:rPr lang="en-US" sz="1200" kern="1200" dirty="0" smtClean="0">
                <a:solidFill>
                  <a:schemeClr val="tx1"/>
                </a:solidFill>
                <a:effectLst/>
                <a:latin typeface="Verdana" pitchFamily="-108" charset="0"/>
                <a:ea typeface="+mn-ea"/>
                <a:cs typeface="+mn-cs"/>
              </a:rPr>
              <a:t>2. The Mongol emperors opened the doors of China to the West, encouraging Europeans like Marco Polo to travel and do business there.</a:t>
            </a:r>
          </a:p>
          <a:p>
            <a:r>
              <a:rPr lang="en-US" sz="1200" kern="1200" dirty="0" smtClean="0">
                <a:solidFill>
                  <a:schemeClr val="tx1"/>
                </a:solidFill>
                <a:effectLst/>
                <a:latin typeface="Verdana" pitchFamily="-108" charset="0"/>
                <a:ea typeface="+mn-ea"/>
                <a:cs typeface="+mn-cs"/>
              </a:rPr>
              <a:t>3. Marco Polo’s tales of his travels to the splendid court of the Great Khan and the city of Hangzhou fueled Western fantasies about the exotic Orient. </a:t>
            </a:r>
          </a:p>
          <a:p>
            <a:r>
              <a:rPr lang="en-US" sz="1000" kern="1200" dirty="0" smtClean="0">
                <a:solidFill>
                  <a:schemeClr val="tx1"/>
                </a:solidFill>
                <a:effectLst/>
                <a:latin typeface="Verdana" pitchFamily="-108" charset="0"/>
                <a:ea typeface="+mn-ea"/>
                <a:cs typeface="+mn-cs"/>
              </a:rPr>
              <a:t>4. After the Mongols fell to the Ming Dynasty in 1368, China entered a period of economic expansion, population growth, and urbanization. By the end of the dynasty in 1644, China’s population had tripled, making Nanjing the largest city in the world.  China had the most advanced economy in the world until at least the end of the eighteenth century.</a:t>
            </a:r>
          </a:p>
          <a:p>
            <a:r>
              <a:rPr lang="en-US" sz="1000" kern="1200" dirty="0" smtClean="0">
                <a:solidFill>
                  <a:schemeClr val="tx1"/>
                </a:solidFill>
                <a:effectLst/>
                <a:latin typeface="Verdana" pitchFamily="-108" charset="0"/>
                <a:ea typeface="+mn-ea"/>
                <a:cs typeface="+mn-cs"/>
              </a:rPr>
              <a:t>5. China also took the lead in exploration, sending Admiral Zheng He on seven expeditions (1405–1433) involving hundreds of ships and tens of thousands of men sailing thousands of miles to reach as far west as Egypt.</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2722001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smtClean="0">
                <a:latin typeface="Arial" panose="020B0604020202020204" pitchFamily="34" charset="0"/>
                <a:cs typeface="Arial" panose="020B0604020202020204" pitchFamily="34" charset="0"/>
              </a:rPr>
              <a:t>IV. The Era of</a:t>
            </a:r>
            <a:r>
              <a:rPr lang="en-US" sz="1050" b="1" baseline="0" dirty="0" smtClean="0">
                <a:latin typeface="Arial" panose="020B0604020202020204" pitchFamily="34" charset="0"/>
                <a:cs typeface="Arial" panose="020B0604020202020204" pitchFamily="34" charset="0"/>
              </a:rPr>
              <a:t> Global Contact</a:t>
            </a:r>
          </a:p>
          <a:p>
            <a:pPr marL="228600" indent="-228600">
              <a:buAutoNum type="alphaUcPeriod"/>
            </a:pPr>
            <a:r>
              <a:rPr lang="en-US" sz="1050" b="1" baseline="0" dirty="0" smtClean="0">
                <a:latin typeface="Arial" panose="020B0604020202020204" pitchFamily="34" charset="0"/>
                <a:cs typeface="Arial" panose="020B0604020202020204" pitchFamily="34" charset="0"/>
              </a:rPr>
              <a:t>Indigenous </a:t>
            </a:r>
            <a:r>
              <a:rPr lang="en-US" sz="1050" b="1" baseline="0" dirty="0" smtClean="0">
                <a:latin typeface="Arial" panose="020B0604020202020204" pitchFamily="34" charset="0"/>
                <a:cs typeface="Arial" panose="020B0604020202020204" pitchFamily="34" charset="0"/>
              </a:rPr>
              <a:t>Population Loss and Economic Exploitation</a:t>
            </a:r>
          </a:p>
          <a:p>
            <a:r>
              <a:rPr lang="en-US" sz="1050" kern="1200" dirty="0" smtClean="0">
                <a:solidFill>
                  <a:schemeClr val="tx1"/>
                </a:solidFill>
                <a:effectLst/>
              </a:rPr>
              <a:t>1. The conquerors of the New World made use of the </a:t>
            </a:r>
            <a:r>
              <a:rPr lang="en-US" sz="1050" kern="1200" dirty="0" err="1" smtClean="0">
                <a:solidFill>
                  <a:schemeClr val="tx1"/>
                </a:solidFill>
                <a:effectLst/>
              </a:rPr>
              <a:t>encomienda</a:t>
            </a:r>
            <a:r>
              <a:rPr lang="en-US" sz="1050" kern="1200" dirty="0" smtClean="0">
                <a:solidFill>
                  <a:schemeClr val="tx1"/>
                </a:solidFill>
                <a:effectLst/>
              </a:rPr>
              <a:t> system to profit from the peoples and territories they encountered. This system was a legacy of the methods used to reward military leaders in the time of the Reconquista, when victorious officers received feudal privileges over conquered areas in return for their service.</a:t>
            </a:r>
          </a:p>
          <a:p>
            <a:r>
              <a:rPr lang="en-US" sz="1050" kern="1200" dirty="0" smtClean="0">
                <a:solidFill>
                  <a:schemeClr val="tx1"/>
                </a:solidFill>
                <a:effectLst/>
              </a:rPr>
              <a:t>2. Conquistadors granted their followers the right to employ groups of indigenous people as laborers and to demand tribute payments from them in exchange for providing food, shelter and instruction in the Christian faith.</a:t>
            </a:r>
          </a:p>
          <a:p>
            <a:r>
              <a:rPr lang="en-US" sz="1050" kern="1200" dirty="0" smtClean="0">
                <a:solidFill>
                  <a:schemeClr val="tx1"/>
                </a:solidFill>
                <a:effectLst/>
              </a:rPr>
              <a:t>3. A 1512 Spanish law authorizing the use of </a:t>
            </a:r>
            <a:r>
              <a:rPr lang="en-US" sz="1050" kern="1200" dirty="0" err="1" smtClean="0">
                <a:solidFill>
                  <a:schemeClr val="tx1"/>
                </a:solidFill>
                <a:effectLst/>
              </a:rPr>
              <a:t>encomiendas</a:t>
            </a:r>
            <a:r>
              <a:rPr lang="en-US" sz="1050" kern="1200" dirty="0" smtClean="0">
                <a:solidFill>
                  <a:schemeClr val="tx1"/>
                </a:solidFill>
                <a:effectLst/>
              </a:rPr>
              <a:t> called for indigenous people to be treated fairly, but in practice the system lead to terrible abuses, including overwork, beatings, and sexual violence.</a:t>
            </a:r>
            <a:r>
              <a:rPr lang="en-US" sz="1050" kern="1200" baseline="0" dirty="0" smtClean="0">
                <a:solidFill>
                  <a:schemeClr val="tx1"/>
                </a:solidFill>
                <a:effectLst/>
              </a:rPr>
              <a:t> </a:t>
            </a:r>
            <a:r>
              <a:rPr lang="en-US" sz="1050" kern="1200" dirty="0" smtClean="0">
                <a:solidFill>
                  <a:schemeClr val="tx1"/>
                </a:solidFill>
                <a:effectLst/>
              </a:rPr>
              <a:t>King Charles I responded to these complaints in 1542 with the New Laws, which set limits on the authority of encomienda holders. This provoked a revolt in Peru. Eventually the crown gained control over </a:t>
            </a:r>
            <a:r>
              <a:rPr lang="en-US" sz="1050" kern="1200" dirty="0" err="1" smtClean="0">
                <a:solidFill>
                  <a:schemeClr val="tx1"/>
                </a:solidFill>
                <a:effectLst/>
              </a:rPr>
              <a:t>encomiendas</a:t>
            </a:r>
            <a:r>
              <a:rPr lang="en-US" sz="1050" kern="1200" dirty="0" smtClean="0">
                <a:solidFill>
                  <a:schemeClr val="tx1"/>
                </a:solidFill>
                <a:effectLst/>
              </a:rPr>
              <a:t> in central areas of the empire and required indigenous people to pay tributes in cash, rather than in labor.</a:t>
            </a:r>
          </a:p>
          <a:p>
            <a:r>
              <a:rPr lang="en-US" sz="1050" kern="1200" dirty="0" smtClean="0">
                <a:solidFill>
                  <a:schemeClr val="tx1"/>
                </a:solidFill>
                <a:effectLst/>
              </a:rPr>
              <a:t>4. Royal officials established a new government-run system of forced labor, called </a:t>
            </a:r>
            <a:r>
              <a:rPr lang="en-US" sz="1050" kern="1200" dirty="0" err="1" smtClean="0">
                <a:solidFill>
                  <a:schemeClr val="tx1"/>
                </a:solidFill>
                <a:effectLst/>
              </a:rPr>
              <a:t>repartimiento</a:t>
            </a:r>
            <a:r>
              <a:rPr lang="en-US" sz="1050" kern="1200" dirty="0" smtClean="0">
                <a:solidFill>
                  <a:schemeClr val="tx1"/>
                </a:solidFill>
                <a:effectLst/>
              </a:rPr>
              <a:t> in New Spain and </a:t>
            </a:r>
            <a:r>
              <a:rPr lang="en-US" sz="1050" kern="1200" dirty="0" err="1" smtClean="0">
                <a:solidFill>
                  <a:schemeClr val="tx1"/>
                </a:solidFill>
                <a:effectLst/>
              </a:rPr>
              <a:t>mita</a:t>
            </a:r>
            <a:r>
              <a:rPr lang="en-US" sz="1050" kern="1200" dirty="0" smtClean="0">
                <a:solidFill>
                  <a:schemeClr val="tx1"/>
                </a:solidFill>
                <a:effectLst/>
              </a:rPr>
              <a:t> in Peru. Laborers received modest wages in exchange, which they could use to fulfill tribute obligations.</a:t>
            </a:r>
          </a:p>
          <a:p>
            <a:r>
              <a:rPr lang="en-US" sz="1050" kern="1200" dirty="0" smtClean="0">
                <a:solidFill>
                  <a:schemeClr val="tx1"/>
                </a:solidFill>
                <a:effectLst/>
              </a:rPr>
              <a:t>5. Indigenous peoples saw a disastrous decline in population soon after the arrival of Europeans, caused by violence of conquest, the disruption of agriculture and trade caused by warfare, and infectious disease.</a:t>
            </a:r>
            <a:endParaRPr lang="en-US" sz="105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1047233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Era of Global Contact</a:t>
            </a:r>
          </a:p>
          <a:p>
            <a:r>
              <a:rPr lang="en-US" sz="1000" b="1" dirty="0" smtClean="0">
                <a:latin typeface="Arial" panose="020B0604020202020204" pitchFamily="34" charset="0"/>
                <a:cs typeface="Arial" panose="020B0604020202020204" pitchFamily="34" charset="0"/>
              </a:rPr>
              <a:t>B</a:t>
            </a:r>
            <a:r>
              <a:rPr lang="en-US" sz="1000" b="1" dirty="0" smtClean="0">
                <a:latin typeface="Arial" panose="020B0604020202020204" pitchFamily="34" charset="0"/>
                <a:cs typeface="Arial" panose="020B0604020202020204" pitchFamily="34" charset="0"/>
              </a:rPr>
              <a:t>. Life in the Colonies</a:t>
            </a:r>
          </a:p>
          <a:p>
            <a:r>
              <a:rPr lang="en-US" sz="1100" kern="1200" dirty="0" smtClean="0">
                <a:solidFill>
                  <a:schemeClr val="tx1"/>
                </a:solidFill>
                <a:effectLst/>
                <a:latin typeface="Verdana" pitchFamily="-108" charset="0"/>
                <a:ea typeface="+mn-ea"/>
                <a:cs typeface="+mn-cs"/>
              </a:rPr>
              <a:t>1. The first explorers formed unions with native women, through coercion or choice, and relied on them to act as translators and guides and to form alliances with indigenous powers.</a:t>
            </a:r>
          </a:p>
          <a:p>
            <a:r>
              <a:rPr lang="en-US" sz="1200" kern="1200" dirty="0" smtClean="0">
                <a:solidFill>
                  <a:schemeClr val="tx1"/>
                </a:solidFill>
                <a:effectLst/>
                <a:latin typeface="Verdana" pitchFamily="-108" charset="0"/>
                <a:ea typeface="+mn-ea"/>
                <a:cs typeface="+mn-cs"/>
              </a:rPr>
              <a:t>2</a:t>
            </a:r>
            <a:r>
              <a:rPr lang="en-US" sz="1000" kern="1200" dirty="0" smtClean="0">
                <a:solidFill>
                  <a:schemeClr val="tx1"/>
                </a:solidFill>
                <a:effectLst/>
                <a:latin typeface="Verdana" pitchFamily="-108" charset="0"/>
                <a:ea typeface="+mn-ea"/>
                <a:cs typeface="+mn-cs"/>
              </a:rPr>
              <a:t>. English cultural attitudes drew strict boundaries between “civilized” and “savage,” which prevented English men from forming unions with indigenous women.</a:t>
            </a:r>
          </a:p>
          <a:p>
            <a:r>
              <a:rPr lang="en-US" sz="1000" kern="1200" dirty="0" smtClean="0">
                <a:solidFill>
                  <a:schemeClr val="tx1"/>
                </a:solidFill>
                <a:effectLst/>
                <a:latin typeface="Verdana" pitchFamily="-108" charset="0"/>
                <a:ea typeface="+mn-ea"/>
                <a:cs typeface="+mn-cs"/>
              </a:rPr>
              <a:t>3. In contrast, in New France, where royal officials initially encouraged French traders to form ties with native people and to marry local women, assimilation with the native population was seen as a solution to the low levels of immigration from France.</a:t>
            </a:r>
          </a:p>
          <a:p>
            <a:r>
              <a:rPr lang="en-US" sz="1000" kern="1200" dirty="0" smtClean="0">
                <a:solidFill>
                  <a:schemeClr val="tx1"/>
                </a:solidFill>
                <a:effectLst/>
                <a:latin typeface="Verdana" pitchFamily="-108" charset="0"/>
                <a:ea typeface="+mn-ea"/>
                <a:cs typeface="+mn-cs"/>
              </a:rPr>
              <a:t>4. Most women who crossed the Atlantic were Africans, comprising four-fifths of the female immigrants before 1800. Wherever slavery existed, masters used their power to engage in sexual relations with enslaved women. </a:t>
            </a:r>
          </a:p>
          <a:p>
            <a:r>
              <a:rPr lang="en-US" sz="1000" kern="1200" dirty="0" smtClean="0">
                <a:solidFill>
                  <a:schemeClr val="tx1"/>
                </a:solidFill>
                <a:effectLst/>
                <a:latin typeface="Verdana" pitchFamily="-108" charset="0"/>
                <a:ea typeface="+mn-ea"/>
                <a:cs typeface="+mn-cs"/>
              </a:rPr>
              <a:t>5. In Portuguese, Spanish, and French colonies, substantial populations of free blacks descended from the freed children of such unions, but in English colonies, masters were less likely to free children they had fathered with female slaves. The mixing of indigenous peoples with Europeans and Africans created whole new populations and ethnicities and complex feelings of self-identities.</a:t>
            </a:r>
          </a:p>
          <a:p>
            <a:r>
              <a:rPr lang="en-US" sz="1000" kern="1200" dirty="0" smtClean="0">
                <a:solidFill>
                  <a:schemeClr val="tx1"/>
                </a:solidFill>
                <a:effectLst/>
                <a:latin typeface="Verdana" pitchFamily="-108" charset="0"/>
                <a:ea typeface="+mn-ea"/>
                <a:cs typeface="+mn-cs"/>
              </a:rPr>
              <a:t>6. In Spanish America, the word </a:t>
            </a:r>
            <a:r>
              <a:rPr lang="en-US" sz="1000" i="1" kern="1200" dirty="0" smtClean="0">
                <a:solidFill>
                  <a:schemeClr val="tx1"/>
                </a:solidFill>
                <a:effectLst/>
                <a:latin typeface="Verdana" pitchFamily="-108" charset="0"/>
                <a:ea typeface="+mn-ea"/>
                <a:cs typeface="+mn-cs"/>
              </a:rPr>
              <a:t>mestizo</a:t>
            </a:r>
            <a:r>
              <a:rPr lang="en-US" sz="1000" kern="1200" dirty="0" smtClean="0">
                <a:solidFill>
                  <a:schemeClr val="tx1"/>
                </a:solidFill>
                <a:effectLst/>
                <a:latin typeface="Verdana" pitchFamily="-108" charset="0"/>
                <a:ea typeface="+mn-ea"/>
                <a:cs typeface="+mn-cs"/>
              </a:rPr>
              <a:t> described people of mixed Native American and European descent; the terms “mulatto” and “people of color” referred to those of mixed African and European origin. </a:t>
            </a:r>
            <a:endParaRPr lang="en-US" sz="1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3665441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134018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Era of Global Contact</a:t>
            </a:r>
          </a:p>
          <a:p>
            <a:endParaRPr lang="en-US" dirty="0" smtClean="0"/>
          </a:p>
          <a:p>
            <a:r>
              <a:rPr lang="en-US" sz="1000" b="1" dirty="0" smtClean="0">
                <a:latin typeface="Arial" panose="020B0604020202020204" pitchFamily="34" charset="0"/>
                <a:cs typeface="Arial" panose="020B0604020202020204" pitchFamily="34" charset="0"/>
              </a:rPr>
              <a:t>C. The Columbian Exchange</a:t>
            </a:r>
          </a:p>
          <a:p>
            <a:r>
              <a:rPr lang="en-US" sz="1200" kern="1200" dirty="0" smtClean="0">
                <a:solidFill>
                  <a:schemeClr val="tx1"/>
                </a:solidFill>
                <a:effectLst/>
                <a:latin typeface="Verdana" pitchFamily="-108" charset="0"/>
                <a:ea typeface="+mn-ea"/>
                <a:cs typeface="+mn-cs"/>
              </a:rPr>
              <a:t>1. The migration of peoples to the New World led to an exchange of animals, plants, and disease, a complex process known as the Columbian exchange.</a:t>
            </a:r>
          </a:p>
          <a:p>
            <a:r>
              <a:rPr lang="en-US" sz="1200" kern="1200" dirty="0" smtClean="0">
                <a:solidFill>
                  <a:schemeClr val="tx1"/>
                </a:solidFill>
                <a:effectLst/>
                <a:latin typeface="Verdana" pitchFamily="-108" charset="0"/>
                <a:ea typeface="+mn-ea"/>
                <a:cs typeface="+mn-cs"/>
              </a:rPr>
              <a:t>2. Perhaps the most significant introduction to the diet of Native Americans came via the meat and milk of the livestock that the early conquistadors brought with them, including cattle, sheep, and goats. The horse enabled both the Spanish conquerors and native populations to travel faster and farther and to transport heavy loads.</a:t>
            </a:r>
          </a:p>
          <a:p>
            <a:r>
              <a:rPr lang="en-US" sz="1200" kern="1200" dirty="0" smtClean="0">
                <a:solidFill>
                  <a:schemeClr val="tx1"/>
                </a:solidFill>
                <a:effectLst/>
                <a:latin typeface="Verdana" pitchFamily="-108" charset="0"/>
                <a:ea typeface="+mn-ea"/>
                <a:cs typeface="+mn-cs"/>
              </a:rPr>
              <a:t>3. Maize became a staple in Spain, Portugal, southern France, and Italy, and in the eighteenth century it became one of the chief foods of southeastern Europe and southern China.</a:t>
            </a:r>
          </a:p>
          <a:p>
            <a:r>
              <a:rPr lang="en-US" sz="1200" kern="1200" dirty="0" smtClean="0">
                <a:solidFill>
                  <a:schemeClr val="tx1"/>
                </a:solidFill>
                <a:effectLst/>
                <a:latin typeface="Verdana" pitchFamily="-108" charset="0"/>
                <a:ea typeface="+mn-ea"/>
                <a:cs typeface="+mn-cs"/>
              </a:rPr>
              <a:t>4. Even more valuable was the nutritious white potato, which slowly spread from west to east contributing everywhere to a rise in population.</a:t>
            </a:r>
          </a:p>
          <a:p>
            <a:r>
              <a:rPr lang="en-US" sz="1200" kern="1200" dirty="0" smtClean="0">
                <a:solidFill>
                  <a:schemeClr val="tx1"/>
                </a:solidFill>
                <a:effectLst/>
                <a:latin typeface="Verdana" pitchFamily="-108" charset="0"/>
                <a:ea typeface="+mn-ea"/>
                <a:cs typeface="+mn-cs"/>
              </a:rPr>
              <a:t>5. Disease was perhaps the most important form of exchange; a wave of catastrophic epidemic disease swept the Western Hemisphere after 1492.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2548874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34</a:t>
            </a:fld>
            <a:endParaRPr lang="en-US"/>
          </a:p>
        </p:txBody>
      </p:sp>
    </p:spTree>
    <p:extLst>
      <p:ext uri="{BB962C8B-B14F-4D97-AF65-F5344CB8AC3E}">
        <p14:creationId xmlns:p14="http://schemas.microsoft.com/office/powerpoint/2010/main" val="3820294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2309826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Era of Global Contact</a:t>
            </a:r>
          </a:p>
          <a:p>
            <a:endParaRPr lang="en-US" dirty="0" smtClean="0"/>
          </a:p>
          <a:p>
            <a:r>
              <a:rPr lang="en-US" sz="1000" b="1" dirty="0" smtClean="0">
                <a:latin typeface="Arial" panose="020B0604020202020204" pitchFamily="34" charset="0"/>
                <a:cs typeface="Arial" panose="020B0604020202020204" pitchFamily="34" charset="0"/>
              </a:rPr>
              <a:t>D. Sugar</a:t>
            </a:r>
            <a:r>
              <a:rPr lang="en-US" sz="1000" b="1" baseline="0" dirty="0" smtClean="0">
                <a:latin typeface="Arial" panose="020B0604020202020204" pitchFamily="34" charset="0"/>
                <a:cs typeface="Arial" panose="020B0604020202020204" pitchFamily="34" charset="0"/>
              </a:rPr>
              <a:t> and Slavery</a:t>
            </a:r>
          </a:p>
          <a:p>
            <a:r>
              <a:rPr lang="en-US" sz="1200" kern="1200" dirty="0" smtClean="0">
                <a:solidFill>
                  <a:schemeClr val="tx1"/>
                </a:solidFill>
                <a:effectLst/>
                <a:latin typeface="Verdana" pitchFamily="-108" charset="0"/>
                <a:ea typeface="+mn-ea"/>
                <a:cs typeface="+mn-cs"/>
              </a:rPr>
              <a:t>1. Cut off from its traditional sources of slaves—Ottomans halted the flow of white slaves from the eastern Mediterranean, and the </a:t>
            </a:r>
            <a:r>
              <a:rPr lang="en-US" sz="1200" kern="1200" dirty="0" err="1" smtClean="0">
                <a:solidFill>
                  <a:schemeClr val="tx1"/>
                </a:solidFill>
                <a:effectLst/>
                <a:latin typeface="Verdana" pitchFamily="-108" charset="0"/>
                <a:ea typeface="+mn-ea"/>
                <a:cs typeface="+mn-cs"/>
              </a:rPr>
              <a:t>reconquista</a:t>
            </a:r>
            <a:r>
              <a:rPr lang="en-US" sz="1200" kern="1200" dirty="0" smtClean="0">
                <a:solidFill>
                  <a:schemeClr val="tx1"/>
                </a:solidFill>
                <a:effectLst/>
                <a:latin typeface="Verdana" pitchFamily="-108" charset="0"/>
                <a:ea typeface="+mn-ea"/>
                <a:cs typeface="+mn-cs"/>
              </a:rPr>
              <a:t> diminished the supply of Muslim captives—Mediterranean Europe turned to sub-Saharan Africa, which had a long history of slave trading.</a:t>
            </a:r>
          </a:p>
          <a:p>
            <a:r>
              <a:rPr lang="en-US" sz="1200" kern="1200" dirty="0" smtClean="0">
                <a:solidFill>
                  <a:schemeClr val="tx1"/>
                </a:solidFill>
                <a:effectLst/>
                <a:latin typeface="Verdana" pitchFamily="-108" charset="0"/>
                <a:ea typeface="+mn-ea"/>
                <a:cs typeface="+mn-cs"/>
              </a:rPr>
              <a:t>2. Portuguese explorers sought slaves during their voyages along the western coast of Africa and in 1444 returned to Lisbon with the first cargo of enslaved Africans. While the first slaves were simply seized by small raiding parties, Portuguese merchants found that it was easier to trade with local African leaders, who were accustomed to dealing in slaves captured through warfare with neighboring powers.</a:t>
            </a:r>
          </a:p>
          <a:p>
            <a:r>
              <a:rPr lang="en-US" sz="1000" kern="1200" dirty="0" smtClean="0">
                <a:solidFill>
                  <a:schemeClr val="tx1"/>
                </a:solidFill>
                <a:effectLst/>
                <a:latin typeface="Verdana" pitchFamily="-108" charset="0"/>
                <a:ea typeface="+mn-ea"/>
                <a:cs typeface="+mn-cs"/>
              </a:rPr>
              <a:t>3. From 1490 to 1530, Portuguese traders brought hundreds of enslaved Africans to Lisbon each year, where they eventually made up 10 percent of the city’s population. </a:t>
            </a:r>
          </a:p>
          <a:p>
            <a:r>
              <a:rPr lang="en-US" sz="1000" kern="1200" dirty="0" smtClean="0">
                <a:solidFill>
                  <a:schemeClr val="tx1"/>
                </a:solidFill>
                <a:effectLst/>
                <a:latin typeface="Verdana" pitchFamily="-108" charset="0"/>
                <a:ea typeface="+mn-ea"/>
                <a:cs typeface="+mn-cs"/>
              </a:rPr>
              <a:t>4. European demand for sugar grew with population increases and monetary expansion in the fifteenth century.</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To meet the demand for sugar, a difficult and demanding crop to produce for profit, Europeans forced native islanders and then enslaved Africans to provide the backbreaking work.</a:t>
            </a:r>
          </a:p>
          <a:p>
            <a:r>
              <a:rPr lang="en-US" sz="1000" kern="1200" dirty="0" smtClean="0">
                <a:solidFill>
                  <a:schemeClr val="tx1"/>
                </a:solidFill>
                <a:effectLst/>
                <a:latin typeface="Verdana" pitchFamily="-108" charset="0"/>
                <a:ea typeface="+mn-ea"/>
                <a:cs typeface="+mn-cs"/>
              </a:rPr>
              <a:t>5. The transatlantic slave trade began in 1518 when emperor Charles V authorized traders to bring enslaved Africans to the Americas. </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1355603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537112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Era of Global Contact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a:t>
            </a: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Sugar and Slavery</a:t>
            </a:r>
          </a:p>
          <a:p>
            <a:r>
              <a:rPr lang="en-US" sz="1200" kern="1200" dirty="0" smtClean="0">
                <a:solidFill>
                  <a:schemeClr val="tx1"/>
                </a:solidFill>
                <a:effectLst/>
                <a:latin typeface="Verdana" pitchFamily="-108" charset="0"/>
                <a:ea typeface="+mn-ea"/>
                <a:cs typeface="+mn-cs"/>
              </a:rPr>
              <a:t>6.</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After its founding in 1621, the Dutch West India Company transported thousands of Africans to Brazil and the Caribbean, mostly to work on sugar plantations.</a:t>
            </a:r>
          </a:p>
          <a:p>
            <a:r>
              <a:rPr lang="en-US" sz="1200" kern="1200" dirty="0" smtClean="0">
                <a:solidFill>
                  <a:schemeClr val="tx1"/>
                </a:solidFill>
                <a:effectLst/>
                <a:latin typeface="Verdana" pitchFamily="-108" charset="0"/>
                <a:ea typeface="+mn-ea"/>
                <a:cs typeface="+mn-cs"/>
              </a:rPr>
              <a:t>7. </a:t>
            </a:r>
            <a:r>
              <a:rPr lang="en-US" sz="1200" kern="1200" dirty="0" smtClean="0">
                <a:solidFill>
                  <a:schemeClr val="tx1"/>
                </a:solidFill>
                <a:effectLst/>
                <a:latin typeface="Verdana" pitchFamily="-108" charset="0"/>
                <a:ea typeface="+mn-ea"/>
                <a:cs typeface="+mn-cs"/>
              </a:rPr>
              <a:t>In the mid-seventeenth century, the English entered the trade, and from 1660 to 1698, the Royal African Company held a monopoly over the slave trade from the English crown. </a:t>
            </a:r>
          </a:p>
          <a:p>
            <a:r>
              <a:rPr lang="en-US" sz="1200" kern="1200" dirty="0" smtClean="0">
                <a:solidFill>
                  <a:schemeClr val="tx1"/>
                </a:solidFill>
                <a:effectLst/>
                <a:latin typeface="Verdana" pitchFamily="-108" charset="0"/>
                <a:ea typeface="+mn-ea"/>
                <a:cs typeface="+mn-cs"/>
              </a:rPr>
              <a:t>8. </a:t>
            </a:r>
            <a:r>
              <a:rPr lang="en-US" sz="1200" kern="1200" dirty="0" smtClean="0">
                <a:solidFill>
                  <a:schemeClr val="tx1"/>
                </a:solidFill>
                <a:effectLst/>
                <a:latin typeface="Verdana" pitchFamily="-108" charset="0"/>
                <a:ea typeface="+mn-ea"/>
                <a:cs typeface="+mn-cs"/>
              </a:rPr>
              <a:t>For African slaves, the Atlantic passage was lethal; some 20 percent of them died on the voyage, most commonly from dysentery caused by poor-quality food and water, crowding, and lack of sanitation.</a:t>
            </a:r>
          </a:p>
          <a:p>
            <a:r>
              <a:rPr lang="en-US" sz="1200" kern="1200" dirty="0" smtClean="0">
                <a:solidFill>
                  <a:schemeClr val="tx1"/>
                </a:solidFill>
                <a:effectLst/>
                <a:latin typeface="Verdana" pitchFamily="-108" charset="0"/>
                <a:ea typeface="+mn-ea"/>
                <a:cs typeface="+mn-cs"/>
              </a:rPr>
              <a:t>9. </a:t>
            </a:r>
            <a:r>
              <a:rPr lang="en-US" sz="1200" kern="1200" dirty="0" smtClean="0">
                <a:solidFill>
                  <a:schemeClr val="tx1"/>
                </a:solidFill>
                <a:effectLst/>
                <a:latin typeface="Verdana" pitchFamily="-108" charset="0"/>
                <a:ea typeface="+mn-ea"/>
                <a:cs typeface="+mn-cs"/>
              </a:rPr>
              <a:t>Scholars estimate that European traders embarked more than 10 million enslaved Africans across the Atlantic from 1518 to 1800 (of whom roughly 8.5 million disembarked), compared to only 2 to 2.5 million Europeans who migrated to the New World during the same period.</a:t>
            </a:r>
          </a:p>
          <a:p>
            <a:r>
              <a:rPr lang="en-US" sz="1200" kern="1200" dirty="0" smtClean="0">
                <a:solidFill>
                  <a:schemeClr val="tx1"/>
                </a:solidFill>
                <a:effectLst/>
                <a:latin typeface="Verdana" pitchFamily="-108" charset="0"/>
                <a:ea typeface="+mn-ea"/>
                <a:cs typeface="+mn-cs"/>
              </a:rPr>
              <a:t>10. </a:t>
            </a:r>
            <a:r>
              <a:rPr lang="en-US" sz="1200" kern="1200" dirty="0" smtClean="0">
                <a:solidFill>
                  <a:schemeClr val="tx1"/>
                </a:solidFill>
                <a:effectLst/>
                <a:latin typeface="Verdana" pitchFamily="-108" charset="0"/>
                <a:ea typeface="+mn-ea"/>
                <a:cs typeface="+mn-cs"/>
              </a:rPr>
              <a:t>Slaves worked in a variety of occupations as miners, soldiers, sailors, servants, artisans, and in the production of various crops. </a:t>
            </a:r>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3940960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136538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21133395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3960719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Era of Global Contact</a:t>
            </a:r>
          </a:p>
          <a:p>
            <a:endParaRPr lang="en-US" dirty="0" smtClean="0"/>
          </a:p>
          <a:p>
            <a:r>
              <a:rPr lang="en-US" sz="1000" b="1" dirty="0" smtClean="0">
                <a:latin typeface="Arial" panose="020B0604020202020204" pitchFamily="34" charset="0"/>
                <a:cs typeface="Arial" panose="020B0604020202020204" pitchFamily="34" charset="0"/>
              </a:rPr>
              <a:t>E. Spanish</a:t>
            </a:r>
            <a:r>
              <a:rPr lang="en-US" sz="1000" b="1" baseline="0" dirty="0" smtClean="0">
                <a:latin typeface="Arial" panose="020B0604020202020204" pitchFamily="34" charset="0"/>
                <a:cs typeface="Arial" panose="020B0604020202020204" pitchFamily="34" charset="0"/>
              </a:rPr>
              <a:t> Silver and Its Economic Effects</a:t>
            </a:r>
          </a:p>
          <a:p>
            <a:r>
              <a:rPr lang="en-US" sz="1200" kern="1200" dirty="0" smtClean="0">
                <a:solidFill>
                  <a:schemeClr val="tx1"/>
                </a:solidFill>
                <a:effectLst/>
                <a:latin typeface="Verdana" pitchFamily="-108" charset="0"/>
                <a:ea typeface="+mn-ea"/>
                <a:cs typeface="+mn-cs"/>
              </a:rPr>
              <a:t>1. In 1545 the Spanish discovered an extraordinary source of silver at Potosí (in present-day Bolivia) in territory conquered from the Inca Empire.</a:t>
            </a:r>
          </a:p>
          <a:p>
            <a:r>
              <a:rPr lang="en-US" sz="1200" kern="1200" dirty="0" smtClean="0">
                <a:solidFill>
                  <a:schemeClr val="tx1"/>
                </a:solidFill>
                <a:effectLst/>
                <a:latin typeface="Verdana" pitchFamily="-108" charset="0"/>
                <a:ea typeface="+mn-ea"/>
                <a:cs typeface="+mn-cs"/>
              </a:rPr>
              <a:t>2. From Potosí and the mines at Zacatecas and Guanajuato in Mexico, huge quantities of precious metals poured forth—35 million pounds of silver and more than 600,000 pounds of gold between 1503 and 1650—and were transported by armed convoys to Spain each year.</a:t>
            </a:r>
          </a:p>
          <a:p>
            <a:r>
              <a:rPr lang="en-US" sz="1200" kern="1200" dirty="0" smtClean="0">
                <a:solidFill>
                  <a:schemeClr val="tx1"/>
                </a:solidFill>
                <a:effectLst/>
                <a:latin typeface="Verdana" pitchFamily="-108" charset="0"/>
                <a:ea typeface="+mn-ea"/>
                <a:cs typeface="+mn-cs"/>
              </a:rPr>
              <a:t>3. In sixteenth-century Spain, a steady population increase and a sharp rise in the demand for food and goods, which Spain could not meet, led to widespread inflation, aggravated by the influx of silver.</a:t>
            </a:r>
          </a:p>
          <a:p>
            <a:r>
              <a:rPr lang="en-US" sz="1200" kern="1200" dirty="0" smtClean="0">
                <a:solidFill>
                  <a:schemeClr val="tx1"/>
                </a:solidFill>
                <a:effectLst/>
                <a:latin typeface="Verdana" pitchFamily="-108" charset="0"/>
                <a:ea typeface="+mn-ea"/>
                <a:cs typeface="+mn-cs"/>
              </a:rPr>
              <a:t>4. Because Spain’s King Philip II paid his armies and foreign debts with silver bullion, Spanish inflation was transmitted to the rest of Europe in the form of large price increases, especially for food, hurting the poor worst of all. </a:t>
            </a:r>
          </a:p>
          <a:p>
            <a:r>
              <a:rPr lang="en-US" sz="1200" kern="1200" dirty="0" smtClean="0">
                <a:solidFill>
                  <a:schemeClr val="tx1"/>
                </a:solidFill>
                <a:effectLst/>
                <a:latin typeface="Verdana" pitchFamily="-108" charset="0"/>
                <a:ea typeface="+mn-ea"/>
                <a:cs typeface="+mn-cs"/>
              </a:rPr>
              <a:t>5. China, however, absorbed half the world’s production of silver, demanding it in exchange for their products and for the payment of imperial taxes.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318156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874482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Era of Global Contact</a:t>
            </a:r>
          </a:p>
          <a:p>
            <a:endParaRPr lang="en-US" dirty="0" smtClean="0"/>
          </a:p>
          <a:p>
            <a:r>
              <a:rPr lang="en-US" sz="1000" b="1" dirty="0" smtClean="0">
                <a:latin typeface="Arial" panose="020B0604020202020204" pitchFamily="34" charset="0"/>
                <a:cs typeface="Arial" panose="020B0604020202020204" pitchFamily="34" charset="0"/>
              </a:rPr>
              <a:t>F. The Birth of the Global Economy</a:t>
            </a:r>
          </a:p>
          <a:p>
            <a:r>
              <a:rPr lang="en-US" sz="1200" kern="1200" dirty="0" smtClean="0">
                <a:solidFill>
                  <a:schemeClr val="tx1"/>
                </a:solidFill>
                <a:effectLst/>
                <a:latin typeface="Verdana" pitchFamily="-108" charset="0"/>
                <a:ea typeface="+mn-ea"/>
                <a:cs typeface="+mn-cs"/>
              </a:rPr>
              <a:t>1. With the Europeans’ discovery of the Americas and their exploration of the Pacific, the entire world was linked for the first time in history by seaborne trade, bringing three successive commercial empires into being: the Portuguese, Spanish, and Dutch.</a:t>
            </a:r>
          </a:p>
          <a:p>
            <a:r>
              <a:rPr lang="en-US" sz="1200" kern="1200" dirty="0" smtClean="0">
                <a:solidFill>
                  <a:schemeClr val="tx1"/>
                </a:solidFill>
                <a:effectLst/>
                <a:latin typeface="Verdana" pitchFamily="-108" charset="0"/>
                <a:ea typeface="+mn-ea"/>
                <a:cs typeface="+mn-cs"/>
              </a:rPr>
              <a:t>2. In the sixteenth century, the Portuguese controlled the sea route to India, exporting horses from Mesopotamia and copper from Arabia to India; hawks and peacocks from India to Chinese and Japanese markets; and Asian spices, purchased with textiles produced in India and with gold and ivory from East Africa, back to Portugal.</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From their colony in Brazil, the Portuguese shipped back sugar, which had been produced by African slaves whom they had transported across the Atlantic.</a:t>
            </a:r>
          </a:p>
          <a:p>
            <a:r>
              <a:rPr lang="en-US" sz="1200" kern="1200" dirty="0" smtClean="0">
                <a:solidFill>
                  <a:schemeClr val="tx1"/>
                </a:solidFill>
                <a:effectLst/>
                <a:latin typeface="Verdana" pitchFamily="-108" charset="0"/>
                <a:ea typeface="+mn-ea"/>
                <a:cs typeface="+mn-cs"/>
              </a:rPr>
              <a:t>3. </a:t>
            </a:r>
            <a:r>
              <a:rPr lang="en-US" sz="1200" kern="1200" dirty="0" smtClean="0">
                <a:solidFill>
                  <a:schemeClr val="tx1"/>
                </a:solidFill>
                <a:effectLst/>
                <a:latin typeface="Verdana" pitchFamily="-108" charset="0"/>
                <a:ea typeface="+mn-ea"/>
                <a:cs typeface="+mn-cs"/>
              </a:rPr>
              <a:t>The Spanish Empire in the New World was a land empire, but across the Pacific the Spaniards built a seaborne empire centered at Manila in the Philippines. In Manila, Spanish traders used silver from American mines to purchase Chinese silk, which was in high demand in European markets.</a:t>
            </a:r>
          </a:p>
          <a:p>
            <a:r>
              <a:rPr lang="en-US" sz="1000" kern="1200" dirty="0" smtClean="0">
                <a:solidFill>
                  <a:schemeClr val="tx1"/>
                </a:solidFill>
                <a:effectLst/>
                <a:latin typeface="Verdana" pitchFamily="-108" charset="0"/>
                <a:ea typeface="+mn-ea"/>
                <a:cs typeface="+mn-cs"/>
              </a:rPr>
              <a:t>4. </a:t>
            </a:r>
            <a:r>
              <a:rPr lang="en-US" sz="1000" kern="1200" dirty="0" smtClean="0">
                <a:solidFill>
                  <a:schemeClr val="tx1"/>
                </a:solidFill>
                <a:effectLst/>
                <a:latin typeface="Verdana" pitchFamily="-108" charset="0"/>
                <a:ea typeface="+mn-ea"/>
                <a:cs typeface="+mn-cs"/>
              </a:rPr>
              <a:t>The Dutch Empire, initially built on spices, began to challenge the Spanish and Portuguese commercial empires with the founding of the Dutch East India Company in 1602.</a:t>
            </a:r>
            <a:r>
              <a:rPr lang="en-US" sz="1000" kern="1200" baseline="0" dirty="0" smtClean="0">
                <a:solidFill>
                  <a:schemeClr val="tx1"/>
                </a:solidFill>
                <a:effectLst/>
                <a:latin typeface="Verdana" pitchFamily="-108" charset="0"/>
                <a:ea typeface="+mn-ea"/>
                <a:cs typeface="+mn-cs"/>
              </a:rPr>
              <a:t> </a:t>
            </a:r>
          </a:p>
          <a:p>
            <a:endParaRPr lang="en-US" sz="10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dirty="0"/>
          </a:p>
        </p:txBody>
      </p:sp>
    </p:spTree>
    <p:extLst>
      <p:ext uri="{BB962C8B-B14F-4D97-AF65-F5344CB8AC3E}">
        <p14:creationId xmlns:p14="http://schemas.microsoft.com/office/powerpoint/2010/main" val="31661656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14552675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1689880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33513878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 Changing Attitudes and Beliefs</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Religious Conversion</a:t>
            </a:r>
          </a:p>
          <a:p>
            <a:r>
              <a:rPr lang="en-US" sz="1200" kern="1200" dirty="0" smtClean="0">
                <a:solidFill>
                  <a:schemeClr val="tx1"/>
                </a:solidFill>
                <a:effectLst/>
                <a:latin typeface="Verdana" pitchFamily="-108" charset="0"/>
                <a:ea typeface="+mn-ea"/>
                <a:cs typeface="+mn-cs"/>
              </a:rPr>
              <a:t>1. Converting indigenous people to Christianity was one of the most important justifications for European expansion.</a:t>
            </a:r>
          </a:p>
          <a:p>
            <a:r>
              <a:rPr lang="en-US" sz="1200" kern="1200" dirty="0" smtClean="0">
                <a:solidFill>
                  <a:schemeClr val="tx1"/>
                </a:solidFill>
                <a:effectLst/>
                <a:latin typeface="Verdana" pitchFamily="-108" charset="0"/>
                <a:ea typeface="+mn-ea"/>
                <a:cs typeface="+mn-cs"/>
              </a:rPr>
              <a:t>2. The first missionaries to the New World accompanied Columbus on his second voyage, and more than 2,500 Franciscans, Dominicans, Jesuits, and other friars crossed the Atlantic in the following century.</a:t>
            </a:r>
          </a:p>
          <a:p>
            <a:r>
              <a:rPr lang="en-US" sz="1200" kern="1200" dirty="0" smtClean="0">
                <a:solidFill>
                  <a:schemeClr val="tx1"/>
                </a:solidFill>
                <a:effectLst/>
                <a:latin typeface="Verdana" pitchFamily="-108" charset="0"/>
                <a:ea typeface="+mn-ea"/>
                <a:cs typeface="+mn-cs"/>
              </a:rPr>
              <a:t>3. Catholic friars were among the first Europeans to seek an understanding of native cultures and languages as part of their effort to render Christianity comprehensible to indigenous people. They were also the most vociferous opponents of abuses committed by Spanish settlers.</a:t>
            </a:r>
          </a:p>
          <a:p>
            <a:r>
              <a:rPr lang="en-US" sz="1200" kern="1200" dirty="0" smtClean="0">
                <a:solidFill>
                  <a:schemeClr val="tx1"/>
                </a:solidFill>
                <a:effectLst/>
                <a:latin typeface="Verdana" pitchFamily="-108" charset="0"/>
                <a:ea typeface="+mn-ea"/>
                <a:cs typeface="+mn-cs"/>
              </a:rPr>
              <a:t>4. Missionaries taught indigenous peoples European methods of agriculture and instilled loyalty to colonial masters.</a:t>
            </a:r>
          </a:p>
          <a:p>
            <a:r>
              <a:rPr lang="en-US" sz="1200" kern="1200" dirty="0" smtClean="0">
                <a:solidFill>
                  <a:schemeClr val="tx1"/>
                </a:solidFill>
                <a:effectLst/>
                <a:latin typeface="Verdana" pitchFamily="-108" charset="0"/>
                <a:ea typeface="+mn-ea"/>
                <a:cs typeface="+mn-cs"/>
              </a:rPr>
              <a:t>5. Authorities became suspicious about the thoroughness of native peoples’ conversion and their lingering belief in the old gods.</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47</a:t>
            </a:fld>
            <a:endParaRPr lang="en-US"/>
          </a:p>
        </p:txBody>
      </p:sp>
    </p:spTree>
    <p:extLst>
      <p:ext uri="{BB962C8B-B14F-4D97-AF65-F5344CB8AC3E}">
        <p14:creationId xmlns:p14="http://schemas.microsoft.com/office/powerpoint/2010/main" val="12606700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Changing Attitudes and Beliefs</a:t>
            </a:r>
          </a:p>
          <a:p>
            <a:endParaRPr lang="en-US" dirty="0" smtClean="0"/>
          </a:p>
          <a:p>
            <a:r>
              <a:rPr lang="en-US" sz="1000" b="1" dirty="0" smtClean="0">
                <a:latin typeface="Arial" panose="020B0604020202020204" pitchFamily="34" charset="0"/>
                <a:cs typeface="Arial" panose="020B0604020202020204" pitchFamily="34" charset="0"/>
              </a:rPr>
              <a:t>B. European Debates About Indigenous</a:t>
            </a:r>
            <a:r>
              <a:rPr lang="en-US" sz="1000" b="1" baseline="0" dirty="0" smtClean="0">
                <a:latin typeface="Arial" panose="020B0604020202020204" pitchFamily="34" charset="0"/>
                <a:cs typeface="Arial" panose="020B0604020202020204" pitchFamily="34" charset="0"/>
              </a:rPr>
              <a:t> Peoples</a:t>
            </a:r>
          </a:p>
          <a:p>
            <a:r>
              <a:rPr lang="en-US" sz="1200" kern="1200" dirty="0" smtClean="0">
                <a:solidFill>
                  <a:schemeClr val="tx1"/>
                </a:solidFill>
                <a:effectLst/>
                <a:latin typeface="Verdana" pitchFamily="-108" charset="0"/>
                <a:ea typeface="+mn-ea"/>
                <a:cs typeface="+mn-cs"/>
              </a:rPr>
              <a:t>1. </a:t>
            </a:r>
            <a:r>
              <a:rPr lang="en-US" sz="1200" kern="1200" dirty="0" err="1" smtClean="0">
                <a:solidFill>
                  <a:schemeClr val="tx1"/>
                </a:solidFill>
                <a:effectLst/>
                <a:latin typeface="Verdana" pitchFamily="-108" charset="0"/>
                <a:ea typeface="+mn-ea"/>
                <a:cs typeface="+mn-cs"/>
              </a:rPr>
              <a:t>Bartolomé</a:t>
            </a:r>
            <a:r>
              <a:rPr lang="en-US" sz="1200" kern="1200" dirty="0" smtClean="0">
                <a:solidFill>
                  <a:schemeClr val="tx1"/>
                </a:solidFill>
                <a:effectLst/>
                <a:latin typeface="Verdana" pitchFamily="-108" charset="0"/>
                <a:ea typeface="+mn-ea"/>
                <a:cs typeface="+mn-cs"/>
              </a:rPr>
              <a:t> de Las Casas (1474–1566), a Dominican friar and former </a:t>
            </a:r>
            <a:r>
              <a:rPr lang="en-US" sz="1200" kern="1200" dirty="0" err="1" smtClean="0">
                <a:solidFill>
                  <a:schemeClr val="tx1"/>
                </a:solidFill>
                <a:effectLst/>
                <a:latin typeface="Verdana" pitchFamily="-108" charset="0"/>
                <a:ea typeface="+mn-ea"/>
                <a:cs typeface="+mn-cs"/>
              </a:rPr>
              <a:t>encomienda</a:t>
            </a:r>
            <a:r>
              <a:rPr lang="en-US" sz="1200" kern="1200" dirty="0" smtClean="0">
                <a:solidFill>
                  <a:schemeClr val="tx1"/>
                </a:solidFill>
                <a:effectLst/>
                <a:latin typeface="Verdana" pitchFamily="-108" charset="0"/>
                <a:ea typeface="+mn-ea"/>
                <a:cs typeface="+mn-cs"/>
              </a:rPr>
              <a:t> holder, was one of the earliest and most outspoken critics of the brutal treatment inflicted on indigenous peoples.</a:t>
            </a:r>
          </a:p>
          <a:p>
            <a:r>
              <a:rPr lang="en-US" sz="1200" kern="1200" dirty="0" smtClean="0">
                <a:solidFill>
                  <a:schemeClr val="tx1"/>
                </a:solidFill>
                <a:effectLst/>
                <a:latin typeface="Verdana" pitchFamily="-108" charset="0"/>
                <a:ea typeface="+mn-ea"/>
                <a:cs typeface="+mn-cs"/>
              </a:rPr>
              <a:t>2. King Charles I assembled a group of churchmen and lawyers to debate the issue in 1550. Both sides claimed victory in the debate, but it had little effect on the situation in the Americas.</a:t>
            </a:r>
          </a:p>
          <a:p>
            <a:r>
              <a:rPr lang="en-US" sz="1200" kern="1200" dirty="0" smtClean="0">
                <a:solidFill>
                  <a:schemeClr val="tx1"/>
                </a:solidFill>
                <a:effectLst/>
                <a:latin typeface="Verdana" pitchFamily="-108" charset="0"/>
                <a:ea typeface="+mn-ea"/>
                <a:cs typeface="+mn-cs"/>
              </a:rPr>
              <a:t>3. Northern Europeans derived the “Black Legend” of Spanish colonialism, the notion that the Spanish were uniquely brutal and cruel in their conquest and settlement of the Americas. This helped northern European powers overlook their own record of colonial violence and exploitation.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48</a:t>
            </a:fld>
            <a:endParaRPr lang="en-US"/>
          </a:p>
        </p:txBody>
      </p:sp>
    </p:spTree>
    <p:extLst>
      <p:ext uri="{BB962C8B-B14F-4D97-AF65-F5344CB8AC3E}">
        <p14:creationId xmlns:p14="http://schemas.microsoft.com/office/powerpoint/2010/main" val="158391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49</a:t>
            </a:fld>
            <a:endParaRPr lang="en-US"/>
          </a:p>
        </p:txBody>
      </p:sp>
    </p:spTree>
    <p:extLst>
      <p:ext uri="{BB962C8B-B14F-4D97-AF65-F5344CB8AC3E}">
        <p14:creationId xmlns:p14="http://schemas.microsoft.com/office/powerpoint/2010/main" val="1818531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World Contacts Before Columbus </a:t>
            </a:r>
          </a:p>
          <a:p>
            <a:endParaRPr lang="en-US" dirty="0" smtClean="0"/>
          </a:p>
          <a:p>
            <a:r>
              <a:rPr lang="en-US" sz="1000" b="1" dirty="0" smtClean="0">
                <a:latin typeface="Arial" panose="020B0604020202020204" pitchFamily="34" charset="0"/>
                <a:cs typeface="Arial" panose="020B0604020202020204" pitchFamily="34" charset="0"/>
              </a:rPr>
              <a:t>B. The Trading</a:t>
            </a:r>
            <a:r>
              <a:rPr lang="en-US" sz="1000" b="1" baseline="0" dirty="0" smtClean="0">
                <a:latin typeface="Arial" panose="020B0604020202020204" pitchFamily="34" charset="0"/>
                <a:cs typeface="Arial" panose="020B0604020202020204" pitchFamily="34" charset="0"/>
              </a:rPr>
              <a:t> States of Africa</a:t>
            </a:r>
          </a:p>
          <a:p>
            <a:r>
              <a:rPr lang="en-US" sz="1200" kern="1200" dirty="0" smtClean="0">
                <a:solidFill>
                  <a:schemeClr val="tx1"/>
                </a:solidFill>
                <a:effectLst/>
                <a:latin typeface="Verdana" pitchFamily="-108" charset="0"/>
                <a:ea typeface="+mn-ea"/>
                <a:cs typeface="+mn-cs"/>
              </a:rPr>
              <a:t>1. Cairo, the capital of the </a:t>
            </a:r>
            <a:r>
              <a:rPr lang="en-US" sz="1200" kern="1200" dirty="0" err="1" smtClean="0">
                <a:solidFill>
                  <a:schemeClr val="tx1"/>
                </a:solidFill>
                <a:effectLst/>
                <a:latin typeface="Verdana" pitchFamily="-108" charset="0"/>
                <a:ea typeface="+mn-ea"/>
                <a:cs typeface="+mn-cs"/>
              </a:rPr>
              <a:t>Mamluk</a:t>
            </a:r>
            <a:r>
              <a:rPr lang="en-US" sz="1200" kern="1200" dirty="0" smtClean="0">
                <a:solidFill>
                  <a:schemeClr val="tx1"/>
                </a:solidFill>
                <a:effectLst/>
                <a:latin typeface="Verdana" pitchFamily="-108" charset="0"/>
                <a:ea typeface="+mn-ea"/>
                <a:cs typeface="+mn-cs"/>
              </a:rPr>
              <a:t> Egyptian empire, was a center of Islamic learning and religious authority as well as a hub for Indian Ocean trade goods. The African highland state of Ethiopia, a Christian kingdom, shared in Cairo’s prosperity.</a:t>
            </a:r>
          </a:p>
          <a:p>
            <a:r>
              <a:rPr lang="en-US" sz="1200" kern="1200" dirty="0" smtClean="0">
                <a:solidFill>
                  <a:schemeClr val="tx1"/>
                </a:solidFill>
                <a:effectLst/>
                <a:latin typeface="Verdana" pitchFamily="-108" charset="0"/>
                <a:ea typeface="+mn-ea"/>
                <a:cs typeface="+mn-cs"/>
              </a:rPr>
              <a:t>2. Gold from West Africa and the Akan was another important African commodity and was transported by camel across the Sahara and sold in the ports of North Africa. </a:t>
            </a:r>
          </a:p>
          <a:p>
            <a:r>
              <a:rPr lang="en-US" sz="1000" kern="1200" dirty="0" smtClean="0">
                <a:solidFill>
                  <a:schemeClr val="tx1"/>
                </a:solidFill>
                <a:effectLst/>
                <a:latin typeface="Verdana" pitchFamily="-108" charset="0"/>
                <a:ea typeface="+mn-ea"/>
                <a:cs typeface="+mn-cs"/>
              </a:rPr>
              <a:t>3. In the thirteenth century, Mali had emerged as an important player on the overland trade route, gaining prestige from its ruler Mansa Musa’s pilgrimage to Mecca in 1324−1325. </a:t>
            </a:r>
          </a:p>
          <a:p>
            <a:r>
              <a:rPr lang="en-US" sz="1000" kern="1200" dirty="0" smtClean="0">
                <a:solidFill>
                  <a:schemeClr val="tx1"/>
                </a:solidFill>
                <a:effectLst/>
                <a:latin typeface="Verdana" pitchFamily="-108" charset="0"/>
                <a:ea typeface="+mn-ea"/>
                <a:cs typeface="+mn-cs"/>
              </a:rPr>
              <a:t>4. Slaves were another important object of trade; Arabic and African merchants took West African slaves to the Mediterranean to be sold in European, Egyptian, and Middle Eastern markets and also brought eastern Europeans to West Africa as slaves. Indian and Arabic merchants also traded slaves in the coastal regions of East Africa. </a:t>
            </a:r>
          </a:p>
          <a:p>
            <a:r>
              <a:rPr lang="en-US" sz="1000" kern="1200" dirty="0" smtClean="0">
                <a:solidFill>
                  <a:schemeClr val="tx1"/>
                </a:solidFill>
                <a:effectLst/>
                <a:latin typeface="Verdana" pitchFamily="-108" charset="0"/>
                <a:ea typeface="+mn-ea"/>
                <a:cs typeface="+mn-cs"/>
              </a:rPr>
              <a:t>5. Belief in a legend about a Christian nation in Africa ruled by a mythical king, </a:t>
            </a:r>
            <a:r>
              <a:rPr lang="en-US" sz="1000" kern="1200" dirty="0" err="1" smtClean="0">
                <a:solidFill>
                  <a:schemeClr val="tx1"/>
                </a:solidFill>
                <a:effectLst/>
                <a:latin typeface="Verdana" pitchFamily="-108" charset="0"/>
                <a:ea typeface="+mn-ea"/>
                <a:cs typeface="+mn-cs"/>
              </a:rPr>
              <a:t>Prester</a:t>
            </a:r>
            <a:r>
              <a:rPr lang="en-US" sz="1000" kern="1200" dirty="0" smtClean="0">
                <a:solidFill>
                  <a:schemeClr val="tx1"/>
                </a:solidFill>
                <a:effectLst/>
                <a:latin typeface="Verdana" pitchFamily="-108" charset="0"/>
                <a:ea typeface="+mn-ea"/>
                <a:cs typeface="+mn-cs"/>
              </a:rPr>
              <a:t> John, played an important role in Europeans’ imagination of the outside world.</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786086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Changing Attitudes and Beliefs</a:t>
            </a:r>
          </a:p>
          <a:p>
            <a:r>
              <a:rPr lang="en-US" sz="1000" b="1" dirty="0" smtClean="0">
                <a:latin typeface="Arial" panose="020B0604020202020204" pitchFamily="34" charset="0"/>
                <a:cs typeface="Arial" panose="020B0604020202020204" pitchFamily="34" charset="0"/>
              </a:rPr>
              <a:t>C</a:t>
            </a:r>
            <a:r>
              <a:rPr lang="en-US" sz="1000" b="1" dirty="0" smtClean="0">
                <a:latin typeface="Arial" panose="020B0604020202020204" pitchFamily="34" charset="0"/>
                <a:cs typeface="Arial" panose="020B0604020202020204" pitchFamily="34" charset="0"/>
              </a:rPr>
              <a:t>. New Ideas About Race</a:t>
            </a:r>
          </a:p>
          <a:p>
            <a:r>
              <a:rPr lang="en-US" sz="1050" kern="1200" dirty="0" smtClean="0">
                <a:solidFill>
                  <a:schemeClr val="tx1"/>
                </a:solidFill>
                <a:effectLst/>
                <a:latin typeface="Verdana" pitchFamily="-108" charset="0"/>
                <a:ea typeface="+mn-ea"/>
                <a:cs typeface="+mn-cs"/>
              </a:rPr>
              <a:t>1. Most Europeans grouped Africans into the despised categories of pagan heathens or Muslim infidels; the Irish, Jews, and, more generally, the peasant masses also were viewed as alien peoples and a lower form of humanity.</a:t>
            </a:r>
          </a:p>
          <a:p>
            <a:r>
              <a:rPr lang="en-US" sz="1050" kern="1200" dirty="0" smtClean="0">
                <a:solidFill>
                  <a:schemeClr val="tx1"/>
                </a:solidFill>
                <a:effectLst/>
                <a:latin typeface="Verdana" pitchFamily="-108" charset="0"/>
                <a:ea typeface="+mn-ea"/>
                <a:cs typeface="+mn-cs"/>
              </a:rPr>
              <a:t>2. As Europeans turned to Africa for new sources of slaves, they drew on and developed ideas about Africans’ primitiveness and barbarity to defend slavery and even argue that enslavement benefited Africans by bringing the light of Christianity to heathen peoples.</a:t>
            </a:r>
          </a:p>
          <a:p>
            <a:r>
              <a:rPr lang="en-US" sz="1050" kern="1200" dirty="0" smtClean="0">
                <a:solidFill>
                  <a:schemeClr val="tx1"/>
                </a:solidFill>
                <a:effectLst/>
                <a:latin typeface="Verdana" pitchFamily="-108" charset="0"/>
                <a:ea typeface="+mn-ea"/>
                <a:cs typeface="+mn-cs"/>
              </a:rPr>
              <a:t>3. Europeans developed increasingly rigid ideas of racial superiority and inferiority to safeguard profits from the slave trade; over time, black skin became equated with slavery itself as Europeans at home and in the colonies convinced themselves that blacks were destined by God to serve them as slaves.</a:t>
            </a:r>
          </a:p>
          <a:p>
            <a:r>
              <a:rPr lang="en-US" sz="1050" kern="1200" dirty="0" smtClean="0">
                <a:solidFill>
                  <a:schemeClr val="tx1"/>
                </a:solidFill>
                <a:effectLst/>
                <a:latin typeface="Verdana" pitchFamily="-108" charset="0"/>
                <a:ea typeface="+mn-ea"/>
                <a:cs typeface="+mn-cs"/>
              </a:rPr>
              <a:t>4. Support for this belief went back to the Greek philosopher Aristotle’s argument that some people are naturally destined for slavery and to biblical associations between darkness and sin.</a:t>
            </a:r>
          </a:p>
          <a:p>
            <a:r>
              <a:rPr lang="en-US" sz="1050" kern="1200" dirty="0" smtClean="0">
                <a:solidFill>
                  <a:schemeClr val="tx1"/>
                </a:solidFill>
                <a:effectLst/>
                <a:latin typeface="Verdana" pitchFamily="-108" charset="0"/>
                <a:ea typeface="+mn-ea"/>
                <a:cs typeface="+mn-cs"/>
              </a:rPr>
              <a:t>5. Defenders of slavery also cited the Biblical story of Noah’s curse upon Canaan and all of his descendants to be the “servant of servants,” as well as Biblical genealogies that listed Ham’s sons as those who peopled North Africa and Cush. </a:t>
            </a:r>
          </a:p>
          <a:p>
            <a:r>
              <a:rPr lang="en-US" sz="1050" kern="1200" dirty="0" smtClean="0">
                <a:solidFill>
                  <a:schemeClr val="tx1"/>
                </a:solidFill>
                <a:effectLst/>
                <a:latin typeface="Verdana" pitchFamily="-108" charset="0"/>
                <a:ea typeface="+mn-ea"/>
                <a:cs typeface="+mn-cs"/>
              </a:rPr>
              <a:t>6. After 1700 the emergence of new methods of observing and describing nature led to the use of science to define “race” to mean biologically distinct groups of people, whose physical differences produced differences in culture, character, and intelligence.</a:t>
            </a:r>
          </a:p>
          <a:p>
            <a:endParaRPr lang="en-US" sz="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50</a:t>
            </a:fld>
            <a:endParaRPr lang="en-US"/>
          </a:p>
        </p:txBody>
      </p:sp>
    </p:spTree>
    <p:extLst>
      <p:ext uri="{BB962C8B-B14F-4D97-AF65-F5344CB8AC3E}">
        <p14:creationId xmlns:p14="http://schemas.microsoft.com/office/powerpoint/2010/main" val="4237361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Changing Attitudes and Beliefs</a:t>
            </a:r>
          </a:p>
          <a:p>
            <a:endParaRPr lang="en-US" dirty="0" smtClean="0"/>
          </a:p>
          <a:p>
            <a:r>
              <a:rPr lang="en-US" sz="1000" b="1" dirty="0" smtClean="0">
                <a:latin typeface="Arial" panose="020B0604020202020204" pitchFamily="34" charset="0"/>
                <a:cs typeface="Arial" panose="020B0604020202020204" pitchFamily="34" charset="0"/>
              </a:rPr>
              <a:t>D. Michel de Montaigne and Cultural Curiosity</a:t>
            </a:r>
          </a:p>
          <a:p>
            <a:r>
              <a:rPr lang="en-US" sz="1200" kern="1200" dirty="0" smtClean="0">
                <a:solidFill>
                  <a:schemeClr val="tx1"/>
                </a:solidFill>
                <a:effectLst/>
                <a:latin typeface="Verdana" pitchFamily="-108" charset="0"/>
                <a:ea typeface="+mn-ea"/>
                <a:cs typeface="+mn-cs"/>
              </a:rPr>
              <a:t>1. Skepticism as a school of thought holds that total certainty or definitive knowledge is not attainable.</a:t>
            </a:r>
          </a:p>
          <a:p>
            <a:r>
              <a:rPr lang="en-US" sz="1200" kern="1200" dirty="0" smtClean="0">
                <a:solidFill>
                  <a:schemeClr val="tx1"/>
                </a:solidFill>
                <a:effectLst/>
                <a:latin typeface="Verdana" pitchFamily="-108" charset="0"/>
                <a:ea typeface="+mn-ea"/>
                <a:cs typeface="+mn-cs"/>
              </a:rPr>
              <a:t>2. Cultural relativism suggests that one culture is not necessarily superior to another, just different.</a:t>
            </a:r>
          </a:p>
          <a:p>
            <a:r>
              <a:rPr lang="en-US" sz="1200" kern="1200" dirty="0" smtClean="0">
                <a:solidFill>
                  <a:schemeClr val="tx1"/>
                </a:solidFill>
                <a:effectLst/>
                <a:latin typeface="Verdana" pitchFamily="-108" charset="0"/>
                <a:ea typeface="+mn-ea"/>
                <a:cs typeface="+mn-cs"/>
              </a:rPr>
              <a:t>3. </a:t>
            </a:r>
            <a:r>
              <a:rPr lang="en-US" sz="1200" kern="1200" dirty="0" smtClean="0">
                <a:solidFill>
                  <a:schemeClr val="tx1"/>
                </a:solidFill>
                <a:effectLst/>
                <a:latin typeface="Verdana" pitchFamily="-108" charset="0"/>
                <a:ea typeface="+mn-ea"/>
                <a:cs typeface="+mn-cs"/>
              </a:rPr>
              <a:t>Frenchman Michel de Montaigne (1533–1592) developed a new literary genre, the essay, to express his ideas, which reflected both skepticism and cultural relativism.</a:t>
            </a:r>
          </a:p>
          <a:p>
            <a:r>
              <a:rPr lang="en-US" sz="1000" kern="1200" dirty="0" smtClean="0">
                <a:solidFill>
                  <a:schemeClr val="tx1"/>
                </a:solidFill>
                <a:effectLst/>
                <a:latin typeface="Verdana" pitchFamily="-108" charset="0"/>
                <a:ea typeface="+mn-ea"/>
                <a:cs typeface="+mn-cs"/>
              </a:rPr>
              <a:t>4. </a:t>
            </a:r>
            <a:r>
              <a:rPr lang="en-US" sz="1000" i="1" kern="1200" dirty="0" smtClean="0">
                <a:solidFill>
                  <a:schemeClr val="tx1"/>
                </a:solidFill>
                <a:effectLst/>
                <a:latin typeface="Verdana" pitchFamily="-108" charset="0"/>
                <a:ea typeface="+mn-ea"/>
                <a:cs typeface="+mn-cs"/>
              </a:rPr>
              <a:t>Essays</a:t>
            </a:r>
            <a:r>
              <a:rPr lang="en-US" sz="1000" kern="1200" dirty="0" smtClean="0">
                <a:solidFill>
                  <a:schemeClr val="tx1"/>
                </a:solidFill>
                <a:effectLst/>
                <a:latin typeface="Verdana" pitchFamily="-108" charset="0"/>
                <a:ea typeface="+mn-ea"/>
                <a:cs typeface="+mn-cs"/>
              </a:rPr>
              <a:t> (1580), which was written in French and drawn from ancient texts, Montaigne’s own experience in government, and his moral judgment, became one of the most widely read texts of the period. </a:t>
            </a:r>
          </a:p>
          <a:p>
            <a:r>
              <a:rPr lang="en-US" sz="1000" kern="1200" dirty="0" smtClean="0">
                <a:solidFill>
                  <a:schemeClr val="tx1"/>
                </a:solidFill>
                <a:effectLst/>
                <a:latin typeface="Verdana" pitchFamily="-108" charset="0"/>
                <a:ea typeface="+mn-ea"/>
                <a:cs typeface="+mn-cs"/>
              </a:rPr>
              <a:t>5. </a:t>
            </a:r>
            <a:r>
              <a:rPr lang="en-US" sz="1000" kern="1200" dirty="0" smtClean="0">
                <a:solidFill>
                  <a:schemeClr val="tx1"/>
                </a:solidFill>
                <a:effectLst/>
                <a:latin typeface="Verdana" pitchFamily="-108" charset="0"/>
                <a:ea typeface="+mn-ea"/>
                <a:cs typeface="+mn-cs"/>
              </a:rPr>
              <a:t>Reflecting on the impact of overseas discoveries, Montaigne, in his essay “Of Cannibals,” rejected the notion that one culture is superior to another.</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Few in Montaigne’s time would have agreed with his challenge to ideas of European superiority, but his popular essays contributed to a basic shift in attitudes, inaugurating an era of doubt.</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51</a:t>
            </a:fld>
            <a:endParaRPr lang="en-US"/>
          </a:p>
        </p:txBody>
      </p:sp>
    </p:spTree>
    <p:extLst>
      <p:ext uri="{BB962C8B-B14F-4D97-AF65-F5344CB8AC3E}">
        <p14:creationId xmlns:p14="http://schemas.microsoft.com/office/powerpoint/2010/main" val="1874429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Changing Attitudes and Beliefs</a:t>
            </a:r>
          </a:p>
          <a:p>
            <a:r>
              <a:rPr lang="en-US" sz="1000" b="1" dirty="0" smtClean="0">
                <a:latin typeface="Arial" panose="020B0604020202020204" pitchFamily="34" charset="0"/>
                <a:cs typeface="Arial" panose="020B0604020202020204" pitchFamily="34" charset="0"/>
              </a:rPr>
              <a:t>E</a:t>
            </a:r>
            <a:r>
              <a:rPr lang="en-US" sz="1000" b="1" dirty="0" smtClean="0">
                <a:latin typeface="Arial" panose="020B0604020202020204" pitchFamily="34" charset="0"/>
                <a:cs typeface="Arial" panose="020B0604020202020204" pitchFamily="34" charset="0"/>
              </a:rPr>
              <a:t>. William</a:t>
            </a:r>
            <a:r>
              <a:rPr lang="en-US" sz="1000" b="1" baseline="0" dirty="0" smtClean="0">
                <a:latin typeface="Arial" panose="020B0604020202020204" pitchFamily="34" charset="0"/>
                <a:cs typeface="Arial" panose="020B0604020202020204" pitchFamily="34" charset="0"/>
              </a:rPr>
              <a:t> Shakespeare and His Influence</a:t>
            </a:r>
          </a:p>
          <a:p>
            <a:r>
              <a:rPr lang="en-US" sz="1100" kern="1200" dirty="0" smtClean="0">
                <a:solidFill>
                  <a:schemeClr val="tx1"/>
                </a:solidFill>
                <a:effectLst/>
                <a:latin typeface="Verdana" pitchFamily="-108" charset="0"/>
                <a:ea typeface="+mn-ea"/>
                <a:cs typeface="+mn-cs"/>
              </a:rPr>
              <a:t>1. </a:t>
            </a:r>
            <a:r>
              <a:rPr lang="en-US" sz="1100" kern="1200" dirty="0" smtClean="0">
                <a:solidFill>
                  <a:schemeClr val="tx1"/>
                </a:solidFill>
                <a:effectLst/>
                <a:latin typeface="Verdana" pitchFamily="-108" charset="0"/>
                <a:ea typeface="+mn-ea"/>
                <a:cs typeface="+mn-cs"/>
              </a:rPr>
              <a:t>The undisputed master of this period was the dramatist William Shakespeare, whose genius lay in his characterizations and plots, his understanding of human psychology, and his unexcelled gift for language.</a:t>
            </a:r>
          </a:p>
          <a:p>
            <a:r>
              <a:rPr lang="en-US" sz="1100" kern="1200" dirty="0" smtClean="0">
                <a:solidFill>
                  <a:schemeClr val="tx1"/>
                </a:solidFill>
                <a:effectLst/>
                <a:latin typeface="Verdana" pitchFamily="-108" charset="0"/>
                <a:ea typeface="+mn-ea"/>
                <a:cs typeface="+mn-cs"/>
              </a:rPr>
              <a:t>2. </a:t>
            </a:r>
            <a:r>
              <a:rPr lang="en-US" sz="1100" kern="1200" dirty="0" smtClean="0">
                <a:solidFill>
                  <a:schemeClr val="tx1"/>
                </a:solidFill>
                <a:effectLst/>
                <a:latin typeface="Verdana" pitchFamily="-108" charset="0"/>
                <a:ea typeface="+mn-ea"/>
                <a:cs typeface="+mn-cs"/>
              </a:rPr>
              <a:t>Shakespeare, a Renaissance man with a deep appreciation of classical culture, individualism, and humanism, wrote plays that explore an enormous range of human problems and are open to an almost infinite variety of interpretations.</a:t>
            </a:r>
          </a:p>
          <a:p>
            <a:r>
              <a:rPr lang="en-US" sz="1100" kern="1200" dirty="0" smtClean="0">
                <a:solidFill>
                  <a:schemeClr val="tx1"/>
                </a:solidFill>
                <a:effectLst/>
                <a:latin typeface="Verdana" pitchFamily="-108" charset="0"/>
                <a:ea typeface="+mn-ea"/>
                <a:cs typeface="+mn-cs"/>
              </a:rPr>
              <a:t>3. </a:t>
            </a:r>
            <a:r>
              <a:rPr lang="en-US" sz="1100" kern="1200" dirty="0" smtClean="0">
                <a:solidFill>
                  <a:schemeClr val="tx1"/>
                </a:solidFill>
                <a:effectLst/>
                <a:latin typeface="Verdana" pitchFamily="-108" charset="0"/>
                <a:ea typeface="+mn-ea"/>
                <a:cs typeface="+mn-cs"/>
              </a:rPr>
              <a:t>Like Montaigne’s essays, Shakespeare’s work reveals the impact of the new discoveries and contacts of his day.</a:t>
            </a:r>
          </a:p>
          <a:p>
            <a:r>
              <a:rPr lang="en-US" sz="1000" kern="1200" dirty="0" smtClean="0">
                <a:solidFill>
                  <a:schemeClr val="tx1"/>
                </a:solidFill>
                <a:effectLst/>
                <a:latin typeface="Verdana" pitchFamily="-108" charset="0"/>
                <a:ea typeface="+mn-ea"/>
                <a:cs typeface="+mn-cs"/>
              </a:rPr>
              <a:t>4. </a:t>
            </a:r>
            <a:r>
              <a:rPr lang="en-US" sz="1000" kern="1200" dirty="0" smtClean="0">
                <a:solidFill>
                  <a:schemeClr val="tx1"/>
                </a:solidFill>
                <a:effectLst/>
                <a:latin typeface="Verdana" pitchFamily="-108" charset="0"/>
                <a:ea typeface="+mn-ea"/>
                <a:cs typeface="+mn-cs"/>
              </a:rPr>
              <a:t>For example, the title character of </a:t>
            </a:r>
            <a:r>
              <a:rPr lang="en-US" sz="1000" i="1" kern="1200" dirty="0" smtClean="0">
                <a:solidFill>
                  <a:schemeClr val="tx1"/>
                </a:solidFill>
                <a:effectLst/>
                <a:latin typeface="Verdana" pitchFamily="-108" charset="0"/>
                <a:ea typeface="+mn-ea"/>
                <a:cs typeface="+mn-cs"/>
              </a:rPr>
              <a:t>Othello</a:t>
            </a:r>
            <a:r>
              <a:rPr lang="en-US" sz="1000" kern="1200" dirty="0" smtClean="0">
                <a:solidFill>
                  <a:schemeClr val="tx1"/>
                </a:solidFill>
                <a:effectLst/>
                <a:latin typeface="Verdana" pitchFamily="-108" charset="0"/>
                <a:ea typeface="+mn-ea"/>
                <a:cs typeface="+mn-cs"/>
              </a:rPr>
              <a:t> is described as a “Moor of Venice,” although Othello is also described as “black” in skin color; such discrepancies may reflect uncertainty about racial and religious classifications and Shakespeare’s doubts about the prevailing view of Moors as inferior.</a:t>
            </a:r>
          </a:p>
          <a:p>
            <a:r>
              <a:rPr lang="en-US" sz="1000" kern="1200" dirty="0" smtClean="0">
                <a:solidFill>
                  <a:schemeClr val="tx1"/>
                </a:solidFill>
                <a:effectLst/>
                <a:latin typeface="Verdana" pitchFamily="-108" charset="0"/>
                <a:ea typeface="+mn-ea"/>
                <a:cs typeface="+mn-cs"/>
              </a:rPr>
              <a:t>5. </a:t>
            </a:r>
            <a:r>
              <a:rPr lang="en-US" sz="1000" kern="1200" dirty="0" smtClean="0">
                <a:solidFill>
                  <a:schemeClr val="tx1"/>
                </a:solidFill>
                <a:effectLst/>
                <a:latin typeface="Verdana" pitchFamily="-108" charset="0"/>
                <a:ea typeface="+mn-ea"/>
                <a:cs typeface="+mn-cs"/>
              </a:rPr>
              <a:t>Modern scholars often note the echoes between Shakespeare’s last play, </a:t>
            </a:r>
            <a:r>
              <a:rPr lang="en-US" sz="1000" i="1" kern="1200" dirty="0" smtClean="0">
                <a:solidFill>
                  <a:schemeClr val="tx1"/>
                </a:solidFill>
                <a:effectLst/>
                <a:latin typeface="Verdana" pitchFamily="-108" charset="0"/>
                <a:ea typeface="+mn-ea"/>
                <a:cs typeface="+mn-cs"/>
              </a:rPr>
              <a:t>The Tempest</a:t>
            </a:r>
            <a:r>
              <a:rPr lang="en-US" sz="1000" kern="1200" dirty="0" smtClean="0">
                <a:solidFill>
                  <a:schemeClr val="tx1"/>
                </a:solidFill>
                <a:effectLst/>
                <a:latin typeface="Verdana" pitchFamily="-108" charset="0"/>
                <a:ea typeface="+mn-ea"/>
                <a:cs typeface="+mn-cs"/>
              </a:rPr>
              <a:t>, which has a plot marked by an interest in race and race relations, and the realities of imperial conquest and settlement in his day.</a:t>
            </a:r>
          </a:p>
          <a:p>
            <a:r>
              <a:rPr lang="en-US" sz="1000" kern="1200" dirty="0" smtClean="0">
                <a:solidFill>
                  <a:schemeClr val="tx1"/>
                </a:solidFill>
                <a:effectLst/>
                <a:latin typeface="Verdana" pitchFamily="-108" charset="0"/>
                <a:ea typeface="+mn-ea"/>
                <a:cs typeface="+mn-cs"/>
              </a:rPr>
              <a:t>6. </a:t>
            </a:r>
            <a:r>
              <a:rPr lang="en-US" sz="1000" kern="1200" dirty="0" smtClean="0">
                <a:solidFill>
                  <a:schemeClr val="tx1"/>
                </a:solidFill>
                <a:effectLst/>
                <a:latin typeface="Verdana" pitchFamily="-108" charset="0"/>
                <a:ea typeface="+mn-ea"/>
                <a:cs typeface="+mn-cs"/>
              </a:rPr>
              <a:t>In the play, Shakespeare borrows words from Montaigne’s essay “Of Cannibals,” suggesting that he may have intended to criticize, rather than endorse, racial intolerance.</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52</a:t>
            </a:fld>
            <a:endParaRPr lang="en-US"/>
          </a:p>
        </p:txBody>
      </p:sp>
    </p:spTree>
    <p:extLst>
      <p:ext uri="{BB962C8B-B14F-4D97-AF65-F5344CB8AC3E}">
        <p14:creationId xmlns:p14="http://schemas.microsoft.com/office/powerpoint/2010/main" val="3760215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a:p>
        </p:txBody>
      </p:sp>
    </p:spTree>
    <p:extLst>
      <p:ext uri="{BB962C8B-B14F-4D97-AF65-F5344CB8AC3E}">
        <p14:creationId xmlns:p14="http://schemas.microsoft.com/office/powerpoint/2010/main" val="1286061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World Contacts Before Columbus </a:t>
            </a:r>
          </a:p>
          <a:p>
            <a:endParaRPr lang="en-US" dirty="0" smtClean="0"/>
          </a:p>
          <a:p>
            <a:r>
              <a:rPr lang="en-US" sz="1000" b="1" dirty="0" smtClean="0">
                <a:latin typeface="Arial" panose="020B0604020202020204" pitchFamily="34" charset="0"/>
                <a:cs typeface="Arial" panose="020B0604020202020204" pitchFamily="34" charset="0"/>
              </a:rPr>
              <a:t>C. The Ottoman and Persian</a:t>
            </a:r>
            <a:r>
              <a:rPr lang="en-US" sz="1000" b="1" baseline="0" dirty="0" smtClean="0">
                <a:latin typeface="Arial" panose="020B0604020202020204" pitchFamily="34" charset="0"/>
                <a:cs typeface="Arial" panose="020B0604020202020204" pitchFamily="34" charset="0"/>
              </a:rPr>
              <a:t> Empires</a:t>
            </a:r>
          </a:p>
          <a:p>
            <a:r>
              <a:rPr lang="en-US" sz="1200" kern="1200" dirty="0" smtClean="0">
                <a:solidFill>
                  <a:schemeClr val="tx1"/>
                </a:solidFill>
                <a:effectLst/>
                <a:latin typeface="Verdana" pitchFamily="-108" charset="0"/>
                <a:ea typeface="+mn-ea"/>
                <a:cs typeface="+mn-cs"/>
              </a:rPr>
              <a:t>1. The Middle East served as an intermediary for trade among Asia, Africa, and Europe and as an important supplier of goods, especially silk and cotton. </a:t>
            </a:r>
          </a:p>
          <a:p>
            <a:r>
              <a:rPr lang="en-US" sz="1200" kern="1200" dirty="0" smtClean="0">
                <a:solidFill>
                  <a:schemeClr val="tx1"/>
                </a:solidFill>
                <a:effectLst/>
                <a:latin typeface="Verdana" pitchFamily="-108" charset="0"/>
                <a:ea typeface="+mn-ea"/>
                <a:cs typeface="+mn-cs"/>
              </a:rPr>
              <a:t>2. Two great rival empires, the Persian </a:t>
            </a:r>
            <a:r>
              <a:rPr lang="en-US" sz="1200" kern="1200" dirty="0" err="1" smtClean="0">
                <a:solidFill>
                  <a:schemeClr val="tx1"/>
                </a:solidFill>
                <a:effectLst/>
                <a:latin typeface="Verdana" pitchFamily="-108" charset="0"/>
                <a:ea typeface="+mn-ea"/>
                <a:cs typeface="+mn-cs"/>
              </a:rPr>
              <a:t>Safavids</a:t>
            </a:r>
            <a:r>
              <a:rPr lang="en-US" sz="1200" kern="1200" dirty="0" smtClean="0">
                <a:solidFill>
                  <a:schemeClr val="tx1"/>
                </a:solidFill>
                <a:effectLst/>
                <a:latin typeface="Verdana" pitchFamily="-108" charset="0"/>
                <a:ea typeface="+mn-ea"/>
                <a:cs typeface="+mn-cs"/>
              </a:rPr>
              <a:t> and the Turkish Ottomans, dominated the region. Economically, the two competed for control over western trade routes to the East.</a:t>
            </a:r>
          </a:p>
          <a:p>
            <a:r>
              <a:rPr lang="en-US" sz="1200" kern="1200" dirty="0" smtClean="0">
                <a:solidFill>
                  <a:schemeClr val="tx1"/>
                </a:solidFill>
                <a:effectLst/>
                <a:latin typeface="Verdana" pitchFamily="-108" charset="0"/>
                <a:ea typeface="+mn-ea"/>
                <a:cs typeface="+mn-cs"/>
              </a:rPr>
              <a:t>3. Under Sultan Mohammed II (r. 1451–1481), the Ottomans captured Constantinople, Europe’s largest city, in May 1453 and renamed it Istanbul; from there they came to control the sea trade in the eastern Mediterranean.</a:t>
            </a:r>
          </a:p>
          <a:p>
            <a:r>
              <a:rPr lang="en-US" sz="1200" kern="1200" dirty="0" smtClean="0">
                <a:solidFill>
                  <a:schemeClr val="tx1"/>
                </a:solidFill>
                <a:effectLst/>
                <a:latin typeface="Verdana" pitchFamily="-108" charset="0"/>
                <a:ea typeface="+mn-ea"/>
                <a:cs typeface="+mn-cs"/>
              </a:rPr>
              <a:t>4. Ottoman expansion frightened Europeans; Ottoman armies seemed invincible and the empire’s desire for expansion limitless.</a:t>
            </a:r>
          </a:p>
          <a:p>
            <a:r>
              <a:rPr lang="en-US" sz="1200" kern="1200" dirty="0" smtClean="0">
                <a:solidFill>
                  <a:schemeClr val="tx1"/>
                </a:solidFill>
                <a:effectLst/>
                <a:latin typeface="Verdana" pitchFamily="-108" charset="0"/>
                <a:ea typeface="+mn-ea"/>
                <a:cs typeface="+mn-cs"/>
              </a:rPr>
              <a:t>5. With trade routes to the east dominated by the Ottomans, Europeans wished to find new trade routes free of Ottoman control.</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7</a:t>
            </a:fld>
            <a:endParaRPr lang="en-US"/>
          </a:p>
        </p:txBody>
      </p:sp>
    </p:spTree>
    <p:extLst>
      <p:ext uri="{BB962C8B-B14F-4D97-AF65-F5344CB8AC3E}">
        <p14:creationId xmlns:p14="http://schemas.microsoft.com/office/powerpoint/2010/main" val="3211744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933119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World Contacts Before Columbus </a:t>
            </a:r>
          </a:p>
          <a:p>
            <a:endParaRPr lang="en-US" dirty="0" smtClean="0"/>
          </a:p>
          <a:p>
            <a:r>
              <a:rPr lang="en-US" sz="1000" b="1" dirty="0" smtClean="0">
                <a:latin typeface="Arial" panose="020B0604020202020204" pitchFamily="34" charset="0"/>
                <a:cs typeface="Arial" panose="020B0604020202020204" pitchFamily="34" charset="0"/>
              </a:rPr>
              <a:t>D. Genoese and Venetian Middlemen</a:t>
            </a:r>
          </a:p>
          <a:p>
            <a:r>
              <a:rPr lang="en-US" sz="1200" kern="1200" dirty="0" smtClean="0">
                <a:solidFill>
                  <a:schemeClr val="tx1"/>
                </a:solidFill>
                <a:effectLst/>
                <a:latin typeface="Verdana" pitchFamily="-108" charset="0"/>
                <a:ea typeface="+mn-ea"/>
                <a:cs typeface="+mn-cs"/>
              </a:rPr>
              <a:t>1. In 1304 Venice established formal relations with the sultan of </a:t>
            </a:r>
            <a:r>
              <a:rPr lang="en-US" sz="1200" kern="1200" dirty="0" err="1" smtClean="0">
                <a:solidFill>
                  <a:schemeClr val="tx1"/>
                </a:solidFill>
                <a:effectLst/>
                <a:latin typeface="Verdana" pitchFamily="-108" charset="0"/>
                <a:ea typeface="+mn-ea"/>
                <a:cs typeface="+mn-cs"/>
              </a:rPr>
              <a:t>Mamluk</a:t>
            </a:r>
            <a:r>
              <a:rPr lang="en-US" sz="1200" kern="1200" dirty="0" smtClean="0">
                <a:solidFill>
                  <a:schemeClr val="tx1"/>
                </a:solidFill>
                <a:effectLst/>
                <a:latin typeface="Verdana" pitchFamily="-108" charset="0"/>
                <a:ea typeface="+mn-ea"/>
                <a:cs typeface="+mn-cs"/>
              </a:rPr>
              <a:t> Egypt, opening operations in Cairo, the gateway to Asian trade; Venetian merchants specialized in luxury goods such as spices, silks, and carpets obtained from middlemen in the eastern Mediterranean and Asia Minor. </a:t>
            </a:r>
          </a:p>
          <a:p>
            <a:r>
              <a:rPr lang="en-US" sz="1200" kern="1200" dirty="0" smtClean="0">
                <a:solidFill>
                  <a:schemeClr val="tx1"/>
                </a:solidFill>
                <a:effectLst/>
                <a:latin typeface="Verdana" pitchFamily="-108" charset="0"/>
                <a:ea typeface="+mn-ea"/>
                <a:cs typeface="+mn-cs"/>
              </a:rPr>
              <a:t>2. Because demand for European products such as wool and metal goods in the East was low, the Venetians made up the difference by earning currency in the shipping industry and through trade in firearms, slaves, and precious metals.</a:t>
            </a:r>
          </a:p>
          <a:p>
            <a:r>
              <a:rPr lang="en-US" sz="1200" kern="1200" dirty="0" smtClean="0">
                <a:solidFill>
                  <a:schemeClr val="tx1"/>
                </a:solidFill>
                <a:effectLst/>
                <a:latin typeface="Verdana" pitchFamily="-108" charset="0"/>
                <a:ea typeface="+mn-ea"/>
                <a:cs typeface="+mn-cs"/>
              </a:rPr>
              <a:t>3. Genoa had dominated the northern route to Asia through the Black Sea, and in 1291 it sponsored an expedition into the Atlantic in search of India, which never returned. </a:t>
            </a:r>
          </a:p>
          <a:p>
            <a:r>
              <a:rPr lang="en-US" sz="1000" kern="1200" dirty="0" smtClean="0">
                <a:solidFill>
                  <a:schemeClr val="tx1"/>
                </a:solidFill>
                <a:effectLst/>
                <a:latin typeface="Verdana" pitchFamily="-108" charset="0"/>
                <a:ea typeface="+mn-ea"/>
                <a:cs typeface="+mn-cs"/>
              </a:rPr>
              <a:t>4. With the growth of Spanish colonies in the New World, Genoese and Venetian merchants would become important players in the Atlantic slave trade.</a:t>
            </a:r>
            <a:endParaRPr lang="en-US" sz="1000" b="0" i="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549890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76200" y="3962400"/>
            <a:ext cx="8991600" cy="2438400"/>
          </a:xfrm>
        </p:spPr>
        <p:txBody>
          <a:bodyPr/>
          <a:lstStyle/>
          <a:p>
            <a:pPr>
              <a:lnSpc>
                <a:spcPct val="80000"/>
              </a:lnSpc>
            </a:pPr>
            <a:r>
              <a:rPr lang="en-US" b="1" dirty="0"/>
              <a:t>CHAPTER</a:t>
            </a:r>
            <a:r>
              <a:rPr lang="en-US" b="1" dirty="0" smtClean="0"/>
              <a:t> 14</a:t>
            </a:r>
            <a:endParaRPr lang="en-US" sz="4000" dirty="0" smtClean="0"/>
          </a:p>
          <a:p>
            <a:pPr>
              <a:lnSpc>
                <a:spcPct val="80000"/>
              </a:lnSpc>
            </a:pPr>
            <a:r>
              <a:rPr lang="en-US" sz="4000" dirty="0" smtClean="0"/>
              <a:t>European Exploration and Conquest</a:t>
            </a:r>
          </a:p>
          <a:p>
            <a:r>
              <a:rPr lang="en-US" dirty="0" smtClean="0"/>
              <a:t>1450–1650</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The European Voyages of Discovery</a:t>
            </a:r>
            <a:endParaRPr lang="en-US" sz="3600" b="1" dirty="0">
              <a:latin typeface="+mn-lt"/>
            </a:endParaRPr>
          </a:p>
        </p:txBody>
      </p:sp>
      <p:sp>
        <p:nvSpPr>
          <p:cNvPr id="3" name="Content Placeholder 2"/>
          <p:cNvSpPr>
            <a:spLocks noGrp="1"/>
          </p:cNvSpPr>
          <p:nvPr>
            <p:ph idx="1"/>
          </p:nvPr>
        </p:nvSpPr>
        <p:spPr>
          <a:xfrm>
            <a:off x="685799" y="1981200"/>
            <a:ext cx="7986713" cy="4114800"/>
          </a:xfrm>
        </p:spPr>
        <p:txBody>
          <a:bodyPr/>
          <a:lstStyle/>
          <a:p>
            <a:pPr marL="514350" indent="-514350">
              <a:buAutoNum type="alphaUcPeriod"/>
            </a:pPr>
            <a:r>
              <a:rPr lang="en-US" sz="2600" b="1" dirty="0" smtClean="0"/>
              <a:t>Causes of European Expansion</a:t>
            </a:r>
          </a:p>
          <a:p>
            <a:pPr marL="514350" indent="-514350">
              <a:buAutoNum type="arabicPeriod"/>
            </a:pPr>
            <a:r>
              <a:rPr lang="en-US" sz="2600" dirty="0" smtClean="0"/>
              <a:t>Demand for luxury goods from the East</a:t>
            </a:r>
          </a:p>
          <a:p>
            <a:pPr marL="514350" indent="-514350">
              <a:buAutoNum type="arabicPeriod"/>
            </a:pPr>
            <a:r>
              <a:rPr lang="en-US" sz="2600" dirty="0" smtClean="0"/>
              <a:t>Spice</a:t>
            </a:r>
          </a:p>
          <a:p>
            <a:pPr marL="514350" indent="-514350">
              <a:buAutoNum type="arabicPeriod"/>
            </a:pPr>
            <a:r>
              <a:rPr lang="en-US" sz="2600" dirty="0" smtClean="0"/>
              <a:t>Religious fervor</a:t>
            </a:r>
          </a:p>
          <a:p>
            <a:pPr marL="514350" indent="-514350">
              <a:buAutoNum type="arabicPeriod"/>
            </a:pPr>
            <a:r>
              <a:rPr lang="en-US" sz="2600" dirty="0" smtClean="0"/>
              <a:t>Curiosity about the physical universe</a:t>
            </a:r>
          </a:p>
          <a:p>
            <a:pPr marL="514350" indent="-514350">
              <a:buAutoNum type="arabicPeriod"/>
            </a:pPr>
            <a:r>
              <a:rPr lang="en-US" sz="2600" dirty="0" smtClean="0"/>
              <a:t>Spanish monarchs supported foreign ventures</a:t>
            </a:r>
          </a:p>
          <a:p>
            <a:pPr marL="514350" indent="-514350">
              <a:buAutoNum type="arabicPeriod"/>
            </a:pPr>
            <a:r>
              <a:rPr lang="en-US" sz="2600" dirty="0" smtClean="0"/>
              <a:t>Competition</a:t>
            </a:r>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3474348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European Voyages of Discovery</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Causes of European Expansion</a:t>
            </a:r>
          </a:p>
          <a:p>
            <a:pPr marL="514350" indent="-514350">
              <a:buFont typeface="+mj-lt"/>
              <a:buAutoNum type="arabicPeriod" startAt="7"/>
            </a:pPr>
            <a:r>
              <a:rPr lang="en-US" sz="2600" dirty="0" smtClean="0"/>
              <a:t>Ill pay for sailors</a:t>
            </a:r>
          </a:p>
          <a:p>
            <a:pPr marL="514350" indent="-514350">
              <a:buAutoNum type="arabicPeriod" startAt="7"/>
            </a:pPr>
            <a:r>
              <a:rPr lang="en-US" sz="2600" dirty="0" smtClean="0"/>
              <a:t>Sailors’ wives struggled to feed their families</a:t>
            </a:r>
          </a:p>
          <a:p>
            <a:pPr marL="514350" indent="-514350">
              <a:buAutoNum type="arabicPeriod" startAt="7"/>
            </a:pPr>
            <a:r>
              <a:rPr lang="en-US" sz="2600" dirty="0" smtClean="0"/>
              <a:t>Voyages paid for and steered by merchants</a:t>
            </a:r>
          </a:p>
          <a:p>
            <a:pPr marL="514350" indent="-514350">
              <a:buAutoNum type="arabicPeriod" startAt="7"/>
            </a:pPr>
            <a:r>
              <a:rPr lang="en-US" sz="2600" dirty="0" smtClean="0"/>
              <a:t>Educated public read tales of the travelers</a:t>
            </a:r>
          </a:p>
          <a:p>
            <a:pPr marL="514350" indent="-514350">
              <a:buAutoNum type="arabicPeriod" startAt="7"/>
            </a:pPr>
            <a:endParaRPr lang="en-US" sz="2600" dirty="0"/>
          </a:p>
        </p:txBody>
      </p:sp>
    </p:spTree>
    <p:extLst>
      <p:ext uri="{BB962C8B-B14F-4D97-AF65-F5344CB8AC3E}">
        <p14:creationId xmlns:p14="http://schemas.microsoft.com/office/powerpoint/2010/main" val="3947648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European Voyages of Discovery</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Technology and the Rise of Exploration</a:t>
            </a:r>
          </a:p>
          <a:p>
            <a:pPr marL="514350" indent="-514350">
              <a:buAutoNum type="arabicPeriod"/>
            </a:pPr>
            <a:r>
              <a:rPr lang="en-US" sz="2600" dirty="0" smtClean="0"/>
              <a:t>Developments in shipbuilding</a:t>
            </a:r>
          </a:p>
          <a:p>
            <a:pPr marL="514350" indent="-514350">
              <a:buAutoNum type="arabicPeriod"/>
            </a:pPr>
            <a:r>
              <a:rPr lang="en-US" sz="2600" dirty="0" smtClean="0"/>
              <a:t>The caravel</a:t>
            </a:r>
          </a:p>
          <a:p>
            <a:pPr marL="514350" indent="-514350">
              <a:buAutoNum type="arabicPeriod"/>
            </a:pPr>
            <a:r>
              <a:rPr lang="en-US" sz="2600" dirty="0" smtClean="0"/>
              <a:t>Ptolemy’s </a:t>
            </a:r>
            <a:r>
              <a:rPr lang="en-US" sz="2600" i="1" dirty="0" smtClean="0"/>
              <a:t>Geography</a:t>
            </a:r>
            <a:endParaRPr lang="en-US" sz="2600" dirty="0" smtClean="0"/>
          </a:p>
          <a:p>
            <a:pPr marL="514350" indent="-514350">
              <a:buAutoNum type="arabicPeriod"/>
            </a:pPr>
            <a:r>
              <a:rPr lang="en-US" sz="2600" dirty="0" smtClean="0"/>
              <a:t>The magnetic compass</a:t>
            </a:r>
            <a:r>
              <a:rPr lang="en-US" sz="2600" dirty="0"/>
              <a:t> </a:t>
            </a:r>
            <a:r>
              <a:rPr lang="en-US" sz="2600" dirty="0" smtClean="0"/>
              <a:t>and the astrolabe</a:t>
            </a:r>
          </a:p>
          <a:p>
            <a:pPr marL="514350" indent="-514350">
              <a:buAutoNum type="arabicPeriod"/>
            </a:pPr>
            <a:r>
              <a:rPr lang="en-US" sz="2600" dirty="0" smtClean="0"/>
              <a:t>Gunpowder and the sternpost rudder</a:t>
            </a:r>
          </a:p>
          <a:p>
            <a:pPr marL="514350" indent="-514350">
              <a:buAutoNum type="arabicPeriod"/>
            </a:pPr>
            <a:r>
              <a:rPr lang="en-US" sz="2600" dirty="0" smtClean="0"/>
              <a:t>The lateen sail</a:t>
            </a:r>
          </a:p>
          <a:p>
            <a:pPr marL="514350" indent="-514350">
              <a:buAutoNum type="arabicPeriod"/>
            </a:pPr>
            <a:r>
              <a:rPr lang="en-US" sz="2600" dirty="0" smtClean="0"/>
              <a:t>Advances in cartography drew on the Judeo-Arabic mathematical tradition</a:t>
            </a:r>
            <a:endParaRPr lang="en-US" sz="2600" dirty="0"/>
          </a:p>
        </p:txBody>
      </p:sp>
    </p:spTree>
    <p:extLst>
      <p:ext uri="{BB962C8B-B14F-4D97-AF65-F5344CB8AC3E}">
        <p14:creationId xmlns:p14="http://schemas.microsoft.com/office/powerpoint/2010/main" val="2351388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pages from Ptolemy's geography. "/>
          <p:cNvPicPr>
            <a:picLocks noChangeAspect="1"/>
          </p:cNvPicPr>
          <p:nvPr/>
        </p:nvPicPr>
        <p:blipFill>
          <a:blip r:embed="rId3"/>
          <a:stretch>
            <a:fillRect/>
          </a:stretch>
        </p:blipFill>
        <p:spPr>
          <a:xfrm>
            <a:off x="402335" y="204216"/>
            <a:ext cx="8339328" cy="644956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rass astrolabe with decorative etching on the outside."/>
          <p:cNvPicPr>
            <a:picLocks noChangeAspect="1"/>
          </p:cNvPicPr>
          <p:nvPr/>
        </p:nvPicPr>
        <p:blipFill>
          <a:blip r:embed="rId3"/>
          <a:stretch>
            <a:fillRect/>
          </a:stretch>
        </p:blipFill>
        <p:spPr>
          <a:xfrm>
            <a:off x="2218944" y="192023"/>
            <a:ext cx="4706112" cy="647395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European Voyages of Discovery</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Portuguese Overseas Empire</a:t>
            </a:r>
          </a:p>
          <a:p>
            <a:pPr marL="514350" indent="-514350">
              <a:buAutoNum type="arabicPeriod"/>
            </a:pPr>
            <a:r>
              <a:rPr lang="en-US" sz="2600" dirty="0" smtClean="0"/>
              <a:t>Prince Henry (1394 - 1460)</a:t>
            </a:r>
          </a:p>
          <a:p>
            <a:pPr marL="514350" indent="-514350">
              <a:buAutoNum type="arabicPeriod"/>
            </a:pPr>
            <a:r>
              <a:rPr lang="en-US" sz="2600" dirty="0" smtClean="0"/>
              <a:t>Portuguese exploration policy</a:t>
            </a:r>
          </a:p>
          <a:p>
            <a:pPr marL="514350" indent="-514350">
              <a:buAutoNum type="arabicPeriod"/>
            </a:pPr>
            <a:r>
              <a:rPr lang="en-US" sz="2600" dirty="0" smtClean="0"/>
              <a:t>Conquest of Ceuta (1415)</a:t>
            </a:r>
          </a:p>
          <a:p>
            <a:pPr marL="514350" indent="-514350">
              <a:buAutoNum type="arabicPeriod"/>
            </a:pPr>
            <a:r>
              <a:rPr lang="en-US" sz="2600" dirty="0" smtClean="0"/>
              <a:t>First Portuguese African commercial settlement at </a:t>
            </a:r>
            <a:r>
              <a:rPr lang="en-US" sz="2600" dirty="0" err="1" smtClean="0"/>
              <a:t>Arguin</a:t>
            </a:r>
            <a:r>
              <a:rPr lang="en-US" sz="2600" dirty="0" smtClean="0"/>
              <a:t> (1443)</a:t>
            </a:r>
            <a:endParaRPr lang="en-US" sz="2600" dirty="0"/>
          </a:p>
          <a:p>
            <a:pPr marL="514350" indent="-514350">
              <a:buAutoNum type="arabicPeriod"/>
            </a:pPr>
            <a:r>
              <a:rPr lang="en-US" sz="2600" dirty="0" smtClean="0"/>
              <a:t>Gold trading posts on the Guinea cost</a:t>
            </a:r>
          </a:p>
        </p:txBody>
      </p:sp>
    </p:spTree>
    <p:extLst>
      <p:ext uri="{BB962C8B-B14F-4D97-AF65-F5344CB8AC3E}">
        <p14:creationId xmlns:p14="http://schemas.microsoft.com/office/powerpoint/2010/main" val="3314987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European Voyages of Discovery</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The Portuguese Overseas Empire</a:t>
            </a:r>
          </a:p>
          <a:p>
            <a:pPr marL="514350" indent="-514350">
              <a:buAutoNum type="arabicPeriod" startAt="6"/>
            </a:pPr>
            <a:r>
              <a:rPr lang="en-US" sz="2600" dirty="0" smtClean="0"/>
              <a:t>Cape of Good Hope (1487; 1497)</a:t>
            </a:r>
          </a:p>
          <a:p>
            <a:pPr marL="514350" indent="-514350">
              <a:buAutoNum type="arabicPeriod" startAt="6"/>
            </a:pPr>
            <a:r>
              <a:rPr lang="en-US" sz="2600" dirty="0" smtClean="0"/>
              <a:t>Vasco de Gama, port of Calicut</a:t>
            </a:r>
          </a:p>
          <a:p>
            <a:pPr marL="514350" indent="-514350">
              <a:buAutoNum type="arabicPeriod" startAt="6"/>
            </a:pPr>
            <a:r>
              <a:rPr lang="en-US" sz="2600" dirty="0" smtClean="0"/>
              <a:t>da Gama proved that trade with the East was possible via the Cape route</a:t>
            </a:r>
          </a:p>
          <a:p>
            <a:pPr marL="514350" indent="-514350">
              <a:buAutoNum type="arabicPeriod" startAt="6"/>
            </a:pPr>
            <a:r>
              <a:rPr lang="en-US" sz="2600" dirty="0" smtClean="0"/>
              <a:t>Foundation for Portuguese imperialism</a:t>
            </a:r>
          </a:p>
          <a:p>
            <a:pPr marL="514350" indent="-514350">
              <a:buAutoNum type="arabicPeriod" startAt="6"/>
            </a:pPr>
            <a:endParaRPr lang="en-US" sz="2600" dirty="0"/>
          </a:p>
        </p:txBody>
      </p:sp>
    </p:spTree>
    <p:extLst>
      <p:ext uri="{BB962C8B-B14F-4D97-AF65-F5344CB8AC3E}">
        <p14:creationId xmlns:p14="http://schemas.microsoft.com/office/powerpoint/2010/main" val="3285117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overseas exploration and conquest in the 15th and 16th centuries. &#10;The map shows several different explorers and their routes. It shows Columbus' travels in 1492 across the Atlantic from Europe to the islands between North and South America and his return in 1493. These islands and the area of Central America are shaded on the map as a Spanish holding along with much of the northern and western coasts of South America. Da Gama's exploration is also charted, leaving from Lisbon as Columbus did. Instead of crossing the Atlantic, he sailed south in 1497, around the tip of Africa, up to the city of Mombassa on the eastern coast of Africa and across the Indian Ocean to the tip of India. His stops and eventual destination in Calicut became Portuguese holdings. Cabot also leaves in 1497 from England, traveling west across the Atlantic to Newfoundland. Magellan and his crew leave from Seville in 1519 and travel west, across the Atlantic down under the tip of South America, across the Pacific, and land in the Philippines in 1521. They continue from the Philippines through the Indian Ocean, under the tip of Africa, up its Western coast in the Atlantic and back to Seville in 1522. Cartier's expedition leaves in 1535 from Europe and goes across the Atlantic to Quebec, Canada. Frobisher leaves from England in 1576 and goes further north than Cabot did, exploring the islands north of Canada. Another undocumented expedition is made across the South China Sea from Malacca (a Portuguese holding) to Japan. An inset of the map shows colonial Latin America in the 18th century. All of Mexico and Central America, as well as much of South America, are noted as Spanish colonies. The only exception is Brazil, which is shaded as a Portuguese holding.&#10;"/>
          <p:cNvPicPr>
            <a:picLocks noChangeAspect="1"/>
          </p:cNvPicPr>
          <p:nvPr/>
        </p:nvPicPr>
        <p:blipFill>
          <a:blip r:embed="rId3"/>
          <a:stretch>
            <a:fillRect/>
          </a:stretch>
        </p:blipFill>
        <p:spPr>
          <a:xfrm>
            <a:off x="774192" y="195072"/>
            <a:ext cx="7595616" cy="646785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European Voyages of Discovery</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Spain’s Voyages to the Americas</a:t>
            </a:r>
          </a:p>
          <a:p>
            <a:pPr marL="514350" indent="-514350">
              <a:buAutoNum type="arabicPeriod"/>
            </a:pPr>
            <a:r>
              <a:rPr lang="en-US" sz="2600" dirty="0" smtClean="0"/>
              <a:t>Columbus’s expedition (1492)</a:t>
            </a:r>
          </a:p>
          <a:p>
            <a:pPr marL="514350" indent="-514350">
              <a:buAutoNum type="arabicPeriod"/>
            </a:pPr>
            <a:r>
              <a:rPr lang="en-US" sz="2600" dirty="0" smtClean="0"/>
              <a:t>Landed in the Bahamas, San Salvador</a:t>
            </a:r>
          </a:p>
          <a:p>
            <a:pPr marL="514350" indent="-514350">
              <a:buAutoNum type="arabicPeriod"/>
            </a:pPr>
            <a:r>
              <a:rPr lang="en-US" sz="2600" dirty="0" smtClean="0"/>
              <a:t>Enslaved the people of Hispaniola and established settlers in new territories</a:t>
            </a:r>
          </a:p>
          <a:p>
            <a:pPr marL="514350" indent="-514350">
              <a:buAutoNum type="arabicPeriod"/>
            </a:pPr>
            <a:r>
              <a:rPr lang="en-US" sz="2600" dirty="0" smtClean="0"/>
              <a:t>Revolts against Columbus</a:t>
            </a:r>
            <a:endParaRPr lang="en-US" sz="2600" dirty="0"/>
          </a:p>
          <a:p>
            <a:pPr marL="514350" indent="-514350">
              <a:buAutoNum type="arabicPeriod"/>
            </a:pPr>
            <a:r>
              <a:rPr lang="en-US" sz="2600" dirty="0" smtClean="0"/>
              <a:t>He believed he had discovered small islands off the coast of Asia</a:t>
            </a:r>
          </a:p>
        </p:txBody>
      </p:sp>
    </p:spTree>
    <p:extLst>
      <p:ext uri="{BB962C8B-B14F-4D97-AF65-F5344CB8AC3E}">
        <p14:creationId xmlns:p14="http://schemas.microsoft.com/office/powerpoint/2010/main" val="4095385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shows Columbus' first voyage to the New World in 1492. He came across the Atlantic Ocean from Europe and landed on San Salvador Island off the coast of Cuba. "/>
          <p:cNvPicPr>
            <a:picLocks noChangeAspect="1"/>
          </p:cNvPicPr>
          <p:nvPr/>
        </p:nvPicPr>
        <p:blipFill>
          <a:blip r:embed="rId3"/>
          <a:stretch>
            <a:fillRect/>
          </a:stretch>
        </p:blipFill>
        <p:spPr>
          <a:xfrm>
            <a:off x="2014727" y="265176"/>
            <a:ext cx="5114544" cy="632764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in the Age of Discovery The arrival of the Portuguese in Japan in 1453 inspired a series of artworks depicting the namban- jin, or southern barbarians, as they were known. This detail from an early- seventeenth- century painted screen shows Portuguese sailors unloading trade goods from a merchant ship."/>
          <p:cNvPicPr>
            <a:picLocks noChangeAspect="1"/>
          </p:cNvPicPr>
          <p:nvPr/>
        </p:nvPicPr>
        <p:blipFill>
          <a:blip r:embed="rId3"/>
          <a:stretch>
            <a:fillRect/>
          </a:stretch>
        </p:blipFill>
        <p:spPr>
          <a:xfrm>
            <a:off x="633984" y="185927"/>
            <a:ext cx="7876032"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European Voyages of Discovery</a:t>
            </a:r>
            <a:endParaRPr lang="en-US" dirty="0"/>
          </a:p>
        </p:txBody>
      </p:sp>
      <p:sp>
        <p:nvSpPr>
          <p:cNvPr id="3" name="Content Placeholder 2"/>
          <p:cNvSpPr>
            <a:spLocks noGrp="1"/>
          </p:cNvSpPr>
          <p:nvPr>
            <p:ph idx="1"/>
          </p:nvPr>
        </p:nvSpPr>
        <p:spPr>
          <a:xfrm>
            <a:off x="685800" y="1981200"/>
            <a:ext cx="8072438" cy="4114800"/>
          </a:xfrm>
        </p:spPr>
        <p:txBody>
          <a:bodyPr/>
          <a:lstStyle/>
          <a:p>
            <a:pPr marL="514350" indent="-514350">
              <a:buAutoNum type="alphaUcPeriod" startAt="5"/>
            </a:pPr>
            <a:r>
              <a:rPr lang="en-US" sz="2600" b="1" dirty="0" smtClean="0"/>
              <a:t>Spain “Discovers” the Pacific Early</a:t>
            </a:r>
          </a:p>
          <a:p>
            <a:pPr marL="514350" indent="-514350">
              <a:buAutoNum type="arabicPeriod"/>
            </a:pPr>
            <a:r>
              <a:rPr lang="en-US" sz="2600" dirty="0" smtClean="0"/>
              <a:t>Amerigo Vespucci (1454 – 1512)</a:t>
            </a:r>
          </a:p>
          <a:p>
            <a:pPr marL="514350" indent="-514350">
              <a:buAutoNum type="arabicPeriod"/>
            </a:pPr>
            <a:r>
              <a:rPr lang="en-US" sz="2600" dirty="0" smtClean="0"/>
              <a:t>Treaty of Tordesillas (1494)</a:t>
            </a:r>
          </a:p>
          <a:p>
            <a:pPr marL="514350" indent="-514350">
              <a:buAutoNum type="arabicPeriod"/>
            </a:pPr>
            <a:r>
              <a:rPr lang="en-US" sz="2600" dirty="0" smtClean="0"/>
              <a:t>Pedro </a:t>
            </a:r>
            <a:r>
              <a:rPr lang="en-US" sz="2600" dirty="0" err="1" smtClean="0"/>
              <a:t>Alvares</a:t>
            </a:r>
            <a:r>
              <a:rPr lang="en-US" sz="2600" dirty="0" smtClean="0"/>
              <a:t> Cabral on the coast of Brazil (1500)</a:t>
            </a:r>
          </a:p>
          <a:p>
            <a:pPr marL="514350" indent="-514350">
              <a:buAutoNum type="arabicPeriod"/>
            </a:pPr>
            <a:r>
              <a:rPr lang="en-US" sz="2600" dirty="0" smtClean="0"/>
              <a:t>Ferdinand Magellan (1480-1521)</a:t>
            </a:r>
          </a:p>
          <a:p>
            <a:pPr marL="514350" indent="-514350">
              <a:buAutoNum type="arabicPeriod"/>
            </a:pPr>
            <a:r>
              <a:rPr lang="en-US" sz="2600" dirty="0" smtClean="0"/>
              <a:t>Revolutionized Europeans’ world understanding</a:t>
            </a:r>
          </a:p>
          <a:p>
            <a:pPr marL="514350" indent="-514350">
              <a:buAutoNum type="arabicPeriod"/>
            </a:pPr>
            <a:r>
              <a:rPr lang="en-US" sz="2600" dirty="0" smtClean="0"/>
              <a:t>Spain abandoned the search for a passage to Asia to focus on its New World territories</a:t>
            </a:r>
          </a:p>
          <a:p>
            <a:pPr marL="514350" indent="-514350">
              <a:buAutoNum type="arabicPeriod"/>
            </a:pPr>
            <a:endParaRPr lang="en-US" sz="2600" dirty="0"/>
          </a:p>
        </p:txBody>
      </p:sp>
    </p:spTree>
    <p:extLst>
      <p:ext uri="{BB962C8B-B14F-4D97-AF65-F5344CB8AC3E}">
        <p14:creationId xmlns:p14="http://schemas.microsoft.com/office/powerpoint/2010/main" val="1688588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European Voyages of Discovery</a:t>
            </a:r>
            <a:endParaRPr lang="en-US" dirty="0"/>
          </a:p>
        </p:txBody>
      </p:sp>
      <p:sp>
        <p:nvSpPr>
          <p:cNvPr id="3" name="Content Placeholder 2"/>
          <p:cNvSpPr>
            <a:spLocks noGrp="1"/>
          </p:cNvSpPr>
          <p:nvPr>
            <p:ph idx="1"/>
          </p:nvPr>
        </p:nvSpPr>
        <p:spPr>
          <a:xfrm>
            <a:off x="685800" y="1981200"/>
            <a:ext cx="8015288" cy="4114800"/>
          </a:xfrm>
        </p:spPr>
        <p:txBody>
          <a:bodyPr/>
          <a:lstStyle/>
          <a:p>
            <a:pPr marL="514350" indent="-514350">
              <a:buAutoNum type="alphaUcPeriod" startAt="6"/>
            </a:pPr>
            <a:r>
              <a:rPr lang="en-US" sz="2600" b="1" dirty="0" smtClean="0"/>
              <a:t>Early Exploration by Northern European Powers</a:t>
            </a:r>
          </a:p>
          <a:p>
            <a:pPr marL="514350" indent="-514350">
              <a:buAutoNum type="arabicPeriod"/>
            </a:pPr>
            <a:r>
              <a:rPr lang="en-US" sz="2600" dirty="0" smtClean="0"/>
              <a:t>English and French searched for a northwest passage to the Indies</a:t>
            </a:r>
          </a:p>
          <a:p>
            <a:pPr marL="514350" indent="-514350">
              <a:buAutoNum type="arabicPeriod"/>
            </a:pPr>
            <a:r>
              <a:rPr lang="en-US" sz="2600" dirty="0" smtClean="0"/>
              <a:t>Futile voyages of Newfoundland and Canada</a:t>
            </a:r>
          </a:p>
          <a:p>
            <a:pPr marL="514350" indent="-514350">
              <a:buAutoNum type="arabicPeriod"/>
            </a:pPr>
            <a:r>
              <a:rPr lang="en-US" sz="2600" dirty="0" smtClean="0"/>
              <a:t>French exploration of the Atlantic</a:t>
            </a:r>
          </a:p>
          <a:p>
            <a:pPr marL="514350" indent="-514350">
              <a:buAutoNum type="arabicPeriod"/>
            </a:pPr>
            <a:r>
              <a:rPr lang="en-US" sz="2600" dirty="0" smtClean="0"/>
              <a:t>Competition for fishing trade</a:t>
            </a:r>
            <a:endParaRPr lang="en-US" sz="2600" dirty="0"/>
          </a:p>
        </p:txBody>
      </p:sp>
    </p:spTree>
    <p:extLst>
      <p:ext uri="{BB962C8B-B14F-4D97-AF65-F5344CB8AC3E}">
        <p14:creationId xmlns:p14="http://schemas.microsoft.com/office/powerpoint/2010/main" val="84868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Conquest and Settlement</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Spanish Conquest of the Aztec and Inca Empires</a:t>
            </a:r>
          </a:p>
          <a:p>
            <a:pPr marL="514350" indent="-514350">
              <a:buAutoNum type="arabicPeriod"/>
            </a:pPr>
            <a:r>
              <a:rPr lang="en-US" sz="2600" dirty="0" smtClean="0">
                <a:latin typeface="+mj-lt"/>
              </a:rPr>
              <a:t>Spanish settlement of Hispaniola, Cuba, Puerto Rico, and other Caribbean islands</a:t>
            </a:r>
          </a:p>
          <a:p>
            <a:pPr marL="514350" indent="-514350">
              <a:buAutoNum type="arabicPeriod"/>
            </a:pPr>
            <a:r>
              <a:rPr lang="en-US" sz="2600" dirty="0" smtClean="0">
                <a:latin typeface="+mj-lt"/>
              </a:rPr>
              <a:t>Hernando C</a:t>
            </a:r>
            <a:r>
              <a:rPr lang="en-US" sz="2600" kern="1200" dirty="0" smtClean="0">
                <a:latin typeface="+mj-lt"/>
              </a:rPr>
              <a:t>ortés (1485 – 1547)</a:t>
            </a:r>
          </a:p>
          <a:p>
            <a:pPr marL="514350" indent="-514350">
              <a:buAutoNum type="arabicPeriod"/>
            </a:pPr>
            <a:r>
              <a:rPr lang="en-US" sz="2600" dirty="0" smtClean="0">
                <a:latin typeface="+mj-lt"/>
              </a:rPr>
              <a:t>Attacked </a:t>
            </a:r>
            <a:r>
              <a:rPr lang="en-US" sz="2600" kern="1200" dirty="0" err="1" smtClean="0"/>
              <a:t>Tenochtitlán</a:t>
            </a:r>
            <a:r>
              <a:rPr lang="en-US" sz="2600" kern="1200" dirty="0" smtClean="0"/>
              <a:t> in November 1519</a:t>
            </a:r>
          </a:p>
          <a:p>
            <a:pPr marL="514350" indent="-514350">
              <a:buAutoNum type="arabicPeriod"/>
            </a:pPr>
            <a:r>
              <a:rPr lang="en-US" sz="2600" kern="1200" dirty="0" smtClean="0"/>
              <a:t>Montezuma thought the Spanish were invincible</a:t>
            </a:r>
          </a:p>
          <a:p>
            <a:pPr marL="514350" indent="-514350">
              <a:buAutoNum type="arabicPeriod"/>
            </a:pPr>
            <a:r>
              <a:rPr lang="en-US" sz="2600" dirty="0" smtClean="0"/>
              <a:t>Spanish vict</a:t>
            </a:r>
            <a:r>
              <a:rPr lang="en-US" sz="2600" kern="1200" dirty="0" smtClean="0"/>
              <a:t>ory in 1521 aided by the effects of smallpox and the siege</a:t>
            </a:r>
          </a:p>
          <a:p>
            <a:pPr marL="514350" indent="-514350">
              <a:buAutoNum type="arabicPeriod"/>
            </a:pPr>
            <a:endParaRPr lang="en-US" sz="2600" dirty="0"/>
          </a:p>
        </p:txBody>
      </p:sp>
    </p:spTree>
    <p:extLst>
      <p:ext uri="{BB962C8B-B14F-4D97-AF65-F5344CB8AC3E}">
        <p14:creationId xmlns:p14="http://schemas.microsoft.com/office/powerpoint/2010/main" val="1636488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shows the invasion of Tenochtitlan in 1519. Cortez' original route starts in in 1519 in Veracruz and goes westward to Jalapa, Zautla, Tlaxcala, Cholula, and eventually Tenochtitlan near a large body of water in Mexico. His retreat in 1520 goes around the top of those lakes to Otumba and back to Tlaxcala. He returned back to Tenochtitlan in 1520 by going across the lake and back below the city. "/>
          <p:cNvPicPr>
            <a:picLocks noChangeAspect="1"/>
          </p:cNvPicPr>
          <p:nvPr/>
        </p:nvPicPr>
        <p:blipFill>
          <a:blip r:embed="rId3"/>
          <a:stretch>
            <a:fillRect/>
          </a:stretch>
        </p:blipFill>
        <p:spPr>
          <a:xfrm>
            <a:off x="2276855" y="265176"/>
            <a:ext cx="4590288" cy="632764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woodcut map of Cortez' conquests of Mexico in the island capital of Tenochtitlan."/>
          <p:cNvPicPr>
            <a:picLocks noChangeAspect="1"/>
          </p:cNvPicPr>
          <p:nvPr/>
        </p:nvPicPr>
        <p:blipFill>
          <a:blip r:embed="rId3"/>
          <a:stretch>
            <a:fillRect/>
          </a:stretch>
        </p:blipFill>
        <p:spPr>
          <a:xfrm>
            <a:off x="304800" y="435864"/>
            <a:ext cx="8534400" cy="598627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Conquest and Settlement</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Spanish Conquest of the Aztec and Inca Empires</a:t>
            </a:r>
          </a:p>
          <a:p>
            <a:pPr marL="514350" indent="-514350">
              <a:buAutoNum type="arabicPeriod" startAt="7"/>
            </a:pPr>
            <a:r>
              <a:rPr lang="en-US" sz="2600" dirty="0" smtClean="0"/>
              <a:t>Systematic conquest of Mexico</a:t>
            </a:r>
          </a:p>
          <a:p>
            <a:pPr marL="514350" indent="-514350">
              <a:buAutoNum type="arabicPeriod" startAt="7"/>
            </a:pPr>
            <a:r>
              <a:rPr lang="en-US" sz="2600" dirty="0" smtClean="0"/>
              <a:t>The Inca Empire</a:t>
            </a:r>
          </a:p>
          <a:p>
            <a:pPr marL="514350" indent="-514350">
              <a:buAutoNum type="arabicPeriod" startAt="7"/>
            </a:pPr>
            <a:r>
              <a:rPr lang="en-US" sz="2600" dirty="0" smtClean="0"/>
              <a:t>Weakened by disease and war by the time of the Spanish invasion</a:t>
            </a:r>
            <a:endParaRPr lang="en-US" sz="2600" dirty="0"/>
          </a:p>
          <a:p>
            <a:pPr marL="514350" indent="-514350">
              <a:buAutoNum type="arabicPeriod" startAt="7"/>
            </a:pPr>
            <a:r>
              <a:rPr lang="en-US" sz="2600" dirty="0" smtClean="0"/>
              <a:t>Francisco Pizarro (ca. 1474 – 1541) executed Incan ruler Atahualpa</a:t>
            </a:r>
          </a:p>
          <a:p>
            <a:pPr marL="514350" indent="-514350">
              <a:buAutoNum type="arabicPeriod" startAt="7"/>
            </a:pPr>
            <a:r>
              <a:rPr lang="en-US" sz="2600" dirty="0" smtClean="0"/>
              <a:t>Plundered the capital of Cuzco (1533)</a:t>
            </a:r>
          </a:p>
          <a:p>
            <a:pPr marL="514350" indent="-514350">
              <a:buAutoNum type="arabicPeriod" startAt="7"/>
            </a:pPr>
            <a:endParaRPr lang="en-US" sz="2600" dirty="0" smtClean="0"/>
          </a:p>
        </p:txBody>
      </p:sp>
    </p:spTree>
    <p:extLst>
      <p:ext uri="{BB962C8B-B14F-4D97-AF65-F5344CB8AC3E}">
        <p14:creationId xmlns:p14="http://schemas.microsoft.com/office/powerpoint/2010/main" val="2105660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Dona Marina translating for Hernan Cortes during his meeting with Moctezuma. Both men are seated. Moctezuma is dressed in fine tribal attire with three similarly dressed men standing behind him. Cortes is seated and pointing at Moctezuma with Dona Marina behind him. "/>
          <p:cNvPicPr>
            <a:picLocks noChangeAspect="1"/>
          </p:cNvPicPr>
          <p:nvPr/>
        </p:nvPicPr>
        <p:blipFill>
          <a:blip r:embed="rId3"/>
          <a:stretch>
            <a:fillRect/>
          </a:stretch>
        </p:blipFill>
        <p:spPr>
          <a:xfrm>
            <a:off x="1158240" y="185927"/>
            <a:ext cx="6827520" cy="648614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Conquest and Settlement</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Portuguese Brazil</a:t>
            </a:r>
          </a:p>
          <a:p>
            <a:pPr marL="514350" indent="-514350">
              <a:buAutoNum type="arabicPeriod"/>
            </a:pPr>
            <a:r>
              <a:rPr lang="en-US" sz="2600" dirty="0" smtClean="0"/>
              <a:t>Brazil territory made up of small tribes, not urban empires</a:t>
            </a:r>
          </a:p>
          <a:p>
            <a:pPr marL="514350" indent="-514350">
              <a:buAutoNum type="arabicPeriod"/>
            </a:pPr>
            <a:r>
              <a:rPr lang="en-US" sz="2600" dirty="0" smtClean="0"/>
              <a:t>Portuguese settlers introduced sugar cane production, a new form of colonization</a:t>
            </a:r>
          </a:p>
        </p:txBody>
      </p:sp>
    </p:spTree>
    <p:extLst>
      <p:ext uri="{BB962C8B-B14F-4D97-AF65-F5344CB8AC3E}">
        <p14:creationId xmlns:p14="http://schemas.microsoft.com/office/powerpoint/2010/main" val="2859345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Conquest and Settlement</a:t>
            </a:r>
            <a:endParaRPr lang="en-US" dirty="0"/>
          </a:p>
        </p:txBody>
      </p:sp>
      <p:sp>
        <p:nvSpPr>
          <p:cNvPr id="3" name="Content Placeholder 2"/>
          <p:cNvSpPr>
            <a:spLocks noGrp="1"/>
          </p:cNvSpPr>
          <p:nvPr>
            <p:ph idx="1"/>
          </p:nvPr>
        </p:nvSpPr>
        <p:spPr>
          <a:xfrm>
            <a:off x="685800" y="1752600"/>
            <a:ext cx="7772400" cy="5105400"/>
          </a:xfrm>
        </p:spPr>
        <p:txBody>
          <a:bodyPr/>
          <a:lstStyle/>
          <a:p>
            <a:pPr marL="514350" indent="-514350">
              <a:buAutoNum type="alphaUcPeriod" startAt="3"/>
            </a:pPr>
            <a:r>
              <a:rPr lang="en-US" sz="2600" b="1" dirty="0" smtClean="0"/>
              <a:t>Colonial Empires of England and France</a:t>
            </a:r>
          </a:p>
          <a:p>
            <a:pPr marL="514350" indent="-514350">
              <a:buAutoNum type="arabicPeriod"/>
            </a:pPr>
            <a:r>
              <a:rPr lang="en-US" sz="2600" dirty="0" smtClean="0"/>
              <a:t>Virginia colony, Jamestown (1607)</a:t>
            </a:r>
          </a:p>
          <a:p>
            <a:pPr marL="514350" indent="-514350">
              <a:buAutoNum type="arabicPeriod"/>
            </a:pPr>
            <a:r>
              <a:rPr lang="en-US" sz="2600" dirty="0" smtClean="0"/>
              <a:t>Enslaved Africans replaced indentured servants on tobacco and rice plantations</a:t>
            </a:r>
          </a:p>
          <a:p>
            <a:pPr marL="514350" indent="-514350">
              <a:buAutoNum type="arabicPeriod"/>
            </a:pPr>
            <a:r>
              <a:rPr lang="en-US" sz="2600" dirty="0" smtClean="0"/>
              <a:t>English colonization haphazard and decentralized; greater colonial autonomy</a:t>
            </a:r>
          </a:p>
          <a:p>
            <a:pPr marL="514350" indent="-514350">
              <a:buAutoNum type="arabicPeriod"/>
            </a:pPr>
            <a:r>
              <a:rPr lang="en-US" sz="2600" dirty="0" smtClean="0"/>
              <a:t>French established trading factories in present-day Canada</a:t>
            </a:r>
          </a:p>
          <a:p>
            <a:pPr marL="514350" indent="-514350">
              <a:buAutoNum type="arabicPeriod"/>
            </a:pPr>
            <a:r>
              <a:rPr lang="en-US" sz="2600" dirty="0" smtClean="0"/>
              <a:t>Fortified trading posts in West Africa and India</a:t>
            </a:r>
            <a:endParaRPr lang="en-US" sz="2600" dirty="0"/>
          </a:p>
        </p:txBody>
      </p:sp>
    </p:spTree>
    <p:extLst>
      <p:ext uri="{BB962C8B-B14F-4D97-AF65-F5344CB8AC3E}">
        <p14:creationId xmlns:p14="http://schemas.microsoft.com/office/powerpoint/2010/main" val="346732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Conquest and Settlement</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Colonial Administration</a:t>
            </a:r>
          </a:p>
          <a:p>
            <a:pPr marL="514350" indent="-514350">
              <a:buAutoNum type="arabicPeriod"/>
            </a:pPr>
            <a:r>
              <a:rPr lang="en-US" sz="2600" dirty="0" smtClean="0"/>
              <a:t>Spanish territories: New Spain and Peru</a:t>
            </a:r>
            <a:endParaRPr lang="en-US" sz="2600" dirty="0"/>
          </a:p>
          <a:p>
            <a:pPr marL="514350" indent="-514350">
              <a:buAutoNum type="arabicPeriod"/>
            </a:pPr>
            <a:r>
              <a:rPr lang="en-US" sz="2600" dirty="0" smtClean="0"/>
              <a:t>Portuguese system of </a:t>
            </a:r>
            <a:r>
              <a:rPr lang="en-US" sz="2600" dirty="0"/>
              <a:t>c</a:t>
            </a:r>
            <a:r>
              <a:rPr lang="en-US" sz="2600" dirty="0" smtClean="0"/>
              <a:t>aptaincies in Brazil</a:t>
            </a:r>
          </a:p>
          <a:p>
            <a:pPr marL="514350" indent="-514350">
              <a:buAutoNum type="arabicPeriod"/>
            </a:pPr>
            <a:r>
              <a:rPr lang="en-US" sz="2600" dirty="0" smtClean="0"/>
              <a:t>Catholic Church played role in Iberian rule throughout the Americas</a:t>
            </a:r>
          </a:p>
          <a:p>
            <a:pPr marL="514350" indent="-514350">
              <a:buAutoNum type="arabicPeriod"/>
            </a:pPr>
            <a:r>
              <a:rPr lang="en-US" sz="2600" dirty="0" smtClean="0"/>
              <a:t>French crown imposed direct rule over North American colonies</a:t>
            </a:r>
          </a:p>
        </p:txBody>
      </p:sp>
    </p:spTree>
    <p:extLst>
      <p:ext uri="{BB962C8B-B14F-4D97-AF65-F5344CB8AC3E}">
        <p14:creationId xmlns:p14="http://schemas.microsoft.com/office/powerpoint/2010/main" val="2581731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World Contacts Before Columbus</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Trade World of the Indian Ocean</a:t>
            </a:r>
          </a:p>
          <a:p>
            <a:pPr marL="514350" indent="-514350">
              <a:buAutoNum type="arabicPeriod"/>
            </a:pPr>
            <a:r>
              <a:rPr lang="en-US" sz="2600" dirty="0" smtClean="0"/>
              <a:t>Crossroads for commercial and cultural exchange</a:t>
            </a:r>
          </a:p>
          <a:p>
            <a:pPr marL="514350" indent="-514350">
              <a:buAutoNum type="arabicPeriod"/>
            </a:pPr>
            <a:r>
              <a:rPr lang="en-US" sz="2600" dirty="0" smtClean="0"/>
              <a:t>Mongol emperors opened China’s doors to the West</a:t>
            </a:r>
          </a:p>
          <a:p>
            <a:pPr marL="514350" indent="-514350">
              <a:buAutoNum type="arabicPeriod"/>
            </a:pPr>
            <a:r>
              <a:rPr lang="en-US" sz="2600" dirty="0" smtClean="0"/>
              <a:t>Marco Polo</a:t>
            </a:r>
          </a:p>
          <a:p>
            <a:pPr marL="514350" indent="-514350">
              <a:buAutoNum type="arabicPeriod"/>
            </a:pPr>
            <a:r>
              <a:rPr lang="en-US" sz="2600" dirty="0" smtClean="0"/>
              <a:t>Economic expansion in China</a:t>
            </a:r>
          </a:p>
          <a:p>
            <a:pPr marL="514350" indent="-514350">
              <a:buAutoNum type="arabicPeriod"/>
            </a:pPr>
            <a:r>
              <a:rPr lang="en-US" sz="2600" dirty="0" smtClean="0"/>
              <a:t>Admiral Zheng He</a:t>
            </a:r>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300880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The Era of Global Contact</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Indigenous Population Loss and Economic Exploitation</a:t>
            </a:r>
          </a:p>
          <a:p>
            <a:pPr marL="514350" indent="-514350">
              <a:buAutoNum type="arabicPeriod"/>
            </a:pPr>
            <a:r>
              <a:rPr lang="en-US" sz="2600" dirty="0" smtClean="0"/>
              <a:t>Encomienda system</a:t>
            </a:r>
          </a:p>
          <a:p>
            <a:pPr marL="514350" indent="-514350">
              <a:buAutoNum type="arabicPeriod"/>
            </a:pPr>
            <a:r>
              <a:rPr lang="en-US" sz="2600" dirty="0" smtClean="0"/>
              <a:t>Tribute payments from indigenous laborers</a:t>
            </a:r>
          </a:p>
          <a:p>
            <a:pPr marL="514350" indent="-514350">
              <a:buAutoNum type="arabicPeriod"/>
            </a:pPr>
            <a:r>
              <a:rPr lang="en-US" sz="2600" dirty="0" smtClean="0"/>
              <a:t>The New Laws (1542)</a:t>
            </a:r>
          </a:p>
          <a:p>
            <a:pPr marL="514350" indent="-514350">
              <a:buAutoNum type="arabicPeriod"/>
            </a:pPr>
            <a:r>
              <a:rPr lang="en-US" sz="2600" dirty="0" smtClean="0"/>
              <a:t>System of forced labor: </a:t>
            </a:r>
            <a:r>
              <a:rPr lang="en-US" sz="2600" dirty="0" err="1" smtClean="0"/>
              <a:t>repartimiento</a:t>
            </a:r>
            <a:r>
              <a:rPr lang="en-US" sz="2600" dirty="0" smtClean="0"/>
              <a:t> / </a:t>
            </a:r>
            <a:r>
              <a:rPr lang="en-US" sz="2600" dirty="0" err="1" smtClean="0"/>
              <a:t>mita</a:t>
            </a:r>
            <a:endParaRPr lang="en-US" sz="2600" dirty="0" smtClean="0"/>
          </a:p>
          <a:p>
            <a:pPr marL="514350" indent="-514350">
              <a:buAutoNum type="arabicPeriod"/>
            </a:pPr>
            <a:r>
              <a:rPr lang="en-US" sz="2600" dirty="0" smtClean="0"/>
              <a:t>Disastrous decline of indigenous population</a:t>
            </a:r>
          </a:p>
        </p:txBody>
      </p:sp>
    </p:spTree>
    <p:extLst>
      <p:ext uri="{BB962C8B-B14F-4D97-AF65-F5344CB8AC3E}">
        <p14:creationId xmlns:p14="http://schemas.microsoft.com/office/powerpoint/2010/main" val="174176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Era of Global Contact</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Life in the Colonies</a:t>
            </a:r>
          </a:p>
          <a:p>
            <a:pPr marL="514350" indent="-514350">
              <a:buAutoNum type="arabicPeriod"/>
            </a:pPr>
            <a:r>
              <a:rPr lang="en-US" sz="2600" dirty="0" smtClean="0"/>
              <a:t>Reliance on native women</a:t>
            </a:r>
          </a:p>
          <a:p>
            <a:pPr marL="514350" indent="-514350">
              <a:buAutoNum type="arabicPeriod"/>
            </a:pPr>
            <a:r>
              <a:rPr lang="en-US" sz="2600" dirty="0" smtClean="0"/>
              <a:t>English attitudes of “civilized” vs. “savage”</a:t>
            </a:r>
          </a:p>
          <a:p>
            <a:pPr marL="514350" indent="-514350">
              <a:buAutoNum type="arabicPeriod"/>
            </a:pPr>
            <a:r>
              <a:rPr lang="en-US" sz="2600" dirty="0" smtClean="0"/>
              <a:t>Traders assimilated in New France</a:t>
            </a:r>
          </a:p>
          <a:p>
            <a:pPr marL="514350" indent="-514350">
              <a:buAutoNum type="arabicPeriod"/>
            </a:pPr>
            <a:r>
              <a:rPr lang="en-US" sz="2600" dirty="0" smtClean="0"/>
              <a:t>Four-fifths of female immigrants before 1800 were Africans</a:t>
            </a:r>
          </a:p>
          <a:p>
            <a:pPr marL="514350" indent="-514350">
              <a:buAutoNum type="arabicPeriod"/>
            </a:pPr>
            <a:r>
              <a:rPr lang="en-US" sz="2600" dirty="0" smtClean="0"/>
              <a:t>Mixing of indigenous peoples with Europeans and Africans</a:t>
            </a:r>
          </a:p>
          <a:p>
            <a:pPr marL="514350" indent="-514350">
              <a:buAutoNum type="arabicPeriod"/>
            </a:pPr>
            <a:r>
              <a:rPr lang="en-US" sz="2600" dirty="0" smtClean="0"/>
              <a:t>“Mestizo,” “mulatto,” “people of color”</a:t>
            </a:r>
          </a:p>
          <a:p>
            <a:pPr marL="514350" indent="-514350">
              <a:buAutoNum type="arabicPeriod"/>
            </a:pPr>
            <a:endParaRPr lang="en-US" sz="2600" i="1" dirty="0" smtClean="0"/>
          </a:p>
        </p:txBody>
      </p:sp>
    </p:spTree>
    <p:extLst>
      <p:ext uri="{BB962C8B-B14F-4D97-AF65-F5344CB8AC3E}">
        <p14:creationId xmlns:p14="http://schemas.microsoft.com/office/powerpoint/2010/main" val="3193511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wooden drinking vessel with a mixed-race procession painted on the outside of the cup. "/>
          <p:cNvPicPr>
            <a:picLocks noChangeAspect="1"/>
          </p:cNvPicPr>
          <p:nvPr/>
        </p:nvPicPr>
        <p:blipFill>
          <a:blip r:embed="rId3"/>
          <a:stretch>
            <a:fillRect/>
          </a:stretch>
        </p:blipFill>
        <p:spPr>
          <a:xfrm>
            <a:off x="1426464" y="192023"/>
            <a:ext cx="6291072" cy="647395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Era of Global Contact</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Columbian Exchange</a:t>
            </a:r>
          </a:p>
          <a:p>
            <a:pPr marL="514350" indent="-514350">
              <a:buAutoNum type="arabicPeriod"/>
            </a:pPr>
            <a:r>
              <a:rPr lang="en-US" sz="2600" dirty="0" smtClean="0"/>
              <a:t>Exchange of animals, plants, and disease</a:t>
            </a:r>
          </a:p>
          <a:p>
            <a:pPr marL="514350" indent="-514350">
              <a:buAutoNum type="arabicPeriod"/>
            </a:pPr>
            <a:r>
              <a:rPr lang="en-US" sz="2600" dirty="0" smtClean="0"/>
              <a:t>Meat and milk of European livestock</a:t>
            </a:r>
          </a:p>
          <a:p>
            <a:pPr marL="514350" indent="-514350">
              <a:buAutoNum type="arabicPeriod"/>
            </a:pPr>
            <a:r>
              <a:rPr lang="en-US" sz="2600" dirty="0" smtClean="0"/>
              <a:t>Maize</a:t>
            </a:r>
          </a:p>
          <a:p>
            <a:pPr marL="514350" indent="-514350">
              <a:buAutoNum type="arabicPeriod"/>
            </a:pPr>
            <a:r>
              <a:rPr lang="en-US" sz="2600" dirty="0" smtClean="0"/>
              <a:t>White potato</a:t>
            </a:r>
          </a:p>
          <a:p>
            <a:pPr marL="514350" indent="-514350">
              <a:buAutoNum type="arabicPeriod"/>
            </a:pPr>
            <a:r>
              <a:rPr lang="en-US" sz="2600" dirty="0" smtClean="0"/>
              <a:t>Epidemic disease swept the Western Hemisphere after 1492</a:t>
            </a:r>
            <a:endParaRPr lang="en-US" sz="2600" dirty="0"/>
          </a:p>
        </p:txBody>
      </p:sp>
    </p:spTree>
    <p:extLst>
      <p:ext uri="{BB962C8B-B14F-4D97-AF65-F5344CB8AC3E}">
        <p14:creationId xmlns:p14="http://schemas.microsoft.com/office/powerpoint/2010/main" val="1203385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Saint Diego of Alcala feeding the poor with potatoes from a large pot. Children are gathered around closest to the pot but a larger crowd includes women and old men as well. "/>
          <p:cNvPicPr>
            <a:picLocks noChangeAspect="1"/>
          </p:cNvPicPr>
          <p:nvPr/>
        </p:nvPicPr>
        <p:blipFill>
          <a:blip r:embed="rId3"/>
          <a:stretch>
            <a:fillRect/>
          </a:stretch>
        </p:blipFill>
        <p:spPr>
          <a:xfrm>
            <a:off x="765047" y="185927"/>
            <a:ext cx="7613904" cy="648614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illustration of an Inca woman milking her goat in the field while another woman collects greens in her basket.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Era of Global Contact</a:t>
            </a:r>
            <a:endParaRPr lang="en-US" dirty="0"/>
          </a:p>
        </p:txBody>
      </p:sp>
      <p:sp>
        <p:nvSpPr>
          <p:cNvPr id="3" name="Content Placeholder 2"/>
          <p:cNvSpPr>
            <a:spLocks noGrp="1"/>
          </p:cNvSpPr>
          <p:nvPr>
            <p:ph idx="1"/>
          </p:nvPr>
        </p:nvSpPr>
        <p:spPr>
          <a:xfrm>
            <a:off x="685800" y="1752600"/>
            <a:ext cx="7772400" cy="4114800"/>
          </a:xfrm>
        </p:spPr>
        <p:txBody>
          <a:bodyPr/>
          <a:lstStyle/>
          <a:p>
            <a:pPr marL="514350" indent="-514350">
              <a:buAutoNum type="alphaUcPeriod" startAt="4"/>
            </a:pPr>
            <a:r>
              <a:rPr lang="en-US" sz="2600" b="1" dirty="0" smtClean="0"/>
              <a:t>Sugar and Slavery</a:t>
            </a:r>
          </a:p>
          <a:p>
            <a:pPr marL="514350" indent="-514350">
              <a:buAutoNum type="arabicPeriod"/>
            </a:pPr>
            <a:r>
              <a:rPr lang="en-US" sz="2600" dirty="0" smtClean="0"/>
              <a:t>Mediterranean Europe turned to sub-</a:t>
            </a:r>
            <a:r>
              <a:rPr lang="en-US" sz="2600" dirty="0" err="1" smtClean="0"/>
              <a:t>Saharn</a:t>
            </a:r>
            <a:r>
              <a:rPr lang="en-US" sz="2600" dirty="0" smtClean="0"/>
              <a:t> Africa for slaves</a:t>
            </a:r>
          </a:p>
          <a:p>
            <a:pPr marL="514350" indent="-514350">
              <a:buAutoNum type="arabicPeriod"/>
            </a:pPr>
            <a:r>
              <a:rPr lang="en-US" sz="2600" dirty="0" smtClean="0"/>
              <a:t>Portuguese merchants sought slaves along the western coast of Africa</a:t>
            </a:r>
          </a:p>
          <a:p>
            <a:pPr marL="514350" indent="-514350">
              <a:buAutoNum type="arabicPeriod"/>
            </a:pPr>
            <a:r>
              <a:rPr lang="en-US" sz="2600" dirty="0" smtClean="0"/>
              <a:t>Brought hundreds of enslaved Africans to Lisbon each year (1490 – 1530)</a:t>
            </a:r>
          </a:p>
          <a:p>
            <a:pPr marL="514350" indent="-514350">
              <a:buAutoNum type="arabicPeriod"/>
            </a:pPr>
            <a:r>
              <a:rPr lang="en-US" sz="2600" dirty="0"/>
              <a:t>European demand for sugar grew</a:t>
            </a:r>
          </a:p>
          <a:p>
            <a:pPr marL="514350" indent="-514350">
              <a:buAutoNum type="arabicPeriod"/>
            </a:pPr>
            <a:r>
              <a:rPr lang="en-US" sz="2600" dirty="0"/>
              <a:t>Transatlantic slave trade began in </a:t>
            </a:r>
            <a:r>
              <a:rPr lang="en-US" sz="2600" dirty="0" smtClean="0"/>
              <a:t>1518</a:t>
            </a:r>
            <a:endParaRPr lang="en-US" sz="2600" dirty="0"/>
          </a:p>
        </p:txBody>
      </p:sp>
    </p:spTree>
    <p:extLst>
      <p:ext uri="{BB962C8B-B14F-4D97-AF65-F5344CB8AC3E}">
        <p14:creationId xmlns:p14="http://schemas.microsoft.com/office/powerpoint/2010/main" val="171704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lack and white drawing of Indians working in a Spanish sugar mill. They are nearly naked and doing all of the work from cutting down the sugar cane to grinding it and boiling it. "/>
          <p:cNvPicPr>
            <a:picLocks noChangeAspect="1"/>
          </p:cNvPicPr>
          <p:nvPr/>
        </p:nvPicPr>
        <p:blipFill>
          <a:blip r:embed="rId3"/>
          <a:stretch>
            <a:fillRect/>
          </a:stretch>
        </p:blipFill>
        <p:spPr>
          <a:xfrm>
            <a:off x="1146047" y="185927"/>
            <a:ext cx="6851904" cy="648614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Era of Global Contact</a:t>
            </a:r>
            <a:endParaRPr lang="en-US" dirty="0"/>
          </a:p>
        </p:txBody>
      </p:sp>
      <p:sp>
        <p:nvSpPr>
          <p:cNvPr id="3" name="Content Placeholder 2"/>
          <p:cNvSpPr>
            <a:spLocks noGrp="1"/>
          </p:cNvSpPr>
          <p:nvPr>
            <p:ph idx="1"/>
          </p:nvPr>
        </p:nvSpPr>
        <p:spPr/>
        <p:txBody>
          <a:bodyPr/>
          <a:lstStyle/>
          <a:p>
            <a:pPr marL="514350" lvl="0" indent="-514350">
              <a:buFontTx/>
              <a:buAutoNum type="alphaUcPeriod" startAt="4"/>
            </a:pPr>
            <a:r>
              <a:rPr lang="en-US" sz="2600" b="1" dirty="0">
                <a:solidFill>
                  <a:srgbClr val="000000"/>
                </a:solidFill>
              </a:rPr>
              <a:t>Sugar and </a:t>
            </a:r>
            <a:r>
              <a:rPr lang="en-US" sz="2600" b="1" dirty="0" smtClean="0">
                <a:solidFill>
                  <a:srgbClr val="000000"/>
                </a:solidFill>
              </a:rPr>
              <a:t>Slavery</a:t>
            </a:r>
          </a:p>
          <a:p>
            <a:pPr marL="0" indent="0">
              <a:buNone/>
            </a:pPr>
            <a:r>
              <a:rPr lang="en-US" sz="2600" dirty="0" smtClean="0"/>
              <a:t>6. Dutch West India Company (1621)</a:t>
            </a:r>
          </a:p>
          <a:p>
            <a:pPr marL="0" indent="0">
              <a:buNone/>
            </a:pPr>
            <a:r>
              <a:rPr lang="en-US" sz="2600" dirty="0" smtClean="0"/>
              <a:t>7. Royal African Company (1660-1698)</a:t>
            </a:r>
          </a:p>
          <a:p>
            <a:pPr marL="0" indent="0">
              <a:buNone/>
            </a:pPr>
            <a:r>
              <a:rPr lang="en-US" sz="2600" dirty="0" smtClean="0"/>
              <a:t>8. The </a:t>
            </a:r>
            <a:r>
              <a:rPr lang="en-US" sz="2600" dirty="0"/>
              <a:t>Atlantic </a:t>
            </a:r>
            <a:r>
              <a:rPr lang="en-US" sz="2600" dirty="0" smtClean="0"/>
              <a:t>passage</a:t>
            </a:r>
          </a:p>
          <a:p>
            <a:pPr marL="0" indent="0">
              <a:buNone/>
            </a:pPr>
            <a:r>
              <a:rPr lang="en-US" sz="2600" dirty="0" smtClean="0"/>
              <a:t>9. Estimated 10 </a:t>
            </a:r>
            <a:r>
              <a:rPr lang="en-US" sz="2600" dirty="0"/>
              <a:t>million enslaved </a:t>
            </a:r>
            <a:r>
              <a:rPr lang="en-US" sz="2600" dirty="0" smtClean="0"/>
              <a:t>Africans</a:t>
            </a:r>
            <a:endParaRPr lang="en-US" sz="2600" dirty="0"/>
          </a:p>
          <a:p>
            <a:pPr marL="0" indent="0">
              <a:buNone/>
            </a:pPr>
            <a:r>
              <a:rPr lang="en-US" sz="2600" dirty="0" smtClean="0"/>
              <a:t>10. Miners, </a:t>
            </a:r>
            <a:r>
              <a:rPr lang="en-US" sz="2600" dirty="0"/>
              <a:t>soldiers, sailors, servants, artisans, and crop laborers</a:t>
            </a:r>
          </a:p>
          <a:p>
            <a:pPr marL="0" indent="0">
              <a:buNone/>
            </a:pPr>
            <a:r>
              <a:rPr lang="en-US" sz="2600" dirty="0" smtClean="0"/>
              <a:t> </a:t>
            </a:r>
            <a:endParaRPr lang="en-US" sz="2600" dirty="0"/>
          </a:p>
        </p:txBody>
      </p:sp>
    </p:spTree>
    <p:extLst>
      <p:ext uri="{BB962C8B-B14F-4D97-AF65-F5344CB8AC3E}">
        <p14:creationId xmlns:p14="http://schemas.microsoft.com/office/powerpoint/2010/main" val="950674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shows the seaborne trading empires in the 16th and 17th centuries. The map shows Arab, British, Chinese, Portuguese, Spanish, and Dutch trade routes along with the goods that were traded. &#10;Arab trade routes were extensive, trading in slaves from Arabia through Africa and up along the Mediterranean Sea. They also traded in rugs, kilims, and copper to other points along the African coast and across the Arabian Sea to India. Their routes took them as far as the islands between China and Australia. British trade routes started in London and went across the Atlantic to the Americas with manufactured goods and south along the tip of Africa to India. Chinese trade routes went all across Asia, down into India, across the South China Sea to the Philippines and into Japan. Their exports included porcelain and silver. Portuguese trade routes originated in Lisbon and went across the Mediterranean to the northern coast of Africa, across the Atlantic to Portuguese holdings in South America, and down along the tip of South America and across the Pacific to the Philippines. The Portuguese also traded along the African coast and across the Indian Ocean to India and the islands of the South China Sea. Their tradings included slaves, sugar, spices, ivory, gold, pepper, cloth, and cowrie shells. Spanish trade routes originated in Mexico and traveled across the Atlantic to Spain with silk, sugar, rum, and molasses. They also went through the Gulf of Mexico to trade in slaves along the southern coast of North America and across the Pacific to trade in silver and silk to Japan and the Philippines. Dutch trade routes originated in Amsterdam with fish and pottery trades and moved through the Atlantic along the African coast to the Gold Coast. From there they traded in slaves to South America and further south along the African coast around the Cape of Good Hope, where they traded more slaves across the Indian Ocean to the islands in the South China Sea. Silver mines are noted in Mexico and Spanish-held South America. It is also noted that Spain controlled much of Central and South America, while Portuguese control was represented along the eastern coast of South America and in spots along the coast of Africa. British control was held along the eastern coast of North America and inland along the northern coast of North America. The Dutch controlled some portions of the islands in the South China Sea. "/>
          <p:cNvPicPr>
            <a:picLocks noChangeAspect="1"/>
          </p:cNvPicPr>
          <p:nvPr/>
        </p:nvPicPr>
        <p:blipFill>
          <a:blip r:embed="rId3"/>
          <a:stretch>
            <a:fillRect/>
          </a:stretch>
        </p:blipFill>
        <p:spPr>
          <a:xfrm>
            <a:off x="304800" y="533400"/>
            <a:ext cx="8534400" cy="57912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15th-century Afroeurasian trading world. &#10;The map shows trade routes in several directions across the Indian Ocean, with India as a major hub. Routes go west across the sea toward Africa. Another route goes North up the Indian coast and then west to Persia and the Arabian Peninsula and inland via the Red Sea to Egypt, Palestine, and the Ottoman Empire. Trade routes also go East to Burma and Siam and south of the Chinese continent to the various islands between China and Australia. Sugar is a trade good coming out of the Philippines. Spices and slaves are commodities coming out of the islands south of China. Spices, gems, and ivory are traded from Ceylon, off the coast of India. India trades in spices, cotton, gems, dyes, pepper, sugar, copper, silk, incense, opium, and weapons. China trades in silks, perfumes, porcelain, drugs, and camphor while Africa trades in gold, slaves, ivory, capra, rhino horns, and tortoise shells. The many voyages of Zheng He cross all over the Indian Ocean and South China Sea. &#10;"/>
          <p:cNvPicPr>
            <a:picLocks noChangeAspect="1"/>
          </p:cNvPicPr>
          <p:nvPr/>
        </p:nvPicPr>
        <p:blipFill>
          <a:blip r:embed="rId3"/>
          <a:stretch>
            <a:fillRect/>
          </a:stretch>
        </p:blipFill>
        <p:spPr>
          <a:xfrm>
            <a:off x="355092" y="195072"/>
            <a:ext cx="8433816" cy="6467856"/>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rtrait of Juan de Pareja. "/>
          <p:cNvPicPr>
            <a:picLocks noChangeAspect="1"/>
          </p:cNvPicPr>
          <p:nvPr/>
        </p:nvPicPr>
        <p:blipFill>
          <a:blip r:embed="rId3"/>
          <a:stretch>
            <a:fillRect/>
          </a:stretch>
        </p:blipFill>
        <p:spPr>
          <a:xfrm>
            <a:off x="2170176" y="185927"/>
            <a:ext cx="4803648" cy="6486144"/>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Era of Global Contact</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Spanish Silver and Its Economic Effects</a:t>
            </a:r>
          </a:p>
          <a:p>
            <a:pPr marL="514350" indent="-514350">
              <a:buAutoNum type="arabicPeriod"/>
            </a:pPr>
            <a:r>
              <a:rPr lang="en-US" sz="2600" dirty="0" smtClean="0"/>
              <a:t>Silver discovered at </a:t>
            </a:r>
            <a:r>
              <a:rPr lang="en-US" sz="2600" kern="1200" dirty="0" smtClean="0"/>
              <a:t>Potosí (1545)</a:t>
            </a:r>
          </a:p>
          <a:p>
            <a:pPr marL="514350" indent="-514350">
              <a:buAutoNum type="arabicPeriod"/>
            </a:pPr>
            <a:r>
              <a:rPr lang="en-US" sz="2600" kern="1200" dirty="0" smtClean="0"/>
              <a:t>Precious metals transported to Spain</a:t>
            </a:r>
          </a:p>
          <a:p>
            <a:pPr marL="514350" indent="-514350">
              <a:buAutoNum type="arabicPeriod"/>
            </a:pPr>
            <a:r>
              <a:rPr lang="en-US" sz="2600" kern="1200" dirty="0" smtClean="0"/>
              <a:t>Widespread inflation in Spain</a:t>
            </a:r>
          </a:p>
          <a:p>
            <a:pPr marL="514350" indent="-514350">
              <a:buAutoNum type="arabicPeriod"/>
            </a:pPr>
            <a:r>
              <a:rPr lang="en-US" sz="2600" kern="1200" dirty="0" smtClean="0"/>
              <a:t>Spanish inflation spread to England</a:t>
            </a:r>
          </a:p>
          <a:p>
            <a:pPr marL="514350" indent="-514350">
              <a:buAutoNum type="arabicPeriod"/>
            </a:pPr>
            <a:r>
              <a:rPr lang="en-US" sz="2600" kern="1200" dirty="0" smtClean="0"/>
              <a:t>China absorbed half the world’s production of silver</a:t>
            </a:r>
          </a:p>
          <a:p>
            <a:pPr marL="514350" indent="-514350">
              <a:buAutoNum type="arabicPeriod"/>
            </a:pPr>
            <a:endParaRPr lang="en-US" sz="2600" dirty="0"/>
          </a:p>
        </p:txBody>
      </p:sp>
    </p:spTree>
    <p:extLst>
      <p:ext uri="{BB962C8B-B14F-4D97-AF65-F5344CB8AC3E}">
        <p14:creationId xmlns:p14="http://schemas.microsoft.com/office/powerpoint/2010/main" val="3042139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rtrait of Philip II."/>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Era of Global Contact</a:t>
            </a:r>
            <a:endParaRPr lang="en-US" dirty="0"/>
          </a:p>
        </p:txBody>
      </p:sp>
      <p:sp>
        <p:nvSpPr>
          <p:cNvPr id="3" name="Content Placeholder 2"/>
          <p:cNvSpPr>
            <a:spLocks noGrp="1"/>
          </p:cNvSpPr>
          <p:nvPr>
            <p:ph idx="1"/>
          </p:nvPr>
        </p:nvSpPr>
        <p:spPr/>
        <p:txBody>
          <a:bodyPr/>
          <a:lstStyle/>
          <a:p>
            <a:pPr marL="514350" indent="-514350">
              <a:buAutoNum type="alphaUcPeriod" startAt="6"/>
            </a:pPr>
            <a:r>
              <a:rPr lang="en-US" sz="2600" b="1" dirty="0" smtClean="0"/>
              <a:t>The Birth of the Global Economy</a:t>
            </a:r>
          </a:p>
          <a:p>
            <a:pPr marL="514350" indent="-514350">
              <a:buAutoNum type="arabicPeriod"/>
            </a:pPr>
            <a:r>
              <a:rPr lang="en-US" sz="2600" dirty="0" smtClean="0"/>
              <a:t>Three successive commercial empires:</a:t>
            </a:r>
          </a:p>
          <a:p>
            <a:pPr marL="514350" indent="-514350">
              <a:buAutoNum type="arabicPeriod"/>
            </a:pPr>
            <a:r>
              <a:rPr lang="en-US" sz="2600" dirty="0" smtClean="0"/>
              <a:t>Portuguese (sea route to India; sugar)</a:t>
            </a:r>
          </a:p>
          <a:p>
            <a:pPr marL="514350" indent="-514350">
              <a:buAutoNum type="arabicPeriod"/>
            </a:pPr>
            <a:r>
              <a:rPr lang="en-US" sz="2600" dirty="0" smtClean="0"/>
              <a:t>Spanish (land empire; silk trade in Manila)</a:t>
            </a:r>
          </a:p>
          <a:p>
            <a:pPr marL="514350" indent="-514350">
              <a:buAutoNum type="arabicPeriod"/>
            </a:pPr>
            <a:r>
              <a:rPr lang="en-US" sz="2600" dirty="0" smtClean="0"/>
              <a:t>Dutch (spices; Dutch East India Company)</a:t>
            </a:r>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3216136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s of goods from the global economy including a silver coin, a tea pot, and spices. "/>
          <p:cNvPicPr>
            <a:picLocks noChangeAspect="1"/>
          </p:cNvPicPr>
          <p:nvPr/>
        </p:nvPicPr>
        <p:blipFill>
          <a:blip r:embed="rId3"/>
          <a:stretch>
            <a:fillRect/>
          </a:stretch>
        </p:blipFill>
        <p:spPr>
          <a:xfrm>
            <a:off x="2191511" y="185927"/>
            <a:ext cx="4760976" cy="648614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s of goods from the global economy including a silver coin, a tea pot, and spices. "/>
          <p:cNvPicPr>
            <a:picLocks noChangeAspect="1"/>
          </p:cNvPicPr>
          <p:nvPr/>
        </p:nvPicPr>
        <p:blipFill>
          <a:blip r:embed="rId3"/>
          <a:stretch>
            <a:fillRect/>
          </a:stretch>
        </p:blipFill>
        <p:spPr>
          <a:xfrm>
            <a:off x="816864" y="185927"/>
            <a:ext cx="7510272" cy="648614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s of goods from the global economy including a silver coin, a tea pot, and spices. "/>
          <p:cNvPicPr>
            <a:picLocks noChangeAspect="1"/>
          </p:cNvPicPr>
          <p:nvPr/>
        </p:nvPicPr>
        <p:blipFill>
          <a:blip r:embed="rId3"/>
          <a:stretch>
            <a:fillRect/>
          </a:stretch>
        </p:blipFill>
        <p:spPr>
          <a:xfrm>
            <a:off x="1767839" y="192023"/>
            <a:ext cx="5608320" cy="647395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Changing Attitudes and Beliefs</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Religious Conversion</a:t>
            </a:r>
          </a:p>
          <a:p>
            <a:pPr marL="514350" indent="-514350">
              <a:buAutoNum type="arabicPeriod"/>
            </a:pPr>
            <a:r>
              <a:rPr lang="en-US" sz="2600" dirty="0" smtClean="0"/>
              <a:t>Justification for European expansion</a:t>
            </a:r>
          </a:p>
          <a:p>
            <a:pPr marL="514350" indent="-514350">
              <a:buAutoNum type="arabicPeriod"/>
            </a:pPr>
            <a:r>
              <a:rPr lang="en-US" sz="2600" dirty="0" smtClean="0"/>
              <a:t>Columbus’s second voyage brought the first missionaries to the New World</a:t>
            </a:r>
          </a:p>
          <a:p>
            <a:pPr marL="514350" indent="-514350">
              <a:buAutoNum type="arabicPeriod"/>
            </a:pPr>
            <a:r>
              <a:rPr lang="en-US" sz="2600" dirty="0" smtClean="0"/>
              <a:t>Catholic friars sought understanding of native cultures and languages</a:t>
            </a:r>
          </a:p>
          <a:p>
            <a:pPr marL="514350" indent="-514350">
              <a:buAutoNum type="arabicPeriod"/>
            </a:pPr>
            <a:r>
              <a:rPr lang="en-US" sz="2600" dirty="0" smtClean="0"/>
              <a:t>Authorities were suspicious of native peoples’ conversion and lingering belief in the old gods</a:t>
            </a:r>
            <a:endParaRPr lang="en-US" sz="2600" dirty="0"/>
          </a:p>
        </p:txBody>
      </p:sp>
    </p:spTree>
    <p:extLst>
      <p:ext uri="{BB962C8B-B14F-4D97-AF65-F5344CB8AC3E}">
        <p14:creationId xmlns:p14="http://schemas.microsoft.com/office/powerpoint/2010/main" val="1180362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Changing Attitudes and Beliefs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European Debates About Indigenous Peoples</a:t>
            </a:r>
          </a:p>
          <a:p>
            <a:pPr marL="514350" indent="-514350">
              <a:buAutoNum type="arabicPeriod"/>
            </a:pPr>
            <a:r>
              <a:rPr lang="en-US" sz="2600" kern="1200" dirty="0" err="1" smtClean="0">
                <a:latin typeface="+mj-lt"/>
              </a:rPr>
              <a:t>Bartolomé</a:t>
            </a:r>
            <a:r>
              <a:rPr lang="en-US" sz="2600" kern="1200" dirty="0" smtClean="0">
                <a:latin typeface="+mj-lt"/>
              </a:rPr>
              <a:t> </a:t>
            </a:r>
            <a:r>
              <a:rPr lang="en-US" sz="2600" kern="1200" dirty="0">
                <a:latin typeface="+mj-lt"/>
              </a:rPr>
              <a:t>de Las Casas (</a:t>
            </a:r>
            <a:r>
              <a:rPr lang="en-US" sz="2600" kern="1200" dirty="0" smtClean="0">
                <a:latin typeface="+mj-lt"/>
              </a:rPr>
              <a:t>1474–1566)</a:t>
            </a:r>
          </a:p>
          <a:p>
            <a:pPr marL="514350" indent="-514350">
              <a:buAutoNum type="arabicPeriod"/>
            </a:pPr>
            <a:r>
              <a:rPr lang="en-US" sz="2600" kern="1200" dirty="0" smtClean="0">
                <a:latin typeface="+mj-lt"/>
              </a:rPr>
              <a:t>Debate on treatment of indigenous peoples in 1550 had little effect</a:t>
            </a:r>
          </a:p>
          <a:p>
            <a:pPr marL="514350" indent="-514350">
              <a:buAutoNum type="arabicPeriod"/>
            </a:pPr>
            <a:r>
              <a:rPr lang="en-US" sz="2600" kern="1200" dirty="0" smtClean="0">
                <a:latin typeface="+mj-lt"/>
              </a:rPr>
              <a:t>The “Black Legend” of Spanish colonialism</a:t>
            </a:r>
          </a:p>
        </p:txBody>
      </p:sp>
    </p:spTree>
    <p:extLst>
      <p:ext uri="{BB962C8B-B14F-4D97-AF65-F5344CB8AC3E}">
        <p14:creationId xmlns:p14="http://schemas.microsoft.com/office/powerpoint/2010/main" val="802349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drawing of Spanish atrocities in the New World. In the drawing Spanish soldiers tie a shackled and nearly naked man to posts while they set a fire at his feet. In the background, one can see more Spanish soldiers hanging a nearly naked man by his wrists from a tree. "/>
          <p:cNvPicPr>
            <a:picLocks noChangeAspect="1"/>
          </p:cNvPicPr>
          <p:nvPr/>
        </p:nvPicPr>
        <p:blipFill>
          <a:blip r:embed="rId3"/>
          <a:stretch>
            <a:fillRect/>
          </a:stretch>
        </p:blipFill>
        <p:spPr>
          <a:xfrm>
            <a:off x="816864" y="192023"/>
            <a:ext cx="7510272" cy="647395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World Contacts Before Columbus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Trading States of Africa</a:t>
            </a:r>
          </a:p>
          <a:p>
            <a:pPr marL="514350" indent="-514350">
              <a:buAutoNum type="arabicPeriod"/>
            </a:pPr>
            <a:r>
              <a:rPr lang="en-US" sz="2600" dirty="0" smtClean="0"/>
              <a:t>Cairo, capital of the </a:t>
            </a:r>
            <a:r>
              <a:rPr lang="en-US" sz="2600" dirty="0" err="1" smtClean="0"/>
              <a:t>Mamluk</a:t>
            </a:r>
            <a:r>
              <a:rPr lang="en-US" sz="2600" dirty="0" smtClean="0"/>
              <a:t> Egyptian </a:t>
            </a:r>
            <a:r>
              <a:rPr lang="en-US" sz="2600" dirty="0" err="1" smtClean="0"/>
              <a:t>emprie</a:t>
            </a:r>
            <a:endParaRPr lang="en-US" sz="2600" dirty="0" smtClean="0"/>
          </a:p>
          <a:p>
            <a:pPr marL="514350" indent="-514350">
              <a:buAutoNum type="arabicPeriod"/>
            </a:pPr>
            <a:r>
              <a:rPr lang="en-US" sz="2600" dirty="0" smtClean="0"/>
              <a:t>Gold commodity</a:t>
            </a:r>
          </a:p>
          <a:p>
            <a:pPr marL="514350" indent="-514350">
              <a:buAutoNum type="arabicPeriod"/>
            </a:pPr>
            <a:r>
              <a:rPr lang="en-US" sz="2600" dirty="0" smtClean="0"/>
              <a:t>Mansa Musa, ruler of Mali</a:t>
            </a:r>
          </a:p>
          <a:p>
            <a:pPr marL="514350" indent="-514350">
              <a:buAutoNum type="arabicPeriod"/>
            </a:pPr>
            <a:r>
              <a:rPr lang="en-US" sz="2600" dirty="0" smtClean="0"/>
              <a:t>Slave trade</a:t>
            </a:r>
          </a:p>
          <a:p>
            <a:pPr marL="514350" indent="-514350">
              <a:buAutoNum type="arabicPeriod"/>
            </a:pPr>
            <a:r>
              <a:rPr lang="en-US" sz="2600" dirty="0" smtClean="0"/>
              <a:t>Mythical king </a:t>
            </a:r>
            <a:r>
              <a:rPr lang="en-US" sz="2600" dirty="0" err="1" smtClean="0"/>
              <a:t>Prester</a:t>
            </a:r>
            <a:r>
              <a:rPr lang="en-US" sz="2600" dirty="0" smtClean="0"/>
              <a:t> John</a:t>
            </a:r>
          </a:p>
        </p:txBody>
      </p:sp>
    </p:spTree>
    <p:extLst>
      <p:ext uri="{BB962C8B-B14F-4D97-AF65-F5344CB8AC3E}">
        <p14:creationId xmlns:p14="http://schemas.microsoft.com/office/powerpoint/2010/main" val="2191448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Changing Attitudes and Beliefs</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New Ideas About Race</a:t>
            </a:r>
          </a:p>
          <a:p>
            <a:pPr marL="514350" indent="-514350">
              <a:buAutoNum type="arabicPeriod"/>
            </a:pPr>
            <a:r>
              <a:rPr lang="en-US" sz="2600" dirty="0" smtClean="0"/>
              <a:t>Europeans grouped Africans as pagan heathens or Muslim infidels</a:t>
            </a:r>
          </a:p>
          <a:p>
            <a:pPr marL="514350" indent="-514350">
              <a:buAutoNum type="arabicPeriod"/>
            </a:pPr>
            <a:r>
              <a:rPr lang="en-US" sz="2600" dirty="0" smtClean="0"/>
              <a:t>Argued that enslavement benefitted Africans</a:t>
            </a:r>
          </a:p>
          <a:p>
            <a:pPr marL="514350" indent="-514350">
              <a:buAutoNum type="arabicPeriod"/>
            </a:pPr>
            <a:r>
              <a:rPr lang="en-US" sz="2600" dirty="0" smtClean="0"/>
              <a:t>Convinced themselves that blacks were destined by God to serve them as slaves</a:t>
            </a:r>
          </a:p>
          <a:p>
            <a:pPr marL="514350" indent="-514350">
              <a:buAutoNum type="arabicPeriod"/>
            </a:pPr>
            <a:r>
              <a:rPr lang="en-US" sz="2600" dirty="0" smtClean="0"/>
              <a:t>Aristotle’s arguments and biblical associations</a:t>
            </a:r>
          </a:p>
          <a:p>
            <a:pPr marL="514350" indent="-514350">
              <a:buAutoNum type="arabicPeriod"/>
            </a:pPr>
            <a:r>
              <a:rPr lang="en-US" sz="2600" dirty="0" smtClean="0"/>
              <a:t>Biblical story of Noah’s curse upon Canaan</a:t>
            </a:r>
          </a:p>
          <a:p>
            <a:pPr marL="514350" indent="-514350">
              <a:buAutoNum type="arabicPeriod"/>
            </a:pPr>
            <a:r>
              <a:rPr lang="en-US" sz="2600" dirty="0" smtClean="0"/>
              <a:t>After 1700 “race” came to mean biologically distinct groups of people</a:t>
            </a:r>
          </a:p>
          <a:p>
            <a:pPr marL="514350" indent="-514350">
              <a:buAutoNum type="arabicPeriod"/>
            </a:pPr>
            <a:endParaRPr lang="en-US" sz="2600" dirty="0"/>
          </a:p>
        </p:txBody>
      </p:sp>
    </p:spTree>
    <p:extLst>
      <p:ext uri="{BB962C8B-B14F-4D97-AF65-F5344CB8AC3E}">
        <p14:creationId xmlns:p14="http://schemas.microsoft.com/office/powerpoint/2010/main" val="2279484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Changing Attitudes and Beliefs</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Michel de Montaigne and Cultural Curiosity</a:t>
            </a:r>
          </a:p>
          <a:p>
            <a:pPr marL="514350" indent="-514350">
              <a:buAutoNum type="arabicPeriod"/>
            </a:pPr>
            <a:r>
              <a:rPr lang="en-US" sz="2600" dirty="0" smtClean="0"/>
              <a:t>Skepticism</a:t>
            </a:r>
          </a:p>
          <a:p>
            <a:pPr marL="514350" indent="-514350">
              <a:buAutoNum type="arabicPeriod"/>
            </a:pPr>
            <a:r>
              <a:rPr lang="en-US" sz="2600" dirty="0" smtClean="0"/>
              <a:t>Cultural relativism</a:t>
            </a:r>
          </a:p>
          <a:p>
            <a:pPr marL="514350" indent="-514350">
              <a:buAutoNum type="arabicPeriod"/>
            </a:pPr>
            <a:r>
              <a:rPr lang="en-US" sz="2600" dirty="0" smtClean="0"/>
              <a:t>Michel de Montaigne (1533-1592)</a:t>
            </a:r>
          </a:p>
          <a:p>
            <a:pPr marL="514350" indent="-514350">
              <a:buAutoNum type="arabicPeriod"/>
            </a:pPr>
            <a:r>
              <a:rPr lang="en-US" sz="2600" i="1" dirty="0" smtClean="0"/>
              <a:t>Essays </a:t>
            </a:r>
            <a:r>
              <a:rPr lang="en-US" sz="2600" dirty="0" smtClean="0"/>
              <a:t>(1580)</a:t>
            </a:r>
          </a:p>
          <a:p>
            <a:pPr marL="514350" indent="-514350">
              <a:buAutoNum type="arabicPeriod"/>
            </a:pPr>
            <a:r>
              <a:rPr lang="en-US" sz="2600" dirty="0" smtClean="0"/>
              <a:t>“Of Cannibals”</a:t>
            </a:r>
          </a:p>
          <a:p>
            <a:pPr marL="514350" indent="-514350">
              <a:buAutoNum type="arabicPeriod"/>
            </a:pPr>
            <a:endParaRPr lang="en-US" sz="2600" dirty="0" smtClean="0"/>
          </a:p>
        </p:txBody>
      </p:sp>
    </p:spTree>
    <p:extLst>
      <p:ext uri="{BB962C8B-B14F-4D97-AF65-F5344CB8AC3E}">
        <p14:creationId xmlns:p14="http://schemas.microsoft.com/office/powerpoint/2010/main" val="1464269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Changing Attitudes and Beliefs</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William Shakespeare and His Influence</a:t>
            </a:r>
          </a:p>
          <a:p>
            <a:pPr marL="514350" indent="-514350">
              <a:buAutoNum type="arabicPeriod"/>
            </a:pPr>
            <a:r>
              <a:rPr lang="en-US" sz="2600" dirty="0" smtClean="0"/>
              <a:t>William Shakespeare</a:t>
            </a:r>
          </a:p>
          <a:p>
            <a:pPr marL="514350" indent="-514350">
              <a:buAutoNum type="arabicPeriod"/>
            </a:pPr>
            <a:r>
              <a:rPr lang="en-US" sz="2600" dirty="0" smtClean="0"/>
              <a:t>His plays reveal the impact of new discoveries and contacts of his day</a:t>
            </a:r>
          </a:p>
          <a:p>
            <a:pPr marL="514350" indent="-514350">
              <a:buAutoNum type="arabicPeriod"/>
            </a:pPr>
            <a:r>
              <a:rPr lang="en-US" sz="2600" i="1" dirty="0" smtClean="0"/>
              <a:t>Othello, </a:t>
            </a:r>
            <a:r>
              <a:rPr lang="en-US" sz="2600" dirty="0" smtClean="0"/>
              <a:t>a “Moor of Venice”</a:t>
            </a:r>
          </a:p>
          <a:p>
            <a:pPr marL="514350" indent="-514350">
              <a:buAutoNum type="arabicPeriod"/>
            </a:pPr>
            <a:r>
              <a:rPr lang="en-US" sz="2600" i="1" dirty="0" smtClean="0"/>
              <a:t>The Tempest</a:t>
            </a:r>
            <a:endParaRPr lang="en-US" sz="2600" dirty="0"/>
          </a:p>
          <a:p>
            <a:pPr marL="514350" indent="-514350">
              <a:buAutoNum type="arabicPeriod"/>
            </a:pPr>
            <a:r>
              <a:rPr lang="en-US" sz="2600" dirty="0" smtClean="0"/>
              <a:t>References Montaigne’s “Of Cannibals”</a:t>
            </a:r>
          </a:p>
        </p:txBody>
      </p:sp>
    </p:spTree>
    <p:extLst>
      <p:ext uri="{BB962C8B-B14F-4D97-AF65-F5344CB8AC3E}">
        <p14:creationId xmlns:p14="http://schemas.microsoft.com/office/powerpoint/2010/main" val="2051493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he port of Calicut in India."/>
          <p:cNvPicPr>
            <a:picLocks noChangeAspect="1"/>
          </p:cNvPicPr>
          <p:nvPr/>
        </p:nvPicPr>
        <p:blipFill>
          <a:blip r:embed="rId3"/>
          <a:stretch>
            <a:fillRect/>
          </a:stretch>
        </p:blipFill>
        <p:spPr>
          <a:xfrm>
            <a:off x="304800" y="509016"/>
            <a:ext cx="8534400" cy="583996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World Contacts Before Columbus</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Ottoman and Persian Empires</a:t>
            </a:r>
          </a:p>
          <a:p>
            <a:pPr marL="514350" indent="-514350">
              <a:buAutoNum type="arabicPeriod"/>
            </a:pPr>
            <a:r>
              <a:rPr lang="en-US" sz="2600" dirty="0" smtClean="0"/>
              <a:t>The Middle East as intermediary and supplier of goods</a:t>
            </a:r>
          </a:p>
          <a:p>
            <a:pPr marL="514350" indent="-514350">
              <a:buAutoNum type="arabicPeriod"/>
            </a:pPr>
            <a:r>
              <a:rPr lang="en-US" sz="2600" dirty="0" smtClean="0"/>
              <a:t>Persian </a:t>
            </a:r>
            <a:r>
              <a:rPr lang="en-US" sz="2600" dirty="0" err="1" smtClean="0"/>
              <a:t>Safavids</a:t>
            </a:r>
            <a:r>
              <a:rPr lang="en-US" sz="2600" dirty="0" smtClean="0"/>
              <a:t> v. Turkish Ottomans</a:t>
            </a:r>
          </a:p>
          <a:p>
            <a:pPr marL="514350" indent="-514350">
              <a:buAutoNum type="arabicPeriod"/>
            </a:pPr>
            <a:r>
              <a:rPr lang="en-US" sz="2600" dirty="0" smtClean="0"/>
              <a:t>Sultan Mohammed II (r. 1451-1481)</a:t>
            </a:r>
          </a:p>
          <a:p>
            <a:pPr marL="514350" indent="-514350">
              <a:buAutoNum type="arabicPeriod"/>
            </a:pPr>
            <a:r>
              <a:rPr lang="en-US" sz="2600" dirty="0" smtClean="0"/>
              <a:t>Ottoman expansion frightened Europeans</a:t>
            </a:r>
          </a:p>
          <a:p>
            <a:pPr marL="514350" indent="-514350">
              <a:buAutoNum type="arabicPeriod"/>
            </a:pPr>
            <a:r>
              <a:rPr lang="en-US" sz="2600" dirty="0" smtClean="0"/>
              <a:t>They wanted trade routes free of Ottoman control</a:t>
            </a:r>
          </a:p>
        </p:txBody>
      </p:sp>
    </p:spTree>
    <p:extLst>
      <p:ext uri="{BB962C8B-B14F-4D97-AF65-F5344CB8AC3E}">
        <p14:creationId xmlns:p14="http://schemas.microsoft.com/office/powerpoint/2010/main" val="1137048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ornate, decorative map from the Catalan Atlas. "/>
          <p:cNvPicPr>
            <a:picLocks noChangeAspect="1"/>
          </p:cNvPicPr>
          <p:nvPr/>
        </p:nvPicPr>
        <p:blipFill>
          <a:blip r:embed="rId3"/>
          <a:stretch>
            <a:fillRect/>
          </a:stretch>
        </p:blipFill>
        <p:spPr>
          <a:xfrm>
            <a:off x="304800" y="353567"/>
            <a:ext cx="8534400" cy="615086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World Contacts Before Columbus</a:t>
            </a:r>
            <a:endParaRPr lang="en-US" dirty="0"/>
          </a:p>
        </p:txBody>
      </p:sp>
      <p:sp>
        <p:nvSpPr>
          <p:cNvPr id="3" name="Content Placeholder 2"/>
          <p:cNvSpPr>
            <a:spLocks noGrp="1"/>
          </p:cNvSpPr>
          <p:nvPr>
            <p:ph idx="1"/>
          </p:nvPr>
        </p:nvSpPr>
        <p:spPr>
          <a:xfrm>
            <a:off x="685800" y="1981200"/>
            <a:ext cx="8186738" cy="4114800"/>
          </a:xfrm>
        </p:spPr>
        <p:txBody>
          <a:bodyPr/>
          <a:lstStyle/>
          <a:p>
            <a:pPr marL="514350" indent="-514350">
              <a:buAutoNum type="alphaUcPeriod" startAt="4"/>
            </a:pPr>
            <a:r>
              <a:rPr lang="en-US" sz="2600" b="1" dirty="0" smtClean="0"/>
              <a:t>Genoese and Venetian Middlemen</a:t>
            </a:r>
          </a:p>
          <a:p>
            <a:pPr marL="514350" indent="-514350">
              <a:buAutoNum type="arabicPeriod"/>
            </a:pPr>
            <a:r>
              <a:rPr lang="en-US" sz="2600" dirty="0" smtClean="0"/>
              <a:t>Venetian merchants established in Cairo (1304)</a:t>
            </a:r>
          </a:p>
          <a:p>
            <a:pPr marL="514350" indent="-514350">
              <a:buAutoNum type="arabicPeriod"/>
            </a:pPr>
            <a:r>
              <a:rPr lang="en-US" sz="2600" dirty="0" smtClean="0"/>
              <a:t>Demand for European products low</a:t>
            </a:r>
          </a:p>
          <a:p>
            <a:pPr marL="514350" indent="-514350">
              <a:buAutoNum type="arabicPeriod"/>
            </a:pPr>
            <a:r>
              <a:rPr lang="en-US" sz="2600" dirty="0" smtClean="0"/>
              <a:t>Genoa sponsored failed expedition to India (1291)</a:t>
            </a:r>
          </a:p>
          <a:p>
            <a:pPr marL="514350" indent="-514350">
              <a:buAutoNum type="arabicPeriod"/>
            </a:pPr>
            <a:r>
              <a:rPr lang="en-US" sz="2600" dirty="0" smtClean="0"/>
              <a:t>Genoese and Venetian merchants would become important players in the Atlantic slave trade</a:t>
            </a:r>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221268185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626</TotalTime>
  <Words>7271</Words>
  <Application>Microsoft Office PowerPoint</Application>
  <PresentationFormat>On-screen Show (4:3)</PresentationFormat>
  <Paragraphs>479</Paragraphs>
  <Slides>52</Slides>
  <Notes>52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ＭＳ Ｐゴシック</vt:lpstr>
      <vt:lpstr>Arial</vt:lpstr>
      <vt:lpstr>Verdana</vt:lpstr>
      <vt:lpstr>Blank Presentation</vt:lpstr>
      <vt:lpstr>A History of Western Society Twelfth Edition</vt:lpstr>
      <vt:lpstr>PowerPoint Presentation</vt:lpstr>
      <vt:lpstr>I. World Contacts Before Columbus</vt:lpstr>
      <vt:lpstr>PowerPoint Presentation</vt:lpstr>
      <vt:lpstr>I. World Contacts Before Columbus</vt:lpstr>
      <vt:lpstr>PowerPoint Presentation</vt:lpstr>
      <vt:lpstr>I. World Contacts Before Columbus</vt:lpstr>
      <vt:lpstr>PowerPoint Presentation</vt:lpstr>
      <vt:lpstr>I. World Contacts Before Columbus</vt:lpstr>
      <vt:lpstr>II. The European Voyages of Discovery</vt:lpstr>
      <vt:lpstr>II. The European Voyages of Discovery</vt:lpstr>
      <vt:lpstr>II. The European Voyages of Discovery</vt:lpstr>
      <vt:lpstr>PowerPoint Presentation</vt:lpstr>
      <vt:lpstr>PowerPoint Presentation</vt:lpstr>
      <vt:lpstr>II. The European Voyages of Discovery</vt:lpstr>
      <vt:lpstr>II. The European Voyages of Discovery</vt:lpstr>
      <vt:lpstr>PowerPoint Presentation</vt:lpstr>
      <vt:lpstr>II. The European Voyages of Discovery</vt:lpstr>
      <vt:lpstr>PowerPoint Presentation</vt:lpstr>
      <vt:lpstr>II. The European Voyages of Discovery</vt:lpstr>
      <vt:lpstr>II. The European Voyages of Discovery</vt:lpstr>
      <vt:lpstr>III. Conquest and Settlement</vt:lpstr>
      <vt:lpstr>PowerPoint Presentation</vt:lpstr>
      <vt:lpstr>PowerPoint Presentation</vt:lpstr>
      <vt:lpstr>III. Conquest and Settlement</vt:lpstr>
      <vt:lpstr>PowerPoint Presentation</vt:lpstr>
      <vt:lpstr>III. Conquest and Settlement</vt:lpstr>
      <vt:lpstr>III. Conquest and Settlement</vt:lpstr>
      <vt:lpstr>III. Conquest and Settlement</vt:lpstr>
      <vt:lpstr>IV. The Era of Global Contact</vt:lpstr>
      <vt:lpstr>IV. The Era of Global Contact</vt:lpstr>
      <vt:lpstr>PowerPoint Presentation</vt:lpstr>
      <vt:lpstr>IV. The Era of Global Contact</vt:lpstr>
      <vt:lpstr>PowerPoint Presentation</vt:lpstr>
      <vt:lpstr>PowerPoint Presentation</vt:lpstr>
      <vt:lpstr>IV. The Era of Global Contact</vt:lpstr>
      <vt:lpstr>PowerPoint Presentation</vt:lpstr>
      <vt:lpstr>IV. The Era of Global Contact</vt:lpstr>
      <vt:lpstr>PowerPoint Presentation</vt:lpstr>
      <vt:lpstr>PowerPoint Presentation</vt:lpstr>
      <vt:lpstr>IV. The Era of Global Contact</vt:lpstr>
      <vt:lpstr>PowerPoint Presentation</vt:lpstr>
      <vt:lpstr>IV. The Era of Global Contact</vt:lpstr>
      <vt:lpstr>PowerPoint Presentation</vt:lpstr>
      <vt:lpstr>PowerPoint Presentation</vt:lpstr>
      <vt:lpstr>PowerPoint Presentation</vt:lpstr>
      <vt:lpstr>V. Changing Attitudes and Beliefs</vt:lpstr>
      <vt:lpstr>V. Changing Attitudes and Beliefs</vt:lpstr>
      <vt:lpstr>PowerPoint Presentation</vt:lpstr>
      <vt:lpstr>V. Changing Attitudes and Beliefs</vt:lpstr>
      <vt:lpstr>V. Changing Attitudes and Beliefs</vt:lpstr>
      <vt:lpstr>V. Changing Attitudes and Beliefs</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Fletcher, Tess</cp:lastModifiedBy>
  <cp:revision>137</cp:revision>
  <dcterms:created xsi:type="dcterms:W3CDTF">2016-07-12T19:25:33Z</dcterms:created>
  <dcterms:modified xsi:type="dcterms:W3CDTF">2016-08-25T20:51:39Z</dcterms:modified>
  <cp:category/>
</cp:coreProperties>
</file>