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5"/>
  </p:notesMasterIdLst>
  <p:sldIdLst>
    <p:sldId id="259" r:id="rId2"/>
    <p:sldId id="260" r:id="rId3"/>
    <p:sldId id="280" r:id="rId4"/>
    <p:sldId id="322" r:id="rId5"/>
    <p:sldId id="282" r:id="rId6"/>
    <p:sldId id="323" r:id="rId7"/>
    <p:sldId id="261" r:id="rId8"/>
    <p:sldId id="262" r:id="rId9"/>
    <p:sldId id="286" r:id="rId10"/>
    <p:sldId id="324" r:id="rId11"/>
    <p:sldId id="263" r:id="rId12"/>
    <p:sldId id="288" r:id="rId13"/>
    <p:sldId id="265" r:id="rId14"/>
    <p:sldId id="266" r:id="rId15"/>
    <p:sldId id="290" r:id="rId16"/>
    <p:sldId id="264" r:id="rId17"/>
    <p:sldId id="291" r:id="rId18"/>
    <p:sldId id="292" r:id="rId19"/>
    <p:sldId id="325" r:id="rId20"/>
    <p:sldId id="267" r:id="rId21"/>
    <p:sldId id="268" r:id="rId22"/>
    <p:sldId id="294" r:id="rId23"/>
    <p:sldId id="276" r:id="rId24"/>
    <p:sldId id="295" r:id="rId25"/>
    <p:sldId id="326" r:id="rId26"/>
    <p:sldId id="269" r:id="rId27"/>
    <p:sldId id="299" r:id="rId28"/>
    <p:sldId id="300" r:id="rId29"/>
    <p:sldId id="327" r:id="rId30"/>
    <p:sldId id="270" r:id="rId31"/>
    <p:sldId id="304" r:id="rId32"/>
    <p:sldId id="305" r:id="rId33"/>
    <p:sldId id="278" r:id="rId34"/>
    <p:sldId id="306" r:id="rId35"/>
    <p:sldId id="271" r:id="rId36"/>
    <p:sldId id="307" r:id="rId37"/>
    <p:sldId id="309" r:id="rId38"/>
    <p:sldId id="328" r:id="rId39"/>
    <p:sldId id="311" r:id="rId40"/>
    <p:sldId id="329" r:id="rId41"/>
    <p:sldId id="272" r:id="rId42"/>
    <p:sldId id="277" r:id="rId43"/>
    <p:sldId id="313" r:id="rId44"/>
    <p:sldId id="330" r:id="rId45"/>
    <p:sldId id="273" r:id="rId46"/>
    <p:sldId id="315" r:id="rId47"/>
    <p:sldId id="316" r:id="rId48"/>
    <p:sldId id="318" r:id="rId49"/>
    <p:sldId id="274" r:id="rId50"/>
    <p:sldId id="279" r:id="rId51"/>
    <p:sldId id="320" r:id="rId52"/>
    <p:sldId id="321" r:id="rId53"/>
    <p:sldId id="275" r:id="rId5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pitchFamily="-108"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108"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108"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108"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108" charset="0"/>
        <a:ea typeface="+mn-ea"/>
        <a:cs typeface="+mn-cs"/>
      </a:defRPr>
    </a:lvl5pPr>
    <a:lvl6pPr marL="2286000" algn="l" defTabSz="457200" rtl="0" eaLnBrk="1" latinLnBrk="0" hangingPunct="1">
      <a:defRPr sz="2400" kern="1200">
        <a:solidFill>
          <a:schemeClr val="tx1"/>
        </a:solidFill>
        <a:latin typeface="Verdana" pitchFamily="-108" charset="0"/>
        <a:ea typeface="+mn-ea"/>
        <a:cs typeface="+mn-cs"/>
      </a:defRPr>
    </a:lvl6pPr>
    <a:lvl7pPr marL="2743200" algn="l" defTabSz="457200" rtl="0" eaLnBrk="1" latinLnBrk="0" hangingPunct="1">
      <a:defRPr sz="2400" kern="1200">
        <a:solidFill>
          <a:schemeClr val="tx1"/>
        </a:solidFill>
        <a:latin typeface="Verdana" pitchFamily="-108" charset="0"/>
        <a:ea typeface="+mn-ea"/>
        <a:cs typeface="+mn-cs"/>
      </a:defRPr>
    </a:lvl7pPr>
    <a:lvl8pPr marL="3200400" algn="l" defTabSz="457200" rtl="0" eaLnBrk="1" latinLnBrk="0" hangingPunct="1">
      <a:defRPr sz="2400" kern="1200">
        <a:solidFill>
          <a:schemeClr val="tx1"/>
        </a:solidFill>
        <a:latin typeface="Verdana" pitchFamily="-108" charset="0"/>
        <a:ea typeface="+mn-ea"/>
        <a:cs typeface="+mn-cs"/>
      </a:defRPr>
    </a:lvl8pPr>
    <a:lvl9pPr marL="3657600" algn="l" defTabSz="457200" rtl="0" eaLnBrk="1" latinLnBrk="0" hangingPunct="1">
      <a:defRPr sz="2400" kern="1200">
        <a:solidFill>
          <a:schemeClr val="tx1"/>
        </a:solidFill>
        <a:latin typeface="Verdana" pitchFamily="-10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4322"/>
    <a:srgbClr val="233B71"/>
    <a:srgbClr val="1B1717"/>
    <a:srgbClr val="BF5D1D"/>
    <a:srgbClr val="486641"/>
    <a:srgbClr val="292A6F"/>
    <a:srgbClr val="C3831E"/>
    <a:srgbClr val="E82434"/>
    <a:srgbClr val="FFFFFF"/>
    <a:srgbClr val="843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2518" autoAdjust="0"/>
    <p:restoredTop sz="50702" autoAdjust="0"/>
  </p:normalViewPr>
  <p:slideViewPr>
    <p:cSldViewPr snapToGrid="0">
      <p:cViewPr varScale="1">
        <p:scale>
          <a:sx n="35" d="100"/>
          <a:sy n="35" d="100"/>
        </p:scale>
        <p:origin x="1916"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3" d="100"/>
          <a:sy n="53" d="100"/>
        </p:scale>
        <p:origin x="264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34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34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34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039406-2230-E743-A235-4F4937F475B6}" type="slidenum">
              <a:rPr lang="en-US"/>
              <a:pPr/>
              <a:t>‹#›</a:t>
            </a:fld>
            <a:endParaRPr lang="en-US"/>
          </a:p>
        </p:txBody>
      </p:sp>
    </p:spTree>
    <p:extLst>
      <p:ext uri="{BB962C8B-B14F-4D97-AF65-F5344CB8AC3E}">
        <p14:creationId xmlns:p14="http://schemas.microsoft.com/office/powerpoint/2010/main" val="335700837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108" charset="0"/>
        <a:ea typeface="+mn-ea"/>
        <a:cs typeface="+mn-cs"/>
      </a:defRPr>
    </a:lvl1pPr>
    <a:lvl2pPr marL="4572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1541E-A86D-0C4F-876A-55AD02A2D12F}" type="slidenum">
              <a:rPr lang="en-US"/>
              <a:pPr/>
              <a:t>1</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2185929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Early Reformation</a:t>
            </a:r>
          </a:p>
          <a:p>
            <a:r>
              <a:rPr lang="en-US" sz="1000" b="1" dirty="0" smtClean="0">
                <a:latin typeface="Arial" panose="020B0604020202020204" pitchFamily="34" charset="0"/>
                <a:cs typeface="Arial" panose="020B0604020202020204" pitchFamily="34" charset="0"/>
              </a:rPr>
              <a:t>D</a:t>
            </a:r>
            <a:r>
              <a:rPr lang="en-US" sz="1000" b="1" dirty="0" smtClean="0">
                <a:latin typeface="Arial" panose="020B0604020202020204" pitchFamily="34" charset="0"/>
                <a:cs typeface="Arial" panose="020B0604020202020204" pitchFamily="34" charset="0"/>
              </a:rPr>
              <a:t>. The Appeal</a:t>
            </a:r>
            <a:r>
              <a:rPr lang="en-US" sz="1000" b="1" baseline="0" dirty="0" smtClean="0">
                <a:latin typeface="Arial" panose="020B0604020202020204" pitchFamily="34" charset="0"/>
                <a:cs typeface="Arial" panose="020B0604020202020204" pitchFamily="34" charset="0"/>
              </a:rPr>
              <a:t> of Protestant Ideas</a:t>
            </a:r>
          </a:p>
          <a:p>
            <a:r>
              <a:rPr lang="en-US" sz="1050" kern="1200" dirty="0" smtClean="0">
                <a:solidFill>
                  <a:schemeClr val="tx1"/>
                </a:solidFill>
                <a:effectLst/>
                <a:latin typeface="Verdana" pitchFamily="-108" charset="0"/>
                <a:ea typeface="+mn-ea"/>
                <a:cs typeface="+mn-cs"/>
              </a:rPr>
              <a:t>1. Educated people and many humanists were much attracted by Luther’s idea of a simpler personal religion based on faith, a return to the spirit of the early church, the centrality of the Scriptures in the liturgy and in Christian life, and the abolition of elaborate ceremonies.</a:t>
            </a:r>
          </a:p>
          <a:p>
            <a:r>
              <a:rPr lang="en-US" sz="1050" kern="1200" dirty="0" smtClean="0">
                <a:solidFill>
                  <a:schemeClr val="tx1"/>
                </a:solidFill>
                <a:effectLst/>
                <a:latin typeface="Verdana" pitchFamily="-108" charset="0"/>
                <a:ea typeface="+mn-ea"/>
                <a:cs typeface="+mn-cs"/>
              </a:rPr>
              <a:t>2. Townspeople were attracted by the notion that the clergy should also pay taxes and should not have legal privileges. </a:t>
            </a:r>
          </a:p>
          <a:p>
            <a:r>
              <a:rPr lang="en-US" sz="1050" kern="1200" dirty="0" smtClean="0">
                <a:solidFill>
                  <a:schemeClr val="tx1"/>
                </a:solidFill>
                <a:effectLst/>
                <a:latin typeface="Verdana" pitchFamily="-108" charset="0"/>
                <a:ea typeface="+mn-ea"/>
                <a:cs typeface="+mn-cs"/>
              </a:rPr>
              <a:t>3. Scholars in many disciplines have attributed Luther’s fame and success to the invention of the printing press, which rapidly reproduced and made known his ideas.</a:t>
            </a:r>
            <a:r>
              <a:rPr lang="en-US" sz="1050" kern="1200" baseline="0" dirty="0" smtClean="0">
                <a:solidFill>
                  <a:schemeClr val="tx1"/>
                </a:solidFill>
                <a:effectLst/>
                <a:latin typeface="Verdana" pitchFamily="-108" charset="0"/>
                <a:ea typeface="+mn-ea"/>
                <a:cs typeface="+mn-cs"/>
              </a:rPr>
              <a:t> </a:t>
            </a:r>
            <a:r>
              <a:rPr lang="en-US" sz="1050" kern="1200" dirty="0" smtClean="0">
                <a:solidFill>
                  <a:schemeClr val="tx1"/>
                </a:solidFill>
                <a:effectLst/>
                <a:latin typeface="Verdana" pitchFamily="-108" charset="0"/>
                <a:ea typeface="+mn-ea"/>
                <a:cs typeface="+mn-cs"/>
              </a:rPr>
              <a:t>Equally important was Luther’s incredible skill with language, as seen in his two catechisms and in the hymns he wrote.</a:t>
            </a:r>
          </a:p>
          <a:p>
            <a:r>
              <a:rPr lang="en-US" sz="1050" kern="1200" dirty="0" smtClean="0">
                <a:solidFill>
                  <a:schemeClr val="tx1"/>
                </a:solidFill>
                <a:effectLst/>
                <a:latin typeface="Verdana" pitchFamily="-108" charset="0"/>
                <a:ea typeface="+mn-ea"/>
                <a:cs typeface="+mn-cs"/>
              </a:rPr>
              <a:t>4. Both Zwingli and Luther knew that it was essential to gain the acceptance of the political authorities in order for reforms to become permanent. Zwingli worked closely with the Zurich city council, and in cities and towns of Switzerland and south Germany, city councils took the lead, appointing Protestant pastors, requiring them to swear an oath of loyalty, and overseeing their preaching and teaching. </a:t>
            </a:r>
            <a:endParaRPr lang="en-US" sz="1050" kern="1200" dirty="0" smtClean="0">
              <a:solidFill>
                <a:schemeClr val="tx1"/>
              </a:solidFill>
              <a:effectLst/>
              <a:latin typeface="Verdana" pitchFamily="-108" charset="0"/>
              <a:ea typeface="+mn-ea"/>
              <a:cs typeface="+mn-cs"/>
            </a:endParaRPr>
          </a:p>
          <a:p>
            <a:r>
              <a:rPr lang="en-US" sz="1050" kern="1200" dirty="0" smtClean="0">
                <a:solidFill>
                  <a:schemeClr val="tx1"/>
                </a:solidFill>
                <a:effectLst/>
                <a:latin typeface="Verdana" pitchFamily="-108" charset="0"/>
                <a:ea typeface="+mn-ea"/>
                <a:cs typeface="+mn-cs"/>
              </a:rPr>
              <a:t>5</a:t>
            </a:r>
            <a:r>
              <a:rPr lang="en-US" sz="1050" kern="1200" dirty="0" smtClean="0">
                <a:solidFill>
                  <a:schemeClr val="tx1"/>
                </a:solidFill>
                <a:effectLst/>
                <a:latin typeface="Verdana" pitchFamily="-108" charset="0"/>
                <a:ea typeface="+mn-ea"/>
                <a:cs typeface="+mn-cs"/>
              </a:rPr>
              <a:t>. Individuals may have been convinced of the truth of Protestant teachings by hearing sermons or reading pamphlets, but a territory became Protestant when its ruler, whether a noble or a city council, brought in a reformer or two to reeducate clergy, sponsored public sermons, and confiscated church property.</a:t>
            </a:r>
          </a:p>
          <a:p>
            <a:endParaRPr lang="en-US" sz="1050" kern="1200" dirty="0" smtClean="0">
              <a:solidFill>
                <a:schemeClr val="tx1"/>
              </a:solidFill>
              <a:effectLst/>
              <a:latin typeface="Verdana" pitchFamily="-108" charset="0"/>
              <a:ea typeface="+mn-ea"/>
              <a:cs typeface="+mn-cs"/>
            </a:endParaRPr>
          </a:p>
          <a:p>
            <a:endParaRPr lang="en-US" sz="800" b="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12</a:t>
            </a:fld>
            <a:endParaRPr lang="en-US"/>
          </a:p>
        </p:txBody>
      </p:sp>
    </p:spTree>
    <p:extLst>
      <p:ext uri="{BB962C8B-B14F-4D97-AF65-F5344CB8AC3E}">
        <p14:creationId xmlns:p14="http://schemas.microsoft.com/office/powerpoint/2010/main" val="4293065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13</a:t>
            </a:fld>
            <a:endParaRPr lang="en-US"/>
          </a:p>
        </p:txBody>
      </p:sp>
    </p:spTree>
    <p:extLst>
      <p:ext uri="{BB962C8B-B14F-4D97-AF65-F5344CB8AC3E}">
        <p14:creationId xmlns:p14="http://schemas.microsoft.com/office/powerpoint/2010/main" val="3441397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14</a:t>
            </a:fld>
            <a:endParaRPr lang="en-US"/>
          </a:p>
        </p:txBody>
      </p:sp>
    </p:spTree>
    <p:extLst>
      <p:ext uri="{BB962C8B-B14F-4D97-AF65-F5344CB8AC3E}">
        <p14:creationId xmlns:p14="http://schemas.microsoft.com/office/powerpoint/2010/main" val="1413925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Early Reformation</a:t>
            </a:r>
          </a:p>
          <a:p>
            <a:endParaRPr lang="en-US" dirty="0" smtClean="0"/>
          </a:p>
          <a:p>
            <a:r>
              <a:rPr lang="en-US" sz="1000" b="1" dirty="0" smtClean="0">
                <a:latin typeface="Arial" panose="020B0604020202020204" pitchFamily="34" charset="0"/>
                <a:cs typeface="Arial" panose="020B0604020202020204" pitchFamily="34" charset="0"/>
              </a:rPr>
              <a:t>E. The Radical Reformation and the German Peasants’ War</a:t>
            </a:r>
          </a:p>
          <a:p>
            <a:r>
              <a:rPr lang="en-US" sz="1200" kern="1200" dirty="0" smtClean="0">
                <a:solidFill>
                  <a:schemeClr val="tx1"/>
                </a:solidFill>
                <a:effectLst/>
                <a:latin typeface="Verdana" pitchFamily="-108" charset="0"/>
                <a:ea typeface="+mn-ea"/>
                <a:cs typeface="+mn-cs"/>
              </a:rPr>
              <a:t>1. While Luther and Zwingli worked with political authorities, some individuals and groups sought instead to create a voluntary community of believers separate from the state, as they understood it to have existed in New Testament times. The theology and practices of these “radicals” varied, but they all broke more decisively with prevailing ideas. </a:t>
            </a:r>
          </a:p>
          <a:p>
            <a:r>
              <a:rPr lang="en-US" sz="1200" kern="1200" dirty="0" smtClean="0">
                <a:solidFill>
                  <a:schemeClr val="tx1"/>
                </a:solidFill>
                <a:effectLst/>
                <a:latin typeface="Verdana" pitchFamily="-108" charset="0"/>
                <a:ea typeface="+mn-ea"/>
                <a:cs typeface="+mn-cs"/>
              </a:rPr>
              <a:t>2. The “Anabaptists,” which means “</a:t>
            </a:r>
            <a:r>
              <a:rPr lang="en-US" sz="1200" kern="1200" dirty="0" err="1" smtClean="0">
                <a:solidFill>
                  <a:schemeClr val="tx1"/>
                </a:solidFill>
                <a:effectLst/>
                <a:latin typeface="Verdana" pitchFamily="-108" charset="0"/>
                <a:ea typeface="+mn-ea"/>
                <a:cs typeface="+mn-cs"/>
              </a:rPr>
              <a:t>rebaptizers</a:t>
            </a:r>
            <a:r>
              <a:rPr lang="en-US" sz="1200" kern="1200" dirty="0" smtClean="0">
                <a:solidFill>
                  <a:schemeClr val="tx1"/>
                </a:solidFill>
                <a:effectLst/>
                <a:latin typeface="Verdana" pitchFamily="-108" charset="0"/>
                <a:ea typeface="+mn-ea"/>
                <a:cs typeface="+mn-cs"/>
              </a:rPr>
              <a:t>,” adopted the baptism of adult believers. </a:t>
            </a:r>
          </a:p>
          <a:p>
            <a:r>
              <a:rPr lang="en-US" sz="1200" kern="1200" dirty="0" smtClean="0">
                <a:solidFill>
                  <a:schemeClr val="tx1"/>
                </a:solidFill>
                <a:effectLst/>
                <a:latin typeface="Verdana" pitchFamily="-108" charset="0"/>
                <a:ea typeface="+mn-ea"/>
                <a:cs typeface="+mn-cs"/>
              </a:rPr>
              <a:t>3. One group of radicals took over the city of </a:t>
            </a:r>
            <a:r>
              <a:rPr lang="en-US" sz="1200" kern="1200" dirty="0" err="1" smtClean="0">
                <a:solidFill>
                  <a:schemeClr val="tx1"/>
                </a:solidFill>
                <a:effectLst/>
                <a:latin typeface="Verdana" pitchFamily="-108" charset="0"/>
                <a:ea typeface="+mn-ea"/>
                <a:cs typeface="+mn-cs"/>
              </a:rPr>
              <a:t>Münster</a:t>
            </a:r>
            <a:r>
              <a:rPr lang="en-US" sz="1200" kern="1200" dirty="0" smtClean="0">
                <a:solidFill>
                  <a:schemeClr val="tx1"/>
                </a:solidFill>
                <a:effectLst/>
                <a:latin typeface="Verdana" pitchFamily="-108" charset="0"/>
                <a:ea typeface="+mn-ea"/>
                <a:cs typeface="+mn-cs"/>
              </a:rPr>
              <a:t>, predicting it would be the site of a New Jerusalem that would survive God’s final judgment; they called for communal ownership of property and expelled those who refused rebaptism. Combined armies of Catholics and Protestants besieged the city and executed its leaders.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Verdana" pitchFamily="-108" charset="0"/>
                <a:ea typeface="+mn-ea"/>
                <a:cs typeface="+mn-cs"/>
              </a:rPr>
              <a:t>4. The radicals’ unwillingness to accept a state church marked them as social outcasts, and Anabaptists and other radicals were banished or cruelly executed.</a:t>
            </a: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r>
              <a:rPr lang="en-US" sz="1200" kern="1200" dirty="0" smtClean="0">
                <a:solidFill>
                  <a:schemeClr val="tx1"/>
                </a:solidFill>
                <a:effectLst/>
                <a:latin typeface="Verdana" pitchFamily="-108" charset="0"/>
                <a:ea typeface="+mn-ea"/>
                <a:cs typeface="+mn-cs"/>
              </a:rPr>
              <a:t>5. Radical ideas survived, however, influencing the Quakers, Baptists, Congregationalists, and authors of the U.S. Constitution.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15</a:t>
            </a:fld>
            <a:endParaRPr lang="en-US"/>
          </a:p>
        </p:txBody>
      </p:sp>
    </p:spTree>
    <p:extLst>
      <p:ext uri="{BB962C8B-B14F-4D97-AF65-F5344CB8AC3E}">
        <p14:creationId xmlns:p14="http://schemas.microsoft.com/office/powerpoint/2010/main" val="3710883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16</a:t>
            </a:fld>
            <a:endParaRPr lang="en-US"/>
          </a:p>
        </p:txBody>
      </p:sp>
    </p:spTree>
    <p:extLst>
      <p:ext uri="{BB962C8B-B14F-4D97-AF65-F5344CB8AC3E}">
        <p14:creationId xmlns:p14="http://schemas.microsoft.com/office/powerpoint/2010/main" val="663123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Early Reformation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E. The Radical Reformation and the German Peasants’ War</a:t>
            </a:r>
          </a:p>
          <a:p>
            <a:r>
              <a:rPr lang="en-US" sz="1200" kern="1200" dirty="0" smtClean="0">
                <a:solidFill>
                  <a:schemeClr val="tx1"/>
                </a:solidFill>
                <a:effectLst/>
                <a:latin typeface="Verdana" pitchFamily="-108" charset="0"/>
                <a:ea typeface="+mn-ea"/>
                <a:cs typeface="+mn-cs"/>
              </a:rPr>
              <a:t>6. Crop failures in 1523 and 1524 aggravated the deteriorating economic condition of many German peasants who, aggrieved by nobles’ imposition of new rents and services, made demands they believed conformed to the Scriptures, citing radical thinkers as well as Luther.</a:t>
            </a:r>
          </a:p>
          <a:p>
            <a:r>
              <a:rPr lang="en-US" sz="1200" kern="1200" dirty="0" smtClean="0">
                <a:solidFill>
                  <a:schemeClr val="tx1"/>
                </a:solidFill>
                <a:effectLst/>
                <a:latin typeface="Verdana" pitchFamily="-108" charset="0"/>
                <a:ea typeface="+mn-ea"/>
                <a:cs typeface="+mn-cs"/>
              </a:rPr>
              <a:t>7. Although Luther initially sided with the peasants, when rebellion broke out, he found that his idea of freedom from Roman church authority did not support peasants’ opposition to legally established secular powers. </a:t>
            </a:r>
          </a:p>
          <a:p>
            <a:r>
              <a:rPr lang="en-US" sz="1200" kern="1200" dirty="0" smtClean="0">
                <a:solidFill>
                  <a:schemeClr val="tx1"/>
                </a:solidFill>
                <a:effectLst/>
                <a:latin typeface="Verdana" pitchFamily="-108" charset="0"/>
                <a:ea typeface="+mn-ea"/>
                <a:cs typeface="+mn-cs"/>
              </a:rPr>
              <a:t>8. Convinced that rebellion would hasten the end of civilized society, Luther wrote the tract </a:t>
            </a:r>
            <a:r>
              <a:rPr lang="en-US" sz="1200" i="1" kern="1200" dirty="0" smtClean="0">
                <a:solidFill>
                  <a:schemeClr val="tx1"/>
                </a:solidFill>
                <a:effectLst/>
                <a:latin typeface="Verdana" pitchFamily="-108" charset="0"/>
                <a:ea typeface="+mn-ea"/>
                <a:cs typeface="+mn-cs"/>
              </a:rPr>
              <a:t>Against the Murderous, Thieving Hordes of the Peasants.</a:t>
            </a:r>
            <a:r>
              <a:rPr lang="en-US" sz="1200" kern="1200" dirty="0" smtClean="0">
                <a:solidFill>
                  <a:schemeClr val="tx1"/>
                </a:solidFill>
                <a:effectLst/>
                <a:latin typeface="Verdana" pitchFamily="-108" charset="0"/>
                <a:ea typeface="+mn-ea"/>
                <a:cs typeface="+mn-cs"/>
              </a:rPr>
              <a:t>.</a:t>
            </a:r>
          </a:p>
          <a:p>
            <a:r>
              <a:rPr lang="en-US" sz="1200" kern="1200" dirty="0" smtClean="0">
                <a:solidFill>
                  <a:schemeClr val="tx1"/>
                </a:solidFill>
                <a:effectLst/>
                <a:latin typeface="Verdana" pitchFamily="-108" charset="0"/>
                <a:ea typeface="+mn-ea"/>
                <a:cs typeface="+mn-cs"/>
              </a:rPr>
              <a:t>9. More than seventy-five thousand peasants were killed as the nobility ferociously crushed the revolt of the German Peasants’ War of 1525, and the authority of lay rulers was strengthened.</a:t>
            </a:r>
          </a:p>
          <a:p>
            <a:r>
              <a:rPr lang="en-US" sz="1200" kern="1200" dirty="0" smtClean="0">
                <a:solidFill>
                  <a:schemeClr val="tx1"/>
                </a:solidFill>
                <a:effectLst/>
                <a:latin typeface="Verdana" pitchFamily="-108" charset="0"/>
                <a:ea typeface="+mn-ea"/>
                <a:cs typeface="+mn-cs"/>
              </a:rPr>
              <a:t>10. The Reformation lost much of its popular appeal after 1525, although some peasants and urban rebels found a place in radical groups. </a:t>
            </a:r>
          </a:p>
          <a:p>
            <a:endParaRPr lang="en-US" sz="1200" kern="1200" dirty="0" smtClean="0">
              <a:solidFill>
                <a:schemeClr val="tx1"/>
              </a:solidFill>
              <a:effectLst/>
              <a:latin typeface="Verdana" pitchFamily="-108" charset="0"/>
              <a:ea typeface="+mn-ea"/>
              <a:cs typeface="+mn-cs"/>
            </a:endParaRP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17</a:t>
            </a:fld>
            <a:endParaRPr lang="en-US"/>
          </a:p>
        </p:txBody>
      </p:sp>
    </p:spTree>
    <p:extLst>
      <p:ext uri="{BB962C8B-B14F-4D97-AF65-F5344CB8AC3E}">
        <p14:creationId xmlns:p14="http://schemas.microsoft.com/office/powerpoint/2010/main" val="2296800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Early Reformation</a:t>
            </a:r>
          </a:p>
          <a:p>
            <a:endParaRPr lang="en-US" dirty="0" smtClean="0"/>
          </a:p>
          <a:p>
            <a:r>
              <a:rPr lang="en-US" sz="1000" b="1" dirty="0" smtClean="0">
                <a:latin typeface="Arial" panose="020B0604020202020204" pitchFamily="34" charset="0"/>
                <a:cs typeface="Arial" panose="020B0604020202020204" pitchFamily="34" charset="0"/>
              </a:rPr>
              <a:t>F. Marriage</a:t>
            </a:r>
            <a:r>
              <a:rPr lang="en-US" sz="1000" b="1" baseline="0" dirty="0" smtClean="0">
                <a:latin typeface="Arial" panose="020B0604020202020204" pitchFamily="34" charset="0"/>
                <a:cs typeface="Arial" panose="020B0604020202020204" pitchFamily="34" charset="0"/>
              </a:rPr>
              <a:t>, Sexuality, and the Role of Women</a:t>
            </a:r>
          </a:p>
          <a:p>
            <a:r>
              <a:rPr lang="en-US" sz="1200" kern="1200" dirty="0" smtClean="0">
                <a:solidFill>
                  <a:schemeClr val="tx1"/>
                </a:solidFill>
                <a:effectLst/>
                <a:latin typeface="Verdana" pitchFamily="-108" charset="0"/>
                <a:ea typeface="+mn-ea"/>
                <a:cs typeface="+mn-cs"/>
              </a:rPr>
              <a:t>1. Luther married a former nun, Katharina von Bora (1499–1532), and Zwingli married a Zurich widow, Anna Reinhart (1491–1538); both women and the wives of other Protestant reformers created a new and respectable role for themselves, that of the pastor’s wife, a model of wifely obedience and Christian charity.</a:t>
            </a:r>
          </a:p>
          <a:p>
            <a:r>
              <a:rPr lang="en-US" sz="1200" kern="1200" dirty="0" smtClean="0">
                <a:solidFill>
                  <a:schemeClr val="tx1"/>
                </a:solidFill>
                <a:effectLst/>
                <a:latin typeface="Verdana" pitchFamily="-108" charset="0"/>
                <a:ea typeface="+mn-ea"/>
                <a:cs typeface="+mn-cs"/>
              </a:rPr>
              <a:t>2. Protestant reformers denied that marriage was a sacrament, but they stressed that it had been ordained by God, served as a “remedy” for the sin of lust, provided for the pious rearing of the next generation of Christians, and offered husbands and wives companionship and consolation. They believed that a proper marriage reflected both the spiritual equality of men and women as well as the social hierarchy of husbandly authority and wifely obedience.</a:t>
            </a:r>
          </a:p>
          <a:p>
            <a:r>
              <a:rPr lang="en-US" sz="1200" kern="1200" dirty="0" smtClean="0">
                <a:solidFill>
                  <a:schemeClr val="tx1"/>
                </a:solidFill>
                <a:effectLst/>
                <a:latin typeface="Verdana" pitchFamily="-108" charset="0"/>
                <a:ea typeface="+mn-ea"/>
                <a:cs typeface="+mn-cs"/>
              </a:rPr>
              <a:t>3. Protestants followed the scholastic theologians’ idea that women were to be subject to men and should be cheerful, not grudging, in their obedience and urged men to treat their wives kindly, but enforce their authority. </a:t>
            </a:r>
          </a:p>
          <a:p>
            <a:r>
              <a:rPr lang="en-US" sz="1200" kern="1200" dirty="0" smtClean="0">
                <a:solidFill>
                  <a:schemeClr val="tx1"/>
                </a:solidFill>
                <a:effectLst/>
                <a:latin typeface="Verdana" pitchFamily="-108" charset="0"/>
                <a:ea typeface="+mn-ea"/>
                <a:cs typeface="+mn-cs"/>
              </a:rPr>
              <a:t>4. Because Protestants saw marriage as a contract in which each partner promised the other support, companionship, and the sharing of mutual goods, marriages that did not have these elements or that endangered their souls might be remedied only by divorce, a marked difference from Catholic doctrine.</a:t>
            </a:r>
            <a:r>
              <a:rPr lang="en-US" sz="12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Although divorce represented a dramatic legal change, it was still considered a last resort, and the annual divorce rate in Protestant jurisdictions was very low.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18</a:t>
            </a:fld>
            <a:endParaRPr lang="en-US"/>
          </a:p>
        </p:txBody>
      </p:sp>
    </p:spTree>
    <p:extLst>
      <p:ext uri="{BB962C8B-B14F-4D97-AF65-F5344CB8AC3E}">
        <p14:creationId xmlns:p14="http://schemas.microsoft.com/office/powerpoint/2010/main" val="905558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Early Reformation</a:t>
            </a:r>
          </a:p>
          <a:p>
            <a:endParaRPr lang="en-US" dirty="0" smtClean="0"/>
          </a:p>
          <a:p>
            <a:r>
              <a:rPr lang="en-US" sz="1000" b="1" dirty="0" smtClean="0">
                <a:latin typeface="Arial" panose="020B0604020202020204" pitchFamily="34" charset="0"/>
                <a:cs typeface="Arial" panose="020B0604020202020204" pitchFamily="34" charset="0"/>
              </a:rPr>
              <a:t>F. Marriage</a:t>
            </a:r>
            <a:r>
              <a:rPr lang="en-US" sz="1000" b="1" baseline="0" dirty="0" smtClean="0">
                <a:latin typeface="Arial" panose="020B0604020202020204" pitchFamily="34" charset="0"/>
                <a:cs typeface="Arial" panose="020B0604020202020204" pitchFamily="34" charset="0"/>
              </a:rPr>
              <a:t>, Sexuality, and the Role of Women</a:t>
            </a:r>
          </a:p>
          <a:p>
            <a:r>
              <a:rPr lang="en-US" sz="1000" kern="1200" dirty="0" smtClean="0">
                <a:solidFill>
                  <a:schemeClr val="tx1"/>
                </a:solidFill>
                <a:effectLst/>
                <a:latin typeface="Verdana" pitchFamily="-108" charset="0"/>
                <a:ea typeface="+mn-ea"/>
                <a:cs typeface="+mn-cs"/>
              </a:rPr>
              <a:t>5</a:t>
            </a:r>
            <a:r>
              <a:rPr lang="en-US" sz="1000" kern="1200" dirty="0" smtClean="0">
                <a:solidFill>
                  <a:schemeClr val="tx1"/>
                </a:solidFill>
                <a:effectLst/>
                <a:latin typeface="Verdana" pitchFamily="-108" charset="0"/>
                <a:ea typeface="+mn-ea"/>
                <a:cs typeface="+mn-cs"/>
              </a:rPr>
              <a:t>. Protestants, who also believed marriage was the only proper remedy for lust, uniformly condemned prostitution, closing brothels and setting harsh punishments for prostitution, although these actions did not end the exchange of sex for money. Selling sex was considered simply one type of “whoredom,” a term that also included premarital sex, adultery, and other unacceptable sexual activities. </a:t>
            </a:r>
          </a:p>
          <a:p>
            <a:r>
              <a:rPr lang="en-US" sz="1000" kern="1200" dirty="0" smtClean="0">
                <a:solidFill>
                  <a:schemeClr val="tx1"/>
                </a:solidFill>
                <a:effectLst/>
                <a:latin typeface="Verdana" pitchFamily="-108" charset="0"/>
                <a:ea typeface="+mn-ea"/>
                <a:cs typeface="+mn-cs"/>
              </a:rPr>
              <a:t>6. The Protestant Reformation clearly had a positive impact on marriage, but its impact on women was more mixed. The Reformation generally brought the closing of monasteries and convents, which eliminated many literary, artistic, medical, or administrative avenues for women who could not or would not marry, making marriage virtually the only occupation for upper-class Protestant women; this made unmarried women (and men) suspect. </a:t>
            </a:r>
          </a:p>
          <a:p>
            <a:r>
              <a:rPr lang="en-US" sz="1000" kern="1200" dirty="0" smtClean="0">
                <a:solidFill>
                  <a:schemeClr val="tx1"/>
                </a:solidFill>
                <a:effectLst/>
                <a:latin typeface="Verdana" pitchFamily="-108" charset="0"/>
                <a:ea typeface="+mn-ea"/>
                <a:cs typeface="+mn-cs"/>
              </a:rPr>
              <a:t>7. A few women wrote religious works, and female rulers set religious policies, but sixteenth-century Protestants did not allow women to be members of the clergy.</a:t>
            </a:r>
            <a:endParaRPr lang="en-US" sz="1000" dirty="0" smtClean="0"/>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19</a:t>
            </a:fld>
            <a:endParaRPr lang="en-US"/>
          </a:p>
        </p:txBody>
      </p:sp>
    </p:spTree>
    <p:extLst>
      <p:ext uri="{BB962C8B-B14F-4D97-AF65-F5344CB8AC3E}">
        <p14:creationId xmlns:p14="http://schemas.microsoft.com/office/powerpoint/2010/main" val="3791832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20</a:t>
            </a:fld>
            <a:endParaRPr lang="en-US"/>
          </a:p>
        </p:txBody>
      </p:sp>
    </p:spTree>
    <p:extLst>
      <p:ext uri="{BB962C8B-B14F-4D97-AF65-F5344CB8AC3E}">
        <p14:creationId xmlns:p14="http://schemas.microsoft.com/office/powerpoint/2010/main" val="2798155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21</a:t>
            </a:fld>
            <a:endParaRPr lang="en-US"/>
          </a:p>
        </p:txBody>
      </p:sp>
    </p:spTree>
    <p:extLst>
      <p:ext uri="{BB962C8B-B14F-4D97-AF65-F5344CB8AC3E}">
        <p14:creationId xmlns:p14="http://schemas.microsoft.com/office/powerpoint/2010/main" val="404626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a:t>
            </a:fld>
            <a:endParaRPr lang="en-US"/>
          </a:p>
        </p:txBody>
      </p:sp>
    </p:spTree>
    <p:extLst>
      <p:ext uri="{BB962C8B-B14F-4D97-AF65-F5344CB8AC3E}">
        <p14:creationId xmlns:p14="http://schemas.microsoft.com/office/powerpoint/2010/main" val="1163960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 The Reformation and German Politics</a:t>
            </a:r>
          </a:p>
          <a:p>
            <a:pPr marL="228600" indent="-228600">
              <a:buAutoNum type="alphaUcPeriod"/>
            </a:pPr>
            <a:r>
              <a:rPr lang="en-US" sz="1000" b="1" dirty="0" smtClean="0">
                <a:latin typeface="Arial" panose="020B0604020202020204" pitchFamily="34" charset="0"/>
                <a:cs typeface="Arial" panose="020B0604020202020204" pitchFamily="34" charset="0"/>
              </a:rPr>
              <a:t>The </a:t>
            </a:r>
            <a:r>
              <a:rPr lang="en-US" sz="1000" b="1" dirty="0" smtClean="0">
                <a:latin typeface="Arial" panose="020B0604020202020204" pitchFamily="34" charset="0"/>
                <a:cs typeface="Arial" panose="020B0604020202020204" pitchFamily="34" charset="0"/>
              </a:rPr>
              <a:t>Rise of the Habsburg Dynasty</a:t>
            </a:r>
          </a:p>
          <a:p>
            <a:r>
              <a:rPr lang="en-US" sz="1100" kern="1200" dirty="0" smtClean="0">
                <a:solidFill>
                  <a:schemeClr val="tx1"/>
                </a:solidFill>
                <a:effectLst/>
                <a:latin typeface="Verdana" pitchFamily="-108" charset="0"/>
                <a:ea typeface="+mn-ea"/>
                <a:cs typeface="+mn-cs"/>
              </a:rPr>
              <a:t>1. Reform movements were suppressed more easily by the strong central governments in Spain and France, but in the Holy Roman Empire, the Reformation spread as local rulers assumed religious authority.</a:t>
            </a:r>
          </a:p>
          <a:p>
            <a:r>
              <a:rPr lang="en-US" sz="1100" kern="1200" dirty="0" smtClean="0">
                <a:solidFill>
                  <a:schemeClr val="tx1"/>
                </a:solidFill>
                <a:effectLst/>
                <a:latin typeface="Verdana" pitchFamily="-108" charset="0"/>
                <a:ea typeface="+mn-ea"/>
                <a:cs typeface="+mn-cs"/>
              </a:rPr>
              <a:t>2. The course of the Reformation was shaped by the election of the Habsburg prince Charles V (r. 1519–1556) as emperor of the Holy Roman Empire and by the political relationships surrounding it.</a:t>
            </a:r>
          </a:p>
          <a:p>
            <a:r>
              <a:rPr lang="en-US" sz="1100" kern="1200" dirty="0" smtClean="0">
                <a:solidFill>
                  <a:schemeClr val="tx1"/>
                </a:solidFill>
                <a:effectLst/>
                <a:latin typeface="Verdana" pitchFamily="-108" charset="0"/>
                <a:ea typeface="+mn-ea"/>
                <a:cs typeface="+mn-cs"/>
              </a:rPr>
              <a:t>3. The Holy Roman emperor Frederick III acquired a small amount of territory and a great deal of money with his marriage to Princess </a:t>
            </a:r>
            <a:r>
              <a:rPr lang="en-US" sz="1100" kern="1200" dirty="0" err="1" smtClean="0">
                <a:solidFill>
                  <a:schemeClr val="tx1"/>
                </a:solidFill>
                <a:effectLst/>
                <a:latin typeface="Verdana" pitchFamily="-108" charset="0"/>
                <a:ea typeface="+mn-ea"/>
                <a:cs typeface="+mn-cs"/>
              </a:rPr>
              <a:t>Eleonore</a:t>
            </a:r>
            <a:r>
              <a:rPr lang="en-US" sz="1100" kern="1200" dirty="0" smtClean="0">
                <a:solidFill>
                  <a:schemeClr val="tx1"/>
                </a:solidFill>
                <a:effectLst/>
                <a:latin typeface="Verdana" pitchFamily="-108" charset="0"/>
                <a:ea typeface="+mn-ea"/>
                <a:cs typeface="+mn-cs"/>
              </a:rPr>
              <a:t> of Portugal in 1452.</a:t>
            </a:r>
          </a:p>
          <a:p>
            <a:r>
              <a:rPr lang="en-US" sz="1100" kern="1200" dirty="0" smtClean="0">
                <a:solidFill>
                  <a:schemeClr val="tx1"/>
                </a:solidFill>
                <a:effectLst/>
                <a:latin typeface="Verdana" pitchFamily="-108" charset="0"/>
                <a:ea typeface="+mn-ea"/>
                <a:cs typeface="+mn-cs"/>
              </a:rPr>
              <a:t>4. In 1477 Frederick’s son Maximilian married Europe’s most prominent heiress, Mary of Burgundy, a union that merged the rich and powerful duchy of Burgundy to the Austrian house of Habsburg, already the strongest ruling family in the empire.</a:t>
            </a:r>
          </a:p>
          <a:p>
            <a:r>
              <a:rPr lang="en-US" sz="1100" kern="1200" dirty="0" smtClean="0">
                <a:solidFill>
                  <a:schemeClr val="tx1"/>
                </a:solidFill>
                <a:effectLst/>
                <a:latin typeface="Verdana" pitchFamily="-108" charset="0"/>
                <a:ea typeface="+mn-ea"/>
                <a:cs typeface="+mn-cs"/>
              </a:rPr>
              <a:t>5. Further unions between Maximilian’s children and the children of Ferdinand and Isabella meant that their grandson Charles V inherited a vast and incredibly diverse collection of states and peoples, each governed in a different manner and held together only by the person of the emperor.</a:t>
            </a:r>
          </a:p>
          <a:p>
            <a:r>
              <a:rPr lang="en-US" sz="1100" kern="1200" dirty="0" smtClean="0">
                <a:solidFill>
                  <a:schemeClr val="tx1"/>
                </a:solidFill>
                <a:effectLst/>
                <a:latin typeface="Verdana" pitchFamily="-108" charset="0"/>
                <a:ea typeface="+mn-ea"/>
                <a:cs typeface="+mn-cs"/>
              </a:rPr>
              <a:t>6. Charles, a Catholic, was convinced it was his duty to maintain the political and religious unity of Western Christendom.</a:t>
            </a:r>
          </a:p>
          <a:p>
            <a:pPr marL="0" indent="0">
              <a:buNone/>
            </a:pPr>
            <a:endParaRPr lang="en-US" sz="9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22</a:t>
            </a:fld>
            <a:endParaRPr lang="en-US"/>
          </a:p>
        </p:txBody>
      </p:sp>
    </p:spTree>
    <p:extLst>
      <p:ext uri="{BB962C8B-B14F-4D97-AF65-F5344CB8AC3E}">
        <p14:creationId xmlns:p14="http://schemas.microsoft.com/office/powerpoint/2010/main" val="2584382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23</a:t>
            </a:fld>
            <a:endParaRPr lang="en-US"/>
          </a:p>
        </p:txBody>
      </p:sp>
    </p:spTree>
    <p:extLst>
      <p:ext uri="{BB962C8B-B14F-4D97-AF65-F5344CB8AC3E}">
        <p14:creationId xmlns:p14="http://schemas.microsoft.com/office/powerpoint/2010/main" val="2747312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Reformation and German Politics</a:t>
            </a:r>
          </a:p>
          <a:p>
            <a:endParaRPr lang="en-US" dirty="0" smtClean="0"/>
          </a:p>
          <a:p>
            <a:r>
              <a:rPr lang="en-US" sz="1000" b="1" dirty="0" smtClean="0">
                <a:latin typeface="Arial" panose="020B0604020202020204" pitchFamily="34" charset="0"/>
                <a:cs typeface="Arial" panose="020B0604020202020204" pitchFamily="34" charset="0"/>
              </a:rPr>
              <a:t>B. Religious Wars in Switzerland and Germany</a:t>
            </a:r>
          </a:p>
          <a:p>
            <a:r>
              <a:rPr lang="en-US" sz="1200" kern="1200" dirty="0" smtClean="0">
                <a:solidFill>
                  <a:schemeClr val="tx1"/>
                </a:solidFill>
                <a:effectLst/>
                <a:latin typeface="Verdana" pitchFamily="-108" charset="0"/>
                <a:ea typeface="+mn-ea"/>
                <a:cs typeface="+mn-cs"/>
              </a:rPr>
              <a:t>1. Luther’s appeal to national feeling influenced many German rulers who were otherwise confused by or indifferent to the complexities of religious matters. Some German rulers were sincerely attracted to Lutheran ideas, but more important to many others was that the rejection of Roman Catholicism and adoption of Protestantism would mean the legal confiscation of lush farmlands, rich monasteries, and wealthy shrines, as well as greater independence from the emperor.</a:t>
            </a:r>
          </a:p>
          <a:p>
            <a:r>
              <a:rPr lang="en-US" sz="1200" kern="1200" dirty="0" smtClean="0">
                <a:solidFill>
                  <a:schemeClr val="tx1"/>
                </a:solidFill>
                <a:effectLst/>
                <a:latin typeface="Verdana" pitchFamily="-108" charset="0"/>
                <a:ea typeface="+mn-ea"/>
                <a:cs typeface="+mn-cs"/>
              </a:rPr>
              <a:t>2. Charles V was a vigorous defender of Catholicism, so it is not surprising that the Reformation led to religious wars.</a:t>
            </a:r>
          </a:p>
          <a:p>
            <a:r>
              <a:rPr lang="en-US" sz="1200" kern="1200" dirty="0" smtClean="0">
                <a:solidFill>
                  <a:schemeClr val="tx1"/>
                </a:solidFill>
                <a:effectLst/>
                <a:latin typeface="Verdana" pitchFamily="-108" charset="0"/>
                <a:ea typeface="+mn-ea"/>
                <a:cs typeface="+mn-cs"/>
              </a:rPr>
              <a:t>3. In Switzerland, some of the thirteen cantons remained Catholic while others became Protestant, and in the late 1520s the two sides went to war.</a:t>
            </a:r>
          </a:p>
          <a:p>
            <a:r>
              <a:rPr lang="en-US" sz="1200" kern="1200" dirty="0" smtClean="0">
                <a:solidFill>
                  <a:schemeClr val="tx1"/>
                </a:solidFill>
                <a:effectLst/>
                <a:latin typeface="Verdana" pitchFamily="-108" charset="0"/>
                <a:ea typeface="+mn-ea"/>
                <a:cs typeface="+mn-cs"/>
              </a:rPr>
              <a:t>4. After Zwingli was killed on the battlefield in 1531, both sides agreed to a treaty that allowed each canton to determine its own religion and ordered each side to give up its foreign alliances, a policy of neutrality that has been characteristic of modern Switzerland</a:t>
            </a:r>
            <a:r>
              <a:rPr lang="en-US" sz="1200" kern="1200" dirty="0" smtClean="0">
                <a:solidFill>
                  <a:schemeClr val="tx1"/>
                </a:solidFill>
                <a:effectLst/>
                <a:latin typeface="Verdana" pitchFamily="-108" charset="0"/>
                <a:ea typeface="+mn-ea"/>
                <a:cs typeface="+mn-cs"/>
              </a:rPr>
              <a:t>.</a:t>
            </a:r>
            <a:endParaRPr lang="en-US" sz="1200" kern="1200" dirty="0" smtClean="0">
              <a:solidFill>
                <a:schemeClr val="tx1"/>
              </a:solidFill>
              <a:effectLst/>
              <a:latin typeface="Verdana" pitchFamily="-108" charset="0"/>
              <a:ea typeface="+mn-ea"/>
              <a:cs typeface="+mn-cs"/>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24</a:t>
            </a:fld>
            <a:endParaRPr lang="en-US"/>
          </a:p>
        </p:txBody>
      </p:sp>
    </p:spTree>
    <p:extLst>
      <p:ext uri="{BB962C8B-B14F-4D97-AF65-F5344CB8AC3E}">
        <p14:creationId xmlns:p14="http://schemas.microsoft.com/office/powerpoint/2010/main" val="1880209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The Reformation and German Politics</a:t>
            </a:r>
          </a:p>
          <a:p>
            <a:endParaRPr lang="en-US" dirty="0" smtClean="0"/>
          </a:p>
          <a:p>
            <a:r>
              <a:rPr lang="en-US" sz="1000" b="1" dirty="0" smtClean="0">
                <a:latin typeface="Arial" panose="020B0604020202020204" pitchFamily="34" charset="0"/>
                <a:cs typeface="Arial" panose="020B0604020202020204" pitchFamily="34" charset="0"/>
              </a:rPr>
              <a:t>B. Religious Wars in Switzerland and Germany</a:t>
            </a:r>
          </a:p>
          <a:p>
            <a:r>
              <a:rPr lang="en-US" sz="1200" kern="1200" dirty="0" smtClean="0">
                <a:solidFill>
                  <a:schemeClr val="tx1"/>
                </a:solidFill>
                <a:effectLst/>
                <a:latin typeface="Verdana" pitchFamily="-108" charset="0"/>
                <a:ea typeface="+mn-ea"/>
                <a:cs typeface="+mn-cs"/>
              </a:rPr>
              <a:t>5</a:t>
            </a:r>
            <a:r>
              <a:rPr lang="en-US" sz="1200" kern="1200" dirty="0" smtClean="0">
                <a:solidFill>
                  <a:schemeClr val="tx1"/>
                </a:solidFill>
                <a:effectLst/>
                <a:latin typeface="Verdana" pitchFamily="-108" charset="0"/>
                <a:ea typeface="+mn-ea"/>
                <a:cs typeface="+mn-cs"/>
              </a:rPr>
              <a:t>. To halt the spread of religious division, Charles V called an Imperial Diet in 1530, later called the Augsburg Confession, where the Protestant princes presented the Lutheran statement of faith to the emperor.</a:t>
            </a:r>
          </a:p>
          <a:p>
            <a:r>
              <a:rPr lang="en-US" sz="1200" kern="1200" dirty="0" smtClean="0">
                <a:solidFill>
                  <a:schemeClr val="tx1"/>
                </a:solidFill>
                <a:effectLst/>
                <a:latin typeface="Verdana" pitchFamily="-108" charset="0"/>
                <a:ea typeface="+mn-ea"/>
                <a:cs typeface="+mn-cs"/>
              </a:rPr>
              <a:t>6. Finally, in 1555 Charles agreed to the Peace of Augsburg, which officially recognized Lutheranism, but permitted the political authority in each territory to decide whether the territory would be Catholic or Lutheran and ordered that territories be allowed to practice their faiths in peace.</a:t>
            </a:r>
          </a:p>
          <a:p>
            <a:r>
              <a:rPr lang="en-US" sz="1200" kern="1200" dirty="0" smtClean="0">
                <a:solidFill>
                  <a:schemeClr val="tx1"/>
                </a:solidFill>
                <a:effectLst/>
                <a:latin typeface="Verdana" pitchFamily="-108" charset="0"/>
                <a:ea typeface="+mn-ea"/>
                <a:cs typeface="+mn-cs"/>
              </a:rPr>
              <a:t>7. There was no freedom of religion within the territories, and dissidents had to convert or leave. Religious refugees became a common feature on the roads of the empire</a:t>
            </a:r>
          </a:p>
          <a:p>
            <a:r>
              <a:rPr lang="en-US" sz="1200" kern="1200" dirty="0" smtClean="0">
                <a:solidFill>
                  <a:schemeClr val="tx1"/>
                </a:solidFill>
                <a:effectLst/>
                <a:latin typeface="Verdana" pitchFamily="-108" charset="0"/>
                <a:ea typeface="+mn-ea"/>
                <a:cs typeface="+mn-cs"/>
              </a:rPr>
              <a:t>8. With no further hope of uniting his empire under a single church, Charles V abdicated in 1556 and moved to a monastery, transferring power over his holdings in Spain and the Netherlands to his son Philip and his imperial power to his brother Ferdinand.</a:t>
            </a:r>
          </a:p>
          <a:p>
            <a:endParaRPr lang="en-US" sz="1200" kern="1200" dirty="0" smtClean="0">
              <a:solidFill>
                <a:schemeClr val="tx1"/>
              </a:solidFill>
              <a:effectLst/>
              <a:latin typeface="Verdana" pitchFamily="-108" charset="0"/>
              <a:ea typeface="+mn-ea"/>
              <a:cs typeface="+mn-cs"/>
            </a:endParaRPr>
          </a:p>
          <a:p>
            <a:endParaRPr lang="en-US" dirty="0" smtClean="0"/>
          </a:p>
          <a:p>
            <a:endParaRPr lang="en-US" sz="1200" kern="1200" dirty="0" smtClean="0">
              <a:solidFill>
                <a:schemeClr val="tx1"/>
              </a:solidFill>
              <a:effectLst/>
              <a:latin typeface="Verdana" pitchFamily="-108" charset="0"/>
              <a:ea typeface="+mn-ea"/>
              <a:cs typeface="+mn-cs"/>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25</a:t>
            </a:fld>
            <a:endParaRPr lang="en-US"/>
          </a:p>
        </p:txBody>
      </p:sp>
    </p:spTree>
    <p:extLst>
      <p:ext uri="{BB962C8B-B14F-4D97-AF65-F5344CB8AC3E}">
        <p14:creationId xmlns:p14="http://schemas.microsoft.com/office/powerpoint/2010/main" val="3396927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26</a:t>
            </a:fld>
            <a:endParaRPr lang="en-US"/>
          </a:p>
        </p:txBody>
      </p:sp>
    </p:spTree>
    <p:extLst>
      <p:ext uri="{BB962C8B-B14F-4D97-AF65-F5344CB8AC3E}">
        <p14:creationId xmlns:p14="http://schemas.microsoft.com/office/powerpoint/2010/main" val="2045192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III. The Spread of Protestant</a:t>
            </a:r>
            <a:r>
              <a:rPr lang="en-US" sz="1000" b="1" baseline="0" dirty="0" smtClean="0">
                <a:latin typeface="Arial" panose="020B0604020202020204" pitchFamily="34" charset="0"/>
                <a:cs typeface="Arial" panose="020B0604020202020204" pitchFamily="34" charset="0"/>
              </a:rPr>
              <a:t> Ideas</a:t>
            </a:r>
          </a:p>
          <a:p>
            <a:endParaRPr lang="en-US" sz="1000" b="1" baseline="0" dirty="0" smtClean="0">
              <a:latin typeface="Arial" panose="020B0604020202020204" pitchFamily="34" charset="0"/>
              <a:cs typeface="Arial" panose="020B0604020202020204" pitchFamily="34" charset="0"/>
            </a:endParaRPr>
          </a:p>
          <a:p>
            <a:pPr marL="228600" indent="-228600">
              <a:buAutoNum type="alphaUcPeriod"/>
            </a:pPr>
            <a:r>
              <a:rPr lang="en-US" sz="1000" b="1" baseline="0" dirty="0" smtClean="0">
                <a:latin typeface="Arial" panose="020B0604020202020204" pitchFamily="34" charset="0"/>
                <a:cs typeface="Arial" panose="020B0604020202020204" pitchFamily="34" charset="0"/>
              </a:rPr>
              <a:t>Scandinavia</a:t>
            </a:r>
          </a:p>
          <a:p>
            <a:r>
              <a:rPr lang="en-US" sz="1200" kern="1200" dirty="0" smtClean="0">
                <a:solidFill>
                  <a:schemeClr val="tx1"/>
                </a:solidFill>
                <a:effectLst/>
                <a:latin typeface="Verdana" pitchFamily="-108" charset="0"/>
                <a:ea typeface="+mn-ea"/>
                <a:cs typeface="+mn-cs"/>
              </a:rPr>
              <a:t>1. The first area outside the empire to officially accept the Reformation was the kingdom of Denmark-Norway under King Christian III (r. 1536–1559). </a:t>
            </a:r>
          </a:p>
          <a:p>
            <a:r>
              <a:rPr lang="en-US" sz="1200" kern="1200" dirty="0" smtClean="0">
                <a:solidFill>
                  <a:schemeClr val="tx1"/>
                </a:solidFill>
                <a:effectLst/>
                <a:latin typeface="Verdana" pitchFamily="-108" charset="0"/>
                <a:ea typeface="+mn-ea"/>
                <a:cs typeface="+mn-cs"/>
              </a:rPr>
              <a:t>2. Danish scholars studied at the University of Wittenberg, and Lutheran ideas spread into Denmark very quickly.</a:t>
            </a:r>
          </a:p>
          <a:p>
            <a:r>
              <a:rPr lang="en-US" sz="1200" kern="1200" dirty="0" smtClean="0">
                <a:solidFill>
                  <a:schemeClr val="tx1"/>
                </a:solidFill>
                <a:effectLst/>
                <a:latin typeface="Verdana" pitchFamily="-108" charset="0"/>
                <a:ea typeface="+mn-ea"/>
                <a:cs typeface="+mn-cs"/>
              </a:rPr>
              <a:t>3. In the 1530s the king officially broke with the Catholic Church, and most clergy followed. </a:t>
            </a:r>
          </a:p>
          <a:p>
            <a:r>
              <a:rPr lang="en-US" sz="1200" kern="1200" dirty="0" smtClean="0">
                <a:solidFill>
                  <a:schemeClr val="tx1"/>
                </a:solidFill>
                <a:effectLst/>
                <a:latin typeface="Verdana" pitchFamily="-108" charset="0"/>
                <a:ea typeface="+mn-ea"/>
                <a:cs typeface="+mn-cs"/>
              </a:rPr>
              <a:t>4. In northern Norway and Iceland, which Christian also ruled, reactions were more violent, and Lutheranism was only gradually imposed on a largely unwilling populace.</a:t>
            </a:r>
          </a:p>
          <a:p>
            <a:r>
              <a:rPr lang="en-US" sz="1200" kern="1200" dirty="0" smtClean="0">
                <a:solidFill>
                  <a:schemeClr val="tx1"/>
                </a:solidFill>
                <a:effectLst/>
                <a:latin typeface="Verdana" pitchFamily="-108" charset="0"/>
                <a:ea typeface="+mn-ea"/>
                <a:cs typeface="+mn-cs"/>
              </a:rPr>
              <a:t>5. In Sweden, </a:t>
            </a:r>
            <a:r>
              <a:rPr lang="en-US" sz="1200" kern="1200" dirty="0" err="1" smtClean="0">
                <a:solidFill>
                  <a:schemeClr val="tx1"/>
                </a:solidFill>
                <a:effectLst/>
                <a:latin typeface="Verdana" pitchFamily="-108" charset="0"/>
                <a:ea typeface="+mn-ea"/>
                <a:cs typeface="+mn-cs"/>
              </a:rPr>
              <a:t>Gustavus</a:t>
            </a:r>
            <a:r>
              <a:rPr lang="en-US" sz="1200" kern="1200" dirty="0" smtClean="0">
                <a:solidFill>
                  <a:schemeClr val="tx1"/>
                </a:solidFill>
                <a:effectLst/>
                <a:latin typeface="Verdana" pitchFamily="-108" charset="0"/>
                <a:ea typeface="+mn-ea"/>
                <a:cs typeface="+mn-cs"/>
              </a:rPr>
              <a:t> Vasa (r. 1523–1560) came to the throne during a civil war with Denmark. </a:t>
            </a:r>
            <a:r>
              <a:rPr lang="en-US" sz="1200" kern="1200" dirty="0" err="1" smtClean="0">
                <a:solidFill>
                  <a:schemeClr val="tx1"/>
                </a:solidFill>
                <a:effectLst/>
                <a:latin typeface="Verdana" pitchFamily="-108" charset="0"/>
                <a:ea typeface="+mn-ea"/>
                <a:cs typeface="+mn-cs"/>
              </a:rPr>
              <a:t>Gustavus</a:t>
            </a:r>
            <a:r>
              <a:rPr lang="en-US" sz="1200" kern="1200" dirty="0" smtClean="0">
                <a:solidFill>
                  <a:schemeClr val="tx1"/>
                </a:solidFill>
                <a:effectLst/>
                <a:latin typeface="Verdana" pitchFamily="-108" charset="0"/>
                <a:ea typeface="+mn-ea"/>
                <a:cs typeface="+mn-cs"/>
              </a:rPr>
              <a:t> then took control of church personnel and income, and Protestant ideas spread, though the Swedish church did not officially accept Lutheran theology until later in the century.</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27</a:t>
            </a:fld>
            <a:endParaRPr lang="en-US"/>
          </a:p>
        </p:txBody>
      </p:sp>
    </p:spTree>
    <p:extLst>
      <p:ext uri="{BB962C8B-B14F-4D97-AF65-F5344CB8AC3E}">
        <p14:creationId xmlns:p14="http://schemas.microsoft.com/office/powerpoint/2010/main" val="4036988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Spread of Protestant Ideas</a:t>
            </a:r>
          </a:p>
          <a:p>
            <a:endParaRPr lang="en-US" dirty="0" smtClean="0"/>
          </a:p>
          <a:p>
            <a:r>
              <a:rPr lang="en-US" sz="1000" b="1" dirty="0" smtClean="0">
                <a:latin typeface="Arial" panose="020B0604020202020204" pitchFamily="34" charset="0"/>
                <a:cs typeface="Arial" panose="020B0604020202020204" pitchFamily="34" charset="0"/>
              </a:rPr>
              <a:t>B. Henry VIII</a:t>
            </a:r>
            <a:r>
              <a:rPr lang="en-US" sz="1000" b="1" baseline="0" dirty="0" smtClean="0">
                <a:latin typeface="Arial" panose="020B0604020202020204" pitchFamily="34" charset="0"/>
                <a:cs typeface="Arial" panose="020B0604020202020204" pitchFamily="34" charset="0"/>
              </a:rPr>
              <a:t> and the Reformation in England</a:t>
            </a:r>
          </a:p>
          <a:p>
            <a:pPr marL="0" indent="0">
              <a:buNone/>
            </a:pPr>
            <a:r>
              <a:rPr lang="en-US" sz="1200" kern="1200" dirty="0" smtClean="0">
                <a:solidFill>
                  <a:schemeClr val="tx1"/>
                </a:solidFill>
                <a:effectLst/>
                <a:latin typeface="Verdana" pitchFamily="-108" charset="0"/>
                <a:ea typeface="+mn-ea"/>
                <a:cs typeface="+mn-cs"/>
              </a:rPr>
              <a:t>1. </a:t>
            </a:r>
            <a:r>
              <a:rPr lang="en-US" sz="1200" kern="1200" dirty="0" smtClean="0">
                <a:solidFill>
                  <a:schemeClr val="tx1"/>
                </a:solidFill>
                <a:effectLst/>
                <a:latin typeface="Verdana" pitchFamily="-108" charset="0"/>
                <a:ea typeface="+mn-ea"/>
                <a:cs typeface="+mn-cs"/>
              </a:rPr>
              <a:t>Henry’s </a:t>
            </a:r>
            <a:r>
              <a:rPr lang="en-US" sz="1200" kern="1200" dirty="0" smtClean="0">
                <a:solidFill>
                  <a:schemeClr val="tx1"/>
                </a:solidFill>
                <a:effectLst/>
                <a:latin typeface="Verdana" pitchFamily="-108" charset="0"/>
                <a:ea typeface="+mn-ea"/>
                <a:cs typeface="+mn-cs"/>
              </a:rPr>
              <a:t>marriage to Catherine of Aragon had produced only one living heir, a daughter, Mary, so in 1527 Henry appealed to the pope to have the marriage annulled so that he could marry Anne Boleyn, who he was in love with and hoped would give him a son. </a:t>
            </a:r>
          </a:p>
          <a:p>
            <a:pPr marL="0" indent="0">
              <a:buNone/>
            </a:pPr>
            <a:r>
              <a:rPr lang="en-US" sz="1200" kern="1200" dirty="0" smtClean="0">
                <a:solidFill>
                  <a:schemeClr val="tx1"/>
                </a:solidFill>
                <a:effectLst/>
                <a:latin typeface="Verdana" pitchFamily="-108" charset="0"/>
                <a:ea typeface="+mn-ea"/>
                <a:cs typeface="+mn-cs"/>
              </a:rPr>
              <a:t>2. Pope Clement VII—under pressure from Charles V, who was the nephew of Catherine of Aragon and thus was vigorously opposed to an annulment—took no action on Henry’s appeal.</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Henry used Parliament to remove the English church from papal jurisdiction and to make himself the supreme head of the church in England.</a:t>
            </a:r>
          </a:p>
          <a:p>
            <a:r>
              <a:rPr lang="en-US" sz="1200" kern="1200" dirty="0" smtClean="0">
                <a:solidFill>
                  <a:schemeClr val="tx1"/>
                </a:solidFill>
                <a:effectLst/>
                <a:latin typeface="Verdana" pitchFamily="-108" charset="0"/>
                <a:ea typeface="+mn-ea"/>
                <a:cs typeface="+mn-cs"/>
              </a:rPr>
              <a:t>3. Although the English church retained such traditional Catholic practices and doctrines as confession, clerical celibacy, and transubstantiation, Henry dissolved the English monasteries because he wanted their wealth.</a:t>
            </a:r>
          </a:p>
          <a:p>
            <a:r>
              <a:rPr lang="en-US" sz="1200" kern="1200" dirty="0" smtClean="0">
                <a:solidFill>
                  <a:schemeClr val="tx1"/>
                </a:solidFill>
                <a:effectLst/>
                <a:latin typeface="Verdana" pitchFamily="-108" charset="0"/>
                <a:ea typeface="+mn-ea"/>
                <a:cs typeface="+mn-cs"/>
              </a:rPr>
              <a:t>4. New bureaucratic machinery was needed to manage the formerly monastic lands, so Henry’s chief minister, Thomas Cromwell, reformed and centralized the king’s household, the council, the secretariats, and the Exchequer and set up new departments. Surplus funds went into a fund to be applied to deficits, resulting in greater efficiency and economy, as well as the growth of a centralized bureaucratic state</a:t>
            </a:r>
            <a:r>
              <a:rPr lang="en-US" sz="1200" kern="1200" dirty="0" smtClean="0">
                <a:solidFill>
                  <a:schemeClr val="tx1"/>
                </a:solidFill>
                <a:effectLst/>
                <a:latin typeface="Verdana" pitchFamily="-108" charset="0"/>
                <a:ea typeface="+mn-ea"/>
                <a:cs typeface="+mn-cs"/>
              </a:rPr>
              <a:t>.</a:t>
            </a:r>
            <a:endParaRPr lang="en-US" sz="1200" kern="1200" dirty="0" smtClean="0">
              <a:solidFill>
                <a:schemeClr val="tx1"/>
              </a:solidFill>
              <a:effectLst/>
              <a:latin typeface="Verdana" pitchFamily="-108" charset="0"/>
              <a:ea typeface="+mn-ea"/>
              <a:cs typeface="+mn-cs"/>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28</a:t>
            </a:fld>
            <a:endParaRPr lang="en-US"/>
          </a:p>
        </p:txBody>
      </p:sp>
    </p:spTree>
    <p:extLst>
      <p:ext uri="{BB962C8B-B14F-4D97-AF65-F5344CB8AC3E}">
        <p14:creationId xmlns:p14="http://schemas.microsoft.com/office/powerpoint/2010/main" val="3628663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Spread of Protestant Ideas</a:t>
            </a:r>
          </a:p>
          <a:p>
            <a:endParaRPr lang="en-US" dirty="0" smtClean="0"/>
          </a:p>
          <a:p>
            <a:r>
              <a:rPr lang="en-US" sz="1000" b="1" dirty="0" smtClean="0">
                <a:latin typeface="Arial" panose="020B0604020202020204" pitchFamily="34" charset="0"/>
                <a:cs typeface="Arial" panose="020B0604020202020204" pitchFamily="34" charset="0"/>
              </a:rPr>
              <a:t>B. Henry VIII</a:t>
            </a:r>
            <a:r>
              <a:rPr lang="en-US" sz="1000" b="1" baseline="0" dirty="0" smtClean="0">
                <a:latin typeface="Arial" panose="020B0604020202020204" pitchFamily="34" charset="0"/>
                <a:cs typeface="Arial" panose="020B0604020202020204" pitchFamily="34" charset="0"/>
              </a:rPr>
              <a:t> and the Reformation in England</a:t>
            </a:r>
          </a:p>
          <a:p>
            <a:r>
              <a:rPr lang="en-US" sz="1200" kern="1200" dirty="0" smtClean="0">
                <a:solidFill>
                  <a:schemeClr val="tx1"/>
                </a:solidFill>
                <a:effectLst/>
                <a:latin typeface="Verdana" pitchFamily="-108" charset="0"/>
                <a:ea typeface="+mn-ea"/>
                <a:cs typeface="+mn-cs"/>
              </a:rPr>
              <a:t>5</a:t>
            </a:r>
            <a:r>
              <a:rPr lang="en-US" sz="1200" kern="1200" dirty="0" smtClean="0">
                <a:solidFill>
                  <a:schemeClr val="tx1"/>
                </a:solidFill>
                <a:effectLst/>
                <a:latin typeface="Verdana" pitchFamily="-108" charset="0"/>
                <a:ea typeface="+mn-ea"/>
                <a:cs typeface="+mn-cs"/>
              </a:rPr>
              <a:t>. Most clergy and officials accepted Henry’s moves, but in 1536 popular opposition in the north led to the Pilgrimage of Grace, a massive rebellion that proved the largest in English history. The “pilgrims” eventually accepted a truce, but their leaders were arrested, tried, and executed.</a:t>
            </a:r>
          </a:p>
          <a:p>
            <a:r>
              <a:rPr lang="en-US" sz="1200" kern="1200" dirty="0" smtClean="0">
                <a:solidFill>
                  <a:schemeClr val="tx1"/>
                </a:solidFill>
                <a:effectLst/>
                <a:latin typeface="Verdana" pitchFamily="-108" charset="0"/>
                <a:ea typeface="+mn-ea"/>
                <a:cs typeface="+mn-cs"/>
              </a:rPr>
              <a:t>6. People rarely converted to Protestantism overnight; most reacted to an action of the Crown in their neighborhood with a combination of resistance, acceptance, and collaboration.</a:t>
            </a:r>
          </a:p>
          <a:p>
            <a:r>
              <a:rPr lang="en-US" sz="1200" kern="1200" dirty="0" smtClean="0">
                <a:solidFill>
                  <a:schemeClr val="tx1"/>
                </a:solidFill>
                <a:effectLst/>
                <a:latin typeface="Verdana" pitchFamily="-108" charset="0"/>
                <a:ea typeface="+mn-ea"/>
                <a:cs typeface="+mn-cs"/>
              </a:rPr>
              <a:t>7. Most Irish people remained Roman Catholic even after the Irish parliament severed ties with Rome and established the Church of Ireland on the English pattern, thus adding religious antagonism to the ethnic hostility that had been a feature of England’s policy toward Ireland for centuries.</a:t>
            </a:r>
          </a:p>
          <a:p>
            <a:r>
              <a:rPr lang="en-US" sz="1200" kern="1200" dirty="0" smtClean="0">
                <a:solidFill>
                  <a:schemeClr val="tx1"/>
                </a:solidFill>
                <a:effectLst/>
                <a:latin typeface="Verdana" pitchFamily="-108" charset="0"/>
                <a:ea typeface="+mn-ea"/>
                <a:cs typeface="+mn-cs"/>
              </a:rPr>
              <a:t>8. The English harshly repressed Irish armed opposition to the Reformation, confiscating and selling Catholic property and shipping the profits to England. </a:t>
            </a:r>
          </a:p>
          <a:p>
            <a:endParaRPr lang="en-US" sz="1200" kern="1200" dirty="0" smtClean="0">
              <a:solidFill>
                <a:schemeClr val="tx1"/>
              </a:solidFill>
              <a:effectLst/>
              <a:latin typeface="Verdana" pitchFamily="-108" charset="0"/>
              <a:ea typeface="+mn-ea"/>
              <a:cs typeface="+mn-cs"/>
            </a:endParaRPr>
          </a:p>
          <a:p>
            <a:endParaRPr lang="en-US" sz="1200" kern="1200" dirty="0" smtClean="0">
              <a:solidFill>
                <a:schemeClr val="tx1"/>
              </a:solidFill>
              <a:effectLst/>
              <a:latin typeface="Verdana" pitchFamily="-108" charset="0"/>
              <a:ea typeface="+mn-ea"/>
              <a:cs typeface="+mn-cs"/>
            </a:endParaRPr>
          </a:p>
          <a:p>
            <a:endParaRPr lang="en-US" sz="1200" kern="1200" dirty="0" smtClean="0">
              <a:solidFill>
                <a:schemeClr val="tx1"/>
              </a:solidFill>
              <a:effectLst/>
              <a:latin typeface="Verdana" pitchFamily="-108" charset="0"/>
              <a:ea typeface="+mn-ea"/>
              <a:cs typeface="+mn-cs"/>
            </a:endParaRP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29</a:t>
            </a:fld>
            <a:endParaRPr lang="en-US"/>
          </a:p>
        </p:txBody>
      </p:sp>
    </p:spTree>
    <p:extLst>
      <p:ext uri="{BB962C8B-B14F-4D97-AF65-F5344CB8AC3E}">
        <p14:creationId xmlns:p14="http://schemas.microsoft.com/office/powerpoint/2010/main" val="1122001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30</a:t>
            </a:fld>
            <a:endParaRPr lang="en-US"/>
          </a:p>
        </p:txBody>
      </p:sp>
    </p:spTree>
    <p:extLst>
      <p:ext uri="{BB962C8B-B14F-4D97-AF65-F5344CB8AC3E}">
        <p14:creationId xmlns:p14="http://schemas.microsoft.com/office/powerpoint/2010/main" val="1749965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Spread of Protestant Ideas</a:t>
            </a:r>
          </a:p>
          <a:p>
            <a:r>
              <a:rPr lang="en-US" sz="1000" b="1" dirty="0" smtClean="0">
                <a:latin typeface="Arial" panose="020B0604020202020204" pitchFamily="34" charset="0"/>
                <a:cs typeface="Arial" panose="020B0604020202020204" pitchFamily="34" charset="0"/>
              </a:rPr>
              <a:t>C</a:t>
            </a:r>
            <a:r>
              <a:rPr lang="en-US" sz="1000" b="1" dirty="0" smtClean="0">
                <a:latin typeface="Arial" panose="020B0604020202020204" pitchFamily="34" charset="0"/>
                <a:cs typeface="Arial" panose="020B0604020202020204" pitchFamily="34" charset="0"/>
              </a:rPr>
              <a:t>. Upholding</a:t>
            </a:r>
            <a:r>
              <a:rPr lang="en-US" sz="1000" b="1" baseline="0" dirty="0" smtClean="0">
                <a:latin typeface="Arial" panose="020B0604020202020204" pitchFamily="34" charset="0"/>
                <a:cs typeface="Arial" panose="020B0604020202020204" pitchFamily="34" charset="0"/>
              </a:rPr>
              <a:t> Protestantism in England</a:t>
            </a:r>
          </a:p>
          <a:p>
            <a:r>
              <a:rPr lang="en-US" sz="1100" kern="1200" dirty="0" smtClean="0">
                <a:solidFill>
                  <a:schemeClr val="tx1"/>
                </a:solidFill>
                <a:effectLst/>
                <a:latin typeface="Verdana" pitchFamily="-108" charset="0"/>
                <a:ea typeface="+mn-ea"/>
                <a:cs typeface="+mn-cs"/>
              </a:rPr>
              <a:t>1. During the reign of Edward VI (r. 1547–1553), Archbishop Thomas Cranmer simplified the liturgy, invited Protestant theologians to England, and prepared the first </a:t>
            </a:r>
            <a:r>
              <a:rPr lang="en-US" sz="1100" i="1" kern="1200" dirty="0" smtClean="0">
                <a:solidFill>
                  <a:schemeClr val="tx1"/>
                </a:solidFill>
                <a:effectLst/>
                <a:latin typeface="Verdana" pitchFamily="-108" charset="0"/>
                <a:ea typeface="+mn-ea"/>
                <a:cs typeface="+mn-cs"/>
              </a:rPr>
              <a:t>Book of Common Prayer</a:t>
            </a:r>
            <a:r>
              <a:rPr lang="en-US" sz="1100" kern="1200" dirty="0" smtClean="0">
                <a:solidFill>
                  <a:schemeClr val="tx1"/>
                </a:solidFill>
                <a:effectLst/>
                <a:latin typeface="Verdana" pitchFamily="-108" charset="0"/>
                <a:ea typeface="+mn-ea"/>
                <a:cs typeface="+mn-cs"/>
              </a:rPr>
              <a:t> (1549).</a:t>
            </a:r>
          </a:p>
          <a:p>
            <a:r>
              <a:rPr lang="en-US" sz="1100" kern="1200" dirty="0" smtClean="0">
                <a:solidFill>
                  <a:schemeClr val="tx1"/>
                </a:solidFill>
                <a:effectLst/>
                <a:latin typeface="Verdana" pitchFamily="-108" charset="0"/>
                <a:ea typeface="+mn-ea"/>
                <a:cs typeface="+mn-cs"/>
              </a:rPr>
              <a:t>2. Mary Tudor (r. 1553–1558), the devoutly Catholic daughter of Catherine of Aragon, rescinded the Reformation legislation of her father’s reign, restored Roman Catholicism, and executed several hundred Protestants.</a:t>
            </a:r>
          </a:p>
          <a:p>
            <a:r>
              <a:rPr lang="en-US" sz="1100" kern="1200" dirty="0" smtClean="0">
                <a:solidFill>
                  <a:schemeClr val="tx1"/>
                </a:solidFill>
                <a:effectLst/>
                <a:latin typeface="Verdana" pitchFamily="-108" charset="0"/>
                <a:ea typeface="+mn-ea"/>
                <a:cs typeface="+mn-cs"/>
              </a:rPr>
              <a:t>3. Following Mary’s death, Elizabeth (r. 1558–1603), Henry’s daughter with Anne Boleyn, who had been raised a Protestant, inaugurated the beginnings of religious stability.</a:t>
            </a:r>
          </a:p>
          <a:p>
            <a:r>
              <a:rPr lang="en-US" sz="1100" kern="1200" dirty="0" smtClean="0">
                <a:solidFill>
                  <a:schemeClr val="tx1"/>
                </a:solidFill>
                <a:effectLst/>
                <a:latin typeface="Verdana" pitchFamily="-108" charset="0"/>
                <a:ea typeface="+mn-ea"/>
                <a:cs typeface="+mn-cs"/>
              </a:rPr>
              <a:t>4. Elizabeth shrewdly chose a course between the extremes of the Catholics who wanted a Roman Catholic ruler and the Puritans who wanted all Catholic elements of the Church of England eliminated. Working through Parliament to have officials swear that she was supreme in religious and political matters, she required her subjects to attend services in the Church of England but did not interfere with their privately held beliefs.</a:t>
            </a:r>
          </a:p>
          <a:p>
            <a:r>
              <a:rPr lang="en-US" sz="1100" kern="1200" dirty="0" smtClean="0">
                <a:solidFill>
                  <a:schemeClr val="tx1"/>
                </a:solidFill>
                <a:effectLst/>
                <a:latin typeface="Verdana" pitchFamily="-108" charset="0"/>
                <a:ea typeface="+mn-ea"/>
                <a:cs typeface="+mn-cs"/>
              </a:rPr>
              <a:t>5. The Anglican Church, as the Church of England was called, moved in a moderately Protestant direction—conducting services in English and allowing clergy to marry—but the hierarchical structure remained and elaborate services continued.</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31</a:t>
            </a:fld>
            <a:endParaRPr lang="en-US"/>
          </a:p>
        </p:txBody>
      </p:sp>
    </p:spTree>
    <p:extLst>
      <p:ext uri="{BB962C8B-B14F-4D97-AF65-F5344CB8AC3E}">
        <p14:creationId xmlns:p14="http://schemas.microsoft.com/office/powerpoint/2010/main" val="569281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UcPeriod"/>
            </a:pPr>
            <a:r>
              <a:rPr lang="en-US" sz="1000" b="1" dirty="0" smtClean="0">
                <a:latin typeface="Arial" panose="020B0604020202020204" pitchFamily="34" charset="0"/>
                <a:cs typeface="Arial" panose="020B0604020202020204" pitchFamily="34" charset="0"/>
              </a:rPr>
              <a:t>The Early Reformation</a:t>
            </a:r>
          </a:p>
          <a:p>
            <a:pPr marL="285750" indent="-285750">
              <a:buAutoNum type="romanUcPeriod"/>
            </a:pPr>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The Christian Church in the Early Sixteenth</a:t>
            </a:r>
            <a:r>
              <a:rPr lang="en-US" sz="1000" b="1" baseline="0" dirty="0" smtClean="0">
                <a:latin typeface="Arial" panose="020B0604020202020204" pitchFamily="34" charset="0"/>
                <a:cs typeface="Arial" panose="020B0604020202020204" pitchFamily="34" charset="0"/>
              </a:rPr>
              <a:t> Century</a:t>
            </a:r>
          </a:p>
          <a:p>
            <a:r>
              <a:rPr lang="en-US" sz="1200" kern="1200" dirty="0" smtClean="0">
                <a:solidFill>
                  <a:schemeClr val="tx1"/>
                </a:solidFill>
                <a:effectLst/>
                <a:latin typeface="Verdana" pitchFamily="-108" charset="0"/>
                <a:ea typeface="+mn-ea"/>
                <a:cs typeface="+mn-cs"/>
              </a:rPr>
              <a:t>1. Europeans in the early sixteenth century were deeply pious, and people of all social groups devoted an enormous amount of their time and income to religious causes and foundations. Many people also were highly critical of the Roman Catholic Church and its clergy, whose prestige had been damaged by the papal conflict with the German emperor Frederick II, the Babylonian Captivity, the Great Schism, and the fifteenth-century popes’ concentration on artistic patronage and building up family power.</a:t>
            </a:r>
          </a:p>
          <a:p>
            <a:r>
              <a:rPr lang="en-US" sz="1200" kern="1200" dirty="0" smtClean="0">
                <a:solidFill>
                  <a:schemeClr val="tx1"/>
                </a:solidFill>
                <a:effectLst/>
                <a:latin typeface="Verdana" pitchFamily="-108" charset="0"/>
                <a:ea typeface="+mn-ea"/>
                <a:cs typeface="+mn-cs"/>
              </a:rPr>
              <a:t>2. Papal tax collection methods were attacked, and some criticized the papacy itself and the wealth and powerful courts of the entire church hierarchy. Some groups and individuals argued that certain church doctrines, such as the veneration of saints and centrality of the sacraments, were incorrect and suggested measures to reform institutions, improve clerical education and behavior, and alter basic doctrines. </a:t>
            </a:r>
          </a:p>
          <a:p>
            <a:r>
              <a:rPr lang="en-US" sz="1200" kern="1200" dirty="0" smtClean="0">
                <a:solidFill>
                  <a:schemeClr val="tx1"/>
                </a:solidFill>
                <a:effectLst/>
                <a:latin typeface="Verdana" pitchFamily="-108" charset="0"/>
                <a:ea typeface="+mn-ea"/>
                <a:cs typeface="+mn-cs"/>
              </a:rPr>
              <a:t>3. Widespread anticlericalism, or opposition to the clergy, concentrated primarily on three problems: clerical immorality, clerical ignorance, and clerical pluralism, with the related problem of absenteeism.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a:t>
            </a:fld>
            <a:endParaRPr lang="en-US"/>
          </a:p>
        </p:txBody>
      </p:sp>
    </p:spTree>
    <p:extLst>
      <p:ext uri="{BB962C8B-B14F-4D97-AF65-F5344CB8AC3E}">
        <p14:creationId xmlns:p14="http://schemas.microsoft.com/office/powerpoint/2010/main" val="3320551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Spread of Protestant Ideas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 Upholding Protestantism in England</a:t>
            </a:r>
          </a:p>
          <a:p>
            <a:r>
              <a:rPr lang="en-US" sz="1200" kern="1200" dirty="0" smtClean="0">
                <a:solidFill>
                  <a:schemeClr val="tx1"/>
                </a:solidFill>
                <a:effectLst/>
                <a:latin typeface="Verdana" pitchFamily="-108" charset="0"/>
                <a:ea typeface="+mn-ea"/>
                <a:cs typeface="+mn-cs"/>
              </a:rPr>
              <a:t>6. In 1587 Mary, Queen of Scots, Elizabeth’s Catholic cousin and next in line to the English throne, became implicated in a plot to assassinate Elizabeth, a conspiracy that had the full backing of Spain’s Philip II.</a:t>
            </a:r>
          </a:p>
          <a:p>
            <a:r>
              <a:rPr lang="en-US" sz="1200" kern="1200" dirty="0" smtClean="0">
                <a:solidFill>
                  <a:schemeClr val="tx1"/>
                </a:solidFill>
                <a:effectLst/>
                <a:latin typeface="Verdana" pitchFamily="-108" charset="0"/>
                <a:ea typeface="+mn-ea"/>
                <a:cs typeface="+mn-cs"/>
              </a:rPr>
              <a:t>7. When the English executed Mary, the Catholic pope urged Philip to retaliate, which he attempted to do by sending a vast fleet across the English Channel to attack England.</a:t>
            </a:r>
          </a:p>
          <a:p>
            <a:r>
              <a:rPr lang="en-US" sz="1200" kern="1200" dirty="0" smtClean="0">
                <a:solidFill>
                  <a:schemeClr val="tx1"/>
                </a:solidFill>
                <a:effectLst/>
                <a:latin typeface="Verdana" pitchFamily="-108" charset="0"/>
                <a:ea typeface="+mn-ea"/>
                <a:cs typeface="+mn-cs"/>
              </a:rPr>
              <a:t>8. On May 9, 1588, the Spanish Armada met an English fleet of ships that were smaller, faster, and more maneuverable and carried greater firing power. A combination of storms and squalls, spoiled food and rank water, inadequate Spanish ammunition, and English fire ships, gave England the victory and enhanced English national sentiment.</a:t>
            </a:r>
          </a:p>
          <a:p>
            <a:r>
              <a:rPr lang="en-US" sz="1200" kern="1200" dirty="0" smtClean="0">
                <a:solidFill>
                  <a:schemeClr val="tx1"/>
                </a:solidFill>
                <a:effectLst/>
                <a:latin typeface="Verdana" pitchFamily="-108" charset="0"/>
                <a:ea typeface="+mn-ea"/>
                <a:cs typeface="+mn-cs"/>
              </a:rPr>
              <a:t>9. The defeat of the Spanish Armada prevented Philip II from </a:t>
            </a:r>
            <a:r>
              <a:rPr lang="en-US" sz="1200" kern="1200" dirty="0" err="1" smtClean="0">
                <a:solidFill>
                  <a:schemeClr val="tx1"/>
                </a:solidFill>
                <a:effectLst/>
                <a:latin typeface="Verdana" pitchFamily="-108" charset="0"/>
                <a:ea typeface="+mn-ea"/>
                <a:cs typeface="+mn-cs"/>
              </a:rPr>
              <a:t>reimposing</a:t>
            </a:r>
            <a:r>
              <a:rPr lang="en-US" sz="1200" kern="1200" dirty="0" smtClean="0">
                <a:solidFill>
                  <a:schemeClr val="tx1"/>
                </a:solidFill>
                <a:effectLst/>
                <a:latin typeface="Verdana" pitchFamily="-108" charset="0"/>
                <a:ea typeface="+mn-ea"/>
                <a:cs typeface="+mn-cs"/>
              </a:rPr>
              <a:t> Catholicism on England by force, but the war between England and Spain dragged on for years.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32</a:t>
            </a:fld>
            <a:endParaRPr lang="en-US"/>
          </a:p>
        </p:txBody>
      </p:sp>
    </p:spTree>
    <p:extLst>
      <p:ext uri="{BB962C8B-B14F-4D97-AF65-F5344CB8AC3E}">
        <p14:creationId xmlns:p14="http://schemas.microsoft.com/office/powerpoint/2010/main" val="42491285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33</a:t>
            </a:fld>
            <a:endParaRPr lang="en-US"/>
          </a:p>
        </p:txBody>
      </p:sp>
    </p:spTree>
    <p:extLst>
      <p:ext uri="{BB962C8B-B14F-4D97-AF65-F5344CB8AC3E}">
        <p14:creationId xmlns:p14="http://schemas.microsoft.com/office/powerpoint/2010/main" val="33501463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Spread of Protestant Ideas</a:t>
            </a:r>
          </a:p>
          <a:p>
            <a:r>
              <a:rPr lang="en-US" sz="1000" b="1" dirty="0" smtClean="0">
                <a:latin typeface="Arial" panose="020B0604020202020204" pitchFamily="34" charset="0"/>
                <a:cs typeface="Arial" panose="020B0604020202020204" pitchFamily="34" charset="0"/>
              </a:rPr>
              <a:t>D</a:t>
            </a:r>
            <a:r>
              <a:rPr lang="en-US" sz="1000" b="1" dirty="0" smtClean="0">
                <a:latin typeface="Arial" panose="020B0604020202020204" pitchFamily="34" charset="0"/>
                <a:cs typeface="Arial" panose="020B0604020202020204" pitchFamily="34" charset="0"/>
              </a:rPr>
              <a:t>. Calvinism</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100" kern="1200" dirty="0" smtClean="0">
                <a:solidFill>
                  <a:schemeClr val="tx1"/>
                </a:solidFill>
                <a:effectLst/>
                <a:latin typeface="Verdana" pitchFamily="-108" charset="0"/>
                <a:ea typeface="+mn-ea"/>
                <a:cs typeface="+mn-cs"/>
              </a:rPr>
              <a:t>1. As a young man, John Calvin (1509–1564) studied law, which had a decisive impact on his mind and later his thought. In 1533 he experienced a religious crisis and, as a result, converted to Protestantism.</a:t>
            </a:r>
          </a:p>
          <a:p>
            <a:r>
              <a:rPr lang="en-US" sz="1100" kern="1200" dirty="0" smtClean="0">
                <a:solidFill>
                  <a:schemeClr val="tx1"/>
                </a:solidFill>
                <a:effectLst/>
                <a:latin typeface="Verdana" pitchFamily="-108" charset="0"/>
                <a:ea typeface="+mn-ea"/>
                <a:cs typeface="+mn-cs"/>
              </a:rPr>
              <a:t>2. Calvin believed that God had specifically selected him to reform the church, and beginning in 1541, he worked assiduously to establish a Christian society in Geneva in which church and state acted together.</a:t>
            </a:r>
          </a:p>
          <a:p>
            <a:r>
              <a:rPr lang="en-US" sz="1100" kern="1200" dirty="0" smtClean="0">
                <a:solidFill>
                  <a:schemeClr val="tx1"/>
                </a:solidFill>
                <a:effectLst/>
                <a:latin typeface="Verdana" pitchFamily="-108" charset="0"/>
                <a:ea typeface="+mn-ea"/>
                <a:cs typeface="+mn-cs"/>
              </a:rPr>
              <a:t>3. The cornerstone of Calvin’s theology, embodied in </a:t>
            </a:r>
            <a:r>
              <a:rPr lang="en-US" sz="1100" i="1" kern="1200" dirty="0" smtClean="0">
                <a:solidFill>
                  <a:schemeClr val="tx1"/>
                </a:solidFill>
                <a:effectLst/>
                <a:latin typeface="Verdana" pitchFamily="-108" charset="0"/>
                <a:ea typeface="+mn-ea"/>
                <a:cs typeface="+mn-cs"/>
              </a:rPr>
              <a:t>The Institutes of the Christian Religion</a:t>
            </a:r>
            <a:r>
              <a:rPr lang="en-US" sz="1100" kern="1200" dirty="0" smtClean="0">
                <a:solidFill>
                  <a:schemeClr val="tx1"/>
                </a:solidFill>
                <a:effectLst/>
                <a:latin typeface="Verdana" pitchFamily="-108" charset="0"/>
                <a:ea typeface="+mn-ea"/>
                <a:cs typeface="+mn-cs"/>
              </a:rPr>
              <a:t> (1536), was his belief in the absolute sovereignty and omnipotence of God and the total weakness of humanity.</a:t>
            </a:r>
          </a:p>
          <a:p>
            <a:r>
              <a:rPr lang="en-US" sz="1100" kern="1200" dirty="0" smtClean="0">
                <a:solidFill>
                  <a:schemeClr val="tx1"/>
                </a:solidFill>
                <a:effectLst/>
                <a:latin typeface="Verdana" pitchFamily="-108" charset="0"/>
                <a:ea typeface="+mn-ea"/>
                <a:cs typeface="+mn-cs"/>
              </a:rPr>
              <a:t>4. Calvin did not believe humans had free will and ascribed to the theological principle called predestination: men and women cannot actively work to achieve salvation; rather, God in his infinite wisdom decided at the beginning of time who would be saved and who would be damned.</a:t>
            </a:r>
          </a:p>
          <a:p>
            <a:r>
              <a:rPr lang="en-US" sz="1100" kern="1200" dirty="0" smtClean="0">
                <a:solidFill>
                  <a:schemeClr val="tx1"/>
                </a:solidFill>
                <a:effectLst/>
                <a:latin typeface="Verdana" pitchFamily="-108" charset="0"/>
                <a:ea typeface="+mn-ea"/>
                <a:cs typeface="+mn-cs"/>
              </a:rPr>
              <a:t>5. The most powerful organization in Calvin’s Geneva was the Consistory, a body of laymen and pastors charged with investigating and disciplining deviations from proper doctrine and conduct. Between 1542 and 1546 alone, seventy-six persons were banished from Geneva by the Consistory, and fifty-eight were executed for heresy, adultery, blasphemy, and witchcraft.</a:t>
            </a:r>
          </a:p>
          <a:p>
            <a:endParaRPr lang="en-US" sz="1200" kern="1200" dirty="0" smtClean="0">
              <a:solidFill>
                <a:schemeClr val="tx1"/>
              </a:solidFill>
              <a:effectLst/>
              <a:latin typeface="Verdana" pitchFamily="-108" charset="0"/>
              <a:ea typeface="+mn-ea"/>
              <a:cs typeface="+mn-cs"/>
            </a:endParaRP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34</a:t>
            </a:fld>
            <a:endParaRPr lang="en-US"/>
          </a:p>
        </p:txBody>
      </p:sp>
    </p:spTree>
    <p:extLst>
      <p:ext uri="{BB962C8B-B14F-4D97-AF65-F5344CB8AC3E}">
        <p14:creationId xmlns:p14="http://schemas.microsoft.com/office/powerpoint/2010/main" val="3905751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35</a:t>
            </a:fld>
            <a:endParaRPr lang="en-US"/>
          </a:p>
        </p:txBody>
      </p:sp>
    </p:spTree>
    <p:extLst>
      <p:ext uri="{BB962C8B-B14F-4D97-AF65-F5344CB8AC3E}">
        <p14:creationId xmlns:p14="http://schemas.microsoft.com/office/powerpoint/2010/main" val="3863102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Spread of Protestant Ideas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Verdana" pitchFamily="-10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D. Calvinism</a:t>
            </a:r>
          </a:p>
          <a:p>
            <a:r>
              <a:rPr lang="en-US" sz="1200" kern="1200" dirty="0" smtClean="0">
                <a:solidFill>
                  <a:schemeClr val="tx1"/>
                </a:solidFill>
                <a:effectLst/>
                <a:latin typeface="Verdana" pitchFamily="-108" charset="0"/>
                <a:ea typeface="+mn-ea"/>
                <a:cs typeface="+mn-cs"/>
              </a:rPr>
              <a:t>6. Geneva became the model of a Christian community, attracting religious refugees from France, England, Spain, Scotland, and Italy.</a:t>
            </a:r>
            <a:endPar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r>
              <a:rPr lang="en-US" sz="1200" kern="1200" dirty="0" smtClean="0">
                <a:solidFill>
                  <a:schemeClr val="tx1"/>
                </a:solidFill>
                <a:effectLst/>
                <a:latin typeface="Verdana" pitchFamily="-108" charset="0"/>
                <a:ea typeface="+mn-ea"/>
                <a:cs typeface="+mn-cs"/>
              </a:rPr>
              <a:t>7. Subsequently, the church of Calvin served as the model for the Presbyterian Church in Scotland, the Huguenot Church in France, and the Puritan Churches in England and New England.</a:t>
            </a:r>
          </a:p>
          <a:p>
            <a:r>
              <a:rPr lang="en-US" sz="1200" kern="1200" dirty="0" smtClean="0">
                <a:solidFill>
                  <a:schemeClr val="tx1"/>
                </a:solidFill>
                <a:effectLst/>
                <a:latin typeface="Verdana" pitchFamily="-108" charset="0"/>
                <a:ea typeface="+mn-ea"/>
                <a:cs typeface="+mn-cs"/>
              </a:rPr>
              <a:t>8. Calvinism became the most dynamic force in international Protestantism, spreading throughout the continent of Europe. </a:t>
            </a:r>
          </a:p>
          <a:p>
            <a:r>
              <a:rPr lang="en-US" sz="1200" kern="1200" dirty="0" smtClean="0">
                <a:solidFill>
                  <a:schemeClr val="tx1"/>
                </a:solidFill>
                <a:effectLst/>
                <a:latin typeface="Verdana" pitchFamily="-108" charset="0"/>
                <a:ea typeface="+mn-ea"/>
                <a:cs typeface="+mn-cs"/>
              </a:rPr>
              <a:t>9. John Knox (1505?–1572) dominated the reform movement in Scotland and was determined to establish a state church there and structure it after the model of Geneva, where he had studied and worked with Calvin.</a:t>
            </a:r>
          </a:p>
          <a:p>
            <a:r>
              <a:rPr lang="en-US" sz="1200" kern="1200" dirty="0" smtClean="0">
                <a:solidFill>
                  <a:schemeClr val="tx1"/>
                </a:solidFill>
                <a:effectLst/>
                <a:latin typeface="Verdana" pitchFamily="-108" charset="0"/>
                <a:ea typeface="+mn-ea"/>
                <a:cs typeface="+mn-cs"/>
              </a:rPr>
              <a:t>10. Knox persuaded the Scottish parliament to end papal authority and rule by bishops and instead establish governance by presbyters, or councils of ministers.</a:t>
            </a:r>
          </a:p>
          <a:p>
            <a:r>
              <a:rPr lang="en-US" sz="1200" kern="1200" dirty="0" smtClean="0">
                <a:solidFill>
                  <a:schemeClr val="tx1"/>
                </a:solidFill>
                <a:effectLst/>
                <a:latin typeface="Verdana" pitchFamily="-108" charset="0"/>
                <a:ea typeface="+mn-ea"/>
                <a:cs typeface="+mn-cs"/>
              </a:rPr>
              <a:t>11. The Presbyterian Church of Scotland was strictly Calvinist in doctrine, adopted a simple and dignified service, and emphasized preaching.</a:t>
            </a:r>
          </a:p>
          <a:p>
            <a:endParaRPr lang="en-US" sz="1200" kern="1200" dirty="0" smtClean="0">
              <a:solidFill>
                <a:schemeClr val="tx1"/>
              </a:solidFill>
              <a:effectLst/>
              <a:latin typeface="Verdana" pitchFamily="-108" charset="0"/>
              <a:ea typeface="+mn-ea"/>
              <a:cs typeface="+mn-cs"/>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36</a:t>
            </a:fld>
            <a:endParaRPr lang="en-US"/>
          </a:p>
        </p:txBody>
      </p:sp>
    </p:spTree>
    <p:extLst>
      <p:ext uri="{BB962C8B-B14F-4D97-AF65-F5344CB8AC3E}">
        <p14:creationId xmlns:p14="http://schemas.microsoft.com/office/powerpoint/2010/main" val="2569042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Spread of Protestant Ideas</a:t>
            </a:r>
          </a:p>
          <a:p>
            <a:endParaRPr lang="en-US" dirty="0" smtClean="0"/>
          </a:p>
          <a:p>
            <a:r>
              <a:rPr lang="en-US" sz="1000" b="1" dirty="0" smtClean="0">
                <a:latin typeface="Arial" panose="020B0604020202020204" pitchFamily="34" charset="0"/>
                <a:cs typeface="Arial" panose="020B0604020202020204" pitchFamily="34" charset="0"/>
              </a:rPr>
              <a:t>E. The Reformation in Eastern Europe</a:t>
            </a:r>
          </a:p>
          <a:p>
            <a:r>
              <a:rPr lang="en-US" sz="1200" kern="1200" dirty="0" smtClean="0">
                <a:solidFill>
                  <a:schemeClr val="tx1"/>
                </a:solidFill>
                <a:effectLst/>
                <a:latin typeface="Verdana" pitchFamily="-108" charset="0"/>
                <a:ea typeface="+mn-ea"/>
                <a:cs typeface="+mn-cs"/>
              </a:rPr>
              <a:t>1. Ethnic factors often determined the course of the Reformation in eastern Europe. </a:t>
            </a:r>
          </a:p>
          <a:p>
            <a:r>
              <a:rPr lang="en-US" sz="1200" kern="1200" dirty="0" smtClean="0">
                <a:solidFill>
                  <a:schemeClr val="tx1"/>
                </a:solidFill>
                <a:effectLst/>
                <a:latin typeface="Verdana" pitchFamily="-108" charset="0"/>
                <a:ea typeface="+mn-ea"/>
                <a:cs typeface="+mn-cs"/>
              </a:rPr>
              <a:t>2. Most Czechs in Bohemia in the fifteenth century had adopted the ideas of Jan Hus, and the German emperor had been forced to recognize a separate </a:t>
            </a:r>
            <a:r>
              <a:rPr lang="en-US" sz="1200" kern="1200" dirty="0" err="1" smtClean="0">
                <a:solidFill>
                  <a:schemeClr val="tx1"/>
                </a:solidFill>
                <a:effectLst/>
                <a:latin typeface="Verdana" pitchFamily="-108" charset="0"/>
                <a:ea typeface="+mn-ea"/>
                <a:cs typeface="+mn-cs"/>
              </a:rPr>
              <a:t>Hussite</a:t>
            </a:r>
            <a:r>
              <a:rPr lang="en-US" sz="1200" kern="1200" dirty="0" smtClean="0">
                <a:solidFill>
                  <a:schemeClr val="tx1"/>
                </a:solidFill>
                <a:effectLst/>
                <a:latin typeface="Verdana" pitchFamily="-108" charset="0"/>
                <a:ea typeface="+mn-ea"/>
                <a:cs typeface="+mn-cs"/>
              </a:rPr>
              <a:t> church.</a:t>
            </a:r>
          </a:p>
          <a:p>
            <a:r>
              <a:rPr lang="en-US" sz="1200" kern="1200" dirty="0" smtClean="0">
                <a:solidFill>
                  <a:schemeClr val="tx1"/>
                </a:solidFill>
                <a:effectLst/>
                <a:latin typeface="Verdana" pitchFamily="-108" charset="0"/>
                <a:ea typeface="+mn-ea"/>
                <a:cs typeface="+mn-cs"/>
              </a:rPr>
              <a:t>3. Lutheranism appealed to Germans in Bohemia in the 1520s and 1530s, and the nobility embraced Lutheranism in opposition to the Catholic Habsburgs.</a:t>
            </a:r>
          </a:p>
          <a:p>
            <a:r>
              <a:rPr lang="en-US" sz="1200" kern="1200" dirty="0" smtClean="0">
                <a:solidFill>
                  <a:schemeClr val="tx1"/>
                </a:solidFill>
                <a:effectLst/>
                <a:latin typeface="Verdana" pitchFamily="-108" charset="0"/>
                <a:ea typeface="+mn-ea"/>
                <a:cs typeface="+mn-cs"/>
              </a:rPr>
              <a:t>4. Luther’s ideas took root in Germanized towns in Poland-Lithuania but were opposed by King Sigismund I (r. 1506–1548) as well as by ordinary Poles, who held strong anti-German feeling. The Reformed tradition of John Calvin, which stressed the power of church elders, appealed to the Polish nobility. Doctrinal differences among Calvinists, Lutherans, and other groups prevented united opposition to Catholicism, and by 1650, due to the efforts of the Jesuits, Poland was again staunchly Roman Catholic</a:t>
            </a:r>
            <a:r>
              <a:rPr lang="en-US" sz="1200" kern="1200" dirty="0" smtClean="0">
                <a:solidFill>
                  <a:schemeClr val="tx1"/>
                </a:solidFill>
                <a:effectLst/>
                <a:latin typeface="Verdana" pitchFamily="-108" charset="0"/>
                <a:ea typeface="+mn-ea"/>
                <a:cs typeface="+mn-cs"/>
              </a:rPr>
              <a:t>.</a:t>
            </a:r>
            <a:endParaRPr lang="en-US" sz="1200" kern="1200" dirty="0" smtClean="0">
              <a:solidFill>
                <a:schemeClr val="tx1"/>
              </a:solidFill>
              <a:effectLst/>
              <a:latin typeface="Verdana" pitchFamily="-108" charset="0"/>
              <a:ea typeface="+mn-ea"/>
              <a:cs typeface="+mn-cs"/>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37</a:t>
            </a:fld>
            <a:endParaRPr lang="en-US"/>
          </a:p>
        </p:txBody>
      </p:sp>
    </p:spTree>
    <p:extLst>
      <p:ext uri="{BB962C8B-B14F-4D97-AF65-F5344CB8AC3E}">
        <p14:creationId xmlns:p14="http://schemas.microsoft.com/office/powerpoint/2010/main" val="16004812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Spread of Protestant Ideas</a:t>
            </a:r>
          </a:p>
          <a:p>
            <a:endParaRPr lang="en-US" dirty="0" smtClean="0"/>
          </a:p>
          <a:p>
            <a:r>
              <a:rPr lang="en-US" sz="1000" b="1" dirty="0" smtClean="0">
                <a:latin typeface="Arial" panose="020B0604020202020204" pitchFamily="34" charset="0"/>
                <a:cs typeface="Arial" panose="020B0604020202020204" pitchFamily="34" charset="0"/>
              </a:rPr>
              <a:t>E. The Reformation in Eastern Europe</a:t>
            </a:r>
          </a:p>
          <a:p>
            <a:r>
              <a:rPr lang="en-US" sz="1200" kern="1200" dirty="0" smtClean="0">
                <a:solidFill>
                  <a:schemeClr val="tx1"/>
                </a:solidFill>
                <a:effectLst/>
                <a:latin typeface="Verdana" pitchFamily="-108" charset="0"/>
                <a:ea typeface="+mn-ea"/>
                <a:cs typeface="+mn-cs"/>
              </a:rPr>
              <a:t>5</a:t>
            </a:r>
            <a:r>
              <a:rPr lang="en-US" sz="1200" kern="1200" dirty="0" smtClean="0">
                <a:solidFill>
                  <a:schemeClr val="tx1"/>
                </a:solidFill>
                <a:effectLst/>
                <a:latin typeface="Verdana" pitchFamily="-108" charset="0"/>
                <a:ea typeface="+mn-ea"/>
                <a:cs typeface="+mn-cs"/>
              </a:rPr>
              <a:t>. Hungary’s experience with the Reformation was even more complex: Lutheranism was spread by Hungarian students who had studied at Wittenberg, and sympathy for it developed at the court of King Louis II; however, its status as “the German heresy” was an issue until the Ottoman sultan Suleiman crushed the Hungarians in 1526 and divided the Hungarian kingdom into three parts.</a:t>
            </a:r>
          </a:p>
          <a:p>
            <a:r>
              <a:rPr lang="en-US" sz="1200" kern="1200" dirty="0" smtClean="0">
                <a:solidFill>
                  <a:schemeClr val="tx1"/>
                </a:solidFill>
                <a:effectLst/>
                <a:latin typeface="Verdana" pitchFamily="-108" charset="0"/>
                <a:ea typeface="+mn-ea"/>
                <a:cs typeface="+mn-cs"/>
              </a:rPr>
              <a:t>6. In the face of Turkish indifference to the religious conflicts of Christians, whom they regarded as infidels and required to pay an extra tax to the sultan, many Magyar (Hungarian) nobles accepted Lutheranism. </a:t>
            </a:r>
          </a:p>
          <a:p>
            <a:r>
              <a:rPr lang="en-US" sz="1200" kern="1200" dirty="0" smtClean="0">
                <a:solidFill>
                  <a:schemeClr val="tx1"/>
                </a:solidFill>
                <a:effectLst/>
                <a:latin typeface="Verdana" pitchFamily="-108" charset="0"/>
                <a:ea typeface="+mn-ea"/>
                <a:cs typeface="+mn-cs"/>
              </a:rPr>
              <a:t>7. The majority of people in Hungary were Protestant until the late seventeenth century, when Hungarian nobles recognized Habsburg (Catholic) rule and Ottoman Turkish withdrawal in 1699 led to Catholic restoration.</a:t>
            </a:r>
          </a:p>
          <a:p>
            <a:endParaRPr lang="en-US" sz="1200" kern="1200" dirty="0" smtClean="0">
              <a:solidFill>
                <a:schemeClr val="tx1"/>
              </a:solidFill>
              <a:effectLst/>
              <a:latin typeface="Verdana" pitchFamily="-108" charset="0"/>
              <a:ea typeface="+mn-ea"/>
              <a:cs typeface="+mn-cs"/>
            </a:endParaRP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38</a:t>
            </a:fld>
            <a:endParaRPr lang="en-US"/>
          </a:p>
        </p:txBody>
      </p:sp>
    </p:spTree>
    <p:extLst>
      <p:ext uri="{BB962C8B-B14F-4D97-AF65-F5344CB8AC3E}">
        <p14:creationId xmlns:p14="http://schemas.microsoft.com/office/powerpoint/2010/main" val="902645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IV. The Catholic Reformation</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Papal Reform and the Council</a:t>
            </a:r>
            <a:r>
              <a:rPr lang="en-US" sz="1000" b="1" baseline="0" dirty="0" smtClean="0">
                <a:latin typeface="Arial" panose="020B0604020202020204" pitchFamily="34" charset="0"/>
                <a:cs typeface="Arial" panose="020B0604020202020204" pitchFamily="34" charset="0"/>
              </a:rPr>
              <a:t> of Trent</a:t>
            </a:r>
          </a:p>
          <a:p>
            <a:r>
              <a:rPr lang="en-US" sz="1200" kern="1200" dirty="0" smtClean="0">
                <a:solidFill>
                  <a:schemeClr val="tx1"/>
                </a:solidFill>
                <a:effectLst/>
                <a:latin typeface="Verdana" pitchFamily="-108" charset="0"/>
                <a:ea typeface="+mn-ea"/>
                <a:cs typeface="+mn-cs"/>
              </a:rPr>
              <a:t>1. The papal court of Pope Paul III (pontificate 1534–1549) became the center of the Catholic reform movement rather than its chief opponent, as he and his successors supported improvements in education for the clergy, the end of simony, and stricter control of clerical life.</a:t>
            </a:r>
          </a:p>
          <a:p>
            <a:r>
              <a:rPr lang="en-US" sz="1200" kern="1200" dirty="0" smtClean="0">
                <a:solidFill>
                  <a:schemeClr val="tx1"/>
                </a:solidFill>
                <a:effectLst/>
                <a:latin typeface="Verdana" pitchFamily="-108" charset="0"/>
                <a:ea typeface="+mn-ea"/>
                <a:cs typeface="+mn-cs"/>
              </a:rPr>
              <a:t>2. In 1542 Pope Paul III established the Holy Office, with jurisdiction over the Roman Inquisition, a committee of six cardinals that had the power to arrest, imprison, and execute suspected heretics. </a:t>
            </a:r>
          </a:p>
          <a:p>
            <a:r>
              <a:rPr lang="en-US" sz="1200" kern="1200" dirty="0" smtClean="0">
                <a:solidFill>
                  <a:schemeClr val="tx1"/>
                </a:solidFill>
                <a:effectLst/>
                <a:latin typeface="Verdana" pitchFamily="-108" charset="0"/>
                <a:ea typeface="+mn-ea"/>
                <a:cs typeface="+mn-cs"/>
              </a:rPr>
              <a:t>3. The Holy Office published </a:t>
            </a:r>
            <a:r>
              <a:rPr lang="en-US" sz="1200" i="1" kern="1200" dirty="0" smtClean="0">
                <a:solidFill>
                  <a:schemeClr val="tx1"/>
                </a:solidFill>
                <a:effectLst/>
                <a:latin typeface="Verdana" pitchFamily="-108" charset="0"/>
                <a:ea typeface="+mn-ea"/>
                <a:cs typeface="+mn-cs"/>
              </a:rPr>
              <a:t>the Index of Prohibited Books</a:t>
            </a:r>
            <a:r>
              <a:rPr lang="en-US" sz="1200" kern="1200" dirty="0" smtClean="0">
                <a:solidFill>
                  <a:schemeClr val="tx1"/>
                </a:solidFill>
                <a:effectLst/>
                <a:latin typeface="Verdana" pitchFamily="-108" charset="0"/>
                <a:ea typeface="+mn-ea"/>
                <a:cs typeface="+mn-cs"/>
              </a:rPr>
              <a:t>, a catalogue of forbidden reading that included works by Christian humanists as well as by Protestants.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39</a:t>
            </a:fld>
            <a:endParaRPr lang="en-US"/>
          </a:p>
        </p:txBody>
      </p:sp>
    </p:spTree>
    <p:extLst>
      <p:ext uri="{BB962C8B-B14F-4D97-AF65-F5344CB8AC3E}">
        <p14:creationId xmlns:p14="http://schemas.microsoft.com/office/powerpoint/2010/main" val="2112572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IV. The Catholic Reformation</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Papal Reform and the Council</a:t>
            </a:r>
            <a:r>
              <a:rPr lang="en-US" sz="1000" b="1" baseline="0" dirty="0" smtClean="0">
                <a:latin typeface="Arial" panose="020B0604020202020204" pitchFamily="34" charset="0"/>
                <a:cs typeface="Arial" panose="020B0604020202020204" pitchFamily="34" charset="0"/>
              </a:rPr>
              <a:t> of Trent</a:t>
            </a:r>
          </a:p>
          <a:p>
            <a:r>
              <a:rPr lang="en-US" sz="1200" kern="1200" dirty="0" smtClean="0">
                <a:solidFill>
                  <a:schemeClr val="tx1"/>
                </a:solidFill>
                <a:effectLst/>
                <a:latin typeface="Verdana" pitchFamily="-108" charset="0"/>
                <a:ea typeface="+mn-ea"/>
                <a:cs typeface="+mn-cs"/>
              </a:rPr>
              <a:t>4</a:t>
            </a:r>
            <a:r>
              <a:rPr lang="en-US" sz="1200" kern="1200" dirty="0" smtClean="0">
                <a:solidFill>
                  <a:schemeClr val="tx1"/>
                </a:solidFill>
                <a:effectLst/>
                <a:latin typeface="Verdana" pitchFamily="-108" charset="0"/>
                <a:ea typeface="+mn-ea"/>
                <a:cs typeface="+mn-cs"/>
              </a:rPr>
              <a:t>. Pope Paul III also called a general council, which met intermittently from 1545 to 1563 at Trent, with the goals of reforming the Catholic Church and securing reconciliation with the Protestants. Reconciliation proved impossible due to the insistence of Lutheran and Protestant representatives that the Scriptures be the sole basis for the discussion; in addition, the political objectives of Charles V and France worked against reconciliation. </a:t>
            </a:r>
          </a:p>
          <a:p>
            <a:r>
              <a:rPr lang="en-US" sz="1200" kern="1200" dirty="0" smtClean="0">
                <a:solidFill>
                  <a:schemeClr val="tx1"/>
                </a:solidFill>
                <a:effectLst/>
                <a:latin typeface="Verdana" pitchFamily="-108" charset="0"/>
                <a:ea typeface="+mn-ea"/>
                <a:cs typeface="+mn-cs"/>
              </a:rPr>
              <a:t>5. The decrees of the Council of Trent reaffirmed the seven sacraments and the teaching on transubstantiation, gave equal validity to the Scriptures and to tradition as sources of religious truth and authority, and tackled disciplinary matters such as pluralism, simony, and the sale of indulgences. The council required every diocese to establish a seminary to educate and train clergy and laid great emphasis on preaching and instructing the laity, especially the uneducated. The Council of Trent stipulated that for a marriage to be valid, the marriage vows had to be made publicly before a priest and witnesses.</a:t>
            </a:r>
          </a:p>
          <a:p>
            <a:r>
              <a:rPr lang="en-US" sz="1200" kern="1200" dirty="0" smtClean="0">
                <a:solidFill>
                  <a:schemeClr val="tx1"/>
                </a:solidFill>
                <a:effectLst/>
                <a:latin typeface="Verdana" pitchFamily="-108" charset="0"/>
                <a:ea typeface="+mn-ea"/>
                <a:cs typeface="+mn-cs"/>
              </a:rPr>
              <a:t>6. The doctrinal and disciplinary legislation of Trent served as the basis for Roman Catholic faith, organization, and practice through the middle of the twentieth century.</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40</a:t>
            </a:fld>
            <a:endParaRPr lang="en-US"/>
          </a:p>
        </p:txBody>
      </p:sp>
    </p:spTree>
    <p:extLst>
      <p:ext uri="{BB962C8B-B14F-4D97-AF65-F5344CB8AC3E}">
        <p14:creationId xmlns:p14="http://schemas.microsoft.com/office/powerpoint/2010/main" val="3810749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Catholic Reformation</a:t>
            </a:r>
          </a:p>
          <a:p>
            <a:endParaRPr lang="en-US" dirty="0" smtClean="0"/>
          </a:p>
          <a:p>
            <a:r>
              <a:rPr lang="en-US" sz="1000" b="1" dirty="0" smtClean="0">
                <a:latin typeface="Arial" panose="020B0604020202020204" pitchFamily="34" charset="0"/>
                <a:cs typeface="Arial" panose="020B0604020202020204" pitchFamily="34" charset="0"/>
              </a:rPr>
              <a:t>B. New and Reformed Religious Orders</a:t>
            </a:r>
          </a:p>
          <a:p>
            <a:r>
              <a:rPr lang="en-US" sz="1200" kern="1200" dirty="0" smtClean="0">
                <a:solidFill>
                  <a:schemeClr val="tx1"/>
                </a:solidFill>
                <a:effectLst/>
                <a:latin typeface="Verdana" pitchFamily="-108" charset="0"/>
                <a:ea typeface="+mn-ea"/>
                <a:cs typeface="+mn-cs"/>
              </a:rPr>
              <a:t>1. In Spain, Teresa of Ávila (1515–1582), inspired by mystical visions, founded new convents and reformed her Carmelite order to revive stricter standards of asceticism and poverty. </a:t>
            </a:r>
          </a:p>
          <a:p>
            <a:r>
              <a:rPr lang="en-US" sz="1200" kern="1200" dirty="0" smtClean="0">
                <a:solidFill>
                  <a:schemeClr val="tx1"/>
                </a:solidFill>
                <a:effectLst/>
                <a:latin typeface="Verdana" pitchFamily="-108" charset="0"/>
                <a:ea typeface="+mn-ea"/>
                <a:cs typeface="+mn-cs"/>
              </a:rPr>
              <a:t>2. The </a:t>
            </a:r>
            <a:r>
              <a:rPr lang="en-US" sz="1200" kern="1200" dirty="0" err="1" smtClean="0">
                <a:solidFill>
                  <a:schemeClr val="tx1"/>
                </a:solidFill>
                <a:effectLst/>
                <a:latin typeface="Verdana" pitchFamily="-108" charset="0"/>
                <a:ea typeface="+mn-ea"/>
                <a:cs typeface="+mn-cs"/>
              </a:rPr>
              <a:t>Ursuline</a:t>
            </a:r>
            <a:r>
              <a:rPr lang="en-US" sz="1200" kern="1200" dirty="0" smtClean="0">
                <a:solidFill>
                  <a:schemeClr val="tx1"/>
                </a:solidFill>
                <a:effectLst/>
                <a:latin typeface="Verdana" pitchFamily="-108" charset="0"/>
                <a:ea typeface="+mn-ea"/>
                <a:cs typeface="+mn-cs"/>
              </a:rPr>
              <a:t> order of nuns, founded by Angela </a:t>
            </a:r>
            <a:r>
              <a:rPr lang="en-US" sz="1200" kern="1200" dirty="0" err="1" smtClean="0">
                <a:solidFill>
                  <a:schemeClr val="tx1"/>
                </a:solidFill>
                <a:effectLst/>
                <a:latin typeface="Verdana" pitchFamily="-108" charset="0"/>
                <a:ea typeface="+mn-ea"/>
                <a:cs typeface="+mn-cs"/>
              </a:rPr>
              <a:t>Merici</a:t>
            </a:r>
            <a:r>
              <a:rPr lang="en-US" sz="1200" kern="1200" dirty="0" smtClean="0">
                <a:solidFill>
                  <a:schemeClr val="tx1"/>
                </a:solidFill>
                <a:effectLst/>
                <a:latin typeface="Verdana" pitchFamily="-108" charset="0"/>
                <a:ea typeface="+mn-ea"/>
                <a:cs typeface="+mn-cs"/>
              </a:rPr>
              <a:t> (1474–1540), concentrated exclusively on teaching young girls, with the goal of re-Christianizing society by training future wives and mothers.</a:t>
            </a:r>
          </a:p>
          <a:p>
            <a:r>
              <a:rPr lang="en-US" sz="1200" kern="1200" dirty="0" smtClean="0">
                <a:solidFill>
                  <a:schemeClr val="tx1"/>
                </a:solidFill>
                <a:effectLst/>
                <a:latin typeface="Verdana" pitchFamily="-108" charset="0"/>
                <a:ea typeface="+mn-ea"/>
                <a:cs typeface="+mn-cs"/>
              </a:rPr>
              <a:t>3. The Society of Jesus, or Jesuits, founded by Ignatius Loyola (1491–1556) played a powerful role in strengthening Catholicism in Europe and spreading the faith around the world</a:t>
            </a:r>
            <a:r>
              <a:rPr lang="en-US" sz="1200" kern="1200" dirty="0" smtClean="0">
                <a:solidFill>
                  <a:schemeClr val="tx1"/>
                </a:solidFill>
                <a:effectLst/>
                <a:latin typeface="Verdana" pitchFamily="-108" charset="0"/>
                <a:ea typeface="+mn-ea"/>
                <a:cs typeface="+mn-cs"/>
              </a:rPr>
              <a:t>.</a:t>
            </a:r>
            <a:endParaRPr lang="en-US" sz="1200" kern="1200" dirty="0" smtClean="0">
              <a:solidFill>
                <a:schemeClr val="tx1"/>
              </a:solidFill>
              <a:effectLst/>
              <a:latin typeface="Verdana" pitchFamily="-108" charset="0"/>
              <a:ea typeface="+mn-ea"/>
              <a:cs typeface="+mn-cs"/>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43</a:t>
            </a:fld>
            <a:endParaRPr lang="en-US"/>
          </a:p>
        </p:txBody>
      </p:sp>
    </p:spTree>
    <p:extLst>
      <p:ext uri="{BB962C8B-B14F-4D97-AF65-F5344CB8AC3E}">
        <p14:creationId xmlns:p14="http://schemas.microsoft.com/office/powerpoint/2010/main" val="2116219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UcPeriod"/>
            </a:pPr>
            <a:r>
              <a:rPr lang="en-US" sz="1000" b="1" dirty="0" smtClean="0">
                <a:latin typeface="Arial" panose="020B0604020202020204" pitchFamily="34" charset="0"/>
                <a:cs typeface="Arial" panose="020B0604020202020204" pitchFamily="34" charset="0"/>
              </a:rPr>
              <a:t>The Early Reformation</a:t>
            </a:r>
          </a:p>
          <a:p>
            <a:pPr marL="285750" indent="-285750">
              <a:buAutoNum type="romanUcPeriod"/>
            </a:pPr>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The Christian Church in the Early Sixteenth</a:t>
            </a:r>
            <a:r>
              <a:rPr lang="en-US" sz="1000" b="1" baseline="0" dirty="0" smtClean="0">
                <a:latin typeface="Arial" panose="020B0604020202020204" pitchFamily="34" charset="0"/>
                <a:cs typeface="Arial" panose="020B0604020202020204" pitchFamily="34" charset="0"/>
              </a:rPr>
              <a:t> Century</a:t>
            </a:r>
          </a:p>
          <a:p>
            <a:r>
              <a:rPr lang="en-US" sz="1200" kern="1200" dirty="0" smtClean="0">
                <a:solidFill>
                  <a:schemeClr val="tx1"/>
                </a:solidFill>
                <a:effectLst/>
                <a:latin typeface="Verdana" pitchFamily="-108" charset="0"/>
                <a:ea typeface="+mn-ea"/>
                <a:cs typeface="+mn-cs"/>
              </a:rPr>
              <a:t>4</a:t>
            </a:r>
            <a:r>
              <a:rPr lang="en-US" sz="1200" kern="1200" dirty="0" smtClean="0">
                <a:solidFill>
                  <a:schemeClr val="tx1"/>
                </a:solidFill>
                <a:effectLst/>
                <a:latin typeface="Verdana" pitchFamily="-108" charset="0"/>
                <a:ea typeface="+mn-ea"/>
                <a:cs typeface="+mn-cs"/>
              </a:rPr>
              <a:t>. Many clerics held several benefices (or offices) simultaneously but seldom visited the benefices, let alone performed the attendant spiritual responsibilities. Instead, they collected revenues from the benefices and hired a poor priest to fulfill the spiritual duties of a particular local church.</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Many Italian officials held benefices in England, Spain, and Germany, provoking not only charges of absenteeism but also nationalistic resentment against the upper levels of the church hierarchy, which was increasingly viewed as foreign.</a:t>
            </a:r>
          </a:p>
          <a:p>
            <a:r>
              <a:rPr lang="en-US" sz="1200" kern="1200" dirty="0" smtClean="0">
                <a:solidFill>
                  <a:schemeClr val="tx1"/>
                </a:solidFill>
                <a:effectLst/>
                <a:latin typeface="Verdana" pitchFamily="-108" charset="0"/>
                <a:ea typeface="+mn-ea"/>
                <a:cs typeface="+mn-cs"/>
              </a:rPr>
              <a:t>5. Priests, monks, and nuns were exempt from defending the city and paying taxes, despite their large landholdings, and city governments became determined to integrate them into civic life by reducing their privileges and giving them public responsibilities.</a:t>
            </a:r>
          </a:p>
          <a:p>
            <a:r>
              <a:rPr lang="en-US" sz="1200" kern="1200" dirty="0" smtClean="0">
                <a:solidFill>
                  <a:schemeClr val="tx1"/>
                </a:solidFill>
                <a:effectLst/>
                <a:latin typeface="Verdana" pitchFamily="-108" charset="0"/>
                <a:ea typeface="+mn-ea"/>
                <a:cs typeface="+mn-cs"/>
              </a:rPr>
              <a:t>6. Urban leaders also wanted some say in appointing high church offices, rather than having them appointed by Rome, which brought city leaders into conflict with bishops and the papacy. </a:t>
            </a:r>
          </a:p>
          <a:p>
            <a:endParaRPr lang="en-US" sz="1200" kern="1200" dirty="0" smtClean="0">
              <a:solidFill>
                <a:schemeClr val="tx1"/>
              </a:solidFill>
              <a:effectLst/>
              <a:latin typeface="Verdana" pitchFamily="-108" charset="0"/>
              <a:ea typeface="+mn-ea"/>
              <a:cs typeface="+mn-cs"/>
            </a:endParaRP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a:t>
            </a:fld>
            <a:endParaRPr lang="en-US"/>
          </a:p>
        </p:txBody>
      </p:sp>
    </p:spTree>
    <p:extLst>
      <p:ext uri="{BB962C8B-B14F-4D97-AF65-F5344CB8AC3E}">
        <p14:creationId xmlns:p14="http://schemas.microsoft.com/office/powerpoint/2010/main" val="33170759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Catholic Reformation</a:t>
            </a:r>
          </a:p>
          <a:p>
            <a:endParaRPr lang="en-US" dirty="0" smtClean="0"/>
          </a:p>
          <a:p>
            <a:r>
              <a:rPr lang="en-US" sz="1000" b="1" dirty="0" smtClean="0">
                <a:latin typeface="Arial" panose="020B0604020202020204" pitchFamily="34" charset="0"/>
                <a:cs typeface="Arial" panose="020B0604020202020204" pitchFamily="34" charset="0"/>
              </a:rPr>
              <a:t>B. New and Reformed Religious Orders</a:t>
            </a:r>
          </a:p>
          <a:p>
            <a:r>
              <a:rPr lang="en-US" sz="1200" kern="1200" dirty="0" smtClean="0">
                <a:solidFill>
                  <a:schemeClr val="tx1"/>
                </a:solidFill>
                <a:effectLst/>
                <a:latin typeface="Verdana" pitchFamily="-108" charset="0"/>
                <a:ea typeface="+mn-ea"/>
                <a:cs typeface="+mn-cs"/>
              </a:rPr>
              <a:t>4</a:t>
            </a:r>
            <a:r>
              <a:rPr lang="en-US" sz="1200" kern="1200" dirty="0" smtClean="0">
                <a:solidFill>
                  <a:schemeClr val="tx1"/>
                </a:solidFill>
                <a:effectLst/>
                <a:latin typeface="Verdana" pitchFamily="-108" charset="0"/>
                <a:ea typeface="+mn-ea"/>
                <a:cs typeface="+mn-cs"/>
              </a:rPr>
              <a:t>. After being wounded in battle, Loyola spent a year in seclusion, prayer, and asceticism gaining insights that went into his great classic</a:t>
            </a:r>
            <a:r>
              <a:rPr lang="en-US" sz="1200" i="1" kern="1200" dirty="0" smtClean="0">
                <a:solidFill>
                  <a:schemeClr val="tx1"/>
                </a:solidFill>
                <a:effectLst/>
                <a:latin typeface="Verdana" pitchFamily="-108" charset="0"/>
                <a:ea typeface="+mn-ea"/>
                <a:cs typeface="+mn-cs"/>
              </a:rPr>
              <a:t>, Spiritual Exercises</a:t>
            </a:r>
            <a:r>
              <a:rPr lang="en-US" sz="1200" kern="1200" dirty="0" smtClean="0">
                <a:solidFill>
                  <a:schemeClr val="tx1"/>
                </a:solidFill>
                <a:effectLst/>
                <a:latin typeface="Verdana" pitchFamily="-108" charset="0"/>
                <a:ea typeface="+mn-ea"/>
                <a:cs typeface="+mn-cs"/>
              </a:rPr>
              <a:t> (1548), a training program of structured meditation designed to allow one to meld one’s will with God’s. </a:t>
            </a:r>
          </a:p>
          <a:p>
            <a:r>
              <a:rPr lang="en-US" sz="1200" kern="1200" dirty="0" smtClean="0">
                <a:solidFill>
                  <a:schemeClr val="tx1"/>
                </a:solidFill>
                <a:effectLst/>
                <a:latin typeface="Verdana" pitchFamily="-108" charset="0"/>
                <a:ea typeface="+mn-ea"/>
                <a:cs typeface="+mn-cs"/>
              </a:rPr>
              <a:t>5. The Society of Jesus developed into a highly centralized, tightly knit organization that vowed special obedience to the pope. With flexibility and the willingness to respond to the needs of time and circumstance, the Jesuits achieved phenomenal success, carrying Christianity to India and Japan before 1550 and to Brazil, North America, and the Congo in the seventeenth century.</a:t>
            </a:r>
          </a:p>
          <a:p>
            <a:r>
              <a:rPr lang="en-US" sz="1200" kern="1200" dirty="0" smtClean="0">
                <a:solidFill>
                  <a:schemeClr val="tx1"/>
                </a:solidFill>
                <a:effectLst/>
                <a:latin typeface="Verdana" pitchFamily="-108" charset="0"/>
                <a:ea typeface="+mn-ea"/>
                <a:cs typeface="+mn-cs"/>
              </a:rPr>
              <a:t>6. Jesuits adopted the humanist curricula and methods, educating the sons of the nobility as well as the poor, and also exerted great political influence in their role as confessors and spiritual directors to kings.</a:t>
            </a:r>
          </a:p>
          <a:p>
            <a:endParaRPr lang="en-US" sz="1200" kern="1200" dirty="0" smtClean="0">
              <a:solidFill>
                <a:schemeClr val="tx1"/>
              </a:solidFill>
              <a:effectLst/>
              <a:latin typeface="Verdana" pitchFamily="-108" charset="0"/>
              <a:ea typeface="+mn-ea"/>
              <a:cs typeface="+mn-cs"/>
            </a:endParaRP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44</a:t>
            </a:fld>
            <a:endParaRPr lang="en-US"/>
          </a:p>
        </p:txBody>
      </p:sp>
    </p:spTree>
    <p:extLst>
      <p:ext uri="{BB962C8B-B14F-4D97-AF65-F5344CB8AC3E}">
        <p14:creationId xmlns:p14="http://schemas.microsoft.com/office/powerpoint/2010/main" val="35729278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V.</a:t>
            </a:r>
            <a:r>
              <a:rPr lang="en-US" sz="1000" b="1" baseline="0" dirty="0" smtClean="0">
                <a:latin typeface="Arial" panose="020B0604020202020204" pitchFamily="34" charset="0"/>
                <a:cs typeface="Arial" panose="020B0604020202020204" pitchFamily="34" charset="0"/>
              </a:rPr>
              <a:t> Religious Violence</a:t>
            </a:r>
          </a:p>
          <a:p>
            <a:endParaRPr lang="en-US" sz="1000" b="1" baseline="0" dirty="0" smtClean="0">
              <a:latin typeface="Arial" panose="020B0604020202020204" pitchFamily="34" charset="0"/>
              <a:cs typeface="Arial" panose="020B0604020202020204" pitchFamily="34" charset="0"/>
            </a:endParaRPr>
          </a:p>
          <a:p>
            <a:pPr marL="228600" indent="-228600">
              <a:buAutoNum type="alphaUcPeriod"/>
            </a:pPr>
            <a:r>
              <a:rPr lang="en-US" sz="1000" b="1" baseline="0" dirty="0" smtClean="0">
                <a:latin typeface="Arial" panose="020B0604020202020204" pitchFamily="34" charset="0"/>
                <a:cs typeface="Arial" panose="020B0604020202020204" pitchFamily="34" charset="0"/>
              </a:rPr>
              <a:t>French Religious Wars</a:t>
            </a:r>
          </a:p>
          <a:p>
            <a:r>
              <a:rPr lang="en-US" sz="1200" kern="1200" dirty="0" smtClean="0">
                <a:solidFill>
                  <a:schemeClr val="tx1"/>
                </a:solidFill>
                <a:effectLst/>
                <a:latin typeface="Verdana" pitchFamily="-108" charset="0"/>
                <a:ea typeface="+mn-ea"/>
                <a:cs typeface="+mn-cs"/>
              </a:rPr>
              <a:t>1. In 1559 France and Spain signed the Treaty of </a:t>
            </a:r>
            <a:r>
              <a:rPr lang="en-US" sz="1200" kern="1200" dirty="0" err="1" smtClean="0">
                <a:solidFill>
                  <a:schemeClr val="tx1"/>
                </a:solidFill>
                <a:effectLst/>
                <a:latin typeface="Verdana" pitchFamily="-108" charset="0"/>
                <a:ea typeface="+mn-ea"/>
                <a:cs typeface="+mn-cs"/>
              </a:rPr>
              <a:t>Cateau-Cambrésis</a:t>
            </a:r>
            <a:r>
              <a:rPr lang="en-US" sz="1200" kern="1200" dirty="0" smtClean="0">
                <a:solidFill>
                  <a:schemeClr val="tx1"/>
                </a:solidFill>
                <a:effectLst/>
                <a:latin typeface="Verdana" pitchFamily="-108" charset="0"/>
                <a:ea typeface="+mn-ea"/>
                <a:cs typeface="+mn-cs"/>
              </a:rPr>
              <a:t>, which ended the long conflict known as the Habsburg-Valois wars. </a:t>
            </a:r>
          </a:p>
          <a:p>
            <a:r>
              <a:rPr lang="en-US" sz="1200" kern="1200" dirty="0" smtClean="0">
                <a:solidFill>
                  <a:schemeClr val="tx1"/>
                </a:solidFill>
                <a:effectLst/>
                <a:latin typeface="Verdana" pitchFamily="-108" charset="0"/>
                <a:ea typeface="+mn-ea"/>
                <a:cs typeface="+mn-cs"/>
              </a:rPr>
              <a:t>2. In a treaty with the papacy known as the Concordat of Bologna, King Francis I (r. 1515–1547) secured for the French crown the right to appoint all French bishops and abbots, ensuring a rich supplement of money and offices.</a:t>
            </a:r>
          </a:p>
          <a:p>
            <a:r>
              <a:rPr lang="en-US" sz="1200" kern="1200" dirty="0" smtClean="0">
                <a:solidFill>
                  <a:schemeClr val="tx1"/>
                </a:solidFill>
                <a:effectLst/>
                <a:latin typeface="Verdana" pitchFamily="-108" charset="0"/>
                <a:ea typeface="+mn-ea"/>
                <a:cs typeface="+mn-cs"/>
              </a:rPr>
              <a:t>3. Calvinism drew converts from among reform-minded members of the Catholic clergy, industrious city dwellers, and artisan groups.</a:t>
            </a:r>
          </a:p>
          <a:p>
            <a:r>
              <a:rPr lang="en-US" sz="1200" kern="1200" dirty="0" smtClean="0">
                <a:solidFill>
                  <a:schemeClr val="tx1"/>
                </a:solidFill>
                <a:effectLst/>
                <a:latin typeface="Verdana" pitchFamily="-108" charset="0"/>
                <a:ea typeface="+mn-ea"/>
                <a:cs typeface="+mn-cs"/>
              </a:rPr>
              <a:t>4. The number of French Calvinists (called Huguenots), most of whom lived in major cities, grew to perhaps one-tenth of the French population after the death of Henry II (r. 1547–1559).</a:t>
            </a:r>
          </a:p>
          <a:p>
            <a:r>
              <a:rPr lang="en-US" sz="1200" kern="1200" dirty="0" smtClean="0">
                <a:solidFill>
                  <a:schemeClr val="tx1"/>
                </a:solidFill>
                <a:effectLst/>
                <a:latin typeface="Verdana" pitchFamily="-108" charset="0"/>
                <a:ea typeface="+mn-ea"/>
                <a:cs typeface="+mn-cs"/>
              </a:rPr>
              <a:t>5. Armed clashes between Catholic royalist lords and Calvinist antimonarchical lords, each believing that the others’ books, services, and ministers polluted the community, occurred in many parts of France, often incited by preachers or triggered by religious ceremonies.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46</a:t>
            </a:fld>
            <a:endParaRPr lang="en-US"/>
          </a:p>
        </p:txBody>
      </p:sp>
    </p:spTree>
    <p:extLst>
      <p:ext uri="{BB962C8B-B14F-4D97-AF65-F5344CB8AC3E}">
        <p14:creationId xmlns:p14="http://schemas.microsoft.com/office/powerpoint/2010/main" val="4196431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Religious Violence</a:t>
            </a:r>
          </a:p>
          <a:p>
            <a:pPr marL="228600" marR="0" lvl="0" indent="-228600" algn="l" defTabSz="914400" rtl="0" eaLnBrk="1" fontAlgn="base" latinLnBrk="0" hangingPunct="1">
              <a:lnSpc>
                <a:spcPct val="100000"/>
              </a:lnSpc>
              <a:spcBef>
                <a:spcPct val="30000"/>
              </a:spcBef>
              <a:spcAft>
                <a:spcPct val="0"/>
              </a:spcAft>
              <a:buClrTx/>
              <a:buSzTx/>
              <a:buFontTx/>
              <a:buAutoNum type="alpha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French </a:t>
            </a: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Religious Wars</a:t>
            </a:r>
          </a:p>
          <a:p>
            <a:r>
              <a:rPr lang="en-US" sz="1200" kern="1200" dirty="0" smtClean="0">
                <a:solidFill>
                  <a:schemeClr val="tx1"/>
                </a:solidFill>
                <a:effectLst/>
                <a:latin typeface="Verdana" pitchFamily="-108" charset="0"/>
                <a:ea typeface="+mn-ea"/>
                <a:cs typeface="+mn-cs"/>
              </a:rPr>
              <a:t>6. The marriage ceremony of the king’s sister Margaret of Valois to the Protestant Henry of Navarre was intended to help reconcile Catholics and Huguenots, but it actually sparked the Saint Bartholomew’s Day Massacre on August 24, 1572, in which Huguenot wedding guests and other Protestants were killed.</a:t>
            </a:r>
          </a:p>
          <a:p>
            <a:r>
              <a:rPr lang="en-US" sz="1200" kern="1200" dirty="0" smtClean="0">
                <a:solidFill>
                  <a:schemeClr val="tx1"/>
                </a:solidFill>
                <a:effectLst/>
                <a:latin typeface="Verdana" pitchFamily="-108" charset="0"/>
                <a:ea typeface="+mn-ea"/>
                <a:cs typeface="+mn-cs"/>
              </a:rPr>
              <a:t>7. Religious violence spread to the provinces, where thousands were killed by mobs, and led to a civil war that dragged on for fifteen years. </a:t>
            </a:r>
          </a:p>
          <a:p>
            <a:r>
              <a:rPr lang="en-US" sz="1200" kern="1200" dirty="0" smtClean="0">
                <a:solidFill>
                  <a:schemeClr val="tx1"/>
                </a:solidFill>
                <a:effectLst/>
                <a:latin typeface="Verdana" pitchFamily="-108" charset="0"/>
                <a:ea typeface="+mn-ea"/>
                <a:cs typeface="+mn-cs"/>
              </a:rPr>
              <a:t>8. Agriculture in many areas was destroyed; commercial life declined severely; and starvation and death haunted the land.</a:t>
            </a:r>
          </a:p>
          <a:p>
            <a:r>
              <a:rPr lang="en-US" sz="1200" kern="1200" dirty="0" smtClean="0">
                <a:solidFill>
                  <a:schemeClr val="tx1"/>
                </a:solidFill>
                <a:effectLst/>
                <a:latin typeface="Verdana" pitchFamily="-108" charset="0"/>
                <a:ea typeface="+mn-ea"/>
                <a:cs typeface="+mn-cs"/>
              </a:rPr>
              <a:t>9. A small group of moderates of both faiths, called </a:t>
            </a:r>
            <a:r>
              <a:rPr lang="en-US" sz="1200" kern="1200" dirty="0" err="1" smtClean="0">
                <a:solidFill>
                  <a:schemeClr val="tx1"/>
                </a:solidFill>
                <a:effectLst/>
                <a:latin typeface="Verdana" pitchFamily="-108" charset="0"/>
                <a:ea typeface="+mn-ea"/>
                <a:cs typeface="+mn-cs"/>
              </a:rPr>
              <a:t>politiques</a:t>
            </a:r>
            <a:r>
              <a:rPr lang="en-US" sz="1200" kern="1200" dirty="0" smtClean="0">
                <a:solidFill>
                  <a:schemeClr val="tx1"/>
                </a:solidFill>
                <a:effectLst/>
                <a:latin typeface="Verdana" pitchFamily="-108" charset="0"/>
                <a:ea typeface="+mn-ea"/>
                <a:cs typeface="+mn-cs"/>
              </a:rPr>
              <a:t>, believed that only the restoration of strong monarchy could reverse the trend toward collapse and favored accepting the Huguenots as an officially recognized group.</a:t>
            </a:r>
          </a:p>
          <a:p>
            <a:r>
              <a:rPr lang="en-US" sz="1200" kern="1200" dirty="0" smtClean="0">
                <a:solidFill>
                  <a:schemeClr val="tx1"/>
                </a:solidFill>
                <a:effectLst/>
                <a:latin typeface="Verdana" pitchFamily="-108" charset="0"/>
                <a:ea typeface="+mn-ea"/>
                <a:cs typeface="+mn-cs"/>
              </a:rPr>
              <a:t>10. One of those </a:t>
            </a:r>
            <a:r>
              <a:rPr lang="en-US" sz="1200" kern="1200" dirty="0" err="1" smtClean="0">
                <a:solidFill>
                  <a:schemeClr val="tx1"/>
                </a:solidFill>
                <a:effectLst/>
                <a:latin typeface="Verdana" pitchFamily="-108" charset="0"/>
                <a:ea typeface="+mn-ea"/>
                <a:cs typeface="+mn-cs"/>
              </a:rPr>
              <a:t>politiques</a:t>
            </a:r>
            <a:r>
              <a:rPr lang="en-US" sz="1200" kern="1200" dirty="0" smtClean="0">
                <a:solidFill>
                  <a:schemeClr val="tx1"/>
                </a:solidFill>
                <a:effectLst/>
                <a:latin typeface="Verdana" pitchFamily="-108" charset="0"/>
                <a:ea typeface="+mn-ea"/>
                <a:cs typeface="+mn-cs"/>
              </a:rPr>
              <a:t>, Henry of Navarre, became Henry IV (r. 1589–1610) and converted to Catholicism.</a:t>
            </a:r>
          </a:p>
          <a:p>
            <a:r>
              <a:rPr lang="en-US" sz="1200" kern="1200" dirty="0" smtClean="0">
                <a:solidFill>
                  <a:schemeClr val="tx1"/>
                </a:solidFill>
                <a:effectLst/>
                <a:latin typeface="Verdana" pitchFamily="-108" charset="0"/>
                <a:ea typeface="+mn-ea"/>
                <a:cs typeface="+mn-cs"/>
              </a:rPr>
              <a:t>11. In 1598 Henry IV issued the Edict of Nantes, which granted liberty of conscience and public worship to Huguenots in 150 fortified towns and prepared the way for French absolutism by helping to restore internal peace in France.</a:t>
            </a:r>
          </a:p>
          <a:p>
            <a:endParaRPr lang="en-US" dirty="0" smtClean="0"/>
          </a:p>
          <a:p>
            <a:endParaRPr lang="en-US" sz="1200" kern="1200" dirty="0" smtClean="0">
              <a:solidFill>
                <a:schemeClr val="tx1"/>
              </a:solidFill>
              <a:effectLst/>
              <a:latin typeface="Verdana" pitchFamily="-108" charset="0"/>
              <a:ea typeface="+mn-ea"/>
              <a:cs typeface="+mn-cs"/>
            </a:endParaRP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47</a:t>
            </a:fld>
            <a:endParaRPr lang="en-US"/>
          </a:p>
        </p:txBody>
      </p:sp>
    </p:spTree>
    <p:extLst>
      <p:ext uri="{BB962C8B-B14F-4D97-AF65-F5344CB8AC3E}">
        <p14:creationId xmlns:p14="http://schemas.microsoft.com/office/powerpoint/2010/main" val="22260862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Religious Violence</a:t>
            </a:r>
          </a:p>
          <a:p>
            <a:r>
              <a:rPr lang="en-US" sz="1000" b="1" dirty="0" smtClean="0">
                <a:latin typeface="Arial" panose="020B0604020202020204" pitchFamily="34" charset="0"/>
                <a:cs typeface="Arial" panose="020B0604020202020204" pitchFamily="34" charset="0"/>
              </a:rPr>
              <a:t>B</a:t>
            </a:r>
            <a:r>
              <a:rPr lang="en-US" sz="1000" b="1" dirty="0" smtClean="0">
                <a:latin typeface="Arial" panose="020B0604020202020204" pitchFamily="34" charset="0"/>
                <a:cs typeface="Arial" panose="020B0604020202020204" pitchFamily="34" charset="0"/>
              </a:rPr>
              <a:t>. The Netherlands Under Charles V</a:t>
            </a:r>
          </a:p>
          <a:p>
            <a:r>
              <a:rPr lang="en-US" sz="1050" kern="1200" dirty="0" smtClean="0">
                <a:solidFill>
                  <a:schemeClr val="tx1"/>
                </a:solidFill>
                <a:effectLst/>
              </a:rPr>
              <a:t>1. Calvinism’s intellectual seriousness, moral gravity, and emphasis on any form of labor well done appealed to urban merchants, financiers, and artisans, but Calvinism also tended to encourage opposition to political authorities that were judged to be ungodly.</a:t>
            </a:r>
          </a:p>
          <a:p>
            <a:r>
              <a:rPr lang="en-US" sz="1050" kern="1200" dirty="0" smtClean="0">
                <a:solidFill>
                  <a:schemeClr val="tx1"/>
                </a:solidFill>
                <a:effectLst/>
              </a:rPr>
              <a:t>2. Spanish authorities attempted to suppress Calvinist worship and raised taxes in the 1560s, which caused rioting and the destruction of thirty Catholic churches in Antwerp.</a:t>
            </a:r>
          </a:p>
          <a:p>
            <a:r>
              <a:rPr lang="en-US" sz="1050" kern="1200" dirty="0" smtClean="0">
                <a:solidFill>
                  <a:schemeClr val="tx1"/>
                </a:solidFill>
                <a:effectLst/>
              </a:rPr>
              <a:t>3. Philip II, who assumed power over the Netherlands after the abdication of Charles V, sent twenty thousand Spanish troops under the duke of Alva, who opened his own tribunal, the “Council of Blood,” and executed fifteen hundred men in 1568.</a:t>
            </a:r>
          </a:p>
          <a:p>
            <a:r>
              <a:rPr lang="en-US" sz="1050" kern="1200" dirty="0" smtClean="0">
                <a:solidFill>
                  <a:schemeClr val="tx1"/>
                </a:solidFill>
                <a:effectLst/>
              </a:rPr>
              <a:t>4. Between 1568 and 1578, civil war raged in the Netherlands between Catholics and Protestants and between the seventeen provinces and Spain.</a:t>
            </a:r>
          </a:p>
          <a:p>
            <a:r>
              <a:rPr lang="en-US" sz="1050" kern="1200" dirty="0" smtClean="0">
                <a:solidFill>
                  <a:schemeClr val="tx1"/>
                </a:solidFill>
                <a:effectLst/>
              </a:rPr>
              <a:t>5. Eventually the ten southern provinces, the Spanish Netherlands (the future Belgium), came under the control of the Spanish Habsburg forces.</a:t>
            </a:r>
          </a:p>
          <a:p>
            <a:r>
              <a:rPr lang="en-US" sz="1050" kern="1200" dirty="0" smtClean="0">
                <a:solidFill>
                  <a:schemeClr val="tx1"/>
                </a:solidFill>
                <a:effectLst/>
              </a:rPr>
              <a:t>6. The seven northern provinces, led by Holland, formed the Union of Utrecht and in 1581 declared their independence from Spain; the north was Protestant, and the south remained Catholic.</a:t>
            </a:r>
          </a:p>
          <a:p>
            <a:r>
              <a:rPr lang="en-US" sz="1050" kern="1200" dirty="0" smtClean="0">
                <a:solidFill>
                  <a:schemeClr val="tx1"/>
                </a:solidFill>
                <a:effectLst/>
              </a:rPr>
              <a:t>7. Hostilities did not end until 1609 when Spain agreed to a truce that recognized the independence of the United Provinces.</a:t>
            </a:r>
            <a:endParaRPr lang="en-US" sz="1050" dirty="0" smtClean="0"/>
          </a:p>
          <a:p>
            <a:endParaRPr lang="en-US" sz="1050" kern="1200" dirty="0" smtClean="0">
              <a:solidFill>
                <a:schemeClr val="tx1"/>
              </a:solidFill>
              <a:effectLst/>
            </a:endParaRPr>
          </a:p>
          <a:p>
            <a:endParaRPr lang="en-US" sz="8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48</a:t>
            </a:fld>
            <a:endParaRPr lang="en-US"/>
          </a:p>
        </p:txBody>
      </p:sp>
    </p:spTree>
    <p:extLst>
      <p:ext uri="{BB962C8B-B14F-4D97-AF65-F5344CB8AC3E}">
        <p14:creationId xmlns:p14="http://schemas.microsoft.com/office/powerpoint/2010/main" val="26381178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49</a:t>
            </a:fld>
            <a:endParaRPr lang="en-US"/>
          </a:p>
        </p:txBody>
      </p:sp>
    </p:spTree>
    <p:extLst>
      <p:ext uri="{BB962C8B-B14F-4D97-AF65-F5344CB8AC3E}">
        <p14:creationId xmlns:p14="http://schemas.microsoft.com/office/powerpoint/2010/main" val="24005552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50</a:t>
            </a:fld>
            <a:endParaRPr lang="en-US"/>
          </a:p>
        </p:txBody>
      </p:sp>
    </p:spTree>
    <p:extLst>
      <p:ext uri="{BB962C8B-B14F-4D97-AF65-F5344CB8AC3E}">
        <p14:creationId xmlns:p14="http://schemas.microsoft.com/office/powerpoint/2010/main" val="17471242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Religious Violence</a:t>
            </a:r>
          </a:p>
          <a:p>
            <a:r>
              <a:rPr lang="en-US" sz="1000" b="1" dirty="0" smtClean="0">
                <a:latin typeface="Arial" panose="020B0604020202020204" pitchFamily="34" charset="0"/>
                <a:cs typeface="Arial" panose="020B0604020202020204" pitchFamily="34" charset="0"/>
              </a:rPr>
              <a:t>C</a:t>
            </a:r>
            <a:r>
              <a:rPr lang="en-US" sz="1000" b="1" dirty="0" smtClean="0">
                <a:latin typeface="Arial" panose="020B0604020202020204" pitchFamily="34" charset="0"/>
                <a:cs typeface="Arial" panose="020B0604020202020204" pitchFamily="34" charset="0"/>
              </a:rPr>
              <a:t>. The Great European Witch-Hunt</a:t>
            </a:r>
          </a:p>
          <a:p>
            <a:r>
              <a:rPr lang="en-US" sz="1100" kern="1200" dirty="0" smtClean="0">
                <a:solidFill>
                  <a:schemeClr val="tx1"/>
                </a:solidFill>
                <a:effectLst/>
                <a:latin typeface="Verdana" pitchFamily="-108" charset="0"/>
                <a:ea typeface="+mn-ea"/>
                <a:cs typeface="+mn-cs"/>
              </a:rPr>
              <a:t>1. Increasing persecution for witchcraft actually began before the Reformation in the 1480s, but it became especially common about 1560, and the mania continued until roughly 1660.</a:t>
            </a:r>
          </a:p>
          <a:p>
            <a:r>
              <a:rPr lang="en-US" sz="1100" kern="1200" dirty="0" smtClean="0">
                <a:solidFill>
                  <a:schemeClr val="tx1"/>
                </a:solidFill>
                <a:effectLst/>
                <a:latin typeface="Verdana" pitchFamily="-108" charset="0"/>
                <a:ea typeface="+mn-ea"/>
                <a:cs typeface="+mn-cs"/>
              </a:rPr>
              <a:t>2. In the later Middle Ages, witches were no longer understood simply as people who used magical power to get what they wanted, but rather as people used by the Devil to do what he wanted. Witches were thought to engage in sexual orgies with the Devil, fly in the night to </a:t>
            </a:r>
            <a:r>
              <a:rPr lang="en-US" sz="1100" kern="1200" dirty="0" err="1" smtClean="0">
                <a:solidFill>
                  <a:schemeClr val="tx1"/>
                </a:solidFill>
                <a:effectLst/>
                <a:latin typeface="Verdana" pitchFamily="-108" charset="0"/>
                <a:ea typeface="+mn-ea"/>
                <a:cs typeface="+mn-cs"/>
              </a:rPr>
              <a:t>sabbats</a:t>
            </a:r>
            <a:r>
              <a:rPr lang="en-US" sz="1100" kern="1200" dirty="0" smtClean="0">
                <a:solidFill>
                  <a:schemeClr val="tx1"/>
                </a:solidFill>
                <a:effectLst/>
                <a:latin typeface="Verdana" pitchFamily="-108" charset="0"/>
                <a:ea typeface="+mn-ea"/>
                <a:cs typeface="+mn-cs"/>
              </a:rPr>
              <a:t>, and steal communion wafers and unbaptized babies for use in their rituals; some claimed that witches were organized in an international conspiracy to overthrow Christianity.</a:t>
            </a:r>
          </a:p>
          <a:p>
            <a:r>
              <a:rPr lang="en-US" sz="1100" kern="1200" dirty="0" smtClean="0">
                <a:solidFill>
                  <a:schemeClr val="tx1"/>
                </a:solidFill>
                <a:effectLst/>
                <a:latin typeface="Verdana" pitchFamily="-108" charset="0"/>
                <a:ea typeface="+mn-ea"/>
                <a:cs typeface="+mn-cs"/>
              </a:rPr>
              <a:t>3. Scholars estimate that during the sixteenth and seventeenth centuries, somewhere between 100,000 and 200,000 people were officially tried for witchcraft and between 40,000 and 60,000 were executed; 75 to 85 percent of those tried and executed were women.</a:t>
            </a:r>
          </a:p>
          <a:p>
            <a:r>
              <a:rPr lang="en-US" sz="1100" kern="1200" dirty="0" smtClean="0">
                <a:solidFill>
                  <a:schemeClr val="tx1"/>
                </a:solidFill>
                <a:effectLst/>
                <a:latin typeface="Verdana" pitchFamily="-108" charset="0"/>
                <a:ea typeface="+mn-ea"/>
                <a:cs typeface="+mn-cs"/>
              </a:rPr>
              <a:t>4. Ideas about women shaped the witch-hunts: misogyny and beliefs that women were weak and possessed a powerful sexual drive led many to believe that women would more likely give in to the Devil. In both classical and Christian traditions, women were associated with nature, disorder, and the body, all of which were linked with the demonic.</a:t>
            </a:r>
          </a:p>
        </p:txBody>
      </p:sp>
      <p:sp>
        <p:nvSpPr>
          <p:cNvPr id="4" name="Slide Number Placeholder 3"/>
          <p:cNvSpPr>
            <a:spLocks noGrp="1"/>
          </p:cNvSpPr>
          <p:nvPr>
            <p:ph type="sldNum" sz="quarter" idx="10"/>
          </p:nvPr>
        </p:nvSpPr>
        <p:spPr/>
        <p:txBody>
          <a:bodyPr/>
          <a:lstStyle/>
          <a:p>
            <a:fld id="{55039406-2230-E743-A235-4F4937F475B6}" type="slidenum">
              <a:rPr lang="en-US" smtClean="0"/>
              <a:pPr/>
              <a:t>51</a:t>
            </a:fld>
            <a:endParaRPr lang="en-US"/>
          </a:p>
        </p:txBody>
      </p:sp>
    </p:spTree>
    <p:extLst>
      <p:ext uri="{BB962C8B-B14F-4D97-AF65-F5344CB8AC3E}">
        <p14:creationId xmlns:p14="http://schemas.microsoft.com/office/powerpoint/2010/main" val="6577261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Religious Violence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a:t>
            </a: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The Great European Witch-Hunt</a:t>
            </a:r>
          </a:p>
          <a:p>
            <a:r>
              <a:rPr lang="en-US" sz="1050" kern="1200" dirty="0" smtClean="0">
                <a:solidFill>
                  <a:schemeClr val="tx1"/>
                </a:solidFill>
                <a:effectLst/>
              </a:rPr>
              <a:t>5. Legal changes from an accusatorial legal procedure to an inquisitorial procedure in which legal authorities rather than individuals actually brought the charges made people much more willing to accuse others. Inquisitorial procedure involved intense questioning of the suspect, often with torture.</a:t>
            </a:r>
          </a:p>
          <a:p>
            <a:r>
              <a:rPr lang="en-US" sz="1050" kern="1200" dirty="0" smtClean="0">
                <a:solidFill>
                  <a:schemeClr val="tx1"/>
                </a:solidFill>
                <a:effectLst/>
              </a:rPr>
              <a:t>6. </a:t>
            </a:r>
            <a:r>
              <a:rPr lang="en-US" sz="1050" kern="1200" dirty="0" smtClean="0">
                <a:solidFill>
                  <a:schemeClr val="tx1"/>
                </a:solidFill>
                <a:effectLst/>
              </a:rPr>
              <a:t>Women </a:t>
            </a:r>
            <a:r>
              <a:rPr lang="en-US" sz="1050" kern="1200" dirty="0" smtClean="0">
                <a:solidFill>
                  <a:schemeClr val="tx1"/>
                </a:solidFill>
                <a:effectLst/>
              </a:rPr>
              <a:t>number prominently among accusers and witnesses, as well as among those accused, because the actions witches were accused of were generally part of women’s sphere; a woman who confronted other women who deviated from social norms secured her good standing.</a:t>
            </a:r>
          </a:p>
          <a:p>
            <a:r>
              <a:rPr lang="en-US" sz="1050" kern="1200" dirty="0" smtClean="0">
                <a:solidFill>
                  <a:schemeClr val="tx1"/>
                </a:solidFill>
                <a:effectLst/>
              </a:rPr>
              <a:t>7. Once a charge was made, the suspect was brought in for questioning, and confession was generally followed by execution. Although detailed records of witch trials survive, they cannot tell us whether the accused actually practiced witchcraft or whether they believed they were witches. </a:t>
            </a:r>
          </a:p>
          <a:p>
            <a:r>
              <a:rPr lang="en-US" sz="1050" kern="1200" dirty="0" smtClean="0">
                <a:solidFill>
                  <a:schemeClr val="tx1"/>
                </a:solidFill>
                <a:effectLst/>
              </a:rPr>
              <a:t>8. Larger witch-hunts, or witch panics, often occurred after some type of climatic disaster and were most common in the Holy Roman Empire, Switzerland, and parts of France, where small political units jealous of each other and divided by religion were governed by rulers who saw the persecution of witches as a way to demonstrate piety and concern for order</a:t>
            </a:r>
            <a:r>
              <a:rPr lang="en-US" sz="1050" kern="1200" dirty="0" smtClean="0">
                <a:solidFill>
                  <a:schemeClr val="tx1"/>
                </a:solidFill>
                <a:effectLst/>
              </a:rPr>
              <a:t>. </a:t>
            </a:r>
            <a:endParaRPr lang="en-US" sz="1050" kern="1200" dirty="0" smtClean="0">
              <a:solidFill>
                <a:schemeClr val="tx1"/>
              </a:solidFill>
              <a:effectLst/>
            </a:endParaRPr>
          </a:p>
          <a:p>
            <a:r>
              <a:rPr lang="en-US" sz="1050" kern="1200" dirty="0" smtClean="0">
                <a:solidFill>
                  <a:schemeClr val="tx1"/>
                </a:solidFill>
                <a:effectLst/>
              </a:rPr>
              <a:t>9. New ideas about science and reason in the seventeenth century brought doubts about whether witches could make pacts with the </a:t>
            </a:r>
            <a:r>
              <a:rPr lang="en-US" sz="1050" kern="1200" dirty="0" smtClean="0">
                <a:solidFill>
                  <a:schemeClr val="tx1"/>
                </a:solidFill>
                <a:effectLst/>
              </a:rPr>
              <a:t>Devil</a:t>
            </a:r>
            <a:r>
              <a:rPr lang="en-US" sz="1050" dirty="0"/>
              <a:t>.</a:t>
            </a:r>
            <a:endParaRPr lang="en-US" sz="1050" dirty="0"/>
          </a:p>
        </p:txBody>
      </p:sp>
      <p:sp>
        <p:nvSpPr>
          <p:cNvPr id="4" name="Slide Number Placeholder 3"/>
          <p:cNvSpPr>
            <a:spLocks noGrp="1"/>
          </p:cNvSpPr>
          <p:nvPr>
            <p:ph type="sldNum" sz="quarter" idx="10"/>
          </p:nvPr>
        </p:nvSpPr>
        <p:spPr/>
        <p:txBody>
          <a:bodyPr/>
          <a:lstStyle/>
          <a:p>
            <a:fld id="{55039406-2230-E743-A235-4F4937F475B6}" type="slidenum">
              <a:rPr lang="en-US" smtClean="0"/>
              <a:pPr/>
              <a:t>52</a:t>
            </a:fld>
            <a:endParaRPr lang="en-US"/>
          </a:p>
        </p:txBody>
      </p:sp>
    </p:spTree>
    <p:extLst>
      <p:ext uri="{BB962C8B-B14F-4D97-AF65-F5344CB8AC3E}">
        <p14:creationId xmlns:p14="http://schemas.microsoft.com/office/powerpoint/2010/main" val="32620056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53</a:t>
            </a:fld>
            <a:endParaRPr lang="en-US"/>
          </a:p>
        </p:txBody>
      </p:sp>
    </p:spTree>
    <p:extLst>
      <p:ext uri="{BB962C8B-B14F-4D97-AF65-F5344CB8AC3E}">
        <p14:creationId xmlns:p14="http://schemas.microsoft.com/office/powerpoint/2010/main" val="244425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Early Reformation</a:t>
            </a:r>
          </a:p>
          <a:p>
            <a:endParaRPr lang="en-US" dirty="0" smtClean="0"/>
          </a:p>
          <a:p>
            <a:r>
              <a:rPr lang="en-US" sz="1000" b="1" dirty="0" smtClean="0">
                <a:latin typeface="Arial" panose="020B0604020202020204" pitchFamily="34" charset="0"/>
                <a:cs typeface="Arial" panose="020B0604020202020204" pitchFamily="34" charset="0"/>
              </a:rPr>
              <a:t>B. Martin Luther</a:t>
            </a:r>
          </a:p>
          <a:p>
            <a:r>
              <a:rPr lang="en-US" sz="1200" kern="1200" dirty="0" smtClean="0">
                <a:solidFill>
                  <a:schemeClr val="tx1"/>
                </a:solidFill>
                <a:effectLst/>
                <a:latin typeface="Verdana" pitchFamily="-108" charset="0"/>
                <a:ea typeface="+mn-ea"/>
                <a:cs typeface="+mn-cs"/>
              </a:rPr>
              <a:t>1. The personal religious struggle of a German university professor and priest, Martin Luther (1483–1546) propelled the wave of movements called the Reformation. 2. Luther’s study of Saint Paul’s letters in the New Testament led him to the belief that salvation and justification come through faith, which is a free gift of God’s grace— not the result of human effort—and that God’s word is revealed only in Scripture— not in the traditions of the church.</a:t>
            </a:r>
          </a:p>
          <a:p>
            <a:r>
              <a:rPr lang="en-US" sz="1200" kern="1200" dirty="0" smtClean="0">
                <a:solidFill>
                  <a:schemeClr val="tx1"/>
                </a:solidFill>
                <a:effectLst/>
                <a:latin typeface="Verdana" pitchFamily="-108" charset="0"/>
                <a:ea typeface="+mn-ea"/>
                <a:cs typeface="+mn-cs"/>
              </a:rPr>
              <a:t>3. At the same time that Luther was engaged in scholarly reflections and professorial lecturing, Pope Leo X authorized the sale of a special Saint Peter’s indulgence to finance his building plans in Rome. An indulgence was a piece of parchment signed by the pope or another church official that substituted a virtuous act from the “treasury of merits” (performed by Christ, the apostles, or the saints in their lives) for penance or time in purgatory. </a:t>
            </a:r>
          </a:p>
          <a:p>
            <a:r>
              <a:rPr lang="en-US" sz="1200" kern="1200" dirty="0" smtClean="0">
                <a:solidFill>
                  <a:schemeClr val="tx1"/>
                </a:solidFill>
                <a:effectLst/>
                <a:latin typeface="Verdana" pitchFamily="-108" charset="0"/>
                <a:ea typeface="+mn-ea"/>
                <a:cs typeface="+mn-cs"/>
              </a:rPr>
              <a:t>4. In 1517, in a letter to Archbishop Albert stating his “Ninety-five Theses on the Power of Indulgences,” Luther argued that indulgences undermined the seriousness of penance, competed with the preaching of the Gospel, and downplayed the importance of charity in Christian life</a:t>
            </a:r>
            <a:r>
              <a:rPr lang="en-US" sz="1200" kern="1200" dirty="0" smtClean="0">
                <a:solidFill>
                  <a:schemeClr val="tx1"/>
                </a:solidFill>
                <a:effectLst/>
                <a:latin typeface="Verdana" pitchFamily="-108" charset="0"/>
                <a:ea typeface="+mn-ea"/>
                <a:cs typeface="+mn-cs"/>
              </a:rPr>
              <a:t>.</a:t>
            </a:r>
            <a:endParaRPr lang="en-US" sz="1200" kern="1200" dirty="0" smtClean="0">
              <a:solidFill>
                <a:schemeClr val="tx1"/>
              </a:solidFill>
              <a:effectLst/>
              <a:latin typeface="Verdana" pitchFamily="-108" charset="0"/>
              <a:ea typeface="+mn-ea"/>
              <a:cs typeface="+mn-cs"/>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a:t>
            </a:fld>
            <a:endParaRPr lang="en-US"/>
          </a:p>
        </p:txBody>
      </p:sp>
    </p:spTree>
    <p:extLst>
      <p:ext uri="{BB962C8B-B14F-4D97-AF65-F5344CB8AC3E}">
        <p14:creationId xmlns:p14="http://schemas.microsoft.com/office/powerpoint/2010/main" val="317059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Early Reformation</a:t>
            </a:r>
          </a:p>
          <a:p>
            <a:endParaRPr lang="en-US" dirty="0" smtClean="0"/>
          </a:p>
          <a:p>
            <a:r>
              <a:rPr lang="en-US" sz="1000" b="1" dirty="0" smtClean="0">
                <a:latin typeface="Arial" panose="020B0604020202020204" pitchFamily="34" charset="0"/>
                <a:cs typeface="Arial" panose="020B0604020202020204" pitchFamily="34" charset="0"/>
              </a:rPr>
              <a:t>B. Martin Luther</a:t>
            </a:r>
          </a:p>
          <a:p>
            <a:r>
              <a:rPr lang="en-US" sz="1200" kern="1200" dirty="0" smtClean="0">
                <a:solidFill>
                  <a:schemeClr val="tx1"/>
                </a:solidFill>
                <a:effectLst/>
                <a:latin typeface="Verdana" pitchFamily="-108" charset="0"/>
                <a:ea typeface="+mn-ea"/>
                <a:cs typeface="+mn-cs"/>
              </a:rPr>
              <a:t>5</a:t>
            </a:r>
            <a:r>
              <a:rPr lang="en-US" sz="1200" kern="1200" dirty="0" smtClean="0">
                <a:solidFill>
                  <a:schemeClr val="tx1"/>
                </a:solidFill>
                <a:effectLst/>
                <a:latin typeface="Verdana" pitchFamily="-108" charset="0"/>
                <a:ea typeface="+mn-ea"/>
                <a:cs typeface="+mn-cs"/>
              </a:rPr>
              <a:t>. He published a series of pamphlets in which he argued that popes and church councils could err, that secular leaders should reform the church if church leaders did not, and that requiring clergy to be celibate was futile. His appearance created a broader audience for reform; throughout central Europe, other individuals began to preach and publish against the existing doctrines and practices of the church, drawing on the long tradition of calls for change as well as on Luther.</a:t>
            </a:r>
          </a:p>
          <a:p>
            <a:r>
              <a:rPr lang="en-US" sz="1200" kern="1200" dirty="0" smtClean="0">
                <a:solidFill>
                  <a:schemeClr val="tx1"/>
                </a:solidFill>
                <a:effectLst/>
                <a:latin typeface="Verdana" pitchFamily="-108" charset="0"/>
                <a:ea typeface="+mn-ea"/>
                <a:cs typeface="+mn-cs"/>
              </a:rPr>
              <a:t>6. The papacy responded with a letter condemning some of Luther’s propositions, ordering that his books be burned and giving him two months to recant or be excommunicated. </a:t>
            </a:r>
          </a:p>
          <a:p>
            <a:r>
              <a:rPr lang="en-US" sz="1200" kern="1200" dirty="0" smtClean="0">
                <a:solidFill>
                  <a:schemeClr val="tx1"/>
                </a:solidFill>
                <a:effectLst/>
                <a:latin typeface="Verdana" pitchFamily="-108" charset="0"/>
                <a:ea typeface="+mn-ea"/>
                <a:cs typeface="+mn-cs"/>
              </a:rPr>
              <a:t>7. Luther’s theological issues became interwoven with public controversies about the church’s wealth, power, and structure.</a:t>
            </a: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6</a:t>
            </a:fld>
            <a:endParaRPr lang="en-US"/>
          </a:p>
        </p:txBody>
      </p:sp>
    </p:spTree>
    <p:extLst>
      <p:ext uri="{BB962C8B-B14F-4D97-AF65-F5344CB8AC3E}">
        <p14:creationId xmlns:p14="http://schemas.microsoft.com/office/powerpoint/2010/main" val="3893198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8</a:t>
            </a:fld>
            <a:endParaRPr lang="en-US"/>
          </a:p>
        </p:txBody>
      </p:sp>
    </p:spTree>
    <p:extLst>
      <p:ext uri="{BB962C8B-B14F-4D97-AF65-F5344CB8AC3E}">
        <p14:creationId xmlns:p14="http://schemas.microsoft.com/office/powerpoint/2010/main" val="2342557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Early Reformation</a:t>
            </a:r>
          </a:p>
          <a:p>
            <a:endParaRPr lang="en-US" dirty="0" smtClean="0"/>
          </a:p>
          <a:p>
            <a:r>
              <a:rPr lang="en-US" sz="1000" b="1" dirty="0" smtClean="0">
                <a:latin typeface="Arial" panose="020B0604020202020204" pitchFamily="34" charset="0"/>
                <a:cs typeface="Arial" panose="020B0604020202020204" pitchFamily="34" charset="0"/>
              </a:rPr>
              <a:t>C. Protestant Thought</a:t>
            </a:r>
          </a:p>
          <a:p>
            <a:r>
              <a:rPr lang="en-US" sz="1200" kern="1200" dirty="0" smtClean="0">
                <a:solidFill>
                  <a:schemeClr val="tx1"/>
                </a:solidFill>
                <a:effectLst/>
                <a:latin typeface="Verdana" pitchFamily="-108" charset="0"/>
                <a:ea typeface="+mn-ea"/>
                <a:cs typeface="+mn-cs"/>
              </a:rPr>
              <a:t>1. The Swiss humanist, priest, and admirer of Erasmus, Ulrich Zwingli (1484–1531), was convinced that Christian life rested on the Scriptures, which were the pure words of God and the sole basis of religious truth. Like Luther, he went on to attack indulgences and clerical celibacy, as well as the Mass and monasticism.</a:t>
            </a:r>
          </a:p>
          <a:p>
            <a:r>
              <a:rPr lang="en-US" sz="1200" kern="1200" dirty="0" smtClean="0">
                <a:solidFill>
                  <a:schemeClr val="tx1"/>
                </a:solidFill>
                <a:effectLst/>
                <a:latin typeface="Verdana" pitchFamily="-108" charset="0"/>
                <a:ea typeface="+mn-ea"/>
                <a:cs typeface="+mn-cs"/>
              </a:rPr>
              <a:t>2. In his gradual reform of the church in Zurich, Zwingli had the strong support of the city authorities, who resented the privileges of the clergy.</a:t>
            </a:r>
          </a:p>
          <a:p>
            <a:r>
              <a:rPr lang="en-US" sz="1200" kern="1200" dirty="0" smtClean="0">
                <a:solidFill>
                  <a:schemeClr val="tx1"/>
                </a:solidFill>
                <a:effectLst/>
                <a:latin typeface="Verdana" pitchFamily="-108" charset="0"/>
                <a:ea typeface="+mn-ea"/>
                <a:cs typeface="+mn-cs"/>
              </a:rPr>
              <a:t>3. The followers of Luther, Zwingli, and others who called for a break with Rome came to be called Protestants, a name derived from a group of reforming German princes who protested the decisions of the Catholic majority at the Diet of Speyer in 1529; The word gradually came to apply to all non-Catholic western European Christians. </a:t>
            </a:r>
          </a:p>
          <a:p>
            <a:r>
              <a:rPr lang="en-US" sz="1200" kern="1200" dirty="0" smtClean="0">
                <a:solidFill>
                  <a:schemeClr val="tx1"/>
                </a:solidFill>
                <a:effectLst/>
                <a:latin typeface="Verdana" pitchFamily="-108" charset="0"/>
                <a:ea typeface="+mn-ea"/>
                <a:cs typeface="+mn-cs"/>
              </a:rPr>
              <a:t>4. Protestants held that salvation comes by faith alone, irrespective of good works or the sacraments: God, not people, initiates salvation</a:t>
            </a:r>
            <a:r>
              <a:rPr lang="en-US" sz="1200" kern="1200" dirty="0" smtClean="0">
                <a:solidFill>
                  <a:schemeClr val="tx1"/>
                </a:solidFill>
                <a:effectLst/>
                <a:latin typeface="Verdana" pitchFamily="-108" charset="0"/>
                <a:ea typeface="+mn-ea"/>
                <a:cs typeface="+mn-cs"/>
              </a:rPr>
              <a:t>.</a:t>
            </a:r>
            <a:endParaRPr lang="en-US" sz="1200" kern="1200" dirty="0" smtClean="0">
              <a:solidFill>
                <a:schemeClr val="tx1"/>
              </a:solidFill>
              <a:effectLst/>
              <a:latin typeface="Verdana" pitchFamily="-108" charset="0"/>
              <a:ea typeface="+mn-ea"/>
              <a:cs typeface="+mn-cs"/>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9</a:t>
            </a:fld>
            <a:endParaRPr lang="en-US"/>
          </a:p>
        </p:txBody>
      </p:sp>
    </p:spTree>
    <p:extLst>
      <p:ext uri="{BB962C8B-B14F-4D97-AF65-F5344CB8AC3E}">
        <p14:creationId xmlns:p14="http://schemas.microsoft.com/office/powerpoint/2010/main" val="874025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The Early Reformation</a:t>
            </a:r>
          </a:p>
          <a:p>
            <a:endParaRPr lang="en-US" dirty="0" smtClean="0"/>
          </a:p>
          <a:p>
            <a:r>
              <a:rPr lang="en-US" sz="1000" b="1" dirty="0" smtClean="0">
                <a:latin typeface="Arial" panose="020B0604020202020204" pitchFamily="34" charset="0"/>
                <a:cs typeface="Arial" panose="020B0604020202020204" pitchFamily="34" charset="0"/>
              </a:rPr>
              <a:t>C. Protestant Thought</a:t>
            </a:r>
          </a:p>
          <a:p>
            <a:r>
              <a:rPr lang="en-US" sz="1200" kern="1200" dirty="0" smtClean="0">
                <a:solidFill>
                  <a:schemeClr val="tx1"/>
                </a:solidFill>
                <a:effectLst/>
                <a:latin typeface="Verdana" pitchFamily="-108" charset="0"/>
                <a:ea typeface="+mn-ea"/>
                <a:cs typeface="+mn-cs"/>
              </a:rPr>
              <a:t>5</a:t>
            </a:r>
            <a:r>
              <a:rPr lang="en-US" sz="1200" kern="1200" dirty="0" smtClean="0">
                <a:solidFill>
                  <a:schemeClr val="tx1"/>
                </a:solidFill>
                <a:effectLst/>
                <a:latin typeface="Verdana" pitchFamily="-108" charset="0"/>
                <a:ea typeface="+mn-ea"/>
                <a:cs typeface="+mn-cs"/>
              </a:rPr>
              <a:t>. For Protestants, authority rested in the Bible alone, which meant that most Protestants rejected Catholic teachings about the sacraments, holding that only baptism and the Eucharist have scriptural support. </a:t>
            </a:r>
          </a:p>
          <a:p>
            <a:r>
              <a:rPr lang="en-US" sz="1200" kern="1200" dirty="0" smtClean="0">
                <a:solidFill>
                  <a:schemeClr val="tx1"/>
                </a:solidFill>
                <a:effectLst/>
                <a:latin typeface="Verdana" pitchFamily="-108" charset="0"/>
                <a:ea typeface="+mn-ea"/>
                <a:cs typeface="+mn-cs"/>
              </a:rPr>
              <a:t>6. Protestants held that the church is a spiritual priesthood of all believers, not a hierarchical clerical institution headed by the pope in Rome, and they argued that every person should serve God in his or her individual calling.</a:t>
            </a:r>
          </a:p>
          <a:p>
            <a:r>
              <a:rPr lang="en-US" sz="1200" kern="1200" dirty="0" smtClean="0">
                <a:solidFill>
                  <a:schemeClr val="tx1"/>
                </a:solidFill>
                <a:effectLst/>
                <a:latin typeface="Verdana" pitchFamily="-108" charset="0"/>
                <a:ea typeface="+mn-ea"/>
                <a:cs typeface="+mn-cs"/>
              </a:rPr>
              <a:t>7. The Colloquy of Marburg, summoned in 1529 to unite Protestants, reached agreement on almost every issue except an important one concerning the Eucharist, or communion.</a:t>
            </a:r>
          </a:p>
          <a:p>
            <a:r>
              <a:rPr lang="en-US" sz="1200" kern="1200" dirty="0" smtClean="0">
                <a:solidFill>
                  <a:schemeClr val="tx1"/>
                </a:solidFill>
                <a:effectLst/>
                <a:latin typeface="Verdana" pitchFamily="-108" charset="0"/>
                <a:ea typeface="+mn-ea"/>
                <a:cs typeface="+mn-cs"/>
              </a:rPr>
              <a:t>8. Luther believed that Christ is really present in the consecrated bread and wine as a result of God’s mystery, whereas Zwingli understood Christ to be present in spirit among the faithful but not actually in the bread and wine.</a:t>
            </a:r>
          </a:p>
          <a:p>
            <a:endParaRPr lang="en-US" sz="1200" kern="1200" dirty="0" smtClean="0">
              <a:solidFill>
                <a:schemeClr val="tx1"/>
              </a:solidFill>
              <a:effectLst/>
              <a:latin typeface="Verdana" pitchFamily="-108" charset="0"/>
              <a:ea typeface="+mn-ea"/>
              <a:cs typeface="+mn-cs"/>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10</a:t>
            </a:fld>
            <a:endParaRPr lang="en-US"/>
          </a:p>
        </p:txBody>
      </p:sp>
    </p:spTree>
    <p:extLst>
      <p:ext uri="{BB962C8B-B14F-4D97-AF65-F5344CB8AC3E}">
        <p14:creationId xmlns:p14="http://schemas.microsoft.com/office/powerpoint/2010/main" val="479430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9FFBDD9-5756-1046-ABF9-F71AE8FD51C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483124E-64E8-0848-8125-242AE1AF6CD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5DB6271-B8F7-F747-B5BC-6DEE673229F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091A13F-DE67-7A40-A8FD-26646D7A3F2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FF64708-6BEC-DD45-A85C-5809080191F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32435D6-CB31-3E49-9655-89776AD3E7A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80C24FDF-98AD-9D4C-968F-3A9C39E3B49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FD335054-6684-C148-A578-7F76998696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1DE89724-9238-914E-BDE3-2CAD9163436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C97C042-6A84-E44A-BFA7-920922EA2BC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E7A88B20-F18B-2741-BC06-FDDF4E80F2C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535C6C-8624-9945-86A9-92BE1C7683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08" charset="0"/>
        </a:defRPr>
      </a:lvl2pPr>
      <a:lvl3pPr algn="ctr" rtl="0" fontAlgn="base">
        <a:spcBef>
          <a:spcPct val="0"/>
        </a:spcBef>
        <a:spcAft>
          <a:spcPct val="0"/>
        </a:spcAft>
        <a:defRPr sz="4400">
          <a:solidFill>
            <a:schemeClr val="tx2"/>
          </a:solidFill>
          <a:latin typeface="Arial" pitchFamily="-108" charset="0"/>
        </a:defRPr>
      </a:lvl3pPr>
      <a:lvl4pPr algn="ctr" rtl="0" fontAlgn="base">
        <a:spcBef>
          <a:spcPct val="0"/>
        </a:spcBef>
        <a:spcAft>
          <a:spcPct val="0"/>
        </a:spcAft>
        <a:defRPr sz="4400">
          <a:solidFill>
            <a:schemeClr val="tx2"/>
          </a:solidFill>
          <a:latin typeface="Arial" pitchFamily="-108" charset="0"/>
        </a:defRPr>
      </a:lvl4pPr>
      <a:lvl5pPr algn="ctr" rtl="0" fontAlgn="base">
        <a:spcBef>
          <a:spcPct val="0"/>
        </a:spcBef>
        <a:spcAft>
          <a:spcPct val="0"/>
        </a:spcAft>
        <a:defRPr sz="4400">
          <a:solidFill>
            <a:schemeClr val="tx2"/>
          </a:solidFill>
          <a:latin typeface="Arial" pitchFamily="-108"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8"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8"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8"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55034" y="1253066"/>
            <a:ext cx="9033933" cy="2480733"/>
          </a:xfrm>
        </p:spPr>
        <p:txBody>
          <a:bodyPr/>
          <a:lstStyle/>
          <a:p>
            <a:r>
              <a:rPr lang="en-US" sz="6400" b="1" dirty="0" smtClean="0">
                <a:solidFill>
                  <a:srgbClr val="BC4322"/>
                </a:solidFill>
              </a:rPr>
              <a:t>A History of</a:t>
            </a:r>
            <a:br>
              <a:rPr lang="en-US" sz="6400" b="1" dirty="0" smtClean="0">
                <a:solidFill>
                  <a:srgbClr val="BC4322"/>
                </a:solidFill>
              </a:rPr>
            </a:br>
            <a:r>
              <a:rPr lang="en-US" sz="6400" b="1" dirty="0" smtClean="0">
                <a:solidFill>
                  <a:srgbClr val="BC4322"/>
                </a:solidFill>
              </a:rPr>
              <a:t>Western Society</a:t>
            </a:r>
            <a:r>
              <a:rPr lang="en-US" sz="6400" b="1" dirty="0" smtClean="0">
                <a:solidFill>
                  <a:schemeClr val="tx1"/>
                </a:solidFill>
              </a:rPr>
              <a:t/>
            </a:r>
            <a:br>
              <a:rPr lang="en-US" sz="6400" b="1" dirty="0" smtClean="0">
                <a:solidFill>
                  <a:schemeClr val="tx1"/>
                </a:solidFill>
              </a:rPr>
            </a:br>
            <a:r>
              <a:rPr lang="en-US" sz="3000" b="1" dirty="0" smtClean="0">
                <a:solidFill>
                  <a:srgbClr val="1B1717"/>
                </a:solidFill>
              </a:rPr>
              <a:t>Twelfth Edition</a:t>
            </a:r>
            <a:endParaRPr lang="en-US" sz="3000" b="1" dirty="0">
              <a:solidFill>
                <a:srgbClr val="1B1717"/>
              </a:solidFill>
            </a:endParaRPr>
          </a:p>
        </p:txBody>
      </p:sp>
      <p:sp>
        <p:nvSpPr>
          <p:cNvPr id="111619" name="Rectangle 3"/>
          <p:cNvSpPr>
            <a:spLocks noGrp="1" noChangeArrowheads="1"/>
          </p:cNvSpPr>
          <p:nvPr>
            <p:ph type="subTitle" idx="1"/>
          </p:nvPr>
        </p:nvSpPr>
        <p:spPr>
          <a:xfrm>
            <a:off x="152400" y="3962400"/>
            <a:ext cx="8839200" cy="2438400"/>
          </a:xfrm>
        </p:spPr>
        <p:txBody>
          <a:bodyPr/>
          <a:lstStyle/>
          <a:p>
            <a:pPr>
              <a:lnSpc>
                <a:spcPct val="80000"/>
              </a:lnSpc>
            </a:pPr>
            <a:r>
              <a:rPr lang="en-US" b="1" dirty="0"/>
              <a:t>CHAPTER</a:t>
            </a:r>
            <a:r>
              <a:rPr lang="en-US" b="1" dirty="0" smtClean="0"/>
              <a:t> 13</a:t>
            </a:r>
            <a:endParaRPr lang="en-US" sz="4000" dirty="0" smtClean="0"/>
          </a:p>
          <a:p>
            <a:pPr>
              <a:lnSpc>
                <a:spcPct val="80000"/>
              </a:lnSpc>
            </a:pPr>
            <a:r>
              <a:rPr lang="en-US" sz="4000" dirty="0" smtClean="0"/>
              <a:t>Reformations and Religious Wars</a:t>
            </a:r>
          </a:p>
          <a:p>
            <a:r>
              <a:rPr lang="en-US" dirty="0" smtClean="0"/>
              <a:t>1500–1600</a:t>
            </a:r>
            <a:endParaRPr lang="en-US" dirty="0"/>
          </a:p>
        </p:txBody>
      </p:sp>
      <p:sp>
        <p:nvSpPr>
          <p:cNvPr id="111620" name="Text Box 4"/>
          <p:cNvSpPr txBox="1">
            <a:spLocks noChangeArrowheads="1"/>
          </p:cNvSpPr>
          <p:nvPr/>
        </p:nvSpPr>
        <p:spPr bwMode="auto">
          <a:xfrm>
            <a:off x="0" y="6327085"/>
            <a:ext cx="9144000" cy="530915"/>
          </a:xfrm>
          <a:prstGeom prst="rect">
            <a:avLst/>
          </a:prstGeom>
          <a:noFill/>
          <a:ln w="9525">
            <a:noFill/>
            <a:miter lim="800000"/>
            <a:headEnd/>
            <a:tailEnd/>
          </a:ln>
          <a:effectLst/>
        </p:spPr>
        <p:txBody>
          <a:bodyPr wrap="square" anchor="b">
            <a:prstTxWarp prst="textNoShape">
              <a:avLst/>
            </a:prstTxWarp>
            <a:spAutoFit/>
          </a:bodyPr>
          <a:lstStyle/>
          <a:p>
            <a:pPr algn="ctr">
              <a:spcBef>
                <a:spcPct val="50000"/>
              </a:spcBef>
            </a:pPr>
            <a:r>
              <a:rPr lang="en-US" sz="1200" b="1" dirty="0">
                <a:latin typeface="Arial" pitchFamily="-108" charset="0"/>
              </a:rPr>
              <a:t>Copyright © </a:t>
            </a:r>
            <a:r>
              <a:rPr lang="en-US" sz="1200" b="1" dirty="0" smtClean="0">
                <a:latin typeface="Arial" pitchFamily="-108" charset="0"/>
              </a:rPr>
              <a:t>2017 </a:t>
            </a:r>
            <a:r>
              <a:rPr lang="en-US" sz="1200" b="1" dirty="0">
                <a:latin typeface="Arial" pitchFamily="-108" charset="0"/>
              </a:rPr>
              <a:t>by Bedford/St. </a:t>
            </a:r>
            <a:r>
              <a:rPr lang="en-US" sz="1200" b="1" dirty="0" smtClean="0">
                <a:latin typeface="Arial" pitchFamily="-108" charset="0"/>
              </a:rPr>
              <a:t>Martin’s</a:t>
            </a:r>
          </a:p>
          <a:p>
            <a:pPr algn="ctr">
              <a:spcBef>
                <a:spcPct val="50000"/>
              </a:spcBef>
            </a:pPr>
            <a:r>
              <a:rPr lang="en-US" sz="1100" dirty="0" smtClean="0"/>
              <a:t>Distributed by Bedford/St. Martin's/Macmillan Higher Education strictly for use with its products; Not for redistribution.</a:t>
            </a:r>
            <a:endParaRPr lang="en-US" sz="1100" b="1" dirty="0">
              <a:latin typeface="Arial" pitchFamily="-108" charset="0"/>
            </a:endParaRPr>
          </a:p>
        </p:txBody>
      </p:sp>
      <p:sp>
        <p:nvSpPr>
          <p:cNvPr id="111621" name="Text Box 5"/>
          <p:cNvSpPr txBox="1">
            <a:spLocks noChangeArrowheads="1"/>
          </p:cNvSpPr>
          <p:nvPr/>
        </p:nvSpPr>
        <p:spPr bwMode="auto">
          <a:xfrm>
            <a:off x="419100" y="550333"/>
            <a:ext cx="8305800" cy="49244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600" dirty="0" smtClean="0">
                <a:latin typeface="Arial" pitchFamily="-108" charset="0"/>
              </a:rPr>
              <a:t>McKay • </a:t>
            </a:r>
            <a:r>
              <a:rPr lang="en-US" sz="2600" dirty="0" err="1" smtClean="0">
                <a:latin typeface="Arial" pitchFamily="-108" charset="0"/>
              </a:rPr>
              <a:t>Crowston</a:t>
            </a:r>
            <a:r>
              <a:rPr lang="en-US" sz="2600" dirty="0" smtClean="0">
                <a:latin typeface="Arial" pitchFamily="-108" charset="0"/>
              </a:rPr>
              <a:t> • </a:t>
            </a:r>
            <a:r>
              <a:rPr lang="en-US" sz="2600" dirty="0" err="1" smtClean="0">
                <a:latin typeface="Arial" pitchFamily="-108" charset="0"/>
              </a:rPr>
              <a:t>Wiesner</a:t>
            </a:r>
            <a:r>
              <a:rPr lang="en-US" sz="2600" dirty="0" smtClean="0">
                <a:latin typeface="Arial" pitchFamily="-108" charset="0"/>
              </a:rPr>
              <a:t>-Hanks • Perry</a:t>
            </a:r>
            <a:endParaRPr lang="en-US" sz="2600" dirty="0">
              <a:latin typeface="Arial" pitchFamily="-10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Early Reformation</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Protestant Thought</a:t>
            </a:r>
          </a:p>
          <a:p>
            <a:pPr marL="514350" indent="-514350">
              <a:buFont typeface="+mj-lt"/>
              <a:buAutoNum type="arabicPeriod" startAt="5"/>
            </a:pPr>
            <a:r>
              <a:rPr lang="en-US" sz="2600" dirty="0" smtClean="0"/>
              <a:t>Authority </a:t>
            </a:r>
            <a:r>
              <a:rPr lang="en-US" sz="2600" dirty="0" smtClean="0"/>
              <a:t>rested in the Bible alone</a:t>
            </a:r>
          </a:p>
          <a:p>
            <a:pPr marL="514350" indent="-514350">
              <a:buAutoNum type="arabicPeriod" startAt="5"/>
            </a:pPr>
            <a:r>
              <a:rPr lang="en-US" sz="2600" dirty="0" smtClean="0"/>
              <a:t>Church a spiritual priesthood of all believers</a:t>
            </a:r>
          </a:p>
          <a:p>
            <a:pPr marL="514350" indent="-514350">
              <a:buAutoNum type="arabicPeriod" startAt="5"/>
            </a:pPr>
            <a:r>
              <a:rPr lang="en-US" sz="2600" dirty="0" smtClean="0"/>
              <a:t>The Colloquy of Marburg (1529)</a:t>
            </a:r>
          </a:p>
          <a:p>
            <a:pPr marL="514350" indent="-514350">
              <a:buAutoNum type="arabicPeriod" startAt="5"/>
            </a:pPr>
            <a:r>
              <a:rPr lang="en-US" sz="2600" dirty="0" smtClean="0"/>
              <a:t>Disagreement over the Eucharist, or communion</a:t>
            </a:r>
            <a:endParaRPr lang="en-US" sz="2600" dirty="0"/>
          </a:p>
        </p:txBody>
      </p:sp>
    </p:spTree>
    <p:extLst>
      <p:ext uri="{BB962C8B-B14F-4D97-AF65-F5344CB8AC3E}">
        <p14:creationId xmlns:p14="http://schemas.microsoft.com/office/powerpoint/2010/main" val="3794013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the four apostles. "/>
          <p:cNvPicPr>
            <a:picLocks noChangeAspect="1"/>
          </p:cNvPicPr>
          <p:nvPr/>
        </p:nvPicPr>
        <p:blipFill>
          <a:blip r:embed="rId2"/>
          <a:stretch>
            <a:fillRect/>
          </a:stretch>
        </p:blipFill>
        <p:spPr>
          <a:xfrm>
            <a:off x="2118360" y="185927"/>
            <a:ext cx="4907280" cy="648614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Early Reformation</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The Appeal of Protestant Ideas</a:t>
            </a:r>
          </a:p>
          <a:p>
            <a:pPr marL="514350" indent="-514350">
              <a:buAutoNum type="arabicPeriod"/>
            </a:pPr>
            <a:r>
              <a:rPr lang="en-US" sz="2600" dirty="0" smtClean="0"/>
              <a:t>Simpler personal religion attractive</a:t>
            </a:r>
          </a:p>
          <a:p>
            <a:pPr marL="514350" indent="-514350">
              <a:buAutoNum type="arabicPeriod"/>
            </a:pPr>
            <a:r>
              <a:rPr lang="en-US" sz="2600" dirty="0" smtClean="0"/>
              <a:t>Idea that clergy should pay taxes and not have legal privileges appealed to townspeople</a:t>
            </a:r>
          </a:p>
          <a:p>
            <a:pPr marL="514350" indent="-514350">
              <a:buAutoNum type="arabicPeriod"/>
            </a:pPr>
            <a:r>
              <a:rPr lang="en-US" sz="2600" dirty="0" smtClean="0"/>
              <a:t>Ideas spread with the printing press</a:t>
            </a:r>
          </a:p>
          <a:p>
            <a:pPr marL="514350" indent="-514350">
              <a:buAutoNum type="arabicPeriod"/>
            </a:pPr>
            <a:r>
              <a:rPr lang="en-US" sz="2600" dirty="0" smtClean="0"/>
              <a:t>Political support from city councils</a:t>
            </a:r>
          </a:p>
          <a:p>
            <a:pPr marL="514350" indent="-514350">
              <a:buAutoNum type="arabicPeriod"/>
            </a:pPr>
            <a:r>
              <a:rPr lang="en-US" sz="2600" dirty="0" smtClean="0"/>
              <a:t>Nobles reeducated the clergy and confiscated church property</a:t>
            </a:r>
          </a:p>
          <a:p>
            <a:pPr marL="514350" indent="-514350">
              <a:buAutoNum type="arabicPeriod"/>
            </a:pPr>
            <a:endParaRPr lang="en-US" sz="2600" dirty="0" smtClean="0"/>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4196453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drawing of the true and false churches. "/>
          <p:cNvPicPr>
            <a:picLocks noChangeAspect="1"/>
          </p:cNvPicPr>
          <p:nvPr/>
        </p:nvPicPr>
        <p:blipFill>
          <a:blip r:embed="rId3"/>
          <a:stretch>
            <a:fillRect/>
          </a:stretch>
        </p:blipFill>
        <p:spPr>
          <a:xfrm>
            <a:off x="304800" y="573023"/>
            <a:ext cx="8534400" cy="571195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a priest distributing holy pictures. "/>
          <p:cNvPicPr>
            <a:picLocks noChangeAspect="1"/>
          </p:cNvPicPr>
          <p:nvPr/>
        </p:nvPicPr>
        <p:blipFill>
          <a:blip r:embed="rId3"/>
          <a:stretch>
            <a:fillRect/>
          </a:stretch>
        </p:blipFill>
        <p:spPr>
          <a:xfrm>
            <a:off x="2054351" y="185927"/>
            <a:ext cx="5035296" cy="648614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Early Reformation</a:t>
            </a:r>
            <a:endParaRPr lang="en-US" dirty="0"/>
          </a:p>
        </p:txBody>
      </p:sp>
      <p:sp>
        <p:nvSpPr>
          <p:cNvPr id="3" name="Content Placeholder 2"/>
          <p:cNvSpPr>
            <a:spLocks noGrp="1"/>
          </p:cNvSpPr>
          <p:nvPr>
            <p:ph idx="1"/>
          </p:nvPr>
        </p:nvSpPr>
        <p:spPr/>
        <p:txBody>
          <a:bodyPr/>
          <a:lstStyle/>
          <a:p>
            <a:pPr marL="514350" indent="-514350">
              <a:buAutoNum type="alphaUcPeriod" startAt="5"/>
            </a:pPr>
            <a:r>
              <a:rPr lang="en-US" sz="2600" b="1" dirty="0" smtClean="0"/>
              <a:t>The Radical Reformation and the German Peasants’ War</a:t>
            </a:r>
          </a:p>
          <a:p>
            <a:pPr marL="514350" indent="-514350">
              <a:buAutoNum type="arabicPeriod"/>
            </a:pPr>
            <a:r>
              <a:rPr lang="en-US" sz="2600" dirty="0" smtClean="0"/>
              <a:t>Radicals; faith community separate from the state</a:t>
            </a:r>
          </a:p>
          <a:p>
            <a:pPr marL="514350" indent="-514350">
              <a:buAutoNum type="arabicPeriod"/>
            </a:pPr>
            <a:r>
              <a:rPr lang="en-US" sz="2600" dirty="0" smtClean="0"/>
              <a:t>Anabaptists, “</a:t>
            </a:r>
            <a:r>
              <a:rPr lang="en-US" sz="2600" dirty="0" err="1" smtClean="0"/>
              <a:t>rebaptizers</a:t>
            </a:r>
            <a:r>
              <a:rPr lang="en-US" sz="2600" dirty="0" smtClean="0"/>
              <a:t>”</a:t>
            </a:r>
          </a:p>
          <a:p>
            <a:pPr marL="514350" indent="-514350">
              <a:buAutoNum type="arabicPeriod"/>
            </a:pPr>
            <a:r>
              <a:rPr lang="en-US" sz="2600" dirty="0" smtClean="0"/>
              <a:t>City of </a:t>
            </a:r>
            <a:r>
              <a:rPr lang="en-US" sz="2600" dirty="0" err="1" smtClean="0"/>
              <a:t>M</a:t>
            </a:r>
            <a:r>
              <a:rPr lang="en-US" sz="2600" kern="1200" dirty="0" err="1" smtClean="0"/>
              <a:t>ünster</a:t>
            </a:r>
            <a:endParaRPr lang="en-US" sz="2600" kern="1200" dirty="0" smtClean="0"/>
          </a:p>
          <a:p>
            <a:pPr marL="514350" indent="-514350">
              <a:buAutoNum type="arabicPeriod"/>
            </a:pPr>
            <a:r>
              <a:rPr lang="en-US" sz="2600" kern="1200" dirty="0" smtClean="0"/>
              <a:t>Radicals marked as social outcasts</a:t>
            </a:r>
          </a:p>
          <a:p>
            <a:pPr marL="514350" indent="-514350">
              <a:buAutoNum type="arabicPeriod"/>
            </a:pPr>
            <a:r>
              <a:rPr lang="en-US" sz="2600" kern="1200" dirty="0" smtClean="0"/>
              <a:t>Radical ideas survived</a:t>
            </a:r>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2439649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etching of Anna Jansz on the way to execution. "/>
          <p:cNvPicPr>
            <a:picLocks noChangeAspect="1"/>
          </p:cNvPicPr>
          <p:nvPr/>
        </p:nvPicPr>
        <p:blipFill>
          <a:blip r:embed="rId3"/>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Early Reformation</a:t>
            </a:r>
            <a:endParaRPr lang="en-US" dirty="0"/>
          </a:p>
        </p:txBody>
      </p:sp>
      <p:sp>
        <p:nvSpPr>
          <p:cNvPr id="3" name="Content Placeholder 2"/>
          <p:cNvSpPr>
            <a:spLocks noGrp="1"/>
          </p:cNvSpPr>
          <p:nvPr>
            <p:ph idx="1"/>
          </p:nvPr>
        </p:nvSpPr>
        <p:spPr/>
        <p:txBody>
          <a:bodyPr/>
          <a:lstStyle/>
          <a:p>
            <a:pPr marL="514350" lvl="0" indent="-514350">
              <a:buFontTx/>
              <a:buAutoNum type="alphaUcPeriod" startAt="5"/>
            </a:pPr>
            <a:r>
              <a:rPr lang="en-US" sz="2600" b="1" dirty="0">
                <a:solidFill>
                  <a:srgbClr val="000000"/>
                </a:solidFill>
              </a:rPr>
              <a:t>The Radical Reformation and the German Peasants’ War</a:t>
            </a:r>
          </a:p>
          <a:p>
            <a:pPr marL="514350" indent="-514350">
              <a:buAutoNum type="arabicPeriod" startAt="6"/>
            </a:pPr>
            <a:r>
              <a:rPr lang="en-US" sz="2600" dirty="0" smtClean="0"/>
              <a:t>Aggrieved peasants made demands based on the ideas of radical thinkers</a:t>
            </a:r>
          </a:p>
          <a:p>
            <a:pPr marL="514350" indent="-514350">
              <a:buAutoNum type="arabicPeriod" startAt="6"/>
            </a:pPr>
            <a:r>
              <a:rPr lang="en-US" sz="2600" dirty="0" smtClean="0"/>
              <a:t>Luther only sided with them initially</a:t>
            </a:r>
          </a:p>
          <a:p>
            <a:pPr marL="514350" indent="-514350">
              <a:buAutoNum type="arabicPeriod" startAt="6"/>
            </a:pPr>
            <a:r>
              <a:rPr lang="en-US" sz="2600" dirty="0" smtClean="0"/>
              <a:t>Wrote </a:t>
            </a:r>
            <a:r>
              <a:rPr lang="en-US" sz="2600" i="1" dirty="0" smtClean="0"/>
              <a:t>Against the Murderous, Thieving Hordes of the Peasants</a:t>
            </a:r>
          </a:p>
          <a:p>
            <a:pPr marL="514350" indent="-514350">
              <a:buAutoNum type="arabicPeriod" startAt="6"/>
            </a:pPr>
            <a:r>
              <a:rPr lang="en-US" sz="2600" dirty="0" smtClean="0"/>
              <a:t>Nobility crushed the revolt</a:t>
            </a:r>
          </a:p>
          <a:p>
            <a:pPr marL="514350" indent="-514350">
              <a:buAutoNum type="arabicPeriod" startAt="6"/>
            </a:pPr>
            <a:r>
              <a:rPr lang="en-US" sz="2600" dirty="0" smtClean="0"/>
              <a:t>The Reformation lost much of its popular appear after 1525</a:t>
            </a:r>
            <a:endParaRPr lang="en-US" sz="2600" dirty="0"/>
          </a:p>
        </p:txBody>
      </p:sp>
    </p:spTree>
    <p:extLst>
      <p:ext uri="{BB962C8B-B14F-4D97-AF65-F5344CB8AC3E}">
        <p14:creationId xmlns:p14="http://schemas.microsoft.com/office/powerpoint/2010/main" val="2858958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Early Reformation</a:t>
            </a:r>
            <a:endParaRPr lang="en-US" dirty="0"/>
          </a:p>
        </p:txBody>
      </p:sp>
      <p:sp>
        <p:nvSpPr>
          <p:cNvPr id="3" name="Content Placeholder 2"/>
          <p:cNvSpPr>
            <a:spLocks noGrp="1"/>
          </p:cNvSpPr>
          <p:nvPr>
            <p:ph idx="1"/>
          </p:nvPr>
        </p:nvSpPr>
        <p:spPr/>
        <p:txBody>
          <a:bodyPr/>
          <a:lstStyle/>
          <a:p>
            <a:pPr marL="514350" indent="-514350">
              <a:buAutoNum type="alphaUcPeriod" startAt="6"/>
            </a:pPr>
            <a:r>
              <a:rPr lang="en-US" sz="2600" b="1" dirty="0" smtClean="0"/>
              <a:t>Marriage, Sexuality, and the Role of Women</a:t>
            </a:r>
          </a:p>
          <a:p>
            <a:pPr marL="514350" indent="-514350">
              <a:buAutoNum type="arabicPeriod"/>
            </a:pPr>
            <a:r>
              <a:rPr lang="en-US" sz="2600" dirty="0" smtClean="0"/>
              <a:t>The pastor’s wife</a:t>
            </a:r>
          </a:p>
          <a:p>
            <a:pPr marL="514350" indent="-514350">
              <a:buAutoNum type="arabicPeriod"/>
            </a:pPr>
            <a:r>
              <a:rPr lang="en-US" sz="2600" dirty="0" smtClean="0"/>
              <a:t>Protestant reformers on marriage</a:t>
            </a:r>
          </a:p>
          <a:p>
            <a:pPr marL="514350" indent="-514350">
              <a:buAutoNum type="arabicPeriod"/>
            </a:pPr>
            <a:r>
              <a:rPr lang="en-US" sz="2600" dirty="0" smtClean="0"/>
              <a:t>Idea that women were to be subject to men</a:t>
            </a:r>
          </a:p>
          <a:p>
            <a:pPr marL="514350" indent="-514350">
              <a:buAutoNum type="arabicPeriod"/>
            </a:pPr>
            <a:r>
              <a:rPr lang="en-US" sz="2600" dirty="0" smtClean="0"/>
              <a:t>Saw marriage as a contract; accepted divorce</a:t>
            </a:r>
          </a:p>
          <a:p>
            <a:pPr marL="514350" indent="-514350">
              <a:buAutoNum type="arabicPeriod"/>
            </a:pPr>
            <a:endParaRPr lang="en-US" sz="2600" dirty="0" smtClean="0"/>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605774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Early Reformation</a:t>
            </a:r>
            <a:endParaRPr lang="en-US" dirty="0"/>
          </a:p>
        </p:txBody>
      </p:sp>
      <p:sp>
        <p:nvSpPr>
          <p:cNvPr id="3" name="Content Placeholder 2"/>
          <p:cNvSpPr>
            <a:spLocks noGrp="1"/>
          </p:cNvSpPr>
          <p:nvPr>
            <p:ph idx="1"/>
          </p:nvPr>
        </p:nvSpPr>
        <p:spPr/>
        <p:txBody>
          <a:bodyPr/>
          <a:lstStyle/>
          <a:p>
            <a:pPr marL="514350" indent="-514350">
              <a:buAutoNum type="alphaUcPeriod" startAt="6"/>
            </a:pPr>
            <a:r>
              <a:rPr lang="en-US" sz="2600" b="1" dirty="0" smtClean="0"/>
              <a:t>Marriage, Sexuality, and the Role of Women</a:t>
            </a:r>
          </a:p>
          <a:p>
            <a:pPr marL="514350" indent="-514350">
              <a:buFont typeface="+mj-lt"/>
              <a:buAutoNum type="arabicPeriod" startAt="5"/>
            </a:pPr>
            <a:r>
              <a:rPr lang="en-US" sz="2600" dirty="0" smtClean="0"/>
              <a:t>Condemned </a:t>
            </a:r>
            <a:r>
              <a:rPr lang="en-US" sz="2600" dirty="0" smtClean="0"/>
              <a:t>prostitution</a:t>
            </a:r>
          </a:p>
          <a:p>
            <a:pPr marL="514350" indent="-514350">
              <a:buAutoNum type="arabicPeriod" startAt="5"/>
            </a:pPr>
            <a:r>
              <a:rPr lang="en-US" sz="2600" dirty="0" smtClean="0"/>
              <a:t>Protestant Reformation closed avenues for married women who would not marry</a:t>
            </a:r>
          </a:p>
          <a:p>
            <a:pPr marL="514350" indent="-514350">
              <a:buAutoNum type="arabicPeriod" startAt="5"/>
            </a:pPr>
            <a:r>
              <a:rPr lang="en-US" sz="2600" dirty="0" smtClean="0"/>
              <a:t>Women could write, but could not be members of the clergy</a:t>
            </a:r>
          </a:p>
          <a:p>
            <a:pPr marL="514350" indent="-514350">
              <a:buAutoNum type="arabicPeriod" startAt="5"/>
            </a:pPr>
            <a:endParaRPr lang="en-US" sz="2600" dirty="0" smtClean="0"/>
          </a:p>
          <a:p>
            <a:pPr marL="514350" indent="-514350">
              <a:buAutoNum type="arabicPeriod" startAt="5"/>
            </a:pPr>
            <a:endParaRPr lang="en-US" sz="2600" dirty="0" smtClean="0"/>
          </a:p>
          <a:p>
            <a:pPr marL="514350" indent="-514350">
              <a:buAutoNum type="arabicPeriod" startAt="5"/>
            </a:pPr>
            <a:endParaRPr lang="en-US" sz="2600" dirty="0"/>
          </a:p>
        </p:txBody>
      </p:sp>
    </p:spTree>
    <p:extLst>
      <p:ext uri="{BB962C8B-B14F-4D97-AF65-F5344CB8AC3E}">
        <p14:creationId xmlns:p14="http://schemas.microsoft.com/office/powerpoint/2010/main" val="1508806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igious Violence in Urban Life This 1590 painting shows Catholic military forces, including friars in their robes, processing through one of the many towns affected by the French religious wars that followed the Reformation."/>
          <p:cNvPicPr>
            <a:picLocks noChangeAspect="1"/>
          </p:cNvPicPr>
          <p:nvPr/>
        </p:nvPicPr>
        <p:blipFill>
          <a:blip r:embed="rId3"/>
          <a:stretch>
            <a:fillRect/>
          </a:stretch>
        </p:blipFill>
        <p:spPr>
          <a:xfrm>
            <a:off x="640079" y="185927"/>
            <a:ext cx="7863840" cy="648614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black and white etching of Christian family life. "/>
          <p:cNvPicPr>
            <a:picLocks noChangeAspect="1"/>
          </p:cNvPicPr>
          <p:nvPr/>
        </p:nvPicPr>
        <p:blipFill>
          <a:blip r:embed="rId3"/>
          <a:stretch>
            <a:fillRect/>
          </a:stretch>
        </p:blipFill>
        <p:spPr>
          <a:xfrm>
            <a:off x="841247" y="185927"/>
            <a:ext cx="7461504" cy="648614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s of paintings of Martin Luther and Katharina von Bora. "/>
          <p:cNvPicPr>
            <a:picLocks noChangeAspect="1"/>
          </p:cNvPicPr>
          <p:nvPr/>
        </p:nvPicPr>
        <p:blipFill>
          <a:blip r:embed="rId3"/>
          <a:stretch>
            <a:fillRect/>
          </a:stretch>
        </p:blipFill>
        <p:spPr>
          <a:xfrm>
            <a:off x="658367" y="204216"/>
            <a:ext cx="7827264" cy="644956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The Reformation and German Politics</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Rise of the Habsburg Dynasty</a:t>
            </a:r>
          </a:p>
          <a:p>
            <a:pPr marL="514350" indent="-514350">
              <a:buAutoNum type="arabicPeriod"/>
            </a:pPr>
            <a:r>
              <a:rPr lang="en-US" sz="2600" dirty="0" smtClean="0"/>
              <a:t>Reformation spread in Holy Roman Empire</a:t>
            </a:r>
          </a:p>
          <a:p>
            <a:pPr marL="514350" indent="-514350">
              <a:buAutoNum type="arabicPeriod"/>
            </a:pPr>
            <a:r>
              <a:rPr lang="en-US" sz="2600" dirty="0" smtClean="0"/>
              <a:t>Charles V (r. 1519 – 1556) </a:t>
            </a:r>
          </a:p>
          <a:p>
            <a:pPr marL="514350" indent="-514350">
              <a:buAutoNum type="arabicPeriod"/>
            </a:pPr>
            <a:r>
              <a:rPr lang="en-US" sz="2600" dirty="0" smtClean="0"/>
              <a:t>Frederick III married Princess Eleonore of Portugal in 1452</a:t>
            </a:r>
          </a:p>
          <a:p>
            <a:pPr marL="514350" indent="-514350">
              <a:buAutoNum type="arabicPeriod"/>
            </a:pPr>
            <a:r>
              <a:rPr lang="en-US" sz="2600" dirty="0" smtClean="0"/>
              <a:t>His son Maximilian married Mary of Burgundy</a:t>
            </a:r>
          </a:p>
          <a:p>
            <a:pPr marL="514350" indent="-514350">
              <a:buAutoNum type="arabicPeriod"/>
            </a:pPr>
            <a:r>
              <a:rPr lang="en-US" sz="2600" dirty="0" smtClean="0"/>
              <a:t>Charles V’s inheritance</a:t>
            </a:r>
          </a:p>
          <a:p>
            <a:pPr marL="514350" indent="-514350">
              <a:buAutoNum type="arabicPeriod"/>
            </a:pPr>
            <a:r>
              <a:rPr lang="en-US" sz="2600" dirty="0" smtClean="0"/>
              <a:t>Charles believed it was his duty to maintain the political and religious unity of </a:t>
            </a:r>
            <a:r>
              <a:rPr lang="en-US" sz="2600" smtClean="0"/>
              <a:t>Western Christendom</a:t>
            </a:r>
            <a:endParaRPr lang="en-US" sz="2600" dirty="0"/>
          </a:p>
        </p:txBody>
      </p:sp>
    </p:spTree>
    <p:extLst>
      <p:ext uri="{BB962C8B-B14F-4D97-AF65-F5344CB8AC3E}">
        <p14:creationId xmlns:p14="http://schemas.microsoft.com/office/powerpoint/2010/main" val="402586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global empire of Charles V in 1556. Lands inherited by Charles V include Spain, Sardinia, Naples, Sicily, Austria, and the Netherlands. He gained Hungary, Lusatia, Bohemia, Moravia, and Silesia in 1519-1556. States favorable to Charles V include England, Portugal, Savoy, Genoa, and Salzburg. Enemies of Charles V include France and the Ottoman Empire. "/>
          <p:cNvPicPr>
            <a:picLocks noChangeAspect="1"/>
          </p:cNvPicPr>
          <p:nvPr/>
        </p:nvPicPr>
        <p:blipFill>
          <a:blip r:embed="rId3"/>
          <a:stretch>
            <a:fillRect/>
          </a:stretch>
        </p:blipFill>
        <p:spPr>
          <a:xfrm>
            <a:off x="865632" y="265176"/>
            <a:ext cx="7412736" cy="632764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Reformation and German Politics</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Religious Wars in Switzerland and Germany</a:t>
            </a:r>
          </a:p>
          <a:p>
            <a:pPr marL="514350" indent="-514350">
              <a:buAutoNum type="arabicPeriod"/>
            </a:pPr>
            <a:r>
              <a:rPr lang="en-US" sz="2600" dirty="0" smtClean="0"/>
              <a:t>German rulers influenced by Lutheranism</a:t>
            </a:r>
          </a:p>
          <a:p>
            <a:pPr marL="514350" indent="-514350">
              <a:buAutoNum type="arabicPeriod"/>
            </a:pPr>
            <a:r>
              <a:rPr lang="en-US" sz="2600" dirty="0" smtClean="0"/>
              <a:t>Charles V was a defender of Catholicism</a:t>
            </a:r>
          </a:p>
          <a:p>
            <a:pPr marL="514350" indent="-514350">
              <a:buAutoNum type="arabicPeriod"/>
            </a:pPr>
            <a:r>
              <a:rPr lang="en-US" sz="2600" dirty="0" smtClean="0"/>
              <a:t>Catholics vs. Protestants within Switzerland</a:t>
            </a:r>
          </a:p>
          <a:p>
            <a:pPr marL="514350" indent="-514350">
              <a:buAutoNum type="arabicPeriod"/>
            </a:pPr>
            <a:r>
              <a:rPr lang="en-US" sz="2600" dirty="0" smtClean="0"/>
              <a:t>Policy of </a:t>
            </a:r>
            <a:r>
              <a:rPr lang="en-US" sz="2600" dirty="0" smtClean="0"/>
              <a:t>neutrality</a:t>
            </a:r>
            <a:endParaRPr lang="en-US" sz="2600" dirty="0" smtClean="0"/>
          </a:p>
        </p:txBody>
      </p:sp>
    </p:spTree>
    <p:extLst>
      <p:ext uri="{BB962C8B-B14F-4D97-AF65-F5344CB8AC3E}">
        <p14:creationId xmlns:p14="http://schemas.microsoft.com/office/powerpoint/2010/main" val="130096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The Reformation and German Politics</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Religious Wars in Switzerland and Germany</a:t>
            </a:r>
          </a:p>
          <a:p>
            <a:pPr marL="514350" indent="-514350">
              <a:buFont typeface="+mj-lt"/>
              <a:buAutoNum type="arabicPeriod" startAt="5"/>
            </a:pPr>
            <a:r>
              <a:rPr lang="en-US" sz="2600" dirty="0" smtClean="0"/>
              <a:t>Imperial </a:t>
            </a:r>
            <a:r>
              <a:rPr lang="en-US" sz="2600" dirty="0" smtClean="0"/>
              <a:t>Diet in 1530, the Augsburg Confession</a:t>
            </a:r>
          </a:p>
          <a:p>
            <a:pPr marL="514350" indent="-514350">
              <a:buAutoNum type="arabicPeriod" startAt="5"/>
            </a:pPr>
            <a:r>
              <a:rPr lang="en-US" sz="2600" dirty="0" smtClean="0"/>
              <a:t>The Peace of Augsburg (1555)</a:t>
            </a:r>
          </a:p>
          <a:p>
            <a:pPr marL="514350" indent="-514350">
              <a:buAutoNum type="arabicPeriod" startAt="5"/>
            </a:pPr>
            <a:r>
              <a:rPr lang="en-US" sz="2600" dirty="0" smtClean="0"/>
              <a:t>Territories decided their religion; dissidents had to convert or leave</a:t>
            </a:r>
          </a:p>
          <a:p>
            <a:pPr marL="514350" indent="-514350">
              <a:buAutoNum type="arabicPeriod" startAt="5"/>
            </a:pPr>
            <a:r>
              <a:rPr lang="en-US" sz="2600" dirty="0" smtClean="0"/>
              <a:t>Charles V abdicated in 1556</a:t>
            </a:r>
            <a:endParaRPr lang="en-US" sz="2600" dirty="0"/>
          </a:p>
        </p:txBody>
      </p:sp>
    </p:spTree>
    <p:extLst>
      <p:ext uri="{BB962C8B-B14F-4D97-AF65-F5344CB8AC3E}">
        <p14:creationId xmlns:p14="http://schemas.microsoft.com/office/powerpoint/2010/main" val="1678225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black and white engraving from the 1520s of Swiss and German mercenary soldiers in combat. "/>
          <p:cNvPicPr>
            <a:picLocks noChangeAspect="1"/>
          </p:cNvPicPr>
          <p:nvPr/>
        </p:nvPicPr>
        <p:blipFill>
          <a:blip r:embed="rId3"/>
          <a:stretch>
            <a:fillRect/>
          </a:stretch>
        </p:blipFill>
        <p:spPr>
          <a:xfrm>
            <a:off x="304800" y="377951"/>
            <a:ext cx="8534400" cy="6102096"/>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The Spread of Protestant Ideas</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Scandinavia</a:t>
            </a:r>
          </a:p>
          <a:p>
            <a:pPr marL="514350" indent="-514350">
              <a:buAutoNum type="arabicPeriod"/>
            </a:pPr>
            <a:r>
              <a:rPr lang="en-US" sz="2600" dirty="0" smtClean="0"/>
              <a:t>Denmark-Norway accepted the Reformation</a:t>
            </a:r>
          </a:p>
          <a:p>
            <a:pPr marL="514350" indent="-514350">
              <a:buAutoNum type="arabicPeriod"/>
            </a:pPr>
            <a:r>
              <a:rPr lang="en-US" sz="2600" dirty="0" smtClean="0"/>
              <a:t>Lutheran ideas spread to Denmark from Danish scholars</a:t>
            </a:r>
          </a:p>
          <a:p>
            <a:pPr marL="514350" indent="-514350">
              <a:buAutoNum type="arabicPeriod"/>
            </a:pPr>
            <a:r>
              <a:rPr lang="en-US" sz="2600" dirty="0" smtClean="0"/>
              <a:t>King Christian III broke with the Catholic Church in the 1530s; most clergy </a:t>
            </a:r>
            <a:r>
              <a:rPr lang="en-US" sz="2600" dirty="0" err="1" smtClean="0"/>
              <a:t>folloed</a:t>
            </a:r>
            <a:endParaRPr lang="en-US" sz="2600" dirty="0" smtClean="0"/>
          </a:p>
          <a:p>
            <a:pPr marL="514350" indent="-514350">
              <a:buAutoNum type="arabicPeriod"/>
            </a:pPr>
            <a:r>
              <a:rPr lang="en-US" sz="2600" dirty="0" smtClean="0"/>
              <a:t>Violent reactions to Lutheranism in northern Norway and Iceland</a:t>
            </a:r>
          </a:p>
          <a:p>
            <a:pPr marL="514350" indent="-514350">
              <a:buAutoNum type="arabicPeriod"/>
            </a:pPr>
            <a:r>
              <a:rPr lang="en-US" sz="2600" dirty="0" err="1" smtClean="0"/>
              <a:t>Gustavus</a:t>
            </a:r>
            <a:r>
              <a:rPr lang="en-US" sz="2600" dirty="0" smtClean="0"/>
              <a:t> Vasa (r. 1523 – 1560) in Sweden</a:t>
            </a:r>
          </a:p>
          <a:p>
            <a:pPr marL="514350" indent="-514350">
              <a:buAutoNum type="arabicPeriod"/>
            </a:pPr>
            <a:endParaRPr lang="en-US" sz="2600" dirty="0" smtClean="0"/>
          </a:p>
        </p:txBody>
      </p:sp>
    </p:spTree>
    <p:extLst>
      <p:ext uri="{BB962C8B-B14F-4D97-AF65-F5344CB8AC3E}">
        <p14:creationId xmlns:p14="http://schemas.microsoft.com/office/powerpoint/2010/main" val="2327943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Spread of Protestant Ideas</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Henry VIII and the Reformation in England</a:t>
            </a:r>
          </a:p>
          <a:p>
            <a:pPr marL="514350" indent="-514350">
              <a:buAutoNum type="arabicPeriod"/>
            </a:pPr>
            <a:r>
              <a:rPr lang="en-US" sz="2600" dirty="0" smtClean="0"/>
              <a:t>King Henry VIII (r. 1509 – 1547)</a:t>
            </a:r>
          </a:p>
          <a:p>
            <a:pPr marL="514350" indent="-514350">
              <a:buAutoNum type="arabicPeriod"/>
            </a:pPr>
            <a:r>
              <a:rPr lang="en-US" sz="2600" dirty="0"/>
              <a:t>S</a:t>
            </a:r>
            <a:r>
              <a:rPr lang="en-US" sz="2600" dirty="0" smtClean="0"/>
              <a:t>upreme head of the Church of England</a:t>
            </a:r>
          </a:p>
          <a:p>
            <a:pPr marL="514350" indent="-514350">
              <a:buAutoNum type="arabicPeriod"/>
            </a:pPr>
            <a:r>
              <a:rPr lang="en-US" sz="2600" dirty="0" smtClean="0"/>
              <a:t>Dissolved the English monasteries</a:t>
            </a:r>
          </a:p>
          <a:p>
            <a:pPr marL="514350" indent="-514350">
              <a:buAutoNum type="arabicPeriod"/>
            </a:pPr>
            <a:r>
              <a:rPr lang="en-US" sz="2600" dirty="0" smtClean="0"/>
              <a:t>Growth of a centralized bureaucratic </a:t>
            </a:r>
            <a:r>
              <a:rPr lang="en-US" sz="2600" dirty="0" smtClean="0"/>
              <a:t>state</a:t>
            </a:r>
            <a:endParaRPr lang="en-US" sz="2600" dirty="0" smtClean="0"/>
          </a:p>
        </p:txBody>
      </p:sp>
    </p:spTree>
    <p:extLst>
      <p:ext uri="{BB962C8B-B14F-4D97-AF65-F5344CB8AC3E}">
        <p14:creationId xmlns:p14="http://schemas.microsoft.com/office/powerpoint/2010/main" val="481423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Spread of Protestant Ideas</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Henry VIII and the Reformation in England</a:t>
            </a:r>
          </a:p>
          <a:p>
            <a:pPr marL="514350" indent="-514350">
              <a:buFont typeface="+mj-lt"/>
              <a:buAutoNum type="arabicPeriod" startAt="5"/>
            </a:pPr>
            <a:r>
              <a:rPr lang="en-US" sz="2600" dirty="0" smtClean="0"/>
              <a:t>The </a:t>
            </a:r>
            <a:r>
              <a:rPr lang="en-US" sz="2600" dirty="0" smtClean="0"/>
              <a:t>Pilgrimage of Grace (1536)</a:t>
            </a:r>
          </a:p>
          <a:p>
            <a:pPr marL="514350" indent="-514350">
              <a:buAutoNum type="arabicPeriod" startAt="5"/>
            </a:pPr>
            <a:r>
              <a:rPr lang="en-US" sz="2600" dirty="0" smtClean="0"/>
              <a:t>People resistant to convert</a:t>
            </a:r>
          </a:p>
          <a:p>
            <a:pPr marL="514350" indent="-514350">
              <a:buAutoNum type="arabicPeriod" startAt="5"/>
            </a:pPr>
            <a:r>
              <a:rPr lang="en-US" sz="2600" dirty="0" smtClean="0"/>
              <a:t>Most Irish remained Roman Catholic</a:t>
            </a:r>
          </a:p>
          <a:p>
            <a:pPr marL="514350" indent="-514350">
              <a:buAutoNum type="arabicPeriod" startAt="5"/>
            </a:pPr>
            <a:r>
              <a:rPr lang="en-US" sz="2600" dirty="0" smtClean="0"/>
              <a:t>English harshly repressed Irish opposition</a:t>
            </a:r>
            <a:endParaRPr lang="en-US" sz="2600" dirty="0"/>
          </a:p>
        </p:txBody>
      </p:sp>
    </p:spTree>
    <p:extLst>
      <p:ext uri="{BB962C8B-B14F-4D97-AF65-F5344CB8AC3E}">
        <p14:creationId xmlns:p14="http://schemas.microsoft.com/office/powerpoint/2010/main" val="3410400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 The Early Reformation</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Christian Church in the Early Sixteenth Century</a:t>
            </a:r>
          </a:p>
          <a:p>
            <a:pPr marL="514350" indent="-514350">
              <a:buAutoNum type="arabicPeriod"/>
            </a:pPr>
            <a:r>
              <a:rPr lang="en-US" sz="2600" dirty="0" smtClean="0"/>
              <a:t>Damaged prestige of the church and clergy</a:t>
            </a:r>
          </a:p>
          <a:p>
            <a:pPr marL="514350" indent="-514350">
              <a:buAutoNum type="arabicPeriod"/>
            </a:pPr>
            <a:r>
              <a:rPr lang="en-US" sz="2600" dirty="0" smtClean="0"/>
              <a:t>Calls for reform</a:t>
            </a:r>
          </a:p>
          <a:p>
            <a:pPr marL="514350" indent="-514350">
              <a:buAutoNum type="arabicPeriod"/>
            </a:pPr>
            <a:r>
              <a:rPr lang="en-US" sz="2600" dirty="0" smtClean="0"/>
              <a:t>Widespread </a:t>
            </a:r>
            <a:r>
              <a:rPr lang="en-US" sz="2600" dirty="0" smtClean="0"/>
              <a:t>anticlericalism</a:t>
            </a:r>
            <a:endParaRPr lang="en-US" sz="2600" dirty="0" smtClean="0"/>
          </a:p>
        </p:txBody>
      </p:sp>
    </p:spTree>
    <p:extLst>
      <p:ext uri="{BB962C8B-B14F-4D97-AF65-F5344CB8AC3E}">
        <p14:creationId xmlns:p14="http://schemas.microsoft.com/office/powerpoint/2010/main" val="3806342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the allegory of the Tudor Dynasty. "/>
          <p:cNvPicPr>
            <a:picLocks noChangeAspect="1"/>
          </p:cNvPicPr>
          <p:nvPr/>
        </p:nvPicPr>
        <p:blipFill>
          <a:blip r:embed="rId3"/>
          <a:stretch>
            <a:fillRect/>
          </a:stretch>
        </p:blipFill>
        <p:spPr>
          <a:xfrm>
            <a:off x="304800" y="246888"/>
            <a:ext cx="8534400" cy="636422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Spread of Protestant Ideas</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Upholding Protestantism in England</a:t>
            </a:r>
          </a:p>
          <a:p>
            <a:pPr marL="514350" indent="-514350">
              <a:buAutoNum type="arabicPeriod"/>
            </a:pPr>
            <a:r>
              <a:rPr lang="en-US" sz="2600" dirty="0" smtClean="0"/>
              <a:t>Edward VI (r. 1547 – 1553)</a:t>
            </a:r>
          </a:p>
          <a:p>
            <a:pPr marL="514350" indent="-514350">
              <a:buAutoNum type="arabicPeriod"/>
            </a:pPr>
            <a:r>
              <a:rPr lang="en-US" sz="2600" dirty="0" smtClean="0"/>
              <a:t>Mary Tudor (r. 1553 – 1558)</a:t>
            </a:r>
          </a:p>
          <a:p>
            <a:pPr marL="514350" indent="-514350">
              <a:buAutoNum type="arabicPeriod"/>
            </a:pPr>
            <a:r>
              <a:rPr lang="en-US" sz="2600" dirty="0" smtClean="0"/>
              <a:t>Elizabeth Tudor (r. 1558 – 1603)</a:t>
            </a:r>
          </a:p>
          <a:p>
            <a:pPr marL="514350" indent="-514350">
              <a:buAutoNum type="arabicPeriod"/>
            </a:pPr>
            <a:r>
              <a:rPr lang="en-US" sz="2600" dirty="0" smtClean="0"/>
              <a:t>Elizabeth declared supreme in religious and political matters</a:t>
            </a:r>
          </a:p>
          <a:p>
            <a:pPr marL="514350" indent="-514350">
              <a:buAutoNum type="arabicPeriod"/>
            </a:pPr>
            <a:r>
              <a:rPr lang="en-US" sz="2600" dirty="0" smtClean="0"/>
              <a:t>The Anglican Church</a:t>
            </a:r>
          </a:p>
          <a:p>
            <a:pPr marL="514350" indent="-514350">
              <a:buAutoNum type="arabicPeriod"/>
            </a:pPr>
            <a:endParaRPr lang="en-US" sz="2600" dirty="0"/>
          </a:p>
        </p:txBody>
      </p:sp>
    </p:spTree>
    <p:extLst>
      <p:ext uri="{BB962C8B-B14F-4D97-AF65-F5344CB8AC3E}">
        <p14:creationId xmlns:p14="http://schemas.microsoft.com/office/powerpoint/2010/main" val="2416217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Spread of Protestant Ideas</a:t>
            </a:r>
            <a:endParaRPr lang="en-US" dirty="0"/>
          </a:p>
        </p:txBody>
      </p:sp>
      <p:sp>
        <p:nvSpPr>
          <p:cNvPr id="3" name="Content Placeholder 2"/>
          <p:cNvSpPr>
            <a:spLocks noGrp="1"/>
          </p:cNvSpPr>
          <p:nvPr>
            <p:ph idx="1"/>
          </p:nvPr>
        </p:nvSpPr>
        <p:spPr/>
        <p:txBody>
          <a:bodyPr/>
          <a:lstStyle/>
          <a:p>
            <a:pPr marL="514350" lvl="0" indent="-514350">
              <a:buFontTx/>
              <a:buAutoNum type="alphaUcPeriod" startAt="3"/>
            </a:pPr>
            <a:r>
              <a:rPr lang="en-US" sz="2600" b="1" dirty="0">
                <a:solidFill>
                  <a:srgbClr val="000000"/>
                </a:solidFill>
              </a:rPr>
              <a:t>Upholding Protestantism in England</a:t>
            </a:r>
          </a:p>
          <a:p>
            <a:pPr marL="0" indent="0">
              <a:buNone/>
            </a:pPr>
            <a:r>
              <a:rPr lang="en-US" sz="2600" dirty="0" smtClean="0"/>
              <a:t>6. Mary, Queen of Scots, implicated in a plot to assassinate Elizabeth (1587)</a:t>
            </a:r>
          </a:p>
          <a:p>
            <a:pPr marL="514350" indent="-514350">
              <a:buAutoNum type="arabicPeriod" startAt="7"/>
            </a:pPr>
            <a:r>
              <a:rPr lang="en-US" sz="2600" dirty="0" smtClean="0"/>
              <a:t>Philip sent fleet to attack England</a:t>
            </a:r>
          </a:p>
          <a:p>
            <a:pPr marL="514350" indent="-514350">
              <a:buAutoNum type="arabicPeriod" startAt="7"/>
            </a:pPr>
            <a:r>
              <a:rPr lang="en-US" sz="2600" dirty="0" smtClean="0"/>
              <a:t>English victory over Spanish Armada</a:t>
            </a:r>
          </a:p>
          <a:p>
            <a:pPr marL="514350" indent="-514350">
              <a:buAutoNum type="arabicPeriod" startAt="7"/>
            </a:pPr>
            <a:r>
              <a:rPr lang="en-US" sz="2600" dirty="0" smtClean="0"/>
              <a:t>War between England and Spain</a:t>
            </a:r>
          </a:p>
        </p:txBody>
      </p:sp>
    </p:spTree>
    <p:extLst>
      <p:ext uri="{BB962C8B-B14F-4D97-AF65-F5344CB8AC3E}">
        <p14:creationId xmlns:p14="http://schemas.microsoft.com/office/powerpoint/2010/main" val="618177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route of the Spanish Armada in 1588. The Armada advanced from Portugal to England, where several major battles took place. The retreat of the Armada circled the British Isles and went back to Spain, with several shipwrecks along the way. "/>
          <p:cNvPicPr>
            <a:picLocks noChangeAspect="1"/>
          </p:cNvPicPr>
          <p:nvPr/>
        </p:nvPicPr>
        <p:blipFill>
          <a:blip r:embed="rId3"/>
          <a:stretch>
            <a:fillRect/>
          </a:stretch>
        </p:blipFill>
        <p:spPr>
          <a:xfrm>
            <a:off x="2438400" y="265176"/>
            <a:ext cx="4267200" cy="632764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Spread of Protestant Ideas</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Calvinism</a:t>
            </a:r>
          </a:p>
          <a:p>
            <a:pPr marL="514350" indent="-514350">
              <a:buAutoNum type="arabicPeriod"/>
            </a:pPr>
            <a:r>
              <a:rPr lang="en-US" sz="2600" dirty="0" smtClean="0"/>
              <a:t>John Calvin (1509 – 1564)</a:t>
            </a:r>
          </a:p>
          <a:p>
            <a:pPr marL="514350" indent="-514350">
              <a:buAutoNum type="arabicPeriod"/>
            </a:pPr>
            <a:r>
              <a:rPr lang="en-US" sz="2600" dirty="0" smtClean="0"/>
              <a:t>Wanted a society where church and state acted together</a:t>
            </a:r>
            <a:endParaRPr lang="en-US" sz="2600" i="1" dirty="0"/>
          </a:p>
          <a:p>
            <a:pPr marL="514350" indent="-514350">
              <a:buAutoNum type="arabicPeriod"/>
            </a:pPr>
            <a:r>
              <a:rPr lang="en-US" sz="2600" i="1" dirty="0" smtClean="0"/>
              <a:t>The Institutes of the Christian Religion</a:t>
            </a:r>
            <a:r>
              <a:rPr lang="en-US" sz="2600" dirty="0" smtClean="0"/>
              <a:t> (1536)</a:t>
            </a:r>
          </a:p>
          <a:p>
            <a:pPr marL="514350" indent="-514350">
              <a:buAutoNum type="arabicPeriod"/>
            </a:pPr>
            <a:r>
              <a:rPr lang="en-US" sz="2600" dirty="0" smtClean="0"/>
              <a:t>Predestination</a:t>
            </a:r>
          </a:p>
          <a:p>
            <a:pPr marL="514350" indent="-514350">
              <a:buAutoNum type="arabicPeriod"/>
            </a:pPr>
            <a:r>
              <a:rPr lang="en-US" sz="2600" dirty="0" smtClean="0"/>
              <a:t>The Consistory</a:t>
            </a:r>
          </a:p>
        </p:txBody>
      </p:sp>
    </p:spTree>
    <p:extLst>
      <p:ext uri="{BB962C8B-B14F-4D97-AF65-F5344CB8AC3E}">
        <p14:creationId xmlns:p14="http://schemas.microsoft.com/office/powerpoint/2010/main" val="2163155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ortrait of the young John Calvin. "/>
          <p:cNvPicPr>
            <a:picLocks noChangeAspect="1"/>
          </p:cNvPicPr>
          <p:nvPr/>
        </p:nvPicPr>
        <p:blipFill>
          <a:blip r:embed="rId3"/>
          <a:stretch>
            <a:fillRect/>
          </a:stretch>
        </p:blipFill>
        <p:spPr>
          <a:xfrm>
            <a:off x="2154935" y="185927"/>
            <a:ext cx="4834128" cy="6486144"/>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Spread of Protestant Ideas</a:t>
            </a:r>
            <a:endParaRPr lang="en-US" dirty="0"/>
          </a:p>
        </p:txBody>
      </p:sp>
      <p:sp>
        <p:nvSpPr>
          <p:cNvPr id="3" name="Content Placeholder 2"/>
          <p:cNvSpPr>
            <a:spLocks noGrp="1"/>
          </p:cNvSpPr>
          <p:nvPr>
            <p:ph idx="1"/>
          </p:nvPr>
        </p:nvSpPr>
        <p:spPr/>
        <p:txBody>
          <a:bodyPr/>
          <a:lstStyle/>
          <a:p>
            <a:pPr marL="514350" lvl="0" indent="-514350">
              <a:buFontTx/>
              <a:buAutoNum type="alphaUcPeriod" startAt="4"/>
            </a:pPr>
            <a:r>
              <a:rPr lang="en-US" sz="2600" b="1" dirty="0">
                <a:solidFill>
                  <a:srgbClr val="000000"/>
                </a:solidFill>
              </a:rPr>
              <a:t>Calvinism</a:t>
            </a:r>
          </a:p>
          <a:p>
            <a:pPr marL="514350" indent="-514350">
              <a:buAutoNum type="arabicPeriod" startAt="6"/>
            </a:pPr>
            <a:r>
              <a:rPr lang="en-US" sz="2600" dirty="0" smtClean="0"/>
              <a:t>Geneva: model Christian community</a:t>
            </a:r>
          </a:p>
          <a:p>
            <a:pPr marL="514350" indent="-514350">
              <a:buAutoNum type="arabicPeriod" startAt="6"/>
            </a:pPr>
            <a:r>
              <a:rPr lang="en-US" sz="2600" dirty="0" smtClean="0"/>
              <a:t>Church of </a:t>
            </a:r>
            <a:r>
              <a:rPr lang="en-US" sz="2600" dirty="0" err="1" smtClean="0"/>
              <a:t>Cavlin</a:t>
            </a:r>
            <a:r>
              <a:rPr lang="en-US" sz="2600" dirty="0" smtClean="0"/>
              <a:t>: model for Presbyterian, Huguenot, and Puritan Churches</a:t>
            </a:r>
          </a:p>
          <a:p>
            <a:pPr marL="514350" indent="-514350">
              <a:buAutoNum type="arabicPeriod" startAt="6"/>
            </a:pPr>
            <a:r>
              <a:rPr lang="en-US" sz="2600" dirty="0" smtClean="0"/>
              <a:t>Spread throughout Europe</a:t>
            </a:r>
          </a:p>
          <a:p>
            <a:pPr marL="514350" indent="-514350">
              <a:buAutoNum type="arabicPeriod" startAt="6"/>
            </a:pPr>
            <a:r>
              <a:rPr lang="en-US" sz="2600" dirty="0" smtClean="0"/>
              <a:t>John Knox (1505? – 1572)</a:t>
            </a:r>
          </a:p>
          <a:p>
            <a:pPr marL="514350" indent="-514350">
              <a:buAutoNum type="arabicPeriod" startAt="6"/>
            </a:pPr>
            <a:r>
              <a:rPr lang="en-US" sz="2600" dirty="0" smtClean="0"/>
              <a:t>Persuaded the Scottish parliament to establish governance by presbyters</a:t>
            </a:r>
          </a:p>
          <a:p>
            <a:pPr marL="514350" indent="-514350">
              <a:buAutoNum type="arabicPeriod" startAt="6"/>
            </a:pPr>
            <a:r>
              <a:rPr lang="en-US" sz="2600" dirty="0" smtClean="0"/>
              <a:t>The Presbyterian Church of Scotland</a:t>
            </a:r>
            <a:endParaRPr lang="en-US" sz="2600" dirty="0"/>
          </a:p>
        </p:txBody>
      </p:sp>
    </p:spTree>
    <p:extLst>
      <p:ext uri="{BB962C8B-B14F-4D97-AF65-F5344CB8AC3E}">
        <p14:creationId xmlns:p14="http://schemas.microsoft.com/office/powerpoint/2010/main" val="40515761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Spread of Protestant Ideas</a:t>
            </a:r>
            <a:endParaRPr lang="en-US" dirty="0"/>
          </a:p>
        </p:txBody>
      </p:sp>
      <p:sp>
        <p:nvSpPr>
          <p:cNvPr id="3" name="Content Placeholder 2"/>
          <p:cNvSpPr>
            <a:spLocks noGrp="1"/>
          </p:cNvSpPr>
          <p:nvPr>
            <p:ph idx="1"/>
          </p:nvPr>
        </p:nvSpPr>
        <p:spPr/>
        <p:txBody>
          <a:bodyPr/>
          <a:lstStyle/>
          <a:p>
            <a:pPr marL="514350" indent="-514350">
              <a:buAutoNum type="alphaUcPeriod" startAt="5"/>
            </a:pPr>
            <a:r>
              <a:rPr lang="en-US" sz="2600" b="1" dirty="0" smtClean="0"/>
              <a:t>The Reformation in Eastern Europe</a:t>
            </a:r>
          </a:p>
          <a:p>
            <a:pPr marL="514350" indent="-514350">
              <a:buAutoNum type="arabicPeriod"/>
            </a:pPr>
            <a:r>
              <a:rPr lang="en-US" sz="2600" dirty="0" smtClean="0"/>
              <a:t>Ethnic factors determined the course of the Reformation in eastern Europe</a:t>
            </a:r>
          </a:p>
          <a:p>
            <a:pPr marL="514350" indent="-514350">
              <a:buAutoNum type="arabicPeriod"/>
            </a:pPr>
            <a:r>
              <a:rPr lang="en-US" sz="2600" dirty="0" smtClean="0"/>
              <a:t>Hussite Czechs in Bohemia</a:t>
            </a:r>
          </a:p>
          <a:p>
            <a:pPr marL="514350" indent="-514350">
              <a:buAutoNum type="arabicPeriod"/>
            </a:pPr>
            <a:r>
              <a:rPr lang="en-US" sz="2600" dirty="0" smtClean="0"/>
              <a:t>German nobility embraced Lutheranism</a:t>
            </a:r>
            <a:endParaRPr lang="en-US" sz="2600" dirty="0"/>
          </a:p>
          <a:p>
            <a:pPr marL="514350" indent="-514350">
              <a:buAutoNum type="arabicPeriod"/>
            </a:pPr>
            <a:r>
              <a:rPr lang="en-US" sz="2600" dirty="0" smtClean="0"/>
              <a:t>Poland became Roman Catholic by </a:t>
            </a:r>
            <a:r>
              <a:rPr lang="en-US" sz="2600" dirty="0" smtClean="0"/>
              <a:t>1650</a:t>
            </a:r>
            <a:endParaRPr lang="en-US" sz="2600" dirty="0" smtClean="0"/>
          </a:p>
        </p:txBody>
      </p:sp>
    </p:spTree>
    <p:extLst>
      <p:ext uri="{BB962C8B-B14F-4D97-AF65-F5344CB8AC3E}">
        <p14:creationId xmlns:p14="http://schemas.microsoft.com/office/powerpoint/2010/main" val="602423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Spread of Protestant Ideas</a:t>
            </a:r>
            <a:endParaRPr lang="en-US" dirty="0"/>
          </a:p>
        </p:txBody>
      </p:sp>
      <p:sp>
        <p:nvSpPr>
          <p:cNvPr id="3" name="Content Placeholder 2"/>
          <p:cNvSpPr>
            <a:spLocks noGrp="1"/>
          </p:cNvSpPr>
          <p:nvPr>
            <p:ph idx="1"/>
          </p:nvPr>
        </p:nvSpPr>
        <p:spPr/>
        <p:txBody>
          <a:bodyPr/>
          <a:lstStyle/>
          <a:p>
            <a:pPr marL="514350" indent="-514350">
              <a:buAutoNum type="alphaUcPeriod" startAt="5"/>
            </a:pPr>
            <a:r>
              <a:rPr lang="en-US" sz="2600" b="1" dirty="0" smtClean="0"/>
              <a:t>The Reformation in Eastern Europe</a:t>
            </a:r>
          </a:p>
          <a:p>
            <a:pPr marL="514350" indent="-514350">
              <a:buFont typeface="+mj-lt"/>
              <a:buAutoNum type="arabicPeriod" startAt="5"/>
            </a:pPr>
            <a:r>
              <a:rPr lang="en-US" sz="2600" dirty="0" smtClean="0"/>
              <a:t>Poland </a:t>
            </a:r>
            <a:r>
              <a:rPr lang="en-US" sz="2600" dirty="0" smtClean="0"/>
              <a:t>became Roman Catholic by 1650</a:t>
            </a:r>
          </a:p>
          <a:p>
            <a:pPr marL="514350" indent="-514350">
              <a:buAutoNum type="arabicPeriod" startAt="5"/>
            </a:pPr>
            <a:r>
              <a:rPr lang="en-US" sz="2600" dirty="0" smtClean="0"/>
              <a:t>Hungary and the Reformation</a:t>
            </a:r>
          </a:p>
          <a:p>
            <a:pPr marL="514350" indent="-514350">
              <a:buAutoNum type="arabicPeriod" startAt="5"/>
            </a:pPr>
            <a:r>
              <a:rPr lang="en-US" sz="2600" dirty="0" smtClean="0"/>
              <a:t>Hungarian nobles accepted Lutheranism</a:t>
            </a:r>
          </a:p>
          <a:p>
            <a:pPr marL="514350" indent="-514350">
              <a:buAutoNum type="arabicPeriod" startAt="5"/>
            </a:pPr>
            <a:r>
              <a:rPr lang="en-US" sz="2600" dirty="0" smtClean="0"/>
              <a:t>Catholic restoration in Hungary in 1699</a:t>
            </a:r>
          </a:p>
        </p:txBody>
      </p:sp>
    </p:spTree>
    <p:extLst>
      <p:ext uri="{BB962C8B-B14F-4D97-AF65-F5344CB8AC3E}">
        <p14:creationId xmlns:p14="http://schemas.microsoft.com/office/powerpoint/2010/main" val="1205077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The Catholic Reformation</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Papal Reform and the Council of Trent</a:t>
            </a:r>
          </a:p>
          <a:p>
            <a:pPr marL="514350" indent="-514350">
              <a:buAutoNum type="arabicPeriod"/>
            </a:pPr>
            <a:r>
              <a:rPr lang="en-US" sz="2600" dirty="0" smtClean="0"/>
              <a:t>Papal court of Pope Paul III</a:t>
            </a:r>
          </a:p>
          <a:p>
            <a:pPr marL="514350" indent="-514350">
              <a:buAutoNum type="arabicPeriod"/>
            </a:pPr>
            <a:r>
              <a:rPr lang="en-US" sz="2600" dirty="0" smtClean="0"/>
              <a:t>The Holy Office </a:t>
            </a:r>
          </a:p>
          <a:p>
            <a:pPr marL="514350" indent="-514350">
              <a:buAutoNum type="arabicPeriod"/>
            </a:pPr>
            <a:r>
              <a:rPr lang="en-US" sz="2600" dirty="0" smtClean="0"/>
              <a:t>The </a:t>
            </a:r>
            <a:r>
              <a:rPr lang="en-US" sz="2600" i="1" dirty="0" smtClean="0"/>
              <a:t>Index of Prohibited Books</a:t>
            </a:r>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3978543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 The Early Reformation</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Christian Church in the Early Sixteenth Century</a:t>
            </a:r>
          </a:p>
          <a:p>
            <a:pPr marL="514350" indent="-514350">
              <a:buFont typeface="+mj-lt"/>
              <a:buAutoNum type="arabicPeriod" startAt="4"/>
            </a:pPr>
            <a:r>
              <a:rPr lang="en-US" sz="2600" dirty="0" smtClean="0"/>
              <a:t>Charges of absenteeism</a:t>
            </a:r>
          </a:p>
          <a:p>
            <a:pPr marL="514350" indent="-514350">
              <a:buAutoNum type="arabicPeriod" startAt="4"/>
            </a:pPr>
            <a:r>
              <a:rPr lang="en-US" sz="2600" dirty="0" smtClean="0"/>
              <a:t>Governments reduced privileges of priests, monks, and nuns</a:t>
            </a:r>
          </a:p>
          <a:p>
            <a:pPr marL="514350" indent="-514350">
              <a:buAutoNum type="arabicPeriod" startAt="4"/>
            </a:pPr>
            <a:r>
              <a:rPr lang="en-US" sz="2600" dirty="0" smtClean="0"/>
              <a:t>Urban leaders wanted to appoint high church offices, rather than Rome</a:t>
            </a:r>
            <a:endParaRPr lang="en-US" sz="2600" dirty="0" smtClean="0"/>
          </a:p>
        </p:txBody>
      </p:sp>
    </p:spTree>
    <p:extLst>
      <p:ext uri="{BB962C8B-B14F-4D97-AF65-F5344CB8AC3E}">
        <p14:creationId xmlns:p14="http://schemas.microsoft.com/office/powerpoint/2010/main" val="2594574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The Catholic Reformation</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Papal Reform and the Council of Trent</a:t>
            </a:r>
          </a:p>
          <a:p>
            <a:pPr marL="514350" indent="-514350">
              <a:buFont typeface="+mj-lt"/>
              <a:buAutoNum type="arabicPeriod" startAt="4"/>
            </a:pPr>
            <a:r>
              <a:rPr lang="en-US" sz="2600" dirty="0" smtClean="0"/>
              <a:t>Goal </a:t>
            </a:r>
            <a:r>
              <a:rPr lang="en-US" sz="2600" dirty="0" smtClean="0"/>
              <a:t>to reconcile with the </a:t>
            </a:r>
            <a:r>
              <a:rPr lang="en-US" sz="2600" dirty="0" err="1" smtClean="0"/>
              <a:t>Proestants</a:t>
            </a:r>
            <a:endParaRPr lang="en-US" sz="2600" dirty="0" smtClean="0"/>
          </a:p>
          <a:p>
            <a:pPr marL="514350" indent="-514350">
              <a:buAutoNum type="arabicPeriod" startAt="4"/>
            </a:pPr>
            <a:r>
              <a:rPr lang="en-US" sz="2600" dirty="0" smtClean="0"/>
              <a:t>Decrees of the Council of Trent</a:t>
            </a:r>
          </a:p>
          <a:p>
            <a:pPr marL="514350" indent="-514350">
              <a:buAutoNum type="arabicPeriod" startAt="4"/>
            </a:pPr>
            <a:r>
              <a:rPr lang="en-US" sz="2600" dirty="0" smtClean="0"/>
              <a:t>Basis for Roman Catholic faith through the middle of the twentieth century</a:t>
            </a:r>
          </a:p>
          <a:p>
            <a:pPr marL="514350" indent="-514350">
              <a:buAutoNum type="arabicPeriod" startAt="4"/>
            </a:pPr>
            <a:endParaRPr lang="en-US" sz="2600" dirty="0" smtClean="0"/>
          </a:p>
          <a:p>
            <a:pPr marL="514350" indent="-514350">
              <a:buAutoNum type="arabicPeriod" startAt="4"/>
            </a:pPr>
            <a:endParaRPr lang="en-US" sz="2600" dirty="0"/>
          </a:p>
        </p:txBody>
      </p:sp>
    </p:spTree>
    <p:extLst>
      <p:ext uri="{BB962C8B-B14F-4D97-AF65-F5344CB8AC3E}">
        <p14:creationId xmlns:p14="http://schemas.microsoft.com/office/powerpoint/2010/main" val="227039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string of rosary beads. "/>
          <p:cNvPicPr>
            <a:picLocks noChangeAspect="1"/>
          </p:cNvPicPr>
          <p:nvPr/>
        </p:nvPicPr>
        <p:blipFill>
          <a:blip r:embed="rId2"/>
          <a:stretch>
            <a:fillRect/>
          </a:stretch>
        </p:blipFill>
        <p:spPr>
          <a:xfrm>
            <a:off x="390144" y="192023"/>
            <a:ext cx="8363712" cy="6473952"/>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religious divisions in Europe in 1555. &#10;The map shows that the predominant religion of France, Spain, Italy, and Ireland was Roman Catholic. The Church of England was the predominant religion of England. The Netherlands and Scotland embraced Calvinism. The Muslim religion ruled in northern Africa and parts of the Ottoman Empire. Norway, Denmark, Prussia, and the Holy Roman Empire were predominantly Lutheran. The spread of Calvinism started in Trent and tentacled out to France, Poland, and the British Isles. &#10;"/>
          <p:cNvPicPr>
            <a:picLocks noChangeAspect="1"/>
          </p:cNvPicPr>
          <p:nvPr/>
        </p:nvPicPr>
        <p:blipFill>
          <a:blip r:embed="rId2"/>
          <a:stretch>
            <a:fillRect/>
          </a:stretch>
        </p:blipFill>
        <p:spPr>
          <a:xfrm>
            <a:off x="664464" y="195072"/>
            <a:ext cx="7815072" cy="6467856"/>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Catholic Reformation</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New and Reformed Religious Orders</a:t>
            </a:r>
          </a:p>
          <a:p>
            <a:pPr marL="514350" indent="-514350">
              <a:buAutoNum type="arabicPeriod"/>
            </a:pPr>
            <a:r>
              <a:rPr lang="en-US" sz="2600" kern="1200" dirty="0" smtClean="0"/>
              <a:t>Teresa </a:t>
            </a:r>
            <a:r>
              <a:rPr lang="en-US" sz="2600" kern="1200" dirty="0"/>
              <a:t>of Ávila </a:t>
            </a:r>
            <a:r>
              <a:rPr lang="en-US" sz="2600" kern="1200" dirty="0" smtClean="0"/>
              <a:t>(1515 – 1582)</a:t>
            </a:r>
          </a:p>
          <a:p>
            <a:pPr marL="514350" indent="-514350">
              <a:buAutoNum type="arabicPeriod"/>
            </a:pPr>
            <a:r>
              <a:rPr lang="en-US" sz="2600" kern="1200" dirty="0" smtClean="0"/>
              <a:t>The Ursuline order of nuns</a:t>
            </a:r>
          </a:p>
          <a:p>
            <a:pPr marL="514350" indent="-514350">
              <a:buAutoNum type="arabicPeriod"/>
            </a:pPr>
            <a:r>
              <a:rPr lang="en-US" sz="2600" kern="1200" dirty="0" smtClean="0"/>
              <a:t>The Society of Jesus (Jesuits)</a:t>
            </a:r>
          </a:p>
          <a:p>
            <a:pPr marL="514350" indent="-514350">
              <a:buAutoNum type="arabicPeriod"/>
            </a:pPr>
            <a:endParaRPr lang="en-US" sz="2600" dirty="0" smtClean="0"/>
          </a:p>
          <a:p>
            <a:pPr marL="514350" indent="-514350">
              <a:buAutoNum type="arabicPeriod"/>
            </a:pPr>
            <a:endParaRPr lang="en-US" sz="2600" dirty="0"/>
          </a:p>
        </p:txBody>
      </p:sp>
    </p:spTree>
    <p:extLst>
      <p:ext uri="{BB962C8B-B14F-4D97-AF65-F5344CB8AC3E}">
        <p14:creationId xmlns:p14="http://schemas.microsoft.com/office/powerpoint/2010/main" val="9764535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Catholic Reformation</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New and Reformed Religious Orders</a:t>
            </a:r>
          </a:p>
          <a:p>
            <a:pPr marL="514350" indent="-514350">
              <a:buFont typeface="+mj-lt"/>
              <a:buAutoNum type="arabicPeriod" startAt="4"/>
            </a:pPr>
            <a:r>
              <a:rPr lang="en-US" sz="2600" i="1" dirty="0" smtClean="0"/>
              <a:t>Spiritual </a:t>
            </a:r>
            <a:r>
              <a:rPr lang="en-US" sz="2600" i="1" dirty="0" smtClean="0"/>
              <a:t>Exercises </a:t>
            </a:r>
            <a:r>
              <a:rPr lang="en-US" sz="2600" dirty="0" smtClean="0"/>
              <a:t>(1548)</a:t>
            </a:r>
          </a:p>
          <a:p>
            <a:pPr marL="514350" indent="-514350">
              <a:buAutoNum type="arabicPeriod" startAt="4"/>
            </a:pPr>
            <a:r>
              <a:rPr lang="en-US" sz="2600" dirty="0" smtClean="0"/>
              <a:t>Jesuits spread Christianity and vowed obedience to the pope</a:t>
            </a:r>
          </a:p>
          <a:p>
            <a:pPr marL="514350" indent="-514350">
              <a:buAutoNum type="arabicPeriod" startAt="4"/>
            </a:pPr>
            <a:r>
              <a:rPr lang="en-US" sz="2600" dirty="0" smtClean="0"/>
              <a:t>Adopted the humanist curricula and methods</a:t>
            </a:r>
          </a:p>
          <a:p>
            <a:pPr marL="514350" indent="-514350">
              <a:buAutoNum type="arabicPeriod" startAt="4"/>
            </a:pPr>
            <a:endParaRPr lang="en-US" sz="2600" dirty="0" smtClean="0"/>
          </a:p>
          <a:p>
            <a:pPr marL="514350" indent="-514350">
              <a:buAutoNum type="arabicPeriod" startAt="4"/>
            </a:pPr>
            <a:endParaRPr lang="en-US" sz="2600" dirty="0"/>
          </a:p>
        </p:txBody>
      </p:sp>
    </p:spTree>
    <p:extLst>
      <p:ext uri="{BB962C8B-B14F-4D97-AF65-F5344CB8AC3E}">
        <p14:creationId xmlns:p14="http://schemas.microsoft.com/office/powerpoint/2010/main" val="25802359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church of Gesu, begun in 1568."/>
          <p:cNvPicPr>
            <a:picLocks noChangeAspect="1"/>
          </p:cNvPicPr>
          <p:nvPr/>
        </p:nvPicPr>
        <p:blipFill>
          <a:blip r:embed="rId2"/>
          <a:stretch>
            <a:fillRect/>
          </a:stretch>
        </p:blipFill>
        <p:spPr>
          <a:xfrm>
            <a:off x="548640" y="185927"/>
            <a:ext cx="8046720" cy="6486144"/>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V. Religious Violence</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French Religious Wars</a:t>
            </a:r>
          </a:p>
          <a:p>
            <a:pPr marL="514350" indent="-514350">
              <a:buAutoNum type="arabicPeriod"/>
            </a:pPr>
            <a:r>
              <a:rPr lang="en-US" sz="2600" dirty="0" smtClean="0"/>
              <a:t>The Treaty of </a:t>
            </a:r>
            <a:r>
              <a:rPr lang="en-US" sz="2600" dirty="0" err="1" smtClean="0"/>
              <a:t>Cateau-</a:t>
            </a:r>
            <a:r>
              <a:rPr lang="en-US" sz="2600" kern="1200" dirty="0" err="1" smtClean="0"/>
              <a:t>Cambrésis</a:t>
            </a:r>
            <a:endParaRPr lang="en-US" sz="2600" kern="1200" dirty="0" smtClean="0"/>
          </a:p>
          <a:p>
            <a:pPr marL="514350" indent="-514350">
              <a:buAutoNum type="arabicPeriod"/>
            </a:pPr>
            <a:r>
              <a:rPr lang="en-US" sz="2600" kern="1200" dirty="0" smtClean="0"/>
              <a:t>The Concordat of Bologna</a:t>
            </a:r>
          </a:p>
          <a:p>
            <a:pPr marL="514350" indent="-514350">
              <a:buAutoNum type="arabicPeriod"/>
            </a:pPr>
            <a:r>
              <a:rPr lang="en-US" sz="2600" kern="1200" dirty="0" smtClean="0"/>
              <a:t>Calvinism</a:t>
            </a:r>
          </a:p>
          <a:p>
            <a:pPr marL="514350" indent="-514350">
              <a:buAutoNum type="arabicPeriod"/>
            </a:pPr>
            <a:r>
              <a:rPr lang="en-US" sz="2600" kern="1200" dirty="0" smtClean="0"/>
              <a:t>Huguenots</a:t>
            </a:r>
          </a:p>
          <a:p>
            <a:pPr marL="514350" indent="-514350">
              <a:buAutoNum type="arabicPeriod"/>
            </a:pPr>
            <a:r>
              <a:rPr lang="en-US" sz="2600" kern="1200" dirty="0" smtClean="0"/>
              <a:t>Catholic royalist lords vs. Calvinist </a:t>
            </a:r>
            <a:r>
              <a:rPr lang="en-US" sz="2600" kern="1200" dirty="0" err="1" smtClean="0"/>
              <a:t>antimonarchial</a:t>
            </a:r>
            <a:r>
              <a:rPr lang="en-US" sz="2600" kern="1200" dirty="0" smtClean="0"/>
              <a:t> lords</a:t>
            </a:r>
          </a:p>
          <a:p>
            <a:pPr marL="514350" indent="-514350">
              <a:buAutoNum type="arabicPeriod"/>
            </a:pPr>
            <a:endParaRPr lang="en-US" sz="2600" dirty="0"/>
          </a:p>
        </p:txBody>
      </p:sp>
    </p:spTree>
    <p:extLst>
      <p:ext uri="{BB962C8B-B14F-4D97-AF65-F5344CB8AC3E}">
        <p14:creationId xmlns:p14="http://schemas.microsoft.com/office/powerpoint/2010/main" val="26058801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Religious Violence</a:t>
            </a:r>
            <a:endParaRPr lang="en-US" dirty="0"/>
          </a:p>
        </p:txBody>
      </p:sp>
      <p:sp>
        <p:nvSpPr>
          <p:cNvPr id="3" name="Content Placeholder 2"/>
          <p:cNvSpPr>
            <a:spLocks noGrp="1"/>
          </p:cNvSpPr>
          <p:nvPr>
            <p:ph idx="1"/>
          </p:nvPr>
        </p:nvSpPr>
        <p:spPr/>
        <p:txBody>
          <a:bodyPr/>
          <a:lstStyle/>
          <a:p>
            <a:pPr marL="514350" lvl="0" indent="-514350">
              <a:buFontTx/>
              <a:buAutoNum type="alphaUcPeriod"/>
            </a:pPr>
            <a:r>
              <a:rPr lang="en-US" sz="2600" b="1" dirty="0">
                <a:solidFill>
                  <a:srgbClr val="000000"/>
                </a:solidFill>
              </a:rPr>
              <a:t>French Religious </a:t>
            </a:r>
            <a:r>
              <a:rPr lang="en-US" sz="2600" b="1" dirty="0" smtClean="0">
                <a:solidFill>
                  <a:srgbClr val="000000"/>
                </a:solidFill>
              </a:rPr>
              <a:t>Wars</a:t>
            </a:r>
          </a:p>
          <a:p>
            <a:pPr marL="514350" lvl="0" indent="-514350">
              <a:buAutoNum type="arabicPeriod" startAt="6"/>
            </a:pPr>
            <a:r>
              <a:rPr lang="en-US" sz="2600" dirty="0" smtClean="0">
                <a:solidFill>
                  <a:srgbClr val="000000"/>
                </a:solidFill>
              </a:rPr>
              <a:t>The Saint Bartholomew’s Day Massacre (1572)</a:t>
            </a:r>
          </a:p>
          <a:p>
            <a:pPr marL="514350" lvl="0" indent="-514350">
              <a:buAutoNum type="arabicPeriod" startAt="6"/>
            </a:pPr>
            <a:r>
              <a:rPr lang="en-US" sz="2600" dirty="0" smtClean="0">
                <a:solidFill>
                  <a:srgbClr val="000000"/>
                </a:solidFill>
              </a:rPr>
              <a:t>Religious violence led to a civil war</a:t>
            </a:r>
          </a:p>
          <a:p>
            <a:pPr marL="514350" lvl="0" indent="-514350">
              <a:buAutoNum type="arabicPeriod" startAt="6"/>
            </a:pPr>
            <a:r>
              <a:rPr lang="en-US" sz="2600" dirty="0" smtClean="0">
                <a:solidFill>
                  <a:srgbClr val="000000"/>
                </a:solidFill>
              </a:rPr>
              <a:t>Agriculture destroyed; commercialism declined</a:t>
            </a:r>
          </a:p>
          <a:p>
            <a:pPr marL="514350" lvl="0" indent="-514350">
              <a:buAutoNum type="arabicPeriod" startAt="6"/>
            </a:pPr>
            <a:r>
              <a:rPr lang="en-US" sz="2600" dirty="0" err="1" smtClean="0">
                <a:solidFill>
                  <a:srgbClr val="000000"/>
                </a:solidFill>
              </a:rPr>
              <a:t>Politiques</a:t>
            </a:r>
            <a:endParaRPr lang="en-US" sz="2600" dirty="0" smtClean="0">
              <a:solidFill>
                <a:srgbClr val="000000"/>
              </a:solidFill>
            </a:endParaRPr>
          </a:p>
          <a:p>
            <a:pPr marL="514350" lvl="0" indent="-514350">
              <a:buAutoNum type="arabicPeriod" startAt="6"/>
            </a:pPr>
            <a:r>
              <a:rPr lang="en-US" sz="2600" dirty="0" smtClean="0">
                <a:solidFill>
                  <a:srgbClr val="000000"/>
                </a:solidFill>
              </a:rPr>
              <a:t>Henry IV (r. 1589 – 1610) </a:t>
            </a:r>
          </a:p>
          <a:p>
            <a:pPr marL="514350" lvl="0" indent="-514350">
              <a:buAutoNum type="arabicPeriod" startAt="6"/>
            </a:pPr>
            <a:r>
              <a:rPr lang="en-US" sz="2600" dirty="0" smtClean="0">
                <a:solidFill>
                  <a:srgbClr val="000000"/>
                </a:solidFill>
              </a:rPr>
              <a:t>The Edict of Nantes (1598)</a:t>
            </a:r>
          </a:p>
          <a:p>
            <a:pPr marL="514350" lvl="0" indent="-514350">
              <a:buAutoNum type="arabicPeriod" startAt="6"/>
            </a:pPr>
            <a:endParaRPr lang="en-US" sz="2600" dirty="0" smtClean="0">
              <a:solidFill>
                <a:srgbClr val="000000"/>
              </a:solidFill>
            </a:endParaRPr>
          </a:p>
          <a:p>
            <a:pPr marL="514350" lvl="0" indent="-514350">
              <a:buAutoNum type="arabicPeriod" startAt="6"/>
            </a:pPr>
            <a:endParaRPr lang="en-US" sz="2600" dirty="0" smtClean="0">
              <a:solidFill>
                <a:srgbClr val="000000"/>
              </a:solidFill>
            </a:endParaRPr>
          </a:p>
          <a:p>
            <a:pPr marL="514350" indent="-514350">
              <a:buFontTx/>
              <a:buAutoNum type="arabicPeriod" startAt="6"/>
            </a:pPr>
            <a:endParaRPr lang="en-US" sz="2600" kern="1200" dirty="0"/>
          </a:p>
          <a:p>
            <a:pPr marL="514350" lvl="0" indent="-514350">
              <a:buAutoNum type="arabicPeriod" startAt="6"/>
            </a:pPr>
            <a:endParaRPr lang="en-US" sz="2600" dirty="0">
              <a:solidFill>
                <a:srgbClr val="000000"/>
              </a:solidFill>
            </a:endParaRPr>
          </a:p>
        </p:txBody>
      </p:sp>
    </p:spTree>
    <p:extLst>
      <p:ext uri="{BB962C8B-B14F-4D97-AF65-F5344CB8AC3E}">
        <p14:creationId xmlns:p14="http://schemas.microsoft.com/office/powerpoint/2010/main" val="3836638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Religious Violence</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The Netherlands Under Charles V</a:t>
            </a:r>
          </a:p>
          <a:p>
            <a:pPr marL="514350" indent="-514350">
              <a:buAutoNum type="arabicPeriod"/>
            </a:pPr>
            <a:r>
              <a:rPr lang="en-US" sz="2600" dirty="0" smtClean="0"/>
              <a:t>Appeal of Calvinism</a:t>
            </a:r>
            <a:endParaRPr lang="en-US" sz="2600" dirty="0"/>
          </a:p>
          <a:p>
            <a:pPr marL="514350" indent="-514350">
              <a:buAutoNum type="arabicPeriod"/>
            </a:pPr>
            <a:r>
              <a:rPr lang="en-US" sz="2600" dirty="0" smtClean="0"/>
              <a:t>Attempt to suppress Calvinism and raise taxes</a:t>
            </a:r>
          </a:p>
          <a:p>
            <a:pPr marL="514350" indent="-514350">
              <a:buAutoNum type="arabicPeriod"/>
            </a:pPr>
            <a:r>
              <a:rPr lang="en-US" sz="2600" dirty="0" smtClean="0"/>
              <a:t>The “Council of Blood”</a:t>
            </a:r>
          </a:p>
          <a:p>
            <a:pPr marL="514350" indent="-514350">
              <a:buAutoNum type="arabicPeriod"/>
            </a:pPr>
            <a:r>
              <a:rPr lang="en-US" sz="2600" dirty="0" smtClean="0"/>
              <a:t>Civil war between Catholics and Protestants</a:t>
            </a:r>
          </a:p>
          <a:p>
            <a:pPr marL="514350" indent="-514350">
              <a:buAutoNum type="arabicPeriod"/>
            </a:pPr>
            <a:r>
              <a:rPr lang="en-US" sz="2600" dirty="0" smtClean="0"/>
              <a:t>The Spanish Netherlands came under the control of the Spanish Habsburg forces</a:t>
            </a:r>
          </a:p>
          <a:p>
            <a:pPr marL="514350" indent="-514350">
              <a:buAutoNum type="arabicPeriod"/>
            </a:pPr>
            <a:r>
              <a:rPr lang="en-US" sz="2600" dirty="0" smtClean="0"/>
              <a:t>The Union of Utrecht (1581)</a:t>
            </a:r>
          </a:p>
          <a:p>
            <a:pPr marL="514350" indent="-514350">
              <a:buAutoNum type="arabicPeriod"/>
            </a:pPr>
            <a:r>
              <a:rPr lang="en-US" sz="2600" dirty="0" smtClean="0"/>
              <a:t>In 1609 Spain recognized the independence of the United Provinces</a:t>
            </a:r>
          </a:p>
        </p:txBody>
      </p:sp>
    </p:spTree>
    <p:extLst>
      <p:ext uri="{BB962C8B-B14F-4D97-AF65-F5344CB8AC3E}">
        <p14:creationId xmlns:p14="http://schemas.microsoft.com/office/powerpoint/2010/main" val="2569125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engraving of Spanish soldiers killing Protestants in Haarlem. "/>
          <p:cNvPicPr>
            <a:picLocks noChangeAspect="1"/>
          </p:cNvPicPr>
          <p:nvPr/>
        </p:nvPicPr>
        <p:blipFill>
          <a:blip r:embed="rId3"/>
          <a:stretch>
            <a:fillRect/>
          </a:stretch>
        </p:blipFill>
        <p:spPr>
          <a:xfrm>
            <a:off x="557784" y="185927"/>
            <a:ext cx="8028432" cy="6486144"/>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Early Reformation</a:t>
            </a:r>
            <a:endParaRPr lang="en-US" dirty="0"/>
          </a:p>
        </p:txBody>
      </p:sp>
      <p:sp>
        <p:nvSpPr>
          <p:cNvPr id="3" name="Content Placeholder 2"/>
          <p:cNvSpPr>
            <a:spLocks noGrp="1"/>
          </p:cNvSpPr>
          <p:nvPr>
            <p:ph idx="1"/>
          </p:nvPr>
        </p:nvSpPr>
        <p:spPr>
          <a:xfrm>
            <a:off x="685799" y="1981199"/>
            <a:ext cx="7929563" cy="4448175"/>
          </a:xfrm>
        </p:spPr>
        <p:txBody>
          <a:bodyPr/>
          <a:lstStyle/>
          <a:p>
            <a:pPr marL="514350" indent="-514350">
              <a:buAutoNum type="alphaUcPeriod" startAt="2"/>
            </a:pPr>
            <a:r>
              <a:rPr lang="en-US" sz="2600" b="1" dirty="0" smtClean="0"/>
              <a:t>Martin Luther</a:t>
            </a:r>
          </a:p>
          <a:p>
            <a:pPr marL="514350" indent="-514350">
              <a:buAutoNum type="arabicPeriod"/>
            </a:pPr>
            <a:r>
              <a:rPr lang="en-US" sz="2600" dirty="0" smtClean="0"/>
              <a:t>Martin Luther (1483 – 1546) and the Reformation</a:t>
            </a:r>
          </a:p>
          <a:p>
            <a:pPr marL="514350" indent="-514350">
              <a:buAutoNum type="arabicPeriod"/>
            </a:pPr>
            <a:r>
              <a:rPr lang="en-US" sz="2600" dirty="0" smtClean="0"/>
              <a:t>Salvation through faith</a:t>
            </a:r>
          </a:p>
          <a:p>
            <a:pPr marL="514350" indent="-514350">
              <a:buAutoNum type="arabicPeriod"/>
            </a:pPr>
            <a:r>
              <a:rPr lang="en-US" sz="2600" dirty="0"/>
              <a:t>T</a:t>
            </a:r>
            <a:r>
              <a:rPr lang="en-US" sz="2600" dirty="0" smtClean="0"/>
              <a:t>he sale of indulgences</a:t>
            </a:r>
          </a:p>
          <a:p>
            <a:pPr marL="514350" indent="-514350">
              <a:buAutoNum type="arabicPeriod"/>
            </a:pPr>
            <a:r>
              <a:rPr lang="en-US" sz="2600" dirty="0" smtClean="0"/>
              <a:t>Ninety-five Theses on the Power of Indulgences</a:t>
            </a:r>
          </a:p>
          <a:p>
            <a:pPr marL="514350" indent="-514350">
              <a:buAutoNum type="arabicPeriod"/>
            </a:pPr>
            <a:endParaRPr lang="en-US" sz="2600" dirty="0"/>
          </a:p>
        </p:txBody>
      </p:sp>
    </p:spTree>
    <p:extLst>
      <p:ext uri="{BB962C8B-B14F-4D97-AF65-F5344CB8AC3E}">
        <p14:creationId xmlns:p14="http://schemas.microsoft.com/office/powerpoint/2010/main" val="26572875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Netherlands in 1609. It is divided into two areas: the Spanish Netherlands (including Bruges, Ghent, Antwerp, and Brussels) and the United Provinces to the north (Amsterdam and Utrecht). "/>
          <p:cNvPicPr>
            <a:picLocks noChangeAspect="1"/>
          </p:cNvPicPr>
          <p:nvPr/>
        </p:nvPicPr>
        <p:blipFill>
          <a:blip r:embed="rId3"/>
          <a:stretch>
            <a:fillRect/>
          </a:stretch>
        </p:blipFill>
        <p:spPr>
          <a:xfrm>
            <a:off x="2313432" y="265176"/>
            <a:ext cx="4517136" cy="6327648"/>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Religious Violence</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The Great European Witch-Hunt</a:t>
            </a:r>
          </a:p>
          <a:p>
            <a:pPr marL="514350" indent="-514350">
              <a:buAutoNum type="arabicPeriod"/>
            </a:pPr>
            <a:r>
              <a:rPr lang="en-US" sz="2600" dirty="0" smtClean="0"/>
              <a:t>Height of witchcraft mania (1560 – 1600)</a:t>
            </a:r>
            <a:endParaRPr lang="en-US" sz="2600" dirty="0"/>
          </a:p>
          <a:p>
            <a:pPr marL="514350" indent="-514350">
              <a:buAutoNum type="arabicPeriod"/>
            </a:pPr>
            <a:r>
              <a:rPr lang="en-US" sz="2600" dirty="0" smtClean="0"/>
              <a:t>Witches were people used by the Devil</a:t>
            </a:r>
          </a:p>
          <a:p>
            <a:pPr marL="514350" indent="-514350">
              <a:buAutoNum type="arabicPeriod"/>
            </a:pPr>
            <a:r>
              <a:rPr lang="en-US" sz="2600" dirty="0" smtClean="0"/>
              <a:t>75 – 85% of executed “witches” were women</a:t>
            </a:r>
          </a:p>
          <a:p>
            <a:pPr marL="514350" indent="-514350">
              <a:buAutoNum type="arabicPeriod"/>
            </a:pPr>
            <a:r>
              <a:rPr lang="en-US" sz="2600" dirty="0" smtClean="0"/>
              <a:t>Misogynistic beliefs shaped witch-hunts</a:t>
            </a:r>
          </a:p>
        </p:txBody>
      </p:sp>
    </p:spTree>
    <p:extLst>
      <p:ext uri="{BB962C8B-B14F-4D97-AF65-F5344CB8AC3E}">
        <p14:creationId xmlns:p14="http://schemas.microsoft.com/office/powerpoint/2010/main" val="34440837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Religious Violence</a:t>
            </a:r>
            <a:endParaRPr lang="en-US" dirty="0"/>
          </a:p>
        </p:txBody>
      </p:sp>
      <p:sp>
        <p:nvSpPr>
          <p:cNvPr id="3" name="Content Placeholder 2"/>
          <p:cNvSpPr>
            <a:spLocks noGrp="1"/>
          </p:cNvSpPr>
          <p:nvPr>
            <p:ph idx="1"/>
          </p:nvPr>
        </p:nvSpPr>
        <p:spPr>
          <a:xfrm>
            <a:off x="685800" y="1981200"/>
            <a:ext cx="8343900" cy="4114800"/>
          </a:xfrm>
        </p:spPr>
        <p:txBody>
          <a:bodyPr/>
          <a:lstStyle/>
          <a:p>
            <a:pPr marL="514350" lvl="0" indent="-514350">
              <a:buFontTx/>
              <a:buAutoNum type="alphaUcPeriod" startAt="3"/>
            </a:pPr>
            <a:r>
              <a:rPr lang="en-US" sz="2600" b="1" dirty="0">
                <a:solidFill>
                  <a:srgbClr val="000000"/>
                </a:solidFill>
              </a:rPr>
              <a:t>The Great European Witch-Hunt</a:t>
            </a:r>
          </a:p>
          <a:p>
            <a:pPr marL="0" indent="0">
              <a:buNone/>
            </a:pPr>
            <a:r>
              <a:rPr lang="en-US" sz="2600" dirty="0" smtClean="0"/>
              <a:t>5. Inquisitorial </a:t>
            </a:r>
            <a:r>
              <a:rPr lang="en-US" sz="2600" dirty="0"/>
              <a:t>legal </a:t>
            </a:r>
            <a:r>
              <a:rPr lang="en-US" sz="2600" dirty="0" smtClean="0"/>
              <a:t>procedure</a:t>
            </a:r>
          </a:p>
          <a:p>
            <a:pPr marL="0" indent="0">
              <a:buNone/>
            </a:pPr>
            <a:r>
              <a:rPr lang="en-US" sz="2600" dirty="0" smtClean="0"/>
              <a:t>6. Women prominent among accusers and witnesses</a:t>
            </a:r>
          </a:p>
          <a:p>
            <a:pPr marL="0" indent="0">
              <a:buNone/>
            </a:pPr>
            <a:r>
              <a:rPr lang="en-US" sz="2600" dirty="0"/>
              <a:t>7</a:t>
            </a:r>
            <a:r>
              <a:rPr lang="en-US" sz="2600" dirty="0" smtClean="0"/>
              <a:t>. Charge, questioning, confession, execution</a:t>
            </a:r>
          </a:p>
          <a:p>
            <a:pPr marL="0" indent="0">
              <a:buNone/>
            </a:pPr>
            <a:r>
              <a:rPr lang="en-US" sz="2600" dirty="0"/>
              <a:t>8</a:t>
            </a:r>
            <a:r>
              <a:rPr lang="en-US" sz="2600" dirty="0" smtClean="0"/>
              <a:t>. Witch panics</a:t>
            </a:r>
          </a:p>
          <a:p>
            <a:pPr marL="0" indent="0">
              <a:buNone/>
            </a:pPr>
            <a:r>
              <a:rPr lang="en-US" sz="2600" dirty="0"/>
              <a:t>9</a:t>
            </a:r>
            <a:r>
              <a:rPr lang="en-US" sz="2600" dirty="0" smtClean="0"/>
              <a:t>. New ideas about science and reason</a:t>
            </a:r>
          </a:p>
          <a:p>
            <a:pPr marL="0" indent="0">
              <a:buNone/>
            </a:pPr>
            <a:endParaRPr lang="en-US" sz="2600" dirty="0" smtClean="0"/>
          </a:p>
          <a:p>
            <a:pPr marL="514350" indent="-514350">
              <a:buAutoNum type="arabicPeriod" startAt="6"/>
            </a:pPr>
            <a:endParaRPr lang="en-US" sz="2600" dirty="0"/>
          </a:p>
        </p:txBody>
      </p:sp>
    </p:spTree>
    <p:extLst>
      <p:ext uri="{BB962C8B-B14F-4D97-AF65-F5344CB8AC3E}">
        <p14:creationId xmlns:p14="http://schemas.microsoft.com/office/powerpoint/2010/main" val="728742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black and white printed pamphlet presenting a woman convicted of witchcraft in 1566. "/>
          <p:cNvPicPr>
            <a:picLocks noChangeAspect="1"/>
          </p:cNvPicPr>
          <p:nvPr/>
        </p:nvPicPr>
        <p:blipFill>
          <a:blip r:embed="rId3"/>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Early Reformation</a:t>
            </a:r>
            <a:endParaRPr lang="en-US" dirty="0"/>
          </a:p>
        </p:txBody>
      </p:sp>
      <p:sp>
        <p:nvSpPr>
          <p:cNvPr id="3" name="Content Placeholder 2"/>
          <p:cNvSpPr>
            <a:spLocks noGrp="1"/>
          </p:cNvSpPr>
          <p:nvPr>
            <p:ph idx="1"/>
          </p:nvPr>
        </p:nvSpPr>
        <p:spPr>
          <a:xfrm>
            <a:off x="685799" y="1981199"/>
            <a:ext cx="7929563" cy="4448175"/>
          </a:xfrm>
        </p:spPr>
        <p:txBody>
          <a:bodyPr/>
          <a:lstStyle/>
          <a:p>
            <a:pPr marL="514350" indent="-514350">
              <a:buAutoNum type="alphaUcPeriod" startAt="2"/>
            </a:pPr>
            <a:r>
              <a:rPr lang="en-US" sz="2600" b="1" dirty="0" smtClean="0"/>
              <a:t>Martin Luther</a:t>
            </a:r>
          </a:p>
          <a:p>
            <a:pPr marL="514350" indent="-514350">
              <a:buFont typeface="+mj-lt"/>
              <a:buAutoNum type="arabicPeriod" startAt="5"/>
            </a:pPr>
            <a:r>
              <a:rPr lang="en-US" sz="2600" dirty="0" smtClean="0"/>
              <a:t>Published </a:t>
            </a:r>
            <a:r>
              <a:rPr lang="en-US" sz="2600" dirty="0" smtClean="0"/>
              <a:t>pamphlets; created broader audience for reform</a:t>
            </a:r>
          </a:p>
          <a:p>
            <a:pPr marL="514350" indent="-514350">
              <a:buAutoNum type="arabicPeriod" startAt="5"/>
            </a:pPr>
            <a:r>
              <a:rPr lang="en-US" sz="2600" dirty="0" smtClean="0"/>
              <a:t>Papacy condemned Luther’s propositions</a:t>
            </a:r>
          </a:p>
          <a:p>
            <a:pPr marL="514350" indent="-514350">
              <a:buAutoNum type="arabicPeriod" startAt="5"/>
            </a:pPr>
            <a:r>
              <a:rPr lang="en-US" sz="2600" dirty="0" smtClean="0"/>
              <a:t>Luther’s theological issues interwoven with public controversies about the church</a:t>
            </a:r>
          </a:p>
          <a:p>
            <a:pPr marL="514350" indent="-514350">
              <a:buAutoNum type="arabicPeriod" startAt="5"/>
            </a:pPr>
            <a:endParaRPr lang="en-US" sz="2600" dirty="0"/>
          </a:p>
        </p:txBody>
      </p:sp>
    </p:spTree>
    <p:extLst>
      <p:ext uri="{BB962C8B-B14F-4D97-AF65-F5344CB8AC3E}">
        <p14:creationId xmlns:p14="http://schemas.microsoft.com/office/powerpoint/2010/main" val="3161970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line drawing from a pamphlet illustrating a man selling indulgences. "/>
          <p:cNvPicPr>
            <a:picLocks noChangeAspect="1"/>
          </p:cNvPicPr>
          <p:nvPr/>
        </p:nvPicPr>
        <p:blipFill>
          <a:blip r:embed="rId2"/>
          <a:stretch>
            <a:fillRect/>
          </a:stretch>
        </p:blipFill>
        <p:spPr>
          <a:xfrm>
            <a:off x="1155191" y="185927"/>
            <a:ext cx="6833616" cy="648614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line drawing from a pamphlet illustrating a man selling indulgences. "/>
          <p:cNvPicPr>
            <a:picLocks noChangeAspect="1"/>
          </p:cNvPicPr>
          <p:nvPr/>
        </p:nvPicPr>
        <p:blipFill>
          <a:blip r:embed="rId3"/>
          <a:stretch>
            <a:fillRect/>
          </a:stretch>
        </p:blipFill>
        <p:spPr>
          <a:xfrm>
            <a:off x="804671" y="204216"/>
            <a:ext cx="7534656" cy="644956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The Early Reformation</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Protestant Thought</a:t>
            </a:r>
          </a:p>
          <a:p>
            <a:pPr marL="514350" indent="-514350">
              <a:buAutoNum type="arabicPeriod"/>
            </a:pPr>
            <a:r>
              <a:rPr lang="en-US" sz="2600" dirty="0" smtClean="0"/>
              <a:t>Ulrich Zwingli (1484 – 1531)</a:t>
            </a:r>
          </a:p>
          <a:p>
            <a:pPr marL="514350" indent="-514350">
              <a:buAutoNum type="arabicPeriod"/>
            </a:pPr>
            <a:r>
              <a:rPr lang="en-US" sz="2600" dirty="0" smtClean="0"/>
              <a:t>Strong support of city authorities</a:t>
            </a:r>
          </a:p>
          <a:p>
            <a:pPr marL="514350" indent="-514350">
              <a:buAutoNum type="arabicPeriod"/>
            </a:pPr>
            <a:r>
              <a:rPr lang="en-US" sz="2600" dirty="0" smtClean="0"/>
              <a:t>Protestants</a:t>
            </a:r>
          </a:p>
          <a:p>
            <a:pPr marL="514350" indent="-514350">
              <a:buAutoNum type="arabicPeriod"/>
            </a:pPr>
            <a:r>
              <a:rPr lang="en-US" sz="2600" dirty="0" smtClean="0"/>
              <a:t>Salvation through faith </a:t>
            </a:r>
            <a:r>
              <a:rPr lang="en-US" sz="2600" dirty="0" smtClean="0"/>
              <a:t>alone</a:t>
            </a:r>
            <a:endParaRPr lang="en-US" sz="2600" dirty="0" smtClean="0"/>
          </a:p>
        </p:txBody>
      </p:sp>
    </p:spTree>
    <p:extLst>
      <p:ext uri="{BB962C8B-B14F-4D97-AF65-F5344CB8AC3E}">
        <p14:creationId xmlns:p14="http://schemas.microsoft.com/office/powerpoint/2010/main" val="3842471559"/>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DFBF"/>
    </a:lt1>
    <a:dk2>
      <a:srgbClr val="000000"/>
    </a:dk2>
    <a:lt2>
      <a:srgbClr val="808080"/>
    </a:lt2>
    <a:accent1>
      <a:srgbClr val="00CC99"/>
    </a:accent1>
    <a:accent2>
      <a:srgbClr val="3333CC"/>
    </a:accent2>
    <a:accent3>
      <a:srgbClr val="FFECDC"/>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839</TotalTime>
  <Words>7688</Words>
  <Application>Microsoft Office PowerPoint</Application>
  <PresentationFormat>On-screen Show (4:3)</PresentationFormat>
  <Paragraphs>488</Paragraphs>
  <Slides>53</Slides>
  <Notes>48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53</vt:i4>
      </vt:variant>
    </vt:vector>
  </HeadingPairs>
  <TitlesOfParts>
    <vt:vector size="57" baseType="lpstr">
      <vt:lpstr>ＭＳ Ｐゴシック</vt:lpstr>
      <vt:lpstr>Arial</vt:lpstr>
      <vt:lpstr>Verdana</vt:lpstr>
      <vt:lpstr>Blank Presentation</vt:lpstr>
      <vt:lpstr>A History of Western Society Twelfth Edition</vt:lpstr>
      <vt:lpstr>PowerPoint Presentation</vt:lpstr>
      <vt:lpstr>I. The Early Reformation</vt:lpstr>
      <vt:lpstr>I. The Early Reformation</vt:lpstr>
      <vt:lpstr>I. The Early Reformation</vt:lpstr>
      <vt:lpstr>I. The Early Reformation</vt:lpstr>
      <vt:lpstr>PowerPoint Presentation</vt:lpstr>
      <vt:lpstr>PowerPoint Presentation</vt:lpstr>
      <vt:lpstr>I. The Early Reformation</vt:lpstr>
      <vt:lpstr>I. The Early Reformation</vt:lpstr>
      <vt:lpstr>PowerPoint Presentation</vt:lpstr>
      <vt:lpstr>I. The Early Reformation</vt:lpstr>
      <vt:lpstr>PowerPoint Presentation</vt:lpstr>
      <vt:lpstr>PowerPoint Presentation</vt:lpstr>
      <vt:lpstr>I. The Early Reformation</vt:lpstr>
      <vt:lpstr>PowerPoint Presentation</vt:lpstr>
      <vt:lpstr>I. The Early Reformation</vt:lpstr>
      <vt:lpstr>I. The Early Reformation</vt:lpstr>
      <vt:lpstr>I. The Early Reformation</vt:lpstr>
      <vt:lpstr>PowerPoint Presentation</vt:lpstr>
      <vt:lpstr>PowerPoint Presentation</vt:lpstr>
      <vt:lpstr>II. The Reformation and German Politics</vt:lpstr>
      <vt:lpstr>PowerPoint Presentation</vt:lpstr>
      <vt:lpstr>II. The Reformation and German Politics</vt:lpstr>
      <vt:lpstr>II. The Reformation and German Politics</vt:lpstr>
      <vt:lpstr>PowerPoint Presentation</vt:lpstr>
      <vt:lpstr>III. The Spread of Protestant Ideas</vt:lpstr>
      <vt:lpstr>III. The Spread of Protestant Ideas</vt:lpstr>
      <vt:lpstr>III. The Spread of Protestant Ideas</vt:lpstr>
      <vt:lpstr>PowerPoint Presentation</vt:lpstr>
      <vt:lpstr>III. The Spread of Protestant Ideas</vt:lpstr>
      <vt:lpstr>III. The Spread of Protestant Ideas</vt:lpstr>
      <vt:lpstr>PowerPoint Presentation</vt:lpstr>
      <vt:lpstr>III. The Spread of Protestant Ideas</vt:lpstr>
      <vt:lpstr>PowerPoint Presentation</vt:lpstr>
      <vt:lpstr>III. The Spread of Protestant Ideas</vt:lpstr>
      <vt:lpstr>III. The Spread of Protestant Ideas</vt:lpstr>
      <vt:lpstr>III. The Spread of Protestant Ideas</vt:lpstr>
      <vt:lpstr>IV. The Catholic Reformation</vt:lpstr>
      <vt:lpstr>IV. The Catholic Reformation</vt:lpstr>
      <vt:lpstr>PowerPoint Presentation</vt:lpstr>
      <vt:lpstr>PowerPoint Presentation</vt:lpstr>
      <vt:lpstr>IV. The Catholic Reformation</vt:lpstr>
      <vt:lpstr>IV. The Catholic Reformation</vt:lpstr>
      <vt:lpstr>PowerPoint Presentation</vt:lpstr>
      <vt:lpstr>V. Religious Violence</vt:lpstr>
      <vt:lpstr>V. Religious Violence</vt:lpstr>
      <vt:lpstr>V. Religious Violence</vt:lpstr>
      <vt:lpstr>PowerPoint Presentation</vt:lpstr>
      <vt:lpstr>PowerPoint Presentation</vt:lpstr>
      <vt:lpstr>V. Religious Violence</vt:lpstr>
      <vt:lpstr>V. Religious Violence</vt:lpstr>
      <vt:lpstr>PowerPoint Presentation</vt:lpstr>
    </vt:vector>
  </TitlesOfParts>
  <Manager>Sumanas Inc.</Manager>
  <Company>© Bedford/St. Martin's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History of Western Society</dc:title>
  <dc:subject/>
  <dc:creator>McKay et al.</dc:creator>
  <cp:keywords/>
  <dc:description/>
  <cp:lastModifiedBy>Fletcher, Tess</cp:lastModifiedBy>
  <cp:revision>146</cp:revision>
  <dcterms:created xsi:type="dcterms:W3CDTF">2016-07-12T18:58:48Z</dcterms:created>
  <dcterms:modified xsi:type="dcterms:W3CDTF">2016-08-26T13:14:25Z</dcterms:modified>
  <cp:category/>
</cp:coreProperties>
</file>