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9"/>
  </p:notesMasterIdLst>
  <p:sldIdLst>
    <p:sldId id="259" r:id="rId2"/>
    <p:sldId id="260" r:id="rId3"/>
    <p:sldId id="284" r:id="rId4"/>
    <p:sldId id="286" r:id="rId5"/>
    <p:sldId id="287" r:id="rId6"/>
    <p:sldId id="261" r:id="rId7"/>
    <p:sldId id="262" r:id="rId8"/>
    <p:sldId id="288" r:id="rId9"/>
    <p:sldId id="280" r:id="rId10"/>
    <p:sldId id="292" r:id="rId11"/>
    <p:sldId id="323" r:id="rId12"/>
    <p:sldId id="296" r:id="rId13"/>
    <p:sldId id="263" r:id="rId14"/>
    <p:sldId id="264" r:id="rId15"/>
    <p:sldId id="298" r:id="rId16"/>
    <p:sldId id="300" r:id="rId17"/>
    <p:sldId id="302" r:id="rId18"/>
    <p:sldId id="265" r:id="rId19"/>
    <p:sldId id="281" r:id="rId20"/>
    <p:sldId id="306" r:id="rId21"/>
    <p:sldId id="266" r:id="rId22"/>
    <p:sldId id="308" r:id="rId23"/>
    <p:sldId id="267" r:id="rId24"/>
    <p:sldId id="268" r:id="rId25"/>
    <p:sldId id="309" r:id="rId26"/>
    <p:sldId id="269" r:id="rId27"/>
    <p:sldId id="311" r:id="rId28"/>
    <p:sldId id="270" r:id="rId29"/>
    <p:sldId id="271" r:id="rId30"/>
    <p:sldId id="272" r:id="rId31"/>
    <p:sldId id="273" r:id="rId32"/>
    <p:sldId id="313" r:id="rId33"/>
    <p:sldId id="274" r:id="rId34"/>
    <p:sldId id="315" r:id="rId35"/>
    <p:sldId id="316" r:id="rId36"/>
    <p:sldId id="275" r:id="rId37"/>
    <p:sldId id="317" r:id="rId38"/>
    <p:sldId id="276" r:id="rId39"/>
    <p:sldId id="277" r:id="rId40"/>
    <p:sldId id="278" r:id="rId41"/>
    <p:sldId id="318" r:id="rId42"/>
    <p:sldId id="283" r:id="rId43"/>
    <p:sldId id="319" r:id="rId44"/>
    <p:sldId id="321" r:id="rId45"/>
    <p:sldId id="322" r:id="rId46"/>
    <p:sldId id="282" r:id="rId47"/>
    <p:sldId id="279" r:id="rId4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108"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108"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108"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108"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108" charset="0"/>
        <a:ea typeface="+mn-ea"/>
        <a:cs typeface="+mn-cs"/>
      </a:defRPr>
    </a:lvl5pPr>
    <a:lvl6pPr marL="2286000" algn="l" defTabSz="457200" rtl="0" eaLnBrk="1" latinLnBrk="0" hangingPunct="1">
      <a:defRPr sz="2400" kern="1200">
        <a:solidFill>
          <a:schemeClr val="tx1"/>
        </a:solidFill>
        <a:latin typeface="Verdana" pitchFamily="-108" charset="0"/>
        <a:ea typeface="+mn-ea"/>
        <a:cs typeface="+mn-cs"/>
      </a:defRPr>
    </a:lvl6pPr>
    <a:lvl7pPr marL="2743200" algn="l" defTabSz="457200" rtl="0" eaLnBrk="1" latinLnBrk="0" hangingPunct="1">
      <a:defRPr sz="2400" kern="1200">
        <a:solidFill>
          <a:schemeClr val="tx1"/>
        </a:solidFill>
        <a:latin typeface="Verdana" pitchFamily="-108" charset="0"/>
        <a:ea typeface="+mn-ea"/>
        <a:cs typeface="+mn-cs"/>
      </a:defRPr>
    </a:lvl7pPr>
    <a:lvl8pPr marL="3200400" algn="l" defTabSz="457200" rtl="0" eaLnBrk="1" latinLnBrk="0" hangingPunct="1">
      <a:defRPr sz="2400" kern="1200">
        <a:solidFill>
          <a:schemeClr val="tx1"/>
        </a:solidFill>
        <a:latin typeface="Verdana" pitchFamily="-108" charset="0"/>
        <a:ea typeface="+mn-ea"/>
        <a:cs typeface="+mn-cs"/>
      </a:defRPr>
    </a:lvl8pPr>
    <a:lvl9pPr marL="3657600" algn="l" defTabSz="457200" rtl="0" eaLnBrk="1" latinLnBrk="0" hangingPunct="1">
      <a:defRPr sz="2400" kern="1200">
        <a:solidFill>
          <a:schemeClr val="tx1"/>
        </a:solidFill>
        <a:latin typeface="Verdana" pitchFamily="-10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322"/>
    <a:srgbClr val="233B71"/>
    <a:srgbClr val="1B1717"/>
    <a:srgbClr val="BF5D1D"/>
    <a:srgbClr val="486641"/>
    <a:srgbClr val="292A6F"/>
    <a:srgbClr val="C3831E"/>
    <a:srgbClr val="E82434"/>
    <a:srgbClr val="FFFFFF"/>
    <a:srgbClr val="843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1055" autoAdjust="0"/>
    <p:restoredTop sz="44828" autoAdjust="0"/>
  </p:normalViewPr>
  <p:slideViewPr>
    <p:cSldViewPr snapToGrid="0">
      <p:cViewPr varScale="1">
        <p:scale>
          <a:sx n="31" d="100"/>
          <a:sy n="31" d="100"/>
        </p:scale>
        <p:origin x="2092"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3" d="100"/>
          <a:sy n="53" d="100"/>
        </p:scale>
        <p:origin x="264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34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34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34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039406-2230-E743-A235-4F4937F475B6}" type="slidenum">
              <a:rPr lang="en-US"/>
              <a:pPr/>
              <a:t>‹#›</a:t>
            </a:fld>
            <a:endParaRPr lang="en-US"/>
          </a:p>
        </p:txBody>
      </p:sp>
    </p:spTree>
    <p:extLst>
      <p:ext uri="{BB962C8B-B14F-4D97-AF65-F5344CB8AC3E}">
        <p14:creationId xmlns:p14="http://schemas.microsoft.com/office/powerpoint/2010/main" val="35735543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108" charset="0"/>
        <a:ea typeface="+mn-ea"/>
        <a:cs typeface="+mn-cs"/>
      </a:defRPr>
    </a:lvl1pPr>
    <a:lvl2pPr marL="4572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1541E-A86D-0C4F-876A-55AD02A2D12F}" type="slidenum">
              <a:rPr lang="en-US"/>
              <a:pPr/>
              <a:t>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977192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 Intellectual</a:t>
            </a:r>
            <a:r>
              <a:rPr lang="en-US" sz="1000" b="1" baseline="0" dirty="0" smtClean="0">
                <a:latin typeface="Arial" panose="020B0604020202020204" pitchFamily="34" charset="0"/>
                <a:cs typeface="Arial" panose="020B0604020202020204" pitchFamily="34" charset="0"/>
              </a:rPr>
              <a:t> Change</a:t>
            </a:r>
          </a:p>
          <a:p>
            <a:endParaRPr lang="en-US" sz="1000" b="1" baseline="0"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Humanism</a:t>
            </a:r>
          </a:p>
          <a:p>
            <a:r>
              <a:rPr lang="en-US" sz="1200" kern="1200" dirty="0" smtClean="0">
                <a:solidFill>
                  <a:schemeClr val="tx1"/>
                </a:solidFill>
                <a:effectLst/>
                <a:latin typeface="Verdana" pitchFamily="-108" charset="0"/>
                <a:ea typeface="+mn-ea"/>
                <a:cs typeface="+mn-cs"/>
              </a:rPr>
              <a:t>1. The Florentine poet and scholar Francesco Petrarch (1304–1374) traveled Europe searching for classical Latin manuscripts because he felt the writers of ancient Rome had reached a level of perfection that had not since been duplicated; Petrarch believed that writers of his day should follow these ancient models and ignore the period between the fall of Rome, which he termed the “dark ages.”</a:t>
            </a:r>
          </a:p>
          <a:p>
            <a:r>
              <a:rPr lang="en-US" sz="1200" kern="1200" dirty="0" smtClean="0">
                <a:solidFill>
                  <a:schemeClr val="tx1"/>
                </a:solidFill>
                <a:effectLst/>
                <a:latin typeface="Verdana" pitchFamily="-108" charset="0"/>
                <a:ea typeface="+mn-ea"/>
                <a:cs typeface="+mn-cs"/>
              </a:rPr>
              <a:t>2. He proposed a new kind of education in which young men would study the works of ancient Roman authors, using them as models of how to write clearly, argue effectively, and speak persuasively. The study of Latin classics became known as the </a:t>
            </a:r>
            <a:r>
              <a:rPr lang="en-US" sz="1200" i="1" kern="1200" dirty="0" err="1" smtClean="0">
                <a:solidFill>
                  <a:schemeClr val="tx1"/>
                </a:solidFill>
                <a:effectLst/>
                <a:latin typeface="Verdana" pitchFamily="-108" charset="0"/>
                <a:ea typeface="+mn-ea"/>
                <a:cs typeface="+mn-cs"/>
              </a:rPr>
              <a:t>studia</a:t>
            </a:r>
            <a:r>
              <a:rPr lang="en-US" sz="1200" i="1" kern="1200" dirty="0" smtClean="0">
                <a:solidFill>
                  <a:schemeClr val="tx1"/>
                </a:solidFill>
                <a:effectLst/>
                <a:latin typeface="Verdana" pitchFamily="-108" charset="0"/>
                <a:ea typeface="+mn-ea"/>
                <a:cs typeface="+mn-cs"/>
              </a:rPr>
              <a:t> </a:t>
            </a:r>
            <a:r>
              <a:rPr lang="en-US" sz="1200" i="1" kern="1200" dirty="0" err="1" smtClean="0">
                <a:solidFill>
                  <a:schemeClr val="tx1"/>
                </a:solidFill>
                <a:effectLst/>
                <a:latin typeface="Verdana" pitchFamily="-108" charset="0"/>
                <a:ea typeface="+mn-ea"/>
                <a:cs typeface="+mn-cs"/>
              </a:rPr>
              <a:t>humanitates</a:t>
            </a:r>
            <a:r>
              <a:rPr lang="en-US" sz="1200" kern="1200" dirty="0" smtClean="0">
                <a:solidFill>
                  <a:schemeClr val="tx1"/>
                </a:solidFill>
                <a:effectLst/>
                <a:latin typeface="Verdana" pitchFamily="-108" charset="0"/>
                <a:ea typeface="+mn-ea"/>
                <a:cs typeface="+mn-cs"/>
              </a:rPr>
              <a:t>, usually translated as the “liberal arts”; those who advocated it were known as humanists and their program as humanism.</a:t>
            </a:r>
          </a:p>
          <a:p>
            <a:r>
              <a:rPr lang="en-US" sz="1000" kern="1200" dirty="0" smtClean="0">
                <a:solidFill>
                  <a:schemeClr val="tx1"/>
                </a:solidFill>
                <a:effectLst/>
                <a:latin typeface="Verdana" pitchFamily="-108" charset="0"/>
                <a:ea typeface="+mn-ea"/>
                <a:cs typeface="+mn-cs"/>
              </a:rPr>
              <a:t>3. Humanism, the main intellectual component of the Renaissance, contained an implicit philosophy: human nature and achievements were worthy of contemplation.  </a:t>
            </a:r>
          </a:p>
          <a:p>
            <a:r>
              <a:rPr lang="en-US" sz="1000" kern="1200" dirty="0" smtClean="0">
                <a:solidFill>
                  <a:schemeClr val="tx1"/>
                </a:solidFill>
                <a:effectLst/>
                <a:latin typeface="Verdana" pitchFamily="-108" charset="0"/>
                <a:ea typeface="+mn-ea"/>
                <a:cs typeface="+mn-cs"/>
              </a:rPr>
              <a:t>4. He admired the works of the Roman author and statesman Cicero (106–43 </a:t>
            </a:r>
            <a:r>
              <a:rPr lang="en-US" sz="1000" kern="1200" cap="small" dirty="0" err="1" smtClean="0">
                <a:solidFill>
                  <a:schemeClr val="tx1"/>
                </a:solidFill>
                <a:effectLst/>
                <a:latin typeface="Verdana" pitchFamily="-108" charset="0"/>
                <a:ea typeface="+mn-ea"/>
                <a:cs typeface="+mn-cs"/>
              </a:rPr>
              <a:t>b.c.e</a:t>
            </a:r>
            <a:r>
              <a:rPr lang="en-US" sz="1000" kern="1200" cap="small" dirty="0" smtClean="0">
                <a:solidFill>
                  <a:schemeClr val="tx1"/>
                </a:solidFill>
                <a:effectLst/>
                <a:latin typeface="Verdana" pitchFamily="-108" charset="0"/>
                <a:ea typeface="+mn-ea"/>
                <a:cs typeface="+mn-cs"/>
              </a:rPr>
              <a:t>.</a:t>
            </a:r>
            <a:r>
              <a:rPr lang="en-US" sz="1000" kern="1200" dirty="0" smtClean="0">
                <a:solidFill>
                  <a:schemeClr val="tx1"/>
                </a:solidFill>
                <a:effectLst/>
                <a:latin typeface="Verdana" pitchFamily="-108" charset="0"/>
                <a:ea typeface="+mn-ea"/>
                <a:cs typeface="+mn-cs"/>
              </a:rPr>
              <a:t>), including his use of language, literary style, and political ideas</a:t>
            </a:r>
            <a:r>
              <a:rPr lang="en-US" sz="1000" kern="1200" dirty="0" smtClean="0">
                <a:solidFill>
                  <a:schemeClr val="tx1"/>
                </a:solidFill>
                <a:effectLst/>
                <a:latin typeface="Verdana" pitchFamily="-108" charset="0"/>
                <a:ea typeface="+mn-ea"/>
                <a:cs typeface="+mn-cs"/>
              </a:rPr>
              <a:t>.</a:t>
            </a:r>
            <a:endParaRPr lang="en-US" sz="1000" kern="1200" dirty="0" smtClean="0">
              <a:solidFill>
                <a:schemeClr val="tx1"/>
              </a:solidFill>
              <a:effectLst/>
              <a:latin typeface="Verdana" pitchFamily="-108" charset="0"/>
              <a:ea typeface="+mn-ea"/>
              <a:cs typeface="+mn-cs"/>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10</a:t>
            </a:fld>
            <a:endParaRPr lang="en-US"/>
          </a:p>
        </p:txBody>
      </p:sp>
    </p:spTree>
    <p:extLst>
      <p:ext uri="{BB962C8B-B14F-4D97-AF65-F5344CB8AC3E}">
        <p14:creationId xmlns:p14="http://schemas.microsoft.com/office/powerpoint/2010/main" val="1093297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 Intellectual</a:t>
            </a:r>
            <a:r>
              <a:rPr lang="en-US" sz="1000" b="1" baseline="0" dirty="0" smtClean="0">
                <a:latin typeface="Arial" panose="020B0604020202020204" pitchFamily="34" charset="0"/>
                <a:cs typeface="Arial" panose="020B0604020202020204" pitchFamily="34" charset="0"/>
              </a:rPr>
              <a:t> Change</a:t>
            </a:r>
          </a:p>
          <a:p>
            <a:endParaRPr lang="en-US" sz="1000" b="1" baseline="0"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Humanism</a:t>
            </a:r>
          </a:p>
          <a:p>
            <a:r>
              <a:rPr lang="en-US" sz="1000" kern="1200" dirty="0" smtClean="0">
                <a:solidFill>
                  <a:schemeClr val="tx1"/>
                </a:solidFill>
                <a:effectLst/>
                <a:latin typeface="Verdana" pitchFamily="-108" charset="0"/>
                <a:ea typeface="+mn-ea"/>
                <a:cs typeface="+mn-cs"/>
              </a:rPr>
              <a:t>5</a:t>
            </a:r>
            <a:r>
              <a:rPr lang="en-US" sz="1000" kern="1200" dirty="0" smtClean="0">
                <a:solidFill>
                  <a:schemeClr val="tx1"/>
                </a:solidFill>
                <a:effectLst/>
                <a:latin typeface="Verdana" pitchFamily="-108" charset="0"/>
                <a:ea typeface="+mn-ea"/>
                <a:cs typeface="+mn-cs"/>
              </a:rPr>
              <a:t>. In the fifteenth century, Florentine humanists became increasingly interested in Greek philosophy, especially the ideas of Plato,</a:t>
            </a:r>
            <a:r>
              <a:rPr lang="en-US" sz="1000" kern="1200" baseline="0" dirty="0" smtClean="0">
                <a:solidFill>
                  <a:schemeClr val="tx1"/>
                </a:solidFill>
                <a:effectLst/>
                <a:latin typeface="Verdana" pitchFamily="-108" charset="0"/>
                <a:ea typeface="+mn-ea"/>
                <a:cs typeface="+mn-cs"/>
              </a:rPr>
              <a:t> whose</a:t>
            </a:r>
            <a:r>
              <a:rPr lang="en-US" sz="1000" kern="1200" dirty="0" smtClean="0">
                <a:solidFill>
                  <a:schemeClr val="tx1"/>
                </a:solidFill>
                <a:effectLst/>
                <a:latin typeface="Verdana" pitchFamily="-108" charset="0"/>
                <a:ea typeface="+mn-ea"/>
                <a:cs typeface="+mn-cs"/>
              </a:rPr>
              <a:t> emphasis on the spiritual and eternal over the material and transient—the Platonic ideal—fit well with Christian teachings about the immortality of the soul.</a:t>
            </a:r>
          </a:p>
          <a:p>
            <a:r>
              <a:rPr lang="en-US" sz="1000" kern="1200" dirty="0" smtClean="0">
                <a:solidFill>
                  <a:schemeClr val="tx1"/>
                </a:solidFill>
                <a:effectLst/>
                <a:latin typeface="Verdana" pitchFamily="-108" charset="0"/>
                <a:ea typeface="+mn-ea"/>
                <a:cs typeface="+mn-cs"/>
              </a:rPr>
              <a:t>6</a:t>
            </a:r>
            <a:r>
              <a:rPr lang="en-US" sz="1000" kern="1200" dirty="0" smtClean="0">
                <a:solidFill>
                  <a:schemeClr val="tx1"/>
                </a:solidFill>
                <a:effectLst/>
                <a:latin typeface="Verdana" pitchFamily="-108" charset="0"/>
                <a:ea typeface="+mn-ea"/>
                <a:cs typeface="+mn-cs"/>
              </a:rPr>
              <a:t>. Giovanni </a:t>
            </a:r>
            <a:r>
              <a:rPr lang="en-US" sz="1000" kern="1200" dirty="0" smtClean="0">
                <a:solidFill>
                  <a:schemeClr val="tx1"/>
                </a:solidFill>
                <a:effectLst/>
                <a:latin typeface="Verdana" pitchFamily="-108" charset="0"/>
                <a:ea typeface="+mn-ea"/>
                <a:cs typeface="+mn-cs"/>
              </a:rPr>
              <a:t>Pico </a:t>
            </a:r>
            <a:r>
              <a:rPr lang="en-US" sz="1000" kern="1200" dirty="0" err="1" smtClean="0">
                <a:solidFill>
                  <a:schemeClr val="tx1"/>
                </a:solidFill>
                <a:effectLst/>
                <a:latin typeface="Verdana" pitchFamily="-108" charset="0"/>
                <a:ea typeface="+mn-ea"/>
                <a:cs typeface="+mn-cs"/>
              </a:rPr>
              <a:t>della</a:t>
            </a:r>
            <a:r>
              <a:rPr lang="en-US" sz="1000" kern="1200" dirty="0" smtClean="0">
                <a:solidFill>
                  <a:schemeClr val="tx1"/>
                </a:solidFill>
                <a:effectLst/>
                <a:latin typeface="Verdana" pitchFamily="-108" charset="0"/>
                <a:ea typeface="+mn-ea"/>
                <a:cs typeface="+mn-cs"/>
              </a:rPr>
              <a:t> </a:t>
            </a:r>
            <a:r>
              <a:rPr lang="en-US" sz="1000" kern="1200" dirty="0" err="1" smtClean="0">
                <a:solidFill>
                  <a:schemeClr val="tx1"/>
                </a:solidFill>
                <a:effectLst/>
                <a:latin typeface="Verdana" pitchFamily="-108" charset="0"/>
                <a:ea typeface="+mn-ea"/>
                <a:cs typeface="+mn-cs"/>
              </a:rPr>
              <a:t>Mirandola</a:t>
            </a:r>
            <a:r>
              <a:rPr lang="en-US" sz="1000" kern="1200" dirty="0" smtClean="0">
                <a:solidFill>
                  <a:schemeClr val="tx1"/>
                </a:solidFill>
                <a:effectLst/>
                <a:latin typeface="Verdana" pitchFamily="-108" charset="0"/>
                <a:ea typeface="+mn-ea"/>
                <a:cs typeface="+mn-cs"/>
              </a:rPr>
              <a:t> (1463–1494), Ficino’s most brilliant student, believed that both Christian and classical texts taught that the universe was a hierarchy of beings from God down through spiritual beings to material beings, with humanity as the crucial link possessing both material and spiritual natures. </a:t>
            </a:r>
          </a:p>
          <a:p>
            <a:r>
              <a:rPr lang="en-US" sz="1000" kern="1200" dirty="0" smtClean="0">
                <a:solidFill>
                  <a:schemeClr val="tx1"/>
                </a:solidFill>
                <a:effectLst/>
                <a:latin typeface="Verdana" pitchFamily="-108" charset="0"/>
                <a:ea typeface="+mn-ea"/>
                <a:cs typeface="+mn-cs"/>
              </a:rPr>
              <a:t>7. Renaissance thinkers believed man’s divinely bestowed nature meant that there were no limits to individual achievement, especially for those with the admirable quality of </a:t>
            </a:r>
            <a:r>
              <a:rPr lang="en-US" sz="1000" i="1" kern="1200" dirty="0" err="1" smtClean="0">
                <a:solidFill>
                  <a:schemeClr val="tx1"/>
                </a:solidFill>
                <a:effectLst/>
                <a:latin typeface="Verdana" pitchFamily="-108" charset="0"/>
                <a:ea typeface="+mn-ea"/>
                <a:cs typeface="+mn-cs"/>
              </a:rPr>
              <a:t>virtù</a:t>
            </a:r>
            <a:r>
              <a:rPr lang="en-US" sz="1000" kern="1200" dirty="0" smtClean="0">
                <a:solidFill>
                  <a:schemeClr val="tx1"/>
                </a:solidFill>
                <a:effectLst/>
                <a:latin typeface="Verdana" pitchFamily="-108" charset="0"/>
                <a:ea typeface="+mn-ea"/>
                <a:cs typeface="+mn-cs"/>
              </a:rPr>
              <a:t>, the ability to shape the world around them according to their will.</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11</a:t>
            </a:fld>
            <a:endParaRPr lang="en-US"/>
          </a:p>
        </p:txBody>
      </p:sp>
    </p:spTree>
    <p:extLst>
      <p:ext uri="{BB962C8B-B14F-4D97-AF65-F5344CB8AC3E}">
        <p14:creationId xmlns:p14="http://schemas.microsoft.com/office/powerpoint/2010/main" val="390955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Intellectual Change</a:t>
            </a:r>
          </a:p>
          <a:p>
            <a:endParaRPr lang="en-US" dirty="0" smtClean="0"/>
          </a:p>
          <a:p>
            <a:r>
              <a:rPr lang="en-US" sz="1000" b="1" dirty="0" smtClean="0">
                <a:latin typeface="Arial" panose="020B0604020202020204" pitchFamily="34" charset="0"/>
                <a:cs typeface="Arial" panose="020B0604020202020204" pitchFamily="34" charset="0"/>
              </a:rPr>
              <a:t>B. Education</a:t>
            </a:r>
          </a:p>
          <a:p>
            <a:r>
              <a:rPr lang="en-US" sz="1200" kern="1200" dirty="0" smtClean="0">
                <a:solidFill>
                  <a:schemeClr val="tx1"/>
                </a:solidFill>
                <a:effectLst/>
                <a:latin typeface="Verdana" pitchFamily="-108" charset="0"/>
                <a:ea typeface="+mn-ea"/>
                <a:cs typeface="+mn-cs"/>
              </a:rPr>
              <a:t>1. Humanists taught that a life active in the world should be the aim of all educated individuals and that education was not only for private or religious purposes but also for the public good.</a:t>
            </a:r>
          </a:p>
          <a:p>
            <a:r>
              <a:rPr lang="en-US" sz="1200" kern="1200" dirty="0" smtClean="0">
                <a:solidFill>
                  <a:schemeClr val="tx1"/>
                </a:solidFill>
                <a:effectLst/>
                <a:latin typeface="Verdana" pitchFamily="-108" charset="0"/>
                <a:ea typeface="+mn-ea"/>
                <a:cs typeface="+mn-cs"/>
              </a:rPr>
              <a:t>2. Humanist schools were established in other Italian cities, as well as in Germany, France, and England; humanist education became the basis for education for well-to-do urban boys and men. </a:t>
            </a:r>
          </a:p>
          <a:p>
            <a:r>
              <a:rPr lang="en-US" sz="1200" kern="1200" dirty="0" smtClean="0">
                <a:solidFill>
                  <a:schemeClr val="tx1"/>
                </a:solidFill>
                <a:effectLst/>
                <a:latin typeface="Verdana" pitchFamily="-108" charset="0"/>
                <a:ea typeface="+mn-ea"/>
                <a:cs typeface="+mn-cs"/>
              </a:rPr>
              <a:t>3. Humanist academies were not open to women, but a few women who became educated in the classics through tutors or self-study argued that reason was not limited to men and that learning was compatible with virtue for women as well as men.</a:t>
            </a:r>
          </a:p>
          <a:p>
            <a:r>
              <a:rPr lang="en-US" sz="1200" kern="1200" dirty="0" smtClean="0">
                <a:solidFill>
                  <a:schemeClr val="tx1"/>
                </a:solidFill>
                <a:effectLst/>
                <a:latin typeface="Verdana" pitchFamily="-108" charset="0"/>
                <a:ea typeface="+mn-ea"/>
                <a:cs typeface="+mn-cs"/>
              </a:rPr>
              <a:t>4. No book on education had broader influence than </a:t>
            </a:r>
            <a:r>
              <a:rPr lang="en-US" sz="1200" kern="1200" dirty="0" err="1" smtClean="0">
                <a:solidFill>
                  <a:schemeClr val="tx1"/>
                </a:solidFill>
                <a:effectLst/>
                <a:latin typeface="Verdana" pitchFamily="-108" charset="0"/>
                <a:ea typeface="+mn-ea"/>
                <a:cs typeface="+mn-cs"/>
              </a:rPr>
              <a:t>Baldassare</a:t>
            </a:r>
            <a:r>
              <a:rPr lang="en-US" sz="1200" kern="1200" dirty="0" smtClean="0">
                <a:solidFill>
                  <a:schemeClr val="tx1"/>
                </a:solidFill>
                <a:effectLst/>
                <a:latin typeface="Verdana" pitchFamily="-108" charset="0"/>
                <a:ea typeface="+mn-ea"/>
                <a:cs typeface="+mn-cs"/>
              </a:rPr>
              <a:t> Castiglione’s </a:t>
            </a:r>
            <a:r>
              <a:rPr lang="en-US" sz="1200" i="1" kern="1200" dirty="0" smtClean="0">
                <a:solidFill>
                  <a:schemeClr val="tx1"/>
                </a:solidFill>
                <a:effectLst/>
                <a:latin typeface="Verdana" pitchFamily="-108" charset="0"/>
                <a:ea typeface="+mn-ea"/>
                <a:cs typeface="+mn-cs"/>
              </a:rPr>
              <a:t>The Courtier</a:t>
            </a:r>
            <a:r>
              <a:rPr lang="en-US" sz="1200" kern="1200" dirty="0" smtClean="0">
                <a:solidFill>
                  <a:schemeClr val="tx1"/>
                </a:solidFill>
                <a:effectLst/>
                <a:latin typeface="Verdana" pitchFamily="-108" charset="0"/>
                <a:ea typeface="+mn-ea"/>
                <a:cs typeface="+mn-cs"/>
              </a:rPr>
              <a:t> (1528). According to Castiglione, the educated man should have a broad background in many academic subjects; his spiritual and physical as well as intellectual capabilities should be trained; and above all, he should speak and write eloquently.</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12</a:t>
            </a:fld>
            <a:endParaRPr lang="en-US"/>
          </a:p>
        </p:txBody>
      </p:sp>
    </p:spTree>
    <p:extLst>
      <p:ext uri="{BB962C8B-B14F-4D97-AF65-F5344CB8AC3E}">
        <p14:creationId xmlns:p14="http://schemas.microsoft.com/office/powerpoint/2010/main" val="4031866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13</a:t>
            </a:fld>
            <a:endParaRPr lang="en-US"/>
          </a:p>
        </p:txBody>
      </p:sp>
    </p:spTree>
    <p:extLst>
      <p:ext uri="{BB962C8B-B14F-4D97-AF65-F5344CB8AC3E}">
        <p14:creationId xmlns:p14="http://schemas.microsoft.com/office/powerpoint/2010/main" val="4090795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14</a:t>
            </a:fld>
            <a:endParaRPr lang="en-US"/>
          </a:p>
        </p:txBody>
      </p:sp>
    </p:spTree>
    <p:extLst>
      <p:ext uri="{BB962C8B-B14F-4D97-AF65-F5344CB8AC3E}">
        <p14:creationId xmlns:p14="http://schemas.microsoft.com/office/powerpoint/2010/main" val="1262222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Intellectual Change</a:t>
            </a:r>
          </a:p>
          <a:p>
            <a:r>
              <a:rPr lang="en-US" sz="1000" b="1" dirty="0" smtClean="0">
                <a:latin typeface="Arial" panose="020B0604020202020204" pitchFamily="34" charset="0"/>
                <a:cs typeface="Arial" panose="020B0604020202020204" pitchFamily="34" charset="0"/>
              </a:rPr>
              <a:t>C</a:t>
            </a:r>
            <a:r>
              <a:rPr lang="en-US" sz="1000" b="1" dirty="0" smtClean="0">
                <a:latin typeface="Arial" panose="020B0604020202020204" pitchFamily="34" charset="0"/>
                <a:cs typeface="Arial" panose="020B0604020202020204" pitchFamily="34" charset="0"/>
              </a:rPr>
              <a:t>. Political Thought</a:t>
            </a:r>
          </a:p>
          <a:p>
            <a:r>
              <a:rPr lang="en-US" sz="1100" kern="1200" dirty="0" smtClean="0">
                <a:solidFill>
                  <a:schemeClr val="tx1"/>
                </a:solidFill>
                <a:effectLst/>
                <a:latin typeface="Verdana" pitchFamily="-108" charset="0"/>
                <a:ea typeface="+mn-ea"/>
                <a:cs typeface="+mn-cs"/>
              </a:rPr>
              <a:t>1. Some argued that republicanism was the best form of government, while others used Plato’s model of the philosopher-king to argue that rule by an enlightened individual might be best.</a:t>
            </a:r>
          </a:p>
          <a:p>
            <a:r>
              <a:rPr lang="en-US" sz="1100" kern="1200" dirty="0" smtClean="0">
                <a:solidFill>
                  <a:schemeClr val="tx1"/>
                </a:solidFill>
                <a:effectLst/>
                <a:latin typeface="Verdana" pitchFamily="-108" charset="0"/>
                <a:ea typeface="+mn-ea"/>
                <a:cs typeface="+mn-cs"/>
              </a:rPr>
              <a:t>2. Both sides agreed, however, that educated men should be active in the political affairs of their city, a position historians have since termed “civic humanism.”</a:t>
            </a:r>
          </a:p>
          <a:p>
            <a:r>
              <a:rPr lang="en-US" sz="1100" kern="1200" dirty="0" smtClean="0">
                <a:solidFill>
                  <a:schemeClr val="tx1"/>
                </a:solidFill>
                <a:effectLst/>
                <a:latin typeface="Verdana" pitchFamily="-108" charset="0"/>
                <a:ea typeface="+mn-ea"/>
                <a:cs typeface="+mn-cs"/>
              </a:rPr>
              <a:t>3. The most famous civic humanist, and ultimately the best-known political theorist of this era, was </a:t>
            </a:r>
            <a:r>
              <a:rPr lang="en-US" sz="1100" kern="1200" dirty="0" err="1" smtClean="0">
                <a:solidFill>
                  <a:schemeClr val="tx1"/>
                </a:solidFill>
                <a:effectLst/>
                <a:latin typeface="Verdana" pitchFamily="-108" charset="0"/>
                <a:ea typeface="+mn-ea"/>
                <a:cs typeface="+mn-cs"/>
              </a:rPr>
              <a:t>Niccolò</a:t>
            </a:r>
            <a:r>
              <a:rPr lang="en-US" sz="1100" kern="1200" dirty="0" smtClean="0">
                <a:solidFill>
                  <a:schemeClr val="tx1"/>
                </a:solidFill>
                <a:effectLst/>
                <a:latin typeface="Verdana" pitchFamily="-108" charset="0"/>
                <a:ea typeface="+mn-ea"/>
                <a:cs typeface="+mn-cs"/>
              </a:rPr>
              <a:t> Machiavelli (1469–1527). In </a:t>
            </a:r>
            <a:r>
              <a:rPr lang="en-US" sz="1100" i="1" kern="1200" dirty="0" smtClean="0">
                <a:solidFill>
                  <a:schemeClr val="tx1"/>
                </a:solidFill>
                <a:effectLst/>
                <a:latin typeface="Verdana" pitchFamily="-108" charset="0"/>
                <a:ea typeface="+mn-ea"/>
                <a:cs typeface="+mn-cs"/>
              </a:rPr>
              <a:t>The Prince</a:t>
            </a:r>
            <a:r>
              <a:rPr lang="en-US" sz="1100" kern="1200" dirty="0" smtClean="0">
                <a:solidFill>
                  <a:schemeClr val="tx1"/>
                </a:solidFill>
                <a:effectLst/>
                <a:latin typeface="Verdana" pitchFamily="-108" charset="0"/>
                <a:ea typeface="+mn-ea"/>
                <a:cs typeface="+mn-cs"/>
              </a:rPr>
              <a:t> (1513), Machiavelli uses the examples of classical and contemporary rulers to argue that the function of a ruler (or any government) is to preserve order and security by using any means necessary, but not by doing anything that would turn the populace against him.</a:t>
            </a:r>
          </a:p>
          <a:p>
            <a:r>
              <a:rPr lang="en-US" sz="1100" kern="1200" dirty="0" smtClean="0">
                <a:solidFill>
                  <a:schemeClr val="tx1"/>
                </a:solidFill>
                <a:effectLst/>
                <a:latin typeface="Verdana" pitchFamily="-108" charset="0"/>
                <a:ea typeface="+mn-ea"/>
                <a:cs typeface="+mn-cs"/>
              </a:rPr>
              <a:t>4. Machiavelli’s primary contemporary example was Cesare Borgia (1475?–1507), who built up a state in central Italy by using new military equipment and tactics, hiring Leonardo da Vinci (1452–1519) as a military engineer, and murdering his political enemies. </a:t>
            </a:r>
          </a:p>
          <a:p>
            <a:r>
              <a:rPr lang="en-US" sz="1100" kern="1200" dirty="0" smtClean="0">
                <a:solidFill>
                  <a:schemeClr val="tx1"/>
                </a:solidFill>
                <a:effectLst/>
                <a:latin typeface="Verdana" pitchFamily="-108" charset="0"/>
                <a:ea typeface="+mn-ea"/>
                <a:cs typeface="+mn-cs"/>
              </a:rPr>
              <a:t>5. </a:t>
            </a:r>
            <a:r>
              <a:rPr lang="en-US" sz="1100" kern="1200" dirty="0" smtClean="0">
                <a:solidFill>
                  <a:schemeClr val="tx1"/>
                </a:solidFill>
                <a:effectLst/>
                <a:latin typeface="Verdana" pitchFamily="-108" charset="0"/>
                <a:ea typeface="+mn-ea"/>
                <a:cs typeface="+mn-cs"/>
              </a:rPr>
              <a:t>In contrast to the medieval idea that governments should be judged on moral principles established by God, Machiavelli argued that governments should be judged by how well they provided security, order, and safety to their populace; he believed that a ruler’s moral code in maintaining these was not the same as a private individual’s.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15</a:t>
            </a:fld>
            <a:endParaRPr lang="en-US"/>
          </a:p>
        </p:txBody>
      </p:sp>
    </p:spTree>
    <p:extLst>
      <p:ext uri="{BB962C8B-B14F-4D97-AF65-F5344CB8AC3E}">
        <p14:creationId xmlns:p14="http://schemas.microsoft.com/office/powerpoint/2010/main" val="2870361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Intellectual Change</a:t>
            </a:r>
          </a:p>
          <a:p>
            <a:endParaRPr lang="en-US" dirty="0" smtClean="0"/>
          </a:p>
          <a:p>
            <a:r>
              <a:rPr lang="en-US" sz="1000" b="1" dirty="0" smtClean="0">
                <a:latin typeface="Arial" panose="020B0604020202020204" pitchFamily="34" charset="0"/>
                <a:cs typeface="Arial" panose="020B0604020202020204" pitchFamily="34" charset="0"/>
              </a:rPr>
              <a:t>D. Christian Humanism</a:t>
            </a:r>
          </a:p>
          <a:p>
            <a:r>
              <a:rPr lang="en-US" sz="1200" kern="1200" dirty="0" smtClean="0">
                <a:solidFill>
                  <a:schemeClr val="tx1"/>
                </a:solidFill>
                <a:effectLst/>
                <a:latin typeface="Verdana" pitchFamily="-108" charset="0"/>
                <a:ea typeface="+mn-ea"/>
                <a:cs typeface="+mn-cs"/>
              </a:rPr>
              <a:t>1. Northern humanists shared the ideas of </a:t>
            </a:r>
            <a:r>
              <a:rPr lang="en-US" sz="1200" kern="1200" dirty="0" err="1" smtClean="0">
                <a:solidFill>
                  <a:schemeClr val="tx1"/>
                </a:solidFill>
                <a:effectLst/>
                <a:latin typeface="Verdana" pitchFamily="-108" charset="0"/>
                <a:ea typeface="+mn-ea"/>
                <a:cs typeface="+mn-cs"/>
              </a:rPr>
              <a:t>Ficino</a:t>
            </a:r>
            <a:r>
              <a:rPr lang="en-US" sz="1200" kern="1200" dirty="0" smtClean="0">
                <a:solidFill>
                  <a:schemeClr val="tx1"/>
                </a:solidFill>
                <a:effectLst/>
                <a:latin typeface="Verdana" pitchFamily="-108" charset="0"/>
                <a:ea typeface="+mn-ea"/>
                <a:cs typeface="+mn-cs"/>
              </a:rPr>
              <a:t> and Pico about the wisdom of ancient texts, but they viewed humanist learning as a way to bring about reform of the church and deepen people’s spiritual lives.</a:t>
            </a:r>
          </a:p>
          <a:p>
            <a:r>
              <a:rPr lang="en-US" sz="1200" kern="1200" dirty="0" smtClean="0">
                <a:solidFill>
                  <a:schemeClr val="tx1"/>
                </a:solidFill>
                <a:effectLst/>
                <a:latin typeface="Verdana" pitchFamily="-108" charset="0"/>
                <a:ea typeface="+mn-ea"/>
                <a:cs typeface="+mn-cs"/>
              </a:rPr>
              <a:t>2. These Christian humanists thought that the best elements of classical and Christian cultures should be combined.</a:t>
            </a:r>
          </a:p>
          <a:p>
            <a:r>
              <a:rPr lang="en-US" sz="1200" kern="1200" dirty="0" smtClean="0">
                <a:solidFill>
                  <a:schemeClr val="tx1"/>
                </a:solidFill>
                <a:effectLst/>
                <a:latin typeface="Verdana" pitchFamily="-108" charset="0"/>
                <a:ea typeface="+mn-ea"/>
                <a:cs typeface="+mn-cs"/>
              </a:rPr>
              <a:t>3. The English humanist Thomas More (1478–1535) wrote the controversial dialogue </a:t>
            </a:r>
            <a:r>
              <a:rPr lang="en-US" sz="1200" i="1" kern="1200" dirty="0" smtClean="0">
                <a:solidFill>
                  <a:schemeClr val="tx1"/>
                </a:solidFill>
                <a:effectLst/>
                <a:latin typeface="Verdana" pitchFamily="-108" charset="0"/>
                <a:ea typeface="+mn-ea"/>
                <a:cs typeface="+mn-cs"/>
              </a:rPr>
              <a:t>Utopia</a:t>
            </a:r>
            <a:r>
              <a:rPr lang="en-US" sz="1200" kern="1200" dirty="0" smtClean="0">
                <a:solidFill>
                  <a:schemeClr val="tx1"/>
                </a:solidFill>
                <a:effectLst/>
                <a:latin typeface="Verdana" pitchFamily="-108" charset="0"/>
                <a:ea typeface="+mn-ea"/>
                <a:cs typeface="+mn-cs"/>
              </a:rPr>
              <a:t> (1516), which describes a community on an island where all children receive a good education, and adults divide their days between manual labor or business pursuits and intellectual activities. </a:t>
            </a:r>
            <a:r>
              <a:rPr lang="en-US" sz="1000" kern="1200" dirty="0" smtClean="0">
                <a:solidFill>
                  <a:schemeClr val="tx1"/>
                </a:solidFill>
                <a:effectLst/>
                <a:latin typeface="Verdana" pitchFamily="-108" charset="0"/>
                <a:ea typeface="+mn-ea"/>
                <a:cs typeface="+mn-cs"/>
              </a:rPr>
              <a:t>More’s purposes in writing Utopia have been greatly debated: some view it as a revolutionary critique of More’s own hierarchical and violent society, some as a call for an even firmer hierarchy, and others as part of the humanist tradition of satire. </a:t>
            </a:r>
          </a:p>
          <a:p>
            <a:r>
              <a:rPr lang="en-US" sz="1000" kern="1200" dirty="0" smtClean="0">
                <a:solidFill>
                  <a:schemeClr val="tx1"/>
                </a:solidFill>
                <a:effectLst/>
                <a:latin typeface="Verdana" pitchFamily="-108" charset="0"/>
                <a:ea typeface="+mn-ea"/>
                <a:cs typeface="+mn-cs"/>
              </a:rPr>
              <a:t>4.The fame of Dutch humanist Desiderius Erasmus (1466?–1536) rested largely on scholarly editions and translations, as well as popular works.</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Two fundamental themes run through Erasmus’s work: first, education in the Bible and the classics is the key to reform and moral and intellectual improvement; second, renewal should be based on “the philosophy of Christ,” an emphasis on inner spirituality and personal morality, rather than on scholastic theology or outward observances.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16</a:t>
            </a:fld>
            <a:endParaRPr lang="en-US"/>
          </a:p>
        </p:txBody>
      </p:sp>
    </p:spTree>
    <p:extLst>
      <p:ext uri="{BB962C8B-B14F-4D97-AF65-F5344CB8AC3E}">
        <p14:creationId xmlns:p14="http://schemas.microsoft.com/office/powerpoint/2010/main" val="2695455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Intellectual Change</a:t>
            </a:r>
          </a:p>
          <a:p>
            <a:endParaRPr lang="en-US" dirty="0" smtClean="0"/>
          </a:p>
          <a:p>
            <a:r>
              <a:rPr lang="en-US" sz="1000" b="1" dirty="0" smtClean="0">
                <a:latin typeface="Arial" panose="020B0604020202020204" pitchFamily="34" charset="0"/>
                <a:cs typeface="Arial" panose="020B0604020202020204" pitchFamily="34" charset="0"/>
              </a:rPr>
              <a:t>E. The Printed Word</a:t>
            </a:r>
          </a:p>
          <a:p>
            <a:r>
              <a:rPr lang="en-US" sz="1200" kern="1200" dirty="0" smtClean="0">
                <a:solidFill>
                  <a:schemeClr val="tx1"/>
                </a:solidFill>
                <a:effectLst/>
                <a:latin typeface="Verdana" pitchFamily="-108" charset="0"/>
                <a:ea typeface="+mn-ea"/>
                <a:cs typeface="+mn-cs"/>
              </a:rPr>
              <a:t>1. Printing with movable metal type developed in Germany in the 1440s as a combination of existing technologies.</a:t>
            </a:r>
          </a:p>
          <a:p>
            <a:r>
              <a:rPr lang="en-US" sz="1200" kern="1200" dirty="0" smtClean="0">
                <a:solidFill>
                  <a:schemeClr val="tx1"/>
                </a:solidFill>
                <a:effectLst/>
                <a:latin typeface="Verdana" pitchFamily="-108" charset="0"/>
                <a:ea typeface="+mn-ea"/>
                <a:cs typeface="+mn-cs"/>
              </a:rPr>
              <a:t>2. Johann Gutenberg and other metal-smiths made metal stamps—later called type—for every letter of the alphabet, which could then be covered with ink and used to mark the letters onto a surface. </a:t>
            </a:r>
          </a:p>
          <a:p>
            <a:r>
              <a:rPr lang="en-US" sz="1200" kern="1200" dirty="0" smtClean="0">
                <a:solidFill>
                  <a:schemeClr val="tx1"/>
                </a:solidFill>
                <a:effectLst/>
                <a:latin typeface="Verdana" pitchFamily="-108" charset="0"/>
                <a:ea typeface="+mn-ea"/>
                <a:cs typeface="+mn-cs"/>
              </a:rPr>
              <a:t>3. The ready availability of paper also enabled the printing revolution.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Verdana" pitchFamily="-108" charset="0"/>
                <a:ea typeface="+mn-ea"/>
                <a:cs typeface="+mn-cs"/>
              </a:rPr>
              <a:t>4. By the fifteenth century, the increase in urban literacy, the development of primary schools, and the opening of more universities had created an expanding market for reading materials of all types. </a:t>
            </a: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r>
              <a:rPr lang="en-US" sz="1200" kern="1200" dirty="0" smtClean="0">
                <a:solidFill>
                  <a:schemeClr val="tx1"/>
                </a:solidFill>
                <a:effectLst/>
                <a:latin typeface="Verdana" pitchFamily="-108" charset="0"/>
                <a:ea typeface="+mn-ea"/>
                <a:cs typeface="+mn-cs"/>
              </a:rPr>
              <a:t>5. Printed materials allowed individuals to join causes and groups separated by geography and form a common identity, or group consciousness. </a:t>
            </a:r>
          </a:p>
          <a:p>
            <a:r>
              <a:rPr lang="en-US" sz="1200" kern="1200" dirty="0" smtClean="0">
                <a:solidFill>
                  <a:schemeClr val="tx1"/>
                </a:solidFill>
                <a:effectLst/>
                <a:latin typeface="Verdana" pitchFamily="-108" charset="0"/>
                <a:ea typeface="+mn-ea"/>
                <a:cs typeface="+mn-cs"/>
              </a:rPr>
              <a:t>6. Officials prohibited certain books and authors and enforced this by confiscating books, arresting printers and booksellers, or destroying the presses of disobedient printers, although books printed secretly were smuggled all over Europe. </a:t>
            </a:r>
          </a:p>
          <a:p>
            <a:endParaRPr lang="en-US" sz="10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17</a:t>
            </a:fld>
            <a:endParaRPr lang="en-US"/>
          </a:p>
        </p:txBody>
      </p:sp>
    </p:spTree>
    <p:extLst>
      <p:ext uri="{BB962C8B-B14F-4D97-AF65-F5344CB8AC3E}">
        <p14:creationId xmlns:p14="http://schemas.microsoft.com/office/powerpoint/2010/main" val="2269224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18</a:t>
            </a:fld>
            <a:endParaRPr lang="en-US"/>
          </a:p>
        </p:txBody>
      </p:sp>
    </p:spTree>
    <p:extLst>
      <p:ext uri="{BB962C8B-B14F-4D97-AF65-F5344CB8AC3E}">
        <p14:creationId xmlns:p14="http://schemas.microsoft.com/office/powerpoint/2010/main" val="1710791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19</a:t>
            </a:fld>
            <a:endParaRPr lang="en-US"/>
          </a:p>
        </p:txBody>
      </p:sp>
    </p:spTree>
    <p:extLst>
      <p:ext uri="{BB962C8B-B14F-4D97-AF65-F5344CB8AC3E}">
        <p14:creationId xmlns:p14="http://schemas.microsoft.com/office/powerpoint/2010/main" val="2341575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a:t>
            </a:fld>
            <a:endParaRPr lang="en-US"/>
          </a:p>
        </p:txBody>
      </p:sp>
    </p:spTree>
    <p:extLst>
      <p:ext uri="{BB962C8B-B14F-4D97-AF65-F5344CB8AC3E}">
        <p14:creationId xmlns:p14="http://schemas.microsoft.com/office/powerpoint/2010/main" val="4281377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III. Art and the Artist</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Patronage</a:t>
            </a:r>
            <a:r>
              <a:rPr lang="en-US" sz="1000" b="1" baseline="0" dirty="0" smtClean="0">
                <a:latin typeface="Arial" panose="020B0604020202020204" pitchFamily="34" charset="0"/>
                <a:cs typeface="Arial" panose="020B0604020202020204" pitchFamily="34" charset="0"/>
              </a:rPr>
              <a:t> and Power</a:t>
            </a:r>
          </a:p>
          <a:p>
            <a:pPr marL="0" indent="0">
              <a:buNone/>
            </a:pPr>
            <a:r>
              <a:rPr lang="en-US" sz="1200" kern="1200" dirty="0" smtClean="0">
                <a:solidFill>
                  <a:schemeClr val="tx1"/>
                </a:solidFill>
                <a:effectLst/>
                <a:latin typeface="Verdana" pitchFamily="-108" charset="0"/>
                <a:ea typeface="+mn-ea"/>
                <a:cs typeface="+mn-cs"/>
              </a:rPr>
              <a:t>1. Powerful urban groups often flaunted their wealth by commissioning works of art in early Renaissance Italy. In the later fifteenth century, wealthy merchants, bankers, popes, and rulers, rather than corporate groups, sponsored works of art as a means of glorifying themselves and their families.</a:t>
            </a:r>
          </a:p>
          <a:p>
            <a:r>
              <a:rPr lang="en-US" sz="1200" kern="1200" dirty="0" smtClean="0">
                <a:solidFill>
                  <a:schemeClr val="tx1"/>
                </a:solidFill>
                <a:effectLst/>
                <a:latin typeface="Verdana" pitchFamily="-108" charset="0"/>
                <a:ea typeface="+mn-ea"/>
                <a:cs typeface="+mn-cs"/>
              </a:rPr>
              <a:t>2. Patrons varied in their level of involvement as a work progressed; some simply ordered a specific subject or scene, while others closely oversaw the work of the artist or architect, making suggestions and demanding changes.</a:t>
            </a:r>
          </a:p>
          <a:p>
            <a:r>
              <a:rPr lang="en-US" sz="1200" kern="1200" dirty="0" smtClean="0">
                <a:solidFill>
                  <a:schemeClr val="tx1"/>
                </a:solidFill>
                <a:effectLst/>
                <a:latin typeface="Verdana" pitchFamily="-108" charset="0"/>
                <a:ea typeface="+mn-ea"/>
                <a:cs typeface="+mn-cs"/>
              </a:rPr>
              <a:t>3. Pope Julius II (pontificate 1503–1513) commissioned the Florentine Michelangelo to paint the ceiling of the Vatican’s Sistine Chapel in 1508, visiting him frequently with suggestions and criticisms. </a:t>
            </a:r>
          </a:p>
          <a:p>
            <a:r>
              <a:rPr lang="en-US" sz="1200" kern="1200" dirty="0" smtClean="0">
                <a:solidFill>
                  <a:schemeClr val="tx1"/>
                </a:solidFill>
                <a:effectLst/>
                <a:latin typeface="Verdana" pitchFamily="-108" charset="0"/>
                <a:ea typeface="+mn-ea"/>
                <a:cs typeface="+mn-cs"/>
              </a:rPr>
              <a:t>4. Art reveals changing patterns of consumption among the wealthy elite, with nobles spending less of their money on military gear as they adjusted to an urban culture.</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20</a:t>
            </a:fld>
            <a:endParaRPr lang="en-US"/>
          </a:p>
        </p:txBody>
      </p:sp>
    </p:spTree>
    <p:extLst>
      <p:ext uri="{BB962C8B-B14F-4D97-AF65-F5344CB8AC3E}">
        <p14:creationId xmlns:p14="http://schemas.microsoft.com/office/powerpoint/2010/main" val="2754243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21</a:t>
            </a:fld>
            <a:endParaRPr lang="en-US"/>
          </a:p>
        </p:txBody>
      </p:sp>
    </p:spTree>
    <p:extLst>
      <p:ext uri="{BB962C8B-B14F-4D97-AF65-F5344CB8AC3E}">
        <p14:creationId xmlns:p14="http://schemas.microsoft.com/office/powerpoint/2010/main" val="575994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Art and the Artist</a:t>
            </a:r>
          </a:p>
          <a:p>
            <a:endParaRPr lang="en-US" dirty="0" smtClean="0"/>
          </a:p>
          <a:p>
            <a:r>
              <a:rPr lang="en-US" sz="1000" b="1" dirty="0" smtClean="0">
                <a:latin typeface="Arial" panose="020B0604020202020204" pitchFamily="34" charset="0"/>
                <a:cs typeface="Arial" panose="020B0604020202020204" pitchFamily="34" charset="0"/>
              </a:rPr>
              <a:t>B. Changing Artistic Styles</a:t>
            </a:r>
          </a:p>
          <a:p>
            <a:r>
              <a:rPr lang="en-US" sz="1200" kern="1200" dirty="0" smtClean="0">
                <a:solidFill>
                  <a:schemeClr val="tx1"/>
                </a:solidFill>
                <a:effectLst/>
                <a:latin typeface="Verdana" pitchFamily="-108" charset="0"/>
                <a:ea typeface="+mn-ea"/>
                <a:cs typeface="+mn-cs"/>
              </a:rPr>
              <a:t>2. The individual portrait emerged as a distinct genre; Renaissance portraits showed human ideals, often portrayed in a more realistic style.</a:t>
            </a:r>
          </a:p>
          <a:p>
            <a:r>
              <a:rPr lang="en-US" sz="1200" kern="1200" dirty="0" smtClean="0">
                <a:solidFill>
                  <a:schemeClr val="tx1"/>
                </a:solidFill>
                <a:effectLst/>
                <a:latin typeface="Verdana" pitchFamily="-108" charset="0"/>
                <a:ea typeface="+mn-ea"/>
                <a:cs typeface="+mn-cs"/>
              </a:rPr>
              <a:t>3. The Florentine painter Giotto (1276–1337) led the way in the use of realism, especially in his more natural treatment of the human body and face.</a:t>
            </a:r>
          </a:p>
          <a:p>
            <a:r>
              <a:rPr lang="en-US" sz="1200" kern="1200" dirty="0" smtClean="0">
                <a:solidFill>
                  <a:schemeClr val="tx1"/>
                </a:solidFill>
                <a:effectLst/>
                <a:latin typeface="Verdana" pitchFamily="-108" charset="0"/>
                <a:ea typeface="+mn-ea"/>
                <a:cs typeface="+mn-cs"/>
              </a:rPr>
              <a:t>4. </a:t>
            </a:r>
            <a:r>
              <a:rPr lang="en-US" sz="1200" kern="1200" dirty="0" err="1" smtClean="0">
                <a:solidFill>
                  <a:schemeClr val="tx1"/>
                </a:solidFill>
                <a:effectLst/>
                <a:latin typeface="Verdana" pitchFamily="-108" charset="0"/>
                <a:ea typeface="+mn-ea"/>
                <a:cs typeface="+mn-cs"/>
              </a:rPr>
              <a:t>Piero</a:t>
            </a:r>
            <a:r>
              <a:rPr lang="en-US" sz="1200" kern="1200" dirty="0" smtClean="0">
                <a:solidFill>
                  <a:schemeClr val="tx1"/>
                </a:solidFill>
                <a:effectLst/>
                <a:latin typeface="Verdana" pitchFamily="-108" charset="0"/>
                <a:ea typeface="+mn-ea"/>
                <a:cs typeface="+mn-cs"/>
              </a:rPr>
              <a:t> </a:t>
            </a:r>
            <a:r>
              <a:rPr lang="en-US" sz="1200" kern="1200" dirty="0" err="1" smtClean="0">
                <a:solidFill>
                  <a:schemeClr val="tx1"/>
                </a:solidFill>
                <a:effectLst/>
                <a:latin typeface="Verdana" pitchFamily="-108" charset="0"/>
                <a:ea typeface="+mn-ea"/>
                <a:cs typeface="+mn-cs"/>
              </a:rPr>
              <a:t>della</a:t>
            </a:r>
            <a:r>
              <a:rPr lang="en-US" sz="1200" kern="1200" dirty="0" smtClean="0">
                <a:solidFill>
                  <a:schemeClr val="tx1"/>
                </a:solidFill>
                <a:effectLst/>
                <a:latin typeface="Verdana" pitchFamily="-108" charset="0"/>
                <a:ea typeface="+mn-ea"/>
                <a:cs typeface="+mn-cs"/>
              </a:rPr>
              <a:t> Francesca (1420–1492) and Andrea Mantegna (1430/31–1506) pioneered perspective in painting, the linear representation of distance and space on a flat surface.</a:t>
            </a:r>
          </a:p>
          <a:p>
            <a:r>
              <a:rPr lang="en-US" sz="1200" kern="1200" dirty="0" smtClean="0">
                <a:solidFill>
                  <a:schemeClr val="tx1"/>
                </a:solidFill>
                <a:effectLst/>
                <a:latin typeface="Verdana" pitchFamily="-108" charset="0"/>
                <a:ea typeface="+mn-ea"/>
                <a:cs typeface="+mn-cs"/>
              </a:rPr>
              <a:t>5. The sculptor Donatello (1386–1466) revived the classical figure, with its balance and self-awareness.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22</a:t>
            </a:fld>
            <a:endParaRPr lang="en-US"/>
          </a:p>
        </p:txBody>
      </p:sp>
    </p:spTree>
    <p:extLst>
      <p:ext uri="{BB962C8B-B14F-4D97-AF65-F5344CB8AC3E}">
        <p14:creationId xmlns:p14="http://schemas.microsoft.com/office/powerpoint/2010/main" val="180676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23</a:t>
            </a:fld>
            <a:endParaRPr lang="en-US"/>
          </a:p>
        </p:txBody>
      </p:sp>
    </p:spTree>
    <p:extLst>
      <p:ext uri="{BB962C8B-B14F-4D97-AF65-F5344CB8AC3E}">
        <p14:creationId xmlns:p14="http://schemas.microsoft.com/office/powerpoint/2010/main" val="3186424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24</a:t>
            </a:fld>
            <a:endParaRPr lang="en-US"/>
          </a:p>
        </p:txBody>
      </p:sp>
    </p:spTree>
    <p:extLst>
      <p:ext uri="{BB962C8B-B14F-4D97-AF65-F5344CB8AC3E}">
        <p14:creationId xmlns:p14="http://schemas.microsoft.com/office/powerpoint/2010/main" val="1666256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Art and the Artist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Changing Artistic Styles</a:t>
            </a:r>
          </a:p>
          <a:p>
            <a:r>
              <a:rPr lang="en-US" sz="1200" kern="1200" dirty="0" smtClean="0">
                <a:solidFill>
                  <a:schemeClr val="tx1"/>
                </a:solidFill>
                <a:effectLst/>
                <a:latin typeface="Verdana" pitchFamily="-108" charset="0"/>
                <a:ea typeface="+mn-ea"/>
                <a:cs typeface="+mn-cs"/>
              </a:rPr>
              <a:t>8. Flemish painters, notably </a:t>
            </a:r>
            <a:r>
              <a:rPr lang="en-US" sz="1200" kern="1200" dirty="0" err="1" smtClean="0">
                <a:solidFill>
                  <a:schemeClr val="tx1"/>
                </a:solidFill>
                <a:effectLst/>
                <a:latin typeface="Verdana" pitchFamily="-108" charset="0"/>
                <a:ea typeface="+mn-ea"/>
                <a:cs typeface="+mn-cs"/>
              </a:rPr>
              <a:t>Rogier</a:t>
            </a:r>
            <a:r>
              <a:rPr lang="en-US" sz="1200" kern="1200" dirty="0" smtClean="0">
                <a:solidFill>
                  <a:schemeClr val="tx1"/>
                </a:solidFill>
                <a:effectLst/>
                <a:latin typeface="Verdana" pitchFamily="-108" charset="0"/>
                <a:ea typeface="+mn-ea"/>
                <a:cs typeface="+mn-cs"/>
              </a:rPr>
              <a:t> van der Weyden (1399/1400–1464) and Jan van Eyck (1366–1441)—one of the first artists to use oil-based paints successfully—were considered the artistic equals of Italian painters.</a:t>
            </a:r>
          </a:p>
          <a:p>
            <a:r>
              <a:rPr lang="en-US" sz="1200" kern="1200" dirty="0" smtClean="0">
                <a:solidFill>
                  <a:schemeClr val="tx1"/>
                </a:solidFill>
                <a:effectLst/>
                <a:latin typeface="Verdana" pitchFamily="-108" charset="0"/>
                <a:ea typeface="+mn-ea"/>
                <a:cs typeface="+mn-cs"/>
              </a:rPr>
              <a:t>9. Albrecht </a:t>
            </a:r>
            <a:r>
              <a:rPr lang="en-US" sz="1200" kern="1200" dirty="0" err="1" smtClean="0">
                <a:solidFill>
                  <a:schemeClr val="tx1"/>
                </a:solidFill>
                <a:effectLst/>
                <a:latin typeface="Verdana" pitchFamily="-108" charset="0"/>
                <a:ea typeface="+mn-ea"/>
                <a:cs typeface="+mn-cs"/>
              </a:rPr>
              <a:t>Dürer</a:t>
            </a:r>
            <a:r>
              <a:rPr lang="en-US" sz="1200" kern="1200" dirty="0" smtClean="0">
                <a:solidFill>
                  <a:schemeClr val="tx1"/>
                </a:solidFill>
                <a:effectLst/>
                <a:latin typeface="Verdana" pitchFamily="-108" charset="0"/>
                <a:ea typeface="+mn-ea"/>
                <a:cs typeface="+mn-cs"/>
              </a:rPr>
              <a:t> of Nuremberg rendered the human form and natural world in intricate detail and designed mechanical devices that could assist artists in solving the problems of perspective. </a:t>
            </a:r>
          </a:p>
          <a:p>
            <a:r>
              <a:rPr lang="en-US" sz="1200" kern="1200" dirty="0" smtClean="0">
                <a:solidFill>
                  <a:schemeClr val="tx1"/>
                </a:solidFill>
                <a:effectLst/>
                <a:latin typeface="Verdana" pitchFamily="-108" charset="0"/>
                <a:ea typeface="+mn-ea"/>
                <a:cs typeface="+mn-cs"/>
              </a:rPr>
              <a:t>10. In the early sixteenth century, the center of the new art shifted from Florence to Rome, as Renaissance popes expended huge sums of money to beautify the city.</a:t>
            </a:r>
          </a:p>
          <a:p>
            <a:r>
              <a:rPr lang="en-US" sz="1200" kern="1200" dirty="0" smtClean="0">
                <a:solidFill>
                  <a:schemeClr val="tx1"/>
                </a:solidFill>
                <a:effectLst/>
                <a:latin typeface="Verdana" pitchFamily="-108" charset="0"/>
                <a:ea typeface="+mn-ea"/>
                <a:cs typeface="+mn-cs"/>
              </a:rPr>
              <a:t>11. Raphael </a:t>
            </a:r>
            <a:r>
              <a:rPr lang="en-US" sz="1200" kern="1200" dirty="0" err="1" smtClean="0">
                <a:solidFill>
                  <a:schemeClr val="tx1"/>
                </a:solidFill>
                <a:effectLst/>
                <a:latin typeface="Verdana" pitchFamily="-108" charset="0"/>
                <a:ea typeface="+mn-ea"/>
                <a:cs typeface="+mn-cs"/>
              </a:rPr>
              <a:t>Sanzio</a:t>
            </a:r>
            <a:r>
              <a:rPr lang="en-US" sz="1200" kern="1200" dirty="0" smtClean="0">
                <a:solidFill>
                  <a:schemeClr val="tx1"/>
                </a:solidFill>
                <a:effectLst/>
                <a:latin typeface="Verdana" pitchFamily="-108" charset="0"/>
                <a:ea typeface="+mn-ea"/>
                <a:cs typeface="+mn-cs"/>
              </a:rPr>
              <a:t> (1483–1520) became the most sought after artist in Europe, overseeing a large workshop with many collaborators and writing treatises on his philosophy of art in which he emphasized the importance of imitating nature and developing an orderly sequence of design and proportion.</a:t>
            </a:r>
          </a:p>
          <a:p>
            <a:r>
              <a:rPr lang="en-US" sz="1200" kern="1200" dirty="0" smtClean="0">
                <a:solidFill>
                  <a:schemeClr val="tx1"/>
                </a:solidFill>
                <a:effectLst/>
                <a:latin typeface="Verdana" pitchFamily="-108" charset="0"/>
                <a:ea typeface="+mn-ea"/>
                <a:cs typeface="+mn-cs"/>
              </a:rPr>
              <a:t>12. Titian (1490–1576) and other sixteenth-century painters developed an artistic style known as “mannerism” in which artists sometimes distorted figures, exaggerated musculature, and heightened color to express emotion and drama more intently.</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25</a:t>
            </a:fld>
            <a:endParaRPr lang="en-US"/>
          </a:p>
        </p:txBody>
      </p:sp>
    </p:spTree>
    <p:extLst>
      <p:ext uri="{BB962C8B-B14F-4D97-AF65-F5344CB8AC3E}">
        <p14:creationId xmlns:p14="http://schemas.microsoft.com/office/powerpoint/2010/main" val="3937215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26</a:t>
            </a:fld>
            <a:endParaRPr lang="en-US"/>
          </a:p>
        </p:txBody>
      </p:sp>
    </p:spTree>
    <p:extLst>
      <p:ext uri="{BB962C8B-B14F-4D97-AF65-F5344CB8AC3E}">
        <p14:creationId xmlns:p14="http://schemas.microsoft.com/office/powerpoint/2010/main" val="1448121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Art and the Artist</a:t>
            </a:r>
          </a:p>
          <a:p>
            <a:r>
              <a:rPr lang="en-US" sz="1000" b="1" dirty="0" smtClean="0">
                <a:latin typeface="Arial" panose="020B0604020202020204" pitchFamily="34" charset="0"/>
                <a:cs typeface="Arial" panose="020B0604020202020204" pitchFamily="34" charset="0"/>
              </a:rPr>
              <a:t>C</a:t>
            </a:r>
            <a:r>
              <a:rPr lang="en-US" sz="1000" b="1" dirty="0" smtClean="0">
                <a:latin typeface="Arial" panose="020B0604020202020204" pitchFamily="34" charset="0"/>
                <a:cs typeface="Arial" panose="020B0604020202020204" pitchFamily="34" charset="0"/>
              </a:rPr>
              <a:t>. The Renaissance Artist</a:t>
            </a:r>
          </a:p>
          <a:p>
            <a:pPr marL="0" indent="0">
              <a:buNone/>
            </a:pPr>
            <a:r>
              <a:rPr lang="en-US" sz="1050" kern="1200" dirty="0" smtClean="0">
                <a:solidFill>
                  <a:schemeClr val="tx1"/>
                </a:solidFill>
                <a:effectLst/>
                <a:latin typeface="Verdana" pitchFamily="-108" charset="0"/>
                <a:ea typeface="+mn-ea"/>
                <a:cs typeface="+mn-cs"/>
              </a:rPr>
              <a:t>1. Some patrons rewarded certain artists very well, and some artists gained public acclaim as “rare men of genius.”</a:t>
            </a:r>
          </a:p>
          <a:p>
            <a:pPr marL="0" indent="0">
              <a:buNone/>
            </a:pPr>
            <a:r>
              <a:rPr lang="en-US" sz="1050" kern="1200" dirty="0" smtClean="0">
                <a:solidFill>
                  <a:schemeClr val="tx1"/>
                </a:solidFill>
                <a:effectLst/>
                <a:latin typeface="Verdana" pitchFamily="-108" charset="0"/>
                <a:ea typeface="+mn-ea"/>
                <a:cs typeface="+mn-cs"/>
              </a:rPr>
              <a:t>2. Though they might be men of genius, artists still were expected to be well </a:t>
            </a:r>
            <a:r>
              <a:rPr lang="en-US" sz="1050" kern="1200" dirty="0" smtClean="0">
                <a:solidFill>
                  <a:schemeClr val="tx1"/>
                </a:solidFill>
                <a:effectLst/>
                <a:latin typeface="Verdana" pitchFamily="-108" charset="0"/>
                <a:ea typeface="+mn-ea"/>
                <a:cs typeface="+mn-cs"/>
              </a:rPr>
              <a:t>trained.</a:t>
            </a:r>
            <a:endParaRPr lang="en-US" sz="1050" kern="1200" dirty="0" smtClean="0">
              <a:solidFill>
                <a:schemeClr val="tx1"/>
              </a:solidFill>
              <a:effectLst/>
              <a:latin typeface="Verdana" pitchFamily="-108" charset="0"/>
              <a:ea typeface="+mn-ea"/>
              <a:cs typeface="+mn-cs"/>
            </a:endParaRPr>
          </a:p>
          <a:p>
            <a:r>
              <a:rPr lang="en-US" sz="1050" kern="1200" dirty="0" smtClean="0">
                <a:solidFill>
                  <a:schemeClr val="tx1"/>
                </a:solidFill>
                <a:effectLst/>
                <a:latin typeface="Verdana" pitchFamily="-108" charset="0"/>
                <a:ea typeface="+mn-ea"/>
                <a:cs typeface="+mn-cs"/>
              </a:rPr>
              <a:t>3. Beginning artists spent years mastering their craft by copying drawings and paintings; learning how to prepare paint and other materials; and, by the sixteenth century, reading books about design and composition. </a:t>
            </a:r>
          </a:p>
          <a:p>
            <a:r>
              <a:rPr lang="en-US" sz="1050" kern="1200" dirty="0" smtClean="0">
                <a:solidFill>
                  <a:schemeClr val="tx1"/>
                </a:solidFill>
                <a:effectLst/>
                <a:latin typeface="Verdana" pitchFamily="-108" charset="0"/>
                <a:ea typeface="+mn-ea"/>
                <a:cs typeface="+mn-cs"/>
              </a:rPr>
              <a:t>4. Some informal groups of younger artists, who gathered in the evenings for drawing practice, turned into more formal artistic “academies” by the late sixteenth century. </a:t>
            </a:r>
          </a:p>
          <a:p>
            <a:r>
              <a:rPr lang="en-US" sz="1050" kern="1200" dirty="0" smtClean="0">
                <a:solidFill>
                  <a:schemeClr val="tx1"/>
                </a:solidFill>
                <a:effectLst/>
                <a:latin typeface="Verdana" pitchFamily="-108" charset="0"/>
                <a:ea typeface="+mn-ea"/>
                <a:cs typeface="+mn-cs"/>
              </a:rPr>
              <a:t>5. The notion of artistic genius was gendered; all the most famous and most prolific Renaissance artists were male, and the types of art that women produced, such as textiles, needlework, and painting on porcelain, were deemed “minor” or “decorative” arts. </a:t>
            </a:r>
          </a:p>
          <a:p>
            <a:r>
              <a:rPr lang="en-US" sz="1050" kern="1200" dirty="0" smtClean="0">
                <a:solidFill>
                  <a:schemeClr val="tx1"/>
                </a:solidFill>
                <a:effectLst/>
                <a:latin typeface="Verdana" pitchFamily="-108" charset="0"/>
                <a:ea typeface="+mn-ea"/>
                <a:cs typeface="+mn-cs"/>
              </a:rPr>
              <a:t>6. Several women became well-known painters, most of them daughters of painters or minor noblemen with ties to artistic circles or eldest daughters from families without sons, but they were not allowed to study the male nude, learn the technique of fresco, or join a group of male artists for informal practice. </a:t>
            </a:r>
          </a:p>
          <a:p>
            <a:r>
              <a:rPr lang="en-US" sz="1050" kern="1200" dirty="0" smtClean="0">
                <a:solidFill>
                  <a:schemeClr val="tx1"/>
                </a:solidFill>
                <a:effectLst/>
                <a:latin typeface="Verdana" pitchFamily="-108" charset="0"/>
                <a:ea typeface="+mn-ea"/>
                <a:cs typeface="+mn-cs"/>
              </a:rPr>
              <a:t>7. Artistic workshops were male-only settings in which men of different ages came together for training and created bonds of friendship, influence, patronage, and sometimes intimacy.</a:t>
            </a:r>
          </a:p>
          <a:p>
            <a:endParaRPr lang="en-US" sz="8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27</a:t>
            </a:fld>
            <a:endParaRPr lang="en-US"/>
          </a:p>
        </p:txBody>
      </p:sp>
    </p:spTree>
    <p:extLst>
      <p:ext uri="{BB962C8B-B14F-4D97-AF65-F5344CB8AC3E}">
        <p14:creationId xmlns:p14="http://schemas.microsoft.com/office/powerpoint/2010/main" val="2342908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28</a:t>
            </a:fld>
            <a:endParaRPr lang="en-US"/>
          </a:p>
        </p:txBody>
      </p:sp>
    </p:spTree>
    <p:extLst>
      <p:ext uri="{BB962C8B-B14F-4D97-AF65-F5344CB8AC3E}">
        <p14:creationId xmlns:p14="http://schemas.microsoft.com/office/powerpoint/2010/main" val="552176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29</a:t>
            </a:fld>
            <a:endParaRPr lang="en-US"/>
          </a:p>
        </p:txBody>
      </p:sp>
    </p:spTree>
    <p:extLst>
      <p:ext uri="{BB962C8B-B14F-4D97-AF65-F5344CB8AC3E}">
        <p14:creationId xmlns:p14="http://schemas.microsoft.com/office/powerpoint/2010/main" val="2445189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a:pPr>
            <a:r>
              <a:rPr lang="en-US" sz="1000" b="1" dirty="0" smtClean="0">
                <a:latin typeface="Arial" panose="020B0604020202020204" pitchFamily="34" charset="0"/>
                <a:cs typeface="Arial" panose="020B0604020202020204" pitchFamily="34" charset="0"/>
              </a:rPr>
              <a:t>Wealth and Power in</a:t>
            </a:r>
            <a:r>
              <a:rPr lang="en-US" sz="1000" b="1" baseline="0" dirty="0" smtClean="0">
                <a:latin typeface="Arial" panose="020B0604020202020204" pitchFamily="34" charset="0"/>
                <a:cs typeface="Arial" panose="020B0604020202020204" pitchFamily="34" charset="0"/>
              </a:rPr>
              <a:t> Renaissance Italy</a:t>
            </a:r>
          </a:p>
          <a:p>
            <a:pPr marL="285750" indent="-285750">
              <a:buAutoNum type="romanUcPeriod"/>
            </a:pPr>
            <a:endParaRPr lang="en-US" sz="1000" b="1" baseline="0"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Trade and Prosperity</a:t>
            </a:r>
          </a:p>
          <a:p>
            <a:r>
              <a:rPr lang="en-US" sz="1200" kern="1200" dirty="0" smtClean="0">
                <a:solidFill>
                  <a:schemeClr val="tx1"/>
                </a:solidFill>
                <a:effectLst/>
                <a:latin typeface="Verdana" pitchFamily="-108" charset="0"/>
                <a:ea typeface="+mn-ea"/>
                <a:cs typeface="+mn-cs"/>
              </a:rPr>
              <a:t>1. The Renaissance, a French word meaning “rebirth,” refers to the rebirth of the culture of classical antiquity that began in the fourteenth century in the city-states of northern Italy.  </a:t>
            </a:r>
          </a:p>
          <a:p>
            <a:r>
              <a:rPr lang="en-US" sz="1200" kern="1200" dirty="0" smtClean="0">
                <a:solidFill>
                  <a:schemeClr val="tx1"/>
                </a:solidFill>
                <a:effectLst/>
                <a:latin typeface="Verdana" pitchFamily="-108" charset="0"/>
                <a:ea typeface="+mn-ea"/>
                <a:cs typeface="+mn-cs"/>
              </a:rPr>
              <a:t>2. Important advances in shipbuilding enabled those cities’ ships to sail all year long at accelerated speeds and carry ever more merchandise.</a:t>
            </a:r>
          </a:p>
          <a:p>
            <a:r>
              <a:rPr lang="en-US" sz="1200" kern="1200" dirty="0" smtClean="0">
                <a:solidFill>
                  <a:schemeClr val="tx1"/>
                </a:solidFill>
                <a:effectLst/>
                <a:latin typeface="Verdana" pitchFamily="-108" charset="0"/>
                <a:ea typeface="+mn-ea"/>
                <a:cs typeface="+mn-cs"/>
              </a:rPr>
              <a:t>3. Florence, another commercial leader situated on the Arno River in a favorable location on the main road northward from Rome that made it a commercial hub, had grown wealthy through international trade. Florentine merchants loaned and invested money, and they acquired control of papal banking toward the end of the thirteenth century. </a:t>
            </a:r>
          </a:p>
          <a:p>
            <a:r>
              <a:rPr lang="en-US" sz="1200" kern="1200" dirty="0" smtClean="0">
                <a:solidFill>
                  <a:schemeClr val="tx1"/>
                </a:solidFill>
                <a:effectLst/>
                <a:latin typeface="Verdana" pitchFamily="-108" charset="0"/>
                <a:ea typeface="+mn-ea"/>
                <a:cs typeface="+mn-cs"/>
              </a:rPr>
              <a:t>4. Wealth allowed many people in Florence and other thriving Italian cities greater material pleasures, a more comfortable life, and the leisure time to appreciate and patronize the arts.</a:t>
            </a:r>
          </a:p>
          <a:p>
            <a:r>
              <a:rPr lang="en-US" sz="1200" kern="1200" dirty="0" smtClean="0">
                <a:solidFill>
                  <a:schemeClr val="tx1"/>
                </a:solidFill>
                <a:effectLst/>
                <a:latin typeface="Verdana" pitchFamily="-108" charset="0"/>
                <a:ea typeface="+mn-ea"/>
                <a:cs typeface="+mn-cs"/>
              </a:rPr>
              <a:t>5. The rich, who commissioned public and private buildings and hired artists to decorate their homes and churches, came to see life more as an opportunity to be enjoyed than as a painful pilgrimage to the City of God.</a:t>
            </a:r>
          </a:p>
          <a:p>
            <a:r>
              <a:rPr lang="en-US" sz="1200" kern="1200" dirty="0" smtClean="0">
                <a:solidFill>
                  <a:schemeClr val="tx1"/>
                </a:solidFill>
                <a:effectLst/>
                <a:latin typeface="Verdana" pitchFamily="-108" charset="0"/>
                <a:ea typeface="+mn-ea"/>
                <a:cs typeface="+mn-cs"/>
              </a:rPr>
              <a:t> (</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a:t>
            </a:fld>
            <a:endParaRPr lang="en-US"/>
          </a:p>
        </p:txBody>
      </p:sp>
    </p:spTree>
    <p:extLst>
      <p:ext uri="{BB962C8B-B14F-4D97-AF65-F5344CB8AC3E}">
        <p14:creationId xmlns:p14="http://schemas.microsoft.com/office/powerpoint/2010/main" val="3510192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30</a:t>
            </a:fld>
            <a:endParaRPr lang="en-US"/>
          </a:p>
        </p:txBody>
      </p:sp>
    </p:spTree>
    <p:extLst>
      <p:ext uri="{BB962C8B-B14F-4D97-AF65-F5344CB8AC3E}">
        <p14:creationId xmlns:p14="http://schemas.microsoft.com/office/powerpoint/2010/main" val="2579989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31</a:t>
            </a:fld>
            <a:endParaRPr lang="en-US"/>
          </a:p>
        </p:txBody>
      </p:sp>
    </p:spTree>
    <p:extLst>
      <p:ext uri="{BB962C8B-B14F-4D97-AF65-F5344CB8AC3E}">
        <p14:creationId xmlns:p14="http://schemas.microsoft.com/office/powerpoint/2010/main" val="966249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IV. Social Hierarchies</a:t>
            </a:r>
          </a:p>
          <a:p>
            <a:pPr marL="228600" indent="-228600">
              <a:buAutoNum type="alphaUcPeriod"/>
            </a:pPr>
            <a:r>
              <a:rPr lang="en-US" sz="1000" b="1" dirty="0" smtClean="0">
                <a:latin typeface="Arial" panose="020B0604020202020204" pitchFamily="34" charset="0"/>
                <a:cs typeface="Arial" panose="020B0604020202020204" pitchFamily="34" charset="0"/>
              </a:rPr>
              <a:t>Race </a:t>
            </a:r>
            <a:r>
              <a:rPr lang="en-US" sz="1000" b="1" dirty="0" smtClean="0">
                <a:latin typeface="Arial" panose="020B0604020202020204" pitchFamily="34" charset="0"/>
                <a:cs typeface="Arial" panose="020B0604020202020204" pitchFamily="34" charset="0"/>
              </a:rPr>
              <a:t>and Slavery</a:t>
            </a:r>
          </a:p>
          <a:p>
            <a:pPr marL="0" indent="0">
              <a:buNone/>
            </a:pPr>
            <a:r>
              <a:rPr lang="en-US" sz="1100" kern="1200" dirty="0" smtClean="0">
                <a:solidFill>
                  <a:schemeClr val="tx1"/>
                </a:solidFill>
                <a:effectLst/>
                <a:latin typeface="Verdana" pitchFamily="-108" charset="0"/>
                <a:ea typeface="+mn-ea"/>
                <a:cs typeface="+mn-cs"/>
              </a:rPr>
              <a:t>1</a:t>
            </a:r>
            <a:r>
              <a:rPr lang="en-US" sz="1100" kern="1200" baseline="0" dirty="0" smtClean="0">
                <a:solidFill>
                  <a:schemeClr val="tx1"/>
                </a:solidFill>
                <a:effectLst/>
                <a:latin typeface="Verdana" pitchFamily="-108" charset="0"/>
                <a:ea typeface="+mn-ea"/>
                <a:cs typeface="+mn-cs"/>
              </a:rPr>
              <a:t>. </a:t>
            </a:r>
            <a:r>
              <a:rPr lang="en-US" sz="1100" kern="1200" dirty="0" smtClean="0">
                <a:solidFill>
                  <a:schemeClr val="tx1"/>
                </a:solidFill>
                <a:effectLst/>
                <a:latin typeface="Verdana" pitchFamily="-108" charset="0"/>
                <a:ea typeface="+mn-ea"/>
                <a:cs typeface="+mn-cs"/>
              </a:rPr>
              <a:t>Renaissance people often used the words “race,” “people,” and “nation” interchangeably; they made distinctions based on skin color, but these distinctions were interwoven with other characteristics. </a:t>
            </a:r>
          </a:p>
          <a:p>
            <a:pPr marL="0" indent="0">
              <a:buNone/>
            </a:pPr>
            <a:r>
              <a:rPr lang="en-US" sz="1100" kern="1200" dirty="0" smtClean="0">
                <a:solidFill>
                  <a:schemeClr val="tx1"/>
                </a:solidFill>
                <a:effectLst/>
                <a:latin typeface="Verdana" pitchFamily="-108" charset="0"/>
                <a:ea typeface="+mn-ea"/>
                <a:cs typeface="+mn-cs"/>
              </a:rPr>
              <a:t>2. Unstable political conditions in many parts of Africa enabled enterprising merchants to seize people and sell them into slavery.</a:t>
            </a:r>
          </a:p>
          <a:p>
            <a:r>
              <a:rPr lang="en-US" sz="1100" kern="1200" dirty="0" smtClean="0">
                <a:solidFill>
                  <a:schemeClr val="tx1"/>
                </a:solidFill>
                <a:effectLst/>
                <a:latin typeface="Verdana" pitchFamily="-108" charset="0"/>
                <a:ea typeface="+mn-ea"/>
                <a:cs typeface="+mn-cs"/>
              </a:rPr>
              <a:t>3. Local authorities afforded them no protection in a culture where tradition sanctioned the practice of slavery.</a:t>
            </a:r>
          </a:p>
          <a:p>
            <a:r>
              <a:rPr lang="en-US" sz="1100" kern="1200" dirty="0" smtClean="0">
                <a:solidFill>
                  <a:schemeClr val="tx1"/>
                </a:solidFill>
                <a:effectLst/>
                <a:latin typeface="Verdana" pitchFamily="-108" charset="0"/>
                <a:ea typeface="+mn-ea"/>
                <a:cs typeface="+mn-cs"/>
              </a:rPr>
              <a:t>4. In the fifteenth century, Portuguese sailors began bringing Africans to markets in the Mediterranean, and by 1530 between four thousand and five thousand were sold to the Portuguese each year.</a:t>
            </a:r>
          </a:p>
          <a:p>
            <a:r>
              <a:rPr lang="en-US" sz="1100" kern="1200" dirty="0" smtClean="0">
                <a:solidFill>
                  <a:schemeClr val="tx1"/>
                </a:solidFill>
                <a:effectLst/>
                <a:latin typeface="Verdana" pitchFamily="-108" charset="0"/>
                <a:ea typeface="+mn-ea"/>
                <a:cs typeface="+mn-cs"/>
              </a:rPr>
              <a:t>5. Although blacks were concentrated in the Iberian Peninsula, black servants were much sought after in northern Italy and other parts of Europe, in part because of a continuing interest in curiosities and the exotic.</a:t>
            </a:r>
            <a:r>
              <a:rPr lang="en-US" sz="1100" kern="1200" baseline="0" dirty="0" smtClean="0">
                <a:solidFill>
                  <a:schemeClr val="tx1"/>
                </a:solidFill>
                <a:effectLst/>
                <a:latin typeface="Verdana" pitchFamily="-108" charset="0"/>
                <a:ea typeface="+mn-ea"/>
                <a:cs typeface="+mn-cs"/>
              </a:rPr>
              <a:t> </a:t>
            </a:r>
            <a:r>
              <a:rPr lang="en-US" sz="1100" kern="1200" dirty="0" smtClean="0">
                <a:solidFill>
                  <a:schemeClr val="tx1"/>
                </a:solidFill>
                <a:effectLst/>
                <a:latin typeface="Verdana" pitchFamily="-108" charset="0"/>
                <a:ea typeface="+mn-ea"/>
                <a:cs typeface="+mn-cs"/>
              </a:rPr>
              <a:t>In Portugal, Spain, and Italy, slaves supplemented the labor force in virtually all occupations.</a:t>
            </a:r>
          </a:p>
          <a:p>
            <a:r>
              <a:rPr lang="en-US" sz="1100" kern="1200" dirty="0" smtClean="0">
                <a:solidFill>
                  <a:schemeClr val="tx1"/>
                </a:solidFill>
                <a:effectLst/>
                <a:latin typeface="Verdana" pitchFamily="-108" charset="0"/>
                <a:ea typeface="+mn-ea"/>
                <a:cs typeface="+mn-cs"/>
              </a:rPr>
              <a:t>6. Most Europeans perceived Africa as a remote place, the home of strange people isolated by heresy and Islam from superior European civilization. The expanding slave trade only reinforced negative preconceptions about the inferiority of black Africans.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32</a:t>
            </a:fld>
            <a:endParaRPr lang="en-US"/>
          </a:p>
        </p:txBody>
      </p:sp>
    </p:spTree>
    <p:extLst>
      <p:ext uri="{BB962C8B-B14F-4D97-AF65-F5344CB8AC3E}">
        <p14:creationId xmlns:p14="http://schemas.microsoft.com/office/powerpoint/2010/main" val="755993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33</a:t>
            </a:fld>
            <a:endParaRPr lang="en-US"/>
          </a:p>
        </p:txBody>
      </p:sp>
    </p:spTree>
    <p:extLst>
      <p:ext uri="{BB962C8B-B14F-4D97-AF65-F5344CB8AC3E}">
        <p14:creationId xmlns:p14="http://schemas.microsoft.com/office/powerpoint/2010/main" val="790914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Social Hierarchies</a:t>
            </a:r>
          </a:p>
          <a:p>
            <a:endParaRPr lang="en-US" dirty="0" smtClean="0"/>
          </a:p>
          <a:p>
            <a:r>
              <a:rPr lang="en-US" sz="1000" b="1" dirty="0" smtClean="0">
                <a:latin typeface="Arial" panose="020B0604020202020204" pitchFamily="34" charset="0"/>
                <a:cs typeface="Arial" panose="020B0604020202020204" pitchFamily="34" charset="0"/>
              </a:rPr>
              <a:t>B. Wealth</a:t>
            </a:r>
            <a:r>
              <a:rPr lang="en-US" sz="1000" b="1" baseline="0" dirty="0" smtClean="0">
                <a:latin typeface="Arial" panose="020B0604020202020204" pitchFamily="34" charset="0"/>
                <a:cs typeface="Arial" panose="020B0604020202020204" pitchFamily="34" charset="0"/>
              </a:rPr>
              <a:t> and the Nobility</a:t>
            </a:r>
          </a:p>
          <a:p>
            <a:r>
              <a:rPr lang="en-US" sz="1200" kern="1200" dirty="0" smtClean="0">
                <a:solidFill>
                  <a:schemeClr val="tx1"/>
                </a:solidFill>
                <a:effectLst/>
                <a:latin typeface="Verdana" pitchFamily="-108" charset="0"/>
                <a:ea typeface="+mn-ea"/>
                <a:cs typeface="+mn-cs"/>
              </a:rPr>
              <a:t>1. The word “class” was not used in the Renaissance to describe social divisions, but by the thirteenth century, the idea of a hierarchy based on wealth was emerging, especially in cities. This hierarchy of wealth was more fluid than the older divisions into noble and commoner, allowing individuals and families to rise—and fall—within one generation.</a:t>
            </a:r>
          </a:p>
          <a:p>
            <a:r>
              <a:rPr lang="en-US" sz="1200" kern="1200" dirty="0" smtClean="0">
                <a:solidFill>
                  <a:schemeClr val="tx1"/>
                </a:solidFill>
                <a:effectLst/>
                <a:latin typeface="Verdana" pitchFamily="-108" charset="0"/>
                <a:ea typeface="+mn-ea"/>
                <a:cs typeface="+mn-cs"/>
              </a:rPr>
              <a:t>2. The development of a hierarchy of wealth did not mean an end to the prominence of nobles, however, and even poorer nobles still had higher status than wealthy commoners. </a:t>
            </a:r>
          </a:p>
          <a:p>
            <a:r>
              <a:rPr lang="en-US" sz="1200" kern="1200" dirty="0" smtClean="0">
                <a:solidFill>
                  <a:schemeClr val="tx1"/>
                </a:solidFill>
                <a:effectLst/>
                <a:latin typeface="Verdana" pitchFamily="-108" charset="0"/>
                <a:ea typeface="+mn-ea"/>
                <a:cs typeface="+mn-cs"/>
              </a:rPr>
              <a:t>3. The nobility maintained its status in most parts of Europe not by adhering to rigid boundaries, but by taking in and integrating the new social elite of wealth, often through marriage.</a:t>
            </a:r>
          </a:p>
          <a:p>
            <a:r>
              <a:rPr lang="en-US" sz="1200" kern="1200" dirty="0" smtClean="0">
                <a:solidFill>
                  <a:schemeClr val="tx1"/>
                </a:solidFill>
                <a:effectLst/>
                <a:latin typeface="Verdana" pitchFamily="-108" charset="0"/>
                <a:ea typeface="+mn-ea"/>
                <a:cs typeface="+mn-cs"/>
              </a:rPr>
              <a:t>4. Along with being tied to hierarchies of wealth and family standing, social status also was linked to considerations of honor in warfare and occupations.</a:t>
            </a:r>
          </a:p>
          <a:p>
            <a:r>
              <a:rPr lang="en-US" sz="1200" kern="1200" dirty="0" smtClean="0">
                <a:solidFill>
                  <a:schemeClr val="tx1"/>
                </a:solidFill>
                <a:effectLst/>
                <a:latin typeface="Verdana" pitchFamily="-108" charset="0"/>
                <a:ea typeface="+mn-ea"/>
                <a:cs typeface="+mn-cs"/>
              </a:rPr>
              <a:t>5. In cities, sumptuary laws reflected both wealth and honor.</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34</a:t>
            </a:fld>
            <a:endParaRPr lang="en-US"/>
          </a:p>
        </p:txBody>
      </p:sp>
    </p:spTree>
    <p:extLst>
      <p:ext uri="{BB962C8B-B14F-4D97-AF65-F5344CB8AC3E}">
        <p14:creationId xmlns:p14="http://schemas.microsoft.com/office/powerpoint/2010/main" val="1766719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Social Hierarchies</a:t>
            </a:r>
          </a:p>
          <a:p>
            <a:endParaRPr lang="en-US" dirty="0" smtClean="0"/>
          </a:p>
          <a:p>
            <a:r>
              <a:rPr lang="en-US" sz="1000" b="1" dirty="0" smtClean="0">
                <a:latin typeface="Arial" panose="020B0604020202020204" pitchFamily="34" charset="0"/>
                <a:cs typeface="Arial" panose="020B0604020202020204" pitchFamily="34" charset="0"/>
              </a:rPr>
              <a:t>C. Gender Roles</a:t>
            </a:r>
          </a:p>
          <a:p>
            <a:r>
              <a:rPr lang="en-US" sz="1200" kern="1200" dirty="0" smtClean="0">
                <a:solidFill>
                  <a:schemeClr val="tx1"/>
                </a:solidFill>
                <a:effectLst/>
                <a:latin typeface="Verdana" pitchFamily="-108" charset="0"/>
                <a:ea typeface="+mn-ea"/>
                <a:cs typeface="+mn-cs"/>
              </a:rPr>
              <a:t>1. Toward the end of the fourteenth century, learned men (and a few women) began what was termed the </a:t>
            </a:r>
            <a:r>
              <a:rPr lang="en-US" sz="1200" i="1" kern="1200" dirty="0" err="1" smtClean="0">
                <a:solidFill>
                  <a:schemeClr val="tx1"/>
                </a:solidFill>
                <a:effectLst/>
                <a:latin typeface="Verdana" pitchFamily="-108" charset="0"/>
                <a:ea typeface="+mn-ea"/>
                <a:cs typeface="+mn-cs"/>
              </a:rPr>
              <a:t>querelle</a:t>
            </a:r>
            <a:r>
              <a:rPr lang="en-US" sz="1200" i="1" kern="1200" dirty="0" smtClean="0">
                <a:solidFill>
                  <a:schemeClr val="tx1"/>
                </a:solidFill>
                <a:effectLst/>
                <a:latin typeface="Verdana" pitchFamily="-108" charset="0"/>
                <a:ea typeface="+mn-ea"/>
                <a:cs typeface="+mn-cs"/>
              </a:rPr>
              <a:t> des femmes</a:t>
            </a:r>
            <a:r>
              <a:rPr lang="en-US" sz="1200" kern="1200" dirty="0" smtClean="0">
                <a:solidFill>
                  <a:schemeClr val="tx1"/>
                </a:solidFill>
                <a:effectLst/>
                <a:latin typeface="Verdana" pitchFamily="-108" charset="0"/>
                <a:ea typeface="+mn-ea"/>
                <a:cs typeface="+mn-cs"/>
              </a:rPr>
              <a:t>, a debate about women’s character and nature.</a:t>
            </a:r>
          </a:p>
          <a:p>
            <a:r>
              <a:rPr lang="en-US" sz="1200" kern="1200" dirty="0" smtClean="0">
                <a:solidFill>
                  <a:schemeClr val="tx1"/>
                </a:solidFill>
                <a:effectLst/>
                <a:latin typeface="Verdana" pitchFamily="-108" charset="0"/>
                <a:ea typeface="+mn-ea"/>
                <a:cs typeface="+mn-cs"/>
              </a:rPr>
              <a:t>2. Misogynist critiques of women from both clerical and secular authors denounced females as devious, domineering, and demanding, which prompted several authors to compile lists of praiseworthy women.</a:t>
            </a:r>
          </a:p>
          <a:p>
            <a:r>
              <a:rPr lang="en-US" sz="1200" kern="1200" dirty="0" smtClean="0">
                <a:solidFill>
                  <a:schemeClr val="tx1"/>
                </a:solidFill>
                <a:effectLst/>
                <a:latin typeface="Verdana" pitchFamily="-108" charset="0"/>
                <a:ea typeface="+mn-ea"/>
                <a:cs typeface="+mn-cs"/>
              </a:rPr>
              <a:t>3. Christine de </a:t>
            </a:r>
            <a:r>
              <a:rPr lang="en-US" sz="1200" kern="1200" dirty="0" err="1" smtClean="0">
                <a:solidFill>
                  <a:schemeClr val="tx1"/>
                </a:solidFill>
                <a:effectLst/>
                <a:latin typeface="Verdana" pitchFamily="-108" charset="0"/>
                <a:ea typeface="+mn-ea"/>
                <a:cs typeface="+mn-cs"/>
              </a:rPr>
              <a:t>Pizan</a:t>
            </a:r>
            <a:r>
              <a:rPr lang="en-US" sz="1200" kern="1200" dirty="0" smtClean="0">
                <a:solidFill>
                  <a:schemeClr val="tx1"/>
                </a:solidFill>
                <a:effectLst/>
                <a:latin typeface="Verdana" pitchFamily="-108" charset="0"/>
                <a:ea typeface="+mn-ea"/>
                <a:cs typeface="+mn-cs"/>
              </a:rPr>
              <a:t> was among those writers who were interested not only in defending women but also in exploring the reasons behind women’s secondary status, thus anticipating discussions about the “social construction of gender.”</a:t>
            </a:r>
          </a:p>
          <a:p>
            <a:r>
              <a:rPr lang="en-US" sz="1200" kern="1200" dirty="0" smtClean="0">
                <a:solidFill>
                  <a:schemeClr val="tx1"/>
                </a:solidFill>
                <a:effectLst/>
                <a:latin typeface="Verdana" pitchFamily="-108" charset="0"/>
                <a:ea typeface="+mn-ea"/>
                <a:cs typeface="+mn-cs"/>
              </a:rPr>
              <a:t>5. Beginning in the sixteenth century, the debate about women also became one about female rulers and about whether gender or rank was the stronger determinant of character and social role. Despite a prevailing sentiment that women were not as fit to rule as men, there were no successful rebellions against female rulers simply because they were women, in part because female rulers emphasized qualities regarded as masculine.</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35</a:t>
            </a:fld>
            <a:endParaRPr lang="en-US"/>
          </a:p>
        </p:txBody>
      </p:sp>
    </p:spTree>
    <p:extLst>
      <p:ext uri="{BB962C8B-B14F-4D97-AF65-F5344CB8AC3E}">
        <p14:creationId xmlns:p14="http://schemas.microsoft.com/office/powerpoint/2010/main" val="1883536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36</a:t>
            </a:fld>
            <a:endParaRPr lang="en-US"/>
          </a:p>
        </p:txBody>
      </p:sp>
    </p:spTree>
    <p:extLst>
      <p:ext uri="{BB962C8B-B14F-4D97-AF65-F5344CB8AC3E}">
        <p14:creationId xmlns:p14="http://schemas.microsoft.com/office/powerpoint/2010/main" val="1652925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Social Hierarchies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 Gender Roles</a:t>
            </a:r>
          </a:p>
          <a:p>
            <a:r>
              <a:rPr lang="en-US" sz="1200" kern="1200" dirty="0" smtClean="0">
                <a:solidFill>
                  <a:schemeClr val="tx1"/>
                </a:solidFill>
                <a:effectLst/>
                <a:latin typeface="Verdana" pitchFamily="-108" charset="0"/>
                <a:ea typeface="+mn-ea"/>
                <a:cs typeface="+mn-cs"/>
              </a:rPr>
              <a:t>8. The dominant notion of the “true” man was that of the married head of household; unmarried men whose social status and age would have normally conferred political power did not participate in politics to the same level.</a:t>
            </a:r>
          </a:p>
          <a:p>
            <a:r>
              <a:rPr lang="en-US" sz="1200" kern="1200" dirty="0" smtClean="0">
                <a:solidFill>
                  <a:schemeClr val="tx1"/>
                </a:solidFill>
                <a:effectLst/>
                <a:latin typeface="Verdana" pitchFamily="-108" charset="0"/>
                <a:ea typeface="+mn-ea"/>
                <a:cs typeface="+mn-cs"/>
              </a:rPr>
              <a:t>9. Women also were understood as “married or to be married,” which meant that women’s work was not viewed as supporting a family—even if it did—and women who worked for wages earned about half to two-thirds of what men did, even for the same work.</a:t>
            </a:r>
          </a:p>
          <a:p>
            <a:r>
              <a:rPr lang="en-US" sz="1200" kern="1200" dirty="0" smtClean="0">
                <a:solidFill>
                  <a:schemeClr val="tx1"/>
                </a:solidFill>
                <a:effectLst/>
                <a:latin typeface="Verdana" pitchFamily="-108" charset="0"/>
                <a:ea typeface="+mn-ea"/>
                <a:cs typeface="+mn-cs"/>
              </a:rPr>
              <a:t>10. Maintaining power relationships in which men were dominant and women subordinate symbolized the proper functioning of society, and disorder in the gender hierarchy was linked with social upheaval and viewed as threatening. </a:t>
            </a:r>
          </a:p>
          <a:p>
            <a:r>
              <a:rPr lang="en-US" sz="1200" kern="1200" dirty="0" smtClean="0">
                <a:solidFill>
                  <a:schemeClr val="tx1"/>
                </a:solidFill>
                <a:effectLst/>
                <a:latin typeface="Verdana" pitchFamily="-108" charset="0"/>
                <a:ea typeface="+mn-ea"/>
                <a:cs typeface="+mn-cs"/>
              </a:rPr>
              <a:t>11. Of all the ways in which Renaissance society was hierarchically arranged—social rank, age, level of education, race, occupation—gender was regarded as the most “natural” and thus the most important to defend.</a:t>
            </a: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37</a:t>
            </a:fld>
            <a:endParaRPr lang="en-US"/>
          </a:p>
        </p:txBody>
      </p:sp>
    </p:spTree>
    <p:extLst>
      <p:ext uri="{BB962C8B-B14F-4D97-AF65-F5344CB8AC3E}">
        <p14:creationId xmlns:p14="http://schemas.microsoft.com/office/powerpoint/2010/main" val="32274732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38</a:t>
            </a:fld>
            <a:endParaRPr lang="en-US"/>
          </a:p>
        </p:txBody>
      </p:sp>
    </p:spTree>
    <p:extLst>
      <p:ext uri="{BB962C8B-B14F-4D97-AF65-F5344CB8AC3E}">
        <p14:creationId xmlns:p14="http://schemas.microsoft.com/office/powerpoint/2010/main" val="2423887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39</a:t>
            </a:fld>
            <a:endParaRPr lang="en-US"/>
          </a:p>
        </p:txBody>
      </p:sp>
    </p:spTree>
    <p:extLst>
      <p:ext uri="{BB962C8B-B14F-4D97-AF65-F5344CB8AC3E}">
        <p14:creationId xmlns:p14="http://schemas.microsoft.com/office/powerpoint/2010/main" val="3813593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Wealth and Power in Renaissance Italy</a:t>
            </a:r>
          </a:p>
          <a:p>
            <a:endParaRPr lang="en-US" dirty="0" smtClean="0"/>
          </a:p>
          <a:p>
            <a:r>
              <a:rPr lang="en-US" sz="1000" b="1" dirty="0" smtClean="0">
                <a:latin typeface="Arial" panose="020B0604020202020204" pitchFamily="34" charset="0"/>
                <a:cs typeface="Arial" panose="020B0604020202020204" pitchFamily="34" charset="0"/>
              </a:rPr>
              <a:t>B. Communes and Republics of Northern Italy</a:t>
            </a:r>
          </a:p>
          <a:p>
            <a:r>
              <a:rPr lang="en-US" sz="1200" kern="1200" dirty="0" smtClean="0">
                <a:solidFill>
                  <a:schemeClr val="tx1"/>
                </a:solidFill>
                <a:effectLst/>
                <a:latin typeface="Verdana" pitchFamily="-108" charset="0"/>
                <a:ea typeface="+mn-ea"/>
                <a:cs typeface="+mn-cs"/>
              </a:rPr>
              <a:t>1. The northern Italian cities were communes, sworn associations of free men who began to seek political and economic independence from local nobles in the twelfth century. The merchant guilds that formed the communes built and maintained the city walls, regulated trade, collected taxes, and kept civil order.</a:t>
            </a:r>
          </a:p>
          <a:p>
            <a:r>
              <a:rPr lang="en-US" sz="1200" kern="1200" dirty="0" smtClean="0">
                <a:solidFill>
                  <a:schemeClr val="tx1"/>
                </a:solidFill>
                <a:effectLst/>
                <a:latin typeface="Verdana" pitchFamily="-108" charset="0"/>
                <a:ea typeface="+mn-ea"/>
                <a:cs typeface="+mn-cs"/>
              </a:rPr>
              <a:t>2. Local nobles frequently moved into the cities, marrying the daughters of rich commercial families and starting their own businesses, often with money gained through their wives’ dowries.</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This merger of the northern Italian nobility and the commercial elite created a powerful oligarchy, yet rivalries among these families often made Italian communes politically unstable.</a:t>
            </a:r>
          </a:p>
          <a:p>
            <a:r>
              <a:rPr lang="en-US" sz="1200" kern="1200" dirty="0" smtClean="0">
                <a:solidFill>
                  <a:schemeClr val="tx1"/>
                </a:solidFill>
                <a:effectLst/>
                <a:latin typeface="Verdana" pitchFamily="-108" charset="0"/>
                <a:ea typeface="+mn-ea"/>
                <a:cs typeface="+mn-cs"/>
              </a:rPr>
              <a:t>3. The common people (the </a:t>
            </a:r>
            <a:r>
              <a:rPr lang="en-US" sz="1200" i="1" kern="1200" dirty="0" err="1" smtClean="0">
                <a:solidFill>
                  <a:schemeClr val="tx1"/>
                </a:solidFill>
                <a:effectLst/>
                <a:latin typeface="Verdana" pitchFamily="-108" charset="0"/>
                <a:ea typeface="+mn-ea"/>
                <a:cs typeface="+mn-cs"/>
              </a:rPr>
              <a:t>popolo</a:t>
            </a:r>
            <a:r>
              <a:rPr lang="en-US" sz="1200" kern="1200" dirty="0" smtClean="0">
                <a:solidFill>
                  <a:schemeClr val="tx1"/>
                </a:solidFill>
                <a:effectLst/>
                <a:latin typeface="Verdana" pitchFamily="-108" charset="0"/>
                <a:ea typeface="+mn-ea"/>
                <a:cs typeface="+mn-cs"/>
              </a:rPr>
              <a:t>) were disenfranchised and heavily taxed, and they bitterly resented their exclusion from power.</a:t>
            </a:r>
          </a:p>
          <a:p>
            <a:r>
              <a:rPr lang="en-US" sz="1200" kern="1200" dirty="0" smtClean="0">
                <a:solidFill>
                  <a:schemeClr val="tx1"/>
                </a:solidFill>
                <a:effectLst/>
                <a:latin typeface="Verdana" pitchFamily="-108" charset="0"/>
                <a:ea typeface="+mn-ea"/>
                <a:cs typeface="+mn-cs"/>
              </a:rPr>
              <a:t>4. Throughout most of the thirteenth century, in city after city, the </a:t>
            </a:r>
            <a:r>
              <a:rPr lang="en-US" sz="1200" kern="1200" dirty="0" err="1" smtClean="0">
                <a:solidFill>
                  <a:schemeClr val="tx1"/>
                </a:solidFill>
                <a:effectLst/>
                <a:latin typeface="Verdana" pitchFamily="-108" charset="0"/>
                <a:ea typeface="+mn-ea"/>
                <a:cs typeface="+mn-cs"/>
              </a:rPr>
              <a:t>popolo</a:t>
            </a:r>
            <a:r>
              <a:rPr lang="en-US" sz="1200" kern="1200" dirty="0" smtClean="0">
                <a:solidFill>
                  <a:schemeClr val="tx1"/>
                </a:solidFill>
                <a:effectLst/>
                <a:latin typeface="Verdana" pitchFamily="-108" charset="0"/>
                <a:ea typeface="+mn-ea"/>
                <a:cs typeface="+mn-cs"/>
              </a:rPr>
              <a:t> used armed force to take over the city governments and establish republican governments, in which political power theoretically resides in the people and is exercised by their chosen representatives.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a:t>
            </a:fld>
            <a:endParaRPr lang="en-US"/>
          </a:p>
        </p:txBody>
      </p:sp>
    </p:spTree>
    <p:extLst>
      <p:ext uri="{BB962C8B-B14F-4D97-AF65-F5344CB8AC3E}">
        <p14:creationId xmlns:p14="http://schemas.microsoft.com/office/powerpoint/2010/main" val="13141164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40</a:t>
            </a:fld>
            <a:endParaRPr lang="en-US"/>
          </a:p>
        </p:txBody>
      </p:sp>
    </p:spTree>
    <p:extLst>
      <p:ext uri="{BB962C8B-B14F-4D97-AF65-F5344CB8AC3E}">
        <p14:creationId xmlns:p14="http://schemas.microsoft.com/office/powerpoint/2010/main" val="4567089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V.</a:t>
            </a:r>
            <a:r>
              <a:rPr lang="en-US" sz="1000" b="1" baseline="0" dirty="0" smtClean="0">
                <a:latin typeface="Arial" panose="020B0604020202020204" pitchFamily="34" charset="0"/>
                <a:cs typeface="Arial" panose="020B0604020202020204" pitchFamily="34" charset="0"/>
              </a:rPr>
              <a:t> Politics and the State in Western Europe</a:t>
            </a:r>
          </a:p>
          <a:p>
            <a:endParaRPr lang="en-US" sz="1000" b="1" baseline="0"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France</a:t>
            </a:r>
          </a:p>
          <a:p>
            <a:r>
              <a:rPr lang="en-US" sz="1200" kern="1200" dirty="0" smtClean="0">
                <a:solidFill>
                  <a:schemeClr val="tx1"/>
                </a:solidFill>
                <a:effectLst/>
                <a:latin typeface="Verdana" pitchFamily="-108" charset="0"/>
                <a:ea typeface="+mn-ea"/>
                <a:cs typeface="+mn-cs"/>
              </a:rPr>
              <a:t>1. The Black Death and the Hundred Years’ War left France drastically depopulated, commercially ruined, and agriculturally weak, but Charles VII (r. 1422–1461) revived the monarchy and France.</a:t>
            </a:r>
          </a:p>
          <a:p>
            <a:r>
              <a:rPr lang="en-US" sz="1200" kern="1200" dirty="0" smtClean="0">
                <a:solidFill>
                  <a:schemeClr val="tx1"/>
                </a:solidFill>
                <a:effectLst/>
                <a:latin typeface="Verdana" pitchFamily="-108" charset="0"/>
                <a:ea typeface="+mn-ea"/>
                <a:cs typeface="+mn-cs"/>
              </a:rPr>
              <a:t>2. By reconciling warring factions within France, expelling the English, reorganizing the royal council, and strengthening royal finances through taxes on certain products and land, Charles began France’s recovery.</a:t>
            </a:r>
          </a:p>
          <a:p>
            <a:r>
              <a:rPr lang="en-US" sz="1200" kern="1200" dirty="0" smtClean="0">
                <a:solidFill>
                  <a:schemeClr val="tx1"/>
                </a:solidFill>
                <a:effectLst/>
                <a:latin typeface="Verdana" pitchFamily="-108" charset="0"/>
                <a:ea typeface="+mn-ea"/>
                <a:cs typeface="+mn-cs"/>
              </a:rPr>
              <a:t>3. Charles also created the first permanent royal army anywhere in Europe.</a:t>
            </a:r>
          </a:p>
          <a:p>
            <a:r>
              <a:rPr lang="en-US" sz="1200" kern="1200" dirty="0" smtClean="0">
                <a:solidFill>
                  <a:schemeClr val="tx1"/>
                </a:solidFill>
                <a:effectLst/>
                <a:latin typeface="Verdana" pitchFamily="-108" charset="0"/>
                <a:ea typeface="+mn-ea"/>
                <a:cs typeface="+mn-cs"/>
              </a:rPr>
              <a:t>4. Louis XI (r. 1461–1483) used the army to control nobles’ militias and to conquer Burgundy, and he gained other territory through inheritance. </a:t>
            </a:r>
          </a:p>
          <a:p>
            <a:r>
              <a:rPr lang="en-US" sz="1200" kern="1200" dirty="0" smtClean="0">
                <a:solidFill>
                  <a:schemeClr val="tx1"/>
                </a:solidFill>
                <a:effectLst/>
                <a:latin typeface="Verdana" pitchFamily="-108" charset="0"/>
                <a:ea typeface="+mn-ea"/>
                <a:cs typeface="+mn-cs"/>
              </a:rPr>
              <a:t>5. The marriage of Louis XII (r. 1498–1515) to Anne of Brittany further enlarged the state of France.</a:t>
            </a:r>
          </a:p>
          <a:p>
            <a:r>
              <a:rPr lang="en-US" sz="1200" kern="1200" dirty="0" smtClean="0">
                <a:solidFill>
                  <a:schemeClr val="tx1"/>
                </a:solidFill>
                <a:effectLst/>
                <a:latin typeface="Verdana" pitchFamily="-108" charset="0"/>
                <a:ea typeface="+mn-ea"/>
                <a:cs typeface="+mn-cs"/>
              </a:rPr>
              <a:t>6. In the Concordat of Bologna in 1516, French king Francis I and Pope Leo X reached an agreement that allowed the French ruler to select bishops and abbots and, thus, control the policies of church officials.</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41</a:t>
            </a:fld>
            <a:endParaRPr lang="en-US"/>
          </a:p>
        </p:txBody>
      </p:sp>
    </p:spTree>
    <p:extLst>
      <p:ext uri="{BB962C8B-B14F-4D97-AF65-F5344CB8AC3E}">
        <p14:creationId xmlns:p14="http://schemas.microsoft.com/office/powerpoint/2010/main" val="1011831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42</a:t>
            </a:fld>
            <a:endParaRPr lang="en-US"/>
          </a:p>
        </p:txBody>
      </p:sp>
    </p:spTree>
    <p:extLst>
      <p:ext uri="{BB962C8B-B14F-4D97-AF65-F5344CB8AC3E}">
        <p14:creationId xmlns:p14="http://schemas.microsoft.com/office/powerpoint/2010/main" val="537210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Politics and the State in Western Europe</a:t>
            </a:r>
          </a:p>
          <a:p>
            <a:r>
              <a:rPr lang="en-US" sz="1000" b="1" dirty="0" smtClean="0">
                <a:latin typeface="Arial" panose="020B0604020202020204" pitchFamily="34" charset="0"/>
                <a:cs typeface="Arial" panose="020B0604020202020204" pitchFamily="34" charset="0"/>
              </a:rPr>
              <a:t>B</a:t>
            </a:r>
            <a:r>
              <a:rPr lang="en-US" sz="1000" b="1" dirty="0" smtClean="0">
                <a:latin typeface="Arial" panose="020B0604020202020204" pitchFamily="34" charset="0"/>
                <a:cs typeface="Arial" panose="020B0604020202020204" pitchFamily="34" charset="0"/>
              </a:rPr>
              <a:t>. England</a:t>
            </a:r>
          </a:p>
          <a:p>
            <a:pPr marL="0" indent="0">
              <a:buNone/>
            </a:pPr>
            <a:r>
              <a:rPr lang="en-US" sz="1100" kern="1200" dirty="0" smtClean="0">
                <a:solidFill>
                  <a:schemeClr val="tx1"/>
                </a:solidFill>
                <a:effectLst/>
                <a:latin typeface="Verdana" pitchFamily="-108" charset="0"/>
                <a:ea typeface="+mn-ea"/>
                <a:cs typeface="+mn-cs"/>
              </a:rPr>
              <a:t>1. The aristocracy dominated the government of Henry IV (r. 1399–1413) and indulged in disruptive violence at the local level.</a:t>
            </a:r>
          </a:p>
          <a:p>
            <a:pPr marL="0" indent="0">
              <a:buNone/>
            </a:pPr>
            <a:r>
              <a:rPr lang="en-US" sz="1100" kern="1200" dirty="0" smtClean="0">
                <a:solidFill>
                  <a:schemeClr val="tx1"/>
                </a:solidFill>
                <a:effectLst/>
                <a:latin typeface="Verdana" pitchFamily="-108" charset="0"/>
                <a:ea typeface="+mn-ea"/>
                <a:cs typeface="+mn-cs"/>
              </a:rPr>
              <a:t>2</a:t>
            </a:r>
            <a:r>
              <a:rPr lang="en-US" sz="1100" kern="1200" baseline="0" dirty="0" smtClean="0">
                <a:solidFill>
                  <a:schemeClr val="tx1"/>
                </a:solidFill>
                <a:effectLst/>
                <a:latin typeface="Verdana" pitchFamily="-108" charset="0"/>
                <a:ea typeface="+mn-ea"/>
                <a:cs typeface="+mn-cs"/>
              </a:rPr>
              <a:t>. </a:t>
            </a:r>
            <a:r>
              <a:rPr lang="en-US" sz="1100" kern="1200" dirty="0" smtClean="0">
                <a:solidFill>
                  <a:schemeClr val="tx1"/>
                </a:solidFill>
                <a:effectLst/>
                <a:latin typeface="Verdana" pitchFamily="-108" charset="0"/>
                <a:ea typeface="+mn-ea"/>
                <a:cs typeface="+mn-cs"/>
              </a:rPr>
              <a:t> Edward IV (r. 1461–1483), his brother Richard III (r. 1483–1485), and Henry VII (r. 1485–1509) used Machiavellian methods to reconstruct the monarchy, restore royal prestige, crush the power of the nobility, and establish order and law at the local level.</a:t>
            </a:r>
          </a:p>
          <a:p>
            <a:r>
              <a:rPr lang="en-US" sz="1100" kern="1200" dirty="0" smtClean="0">
                <a:solidFill>
                  <a:schemeClr val="tx1"/>
                </a:solidFill>
                <a:effectLst/>
                <a:latin typeface="Verdana" pitchFamily="-108" charset="0"/>
                <a:ea typeface="+mn-ea"/>
                <a:cs typeface="+mn-cs"/>
              </a:rPr>
              <a:t>3.</a:t>
            </a:r>
            <a:r>
              <a:rPr lang="en-US" sz="1100" kern="1200" baseline="0" dirty="0" smtClean="0">
                <a:solidFill>
                  <a:schemeClr val="tx1"/>
                </a:solidFill>
                <a:effectLst/>
                <a:latin typeface="Verdana" pitchFamily="-108" charset="0"/>
                <a:ea typeface="+mn-ea"/>
                <a:cs typeface="+mn-cs"/>
              </a:rPr>
              <a:t> </a:t>
            </a:r>
            <a:r>
              <a:rPr lang="en-US" sz="1100" kern="1200" dirty="0" smtClean="0">
                <a:solidFill>
                  <a:schemeClr val="tx1"/>
                </a:solidFill>
                <a:effectLst/>
                <a:latin typeface="Verdana" pitchFamily="-108" charset="0"/>
                <a:ea typeface="+mn-ea"/>
                <a:cs typeface="+mn-cs"/>
              </a:rPr>
              <a:t> Edward IV and subsequently the Tudors, except Henry VIII, conducted foreign policy on the basis of diplomacy, avoiding expensive wars and thus undercutting Parliament’s influence.</a:t>
            </a:r>
          </a:p>
          <a:p>
            <a:r>
              <a:rPr lang="en-US" sz="1100" kern="1200" dirty="0" smtClean="0">
                <a:solidFill>
                  <a:schemeClr val="tx1"/>
                </a:solidFill>
                <a:effectLst/>
                <a:latin typeface="Verdana" pitchFamily="-108" charset="0"/>
                <a:ea typeface="+mn-ea"/>
                <a:cs typeface="+mn-cs"/>
              </a:rPr>
              <a:t>4. Because Henry VII distrusted much of the nobility, he chose small landowners and urban residents trained in law to be members of his royal council, which governed at the national level.</a:t>
            </a:r>
          </a:p>
          <a:p>
            <a:r>
              <a:rPr lang="en-US" sz="1100" kern="1200" dirty="0" smtClean="0">
                <a:solidFill>
                  <a:schemeClr val="tx1"/>
                </a:solidFill>
                <a:effectLst/>
                <a:latin typeface="Verdana" pitchFamily="-108" charset="0"/>
                <a:ea typeface="+mn-ea"/>
                <a:cs typeface="+mn-cs"/>
              </a:rPr>
              <a:t>5. The council dealt with real or potential aristocratic threats through a judicial offshoot, the Court of Star Chamber, which employed methods that ran counter to English common-law precedents but effectively reduced aristocratic troublemaking.</a:t>
            </a:r>
          </a:p>
          <a:p>
            <a:r>
              <a:rPr lang="en-US" sz="1100" kern="1200" dirty="0" smtClean="0">
                <a:solidFill>
                  <a:schemeClr val="tx1"/>
                </a:solidFill>
                <a:effectLst/>
                <a:latin typeface="Verdana" pitchFamily="-108" charset="0"/>
                <a:ea typeface="+mn-ea"/>
                <a:cs typeface="+mn-cs"/>
              </a:rPr>
              <a:t>6. When Henry VII died in 1509, he left a country at peace both domestically and internationally, a substantially augmented treasury, an expanding wool trade, and a crown with its dignity and role much enhanced.</a:t>
            </a:r>
          </a:p>
          <a:p>
            <a:endParaRPr lang="en-US" sz="1100" kern="1200" dirty="0" smtClean="0">
              <a:solidFill>
                <a:schemeClr val="tx1"/>
              </a:solidFill>
              <a:effectLst/>
              <a:latin typeface="Verdana" pitchFamily="-108" charset="0"/>
              <a:ea typeface="+mn-ea"/>
              <a:cs typeface="+mn-cs"/>
            </a:endParaRPr>
          </a:p>
          <a:p>
            <a:endParaRPr lang="en-US" sz="9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43</a:t>
            </a:fld>
            <a:endParaRPr lang="en-US"/>
          </a:p>
        </p:txBody>
      </p:sp>
    </p:spTree>
    <p:extLst>
      <p:ext uri="{BB962C8B-B14F-4D97-AF65-F5344CB8AC3E}">
        <p14:creationId xmlns:p14="http://schemas.microsoft.com/office/powerpoint/2010/main" val="8139175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Politics and the State in Western Europe</a:t>
            </a:r>
          </a:p>
          <a:p>
            <a:endParaRPr lang="en-US" dirty="0" smtClean="0"/>
          </a:p>
          <a:p>
            <a:r>
              <a:rPr lang="en-US" sz="1000" b="1" dirty="0" smtClean="0">
                <a:latin typeface="Arial" panose="020B0604020202020204" pitchFamily="34" charset="0"/>
                <a:cs typeface="Arial" panose="020B0604020202020204" pitchFamily="34" charset="0"/>
              </a:rPr>
              <a:t>C. Spain</a:t>
            </a:r>
          </a:p>
          <a:p>
            <a:r>
              <a:rPr lang="en-US" sz="1000" kern="1200" dirty="0" smtClean="0">
                <a:solidFill>
                  <a:schemeClr val="tx1"/>
                </a:solidFill>
                <a:effectLst/>
                <a:latin typeface="Verdana" pitchFamily="-108" charset="0"/>
                <a:ea typeface="+mn-ea"/>
                <a:cs typeface="+mn-cs"/>
              </a:rPr>
              <a:t>1. The marriage of the dynamic and aggressive Isabella of Castile and the crafty and persistent Ferdinand of Aragon constituted a dynastic union of two royal houses, not the political union of two peoples.</a:t>
            </a:r>
          </a:p>
          <a:p>
            <a:r>
              <a:rPr lang="en-US" sz="1000" kern="1200" dirty="0" smtClean="0">
                <a:solidFill>
                  <a:schemeClr val="tx1"/>
                </a:solidFill>
                <a:effectLst/>
                <a:latin typeface="Verdana" pitchFamily="-108" charset="0"/>
                <a:ea typeface="+mn-ea"/>
                <a:cs typeface="+mn-cs"/>
              </a:rPr>
              <a:t>2. The victorious entry of Ferdinand and Isabella into Granada on January 6, 1492, signaled the conclusion of the </a:t>
            </a:r>
            <a:r>
              <a:rPr lang="en-US" sz="1000" kern="1200" dirty="0" err="1" smtClean="0">
                <a:solidFill>
                  <a:schemeClr val="tx1"/>
                </a:solidFill>
                <a:effectLst/>
                <a:latin typeface="Verdana" pitchFamily="-108" charset="0"/>
                <a:ea typeface="+mn-ea"/>
                <a:cs typeface="+mn-cs"/>
              </a:rPr>
              <a:t>reconquista</a:t>
            </a:r>
            <a:r>
              <a:rPr lang="en-US" sz="1000" kern="1200" dirty="0" smtClean="0">
                <a:solidFill>
                  <a:schemeClr val="tx1"/>
                </a:solidFill>
                <a:effectLst/>
                <a:latin typeface="Verdana" pitchFamily="-108" charset="0"/>
                <a:ea typeface="+mn-ea"/>
                <a:cs typeface="+mn-cs"/>
              </a:rPr>
              <a:t>.</a:t>
            </a:r>
          </a:p>
          <a:p>
            <a:r>
              <a:rPr lang="en-US" sz="1000" kern="1200" dirty="0" smtClean="0">
                <a:solidFill>
                  <a:schemeClr val="tx1"/>
                </a:solidFill>
                <a:effectLst/>
                <a:latin typeface="Verdana" pitchFamily="-108" charset="0"/>
                <a:ea typeface="+mn-ea"/>
                <a:cs typeface="+mn-cs"/>
              </a:rPr>
              <a:t>3.</a:t>
            </a:r>
            <a:r>
              <a:rPr lang="en-US" sz="1000" kern="1200" baseline="0" dirty="0" smtClean="0">
                <a:solidFill>
                  <a:schemeClr val="tx1"/>
                </a:solidFill>
                <a:effectLst/>
                <a:latin typeface="Verdana" pitchFamily="-108" charset="0"/>
                <a:ea typeface="+mn-ea"/>
                <a:cs typeface="+mn-cs"/>
              </a:rPr>
              <a:t> T</a:t>
            </a:r>
            <a:r>
              <a:rPr lang="en-US" sz="1000" kern="1200" dirty="0" smtClean="0">
                <a:solidFill>
                  <a:schemeClr val="tx1"/>
                </a:solidFill>
                <a:effectLst/>
                <a:latin typeface="Verdana" pitchFamily="-108" charset="0"/>
                <a:ea typeface="+mn-ea"/>
                <a:cs typeface="+mn-cs"/>
              </a:rPr>
              <a:t>he majority of Spanish people viewed the Jews as potentially dangerous. Even though Jewish industry, intelligence, and money had supported royal power and financed many Christian businesses and ventures, a strong undercurrent of resentment of Jewish influence and wealth festered.</a:t>
            </a:r>
          </a:p>
          <a:p>
            <a:r>
              <a:rPr lang="en-US" sz="1000" kern="1200" dirty="0" smtClean="0">
                <a:solidFill>
                  <a:schemeClr val="tx1"/>
                </a:solidFill>
                <a:effectLst/>
                <a:latin typeface="Verdana" pitchFamily="-108" charset="0"/>
                <a:ea typeface="+mn-ea"/>
                <a:cs typeface="+mn-cs"/>
              </a:rPr>
              <a:t>4. Anti-Semitic pogroms swept the towns of Spain in the fourteenth century, and perhaps 40 percent of the Jewish population was killed or forced to convert.</a:t>
            </a:r>
          </a:p>
          <a:p>
            <a:r>
              <a:rPr lang="en-US" sz="1000" kern="1200" dirty="0" smtClean="0">
                <a:solidFill>
                  <a:schemeClr val="tx1"/>
                </a:solidFill>
                <a:effectLst/>
                <a:latin typeface="Verdana" pitchFamily="-108" charset="0"/>
                <a:ea typeface="+mn-ea"/>
                <a:cs typeface="+mn-cs"/>
              </a:rPr>
              <a:t>5. Those converted—</a:t>
            </a:r>
            <a:r>
              <a:rPr lang="en-US" sz="1000" i="1" kern="1200" dirty="0" err="1" smtClean="0">
                <a:solidFill>
                  <a:schemeClr val="tx1"/>
                </a:solidFill>
                <a:effectLst/>
                <a:latin typeface="Verdana" pitchFamily="-108" charset="0"/>
                <a:ea typeface="+mn-ea"/>
                <a:cs typeface="+mn-cs"/>
              </a:rPr>
              <a:t>conversos</a:t>
            </a:r>
            <a:r>
              <a:rPr lang="en-US" sz="1000" i="1" kern="1200" dirty="0" smtClean="0">
                <a:solidFill>
                  <a:schemeClr val="tx1"/>
                </a:solidFill>
                <a:effectLst/>
                <a:latin typeface="Verdana" pitchFamily="-108" charset="0"/>
                <a:ea typeface="+mn-ea"/>
                <a:cs typeface="+mn-cs"/>
              </a:rPr>
              <a:t>,</a:t>
            </a:r>
            <a:r>
              <a:rPr lang="en-US" sz="1000" kern="1200" dirty="0" smtClean="0">
                <a:solidFill>
                  <a:schemeClr val="tx1"/>
                </a:solidFill>
                <a:effectLst/>
                <a:latin typeface="Verdana" pitchFamily="-108" charset="0"/>
                <a:ea typeface="+mn-ea"/>
                <a:cs typeface="+mn-cs"/>
              </a:rPr>
              <a:t> or New Christians—were often well educated and held prominent positions in government, the church, medicine, law, and business.</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Aristocrats resented their financial dependence on </a:t>
            </a:r>
            <a:r>
              <a:rPr lang="en-US" sz="1000" kern="1200" dirty="0" err="1" smtClean="0">
                <a:solidFill>
                  <a:schemeClr val="tx1"/>
                </a:solidFill>
                <a:effectLst/>
                <a:latin typeface="Verdana" pitchFamily="-108" charset="0"/>
                <a:ea typeface="+mn-ea"/>
                <a:cs typeface="+mn-cs"/>
              </a:rPr>
              <a:t>conversos</a:t>
            </a:r>
            <a:r>
              <a:rPr lang="en-US" sz="1000" kern="1200" dirty="0" smtClean="0">
                <a:solidFill>
                  <a:schemeClr val="tx1"/>
                </a:solidFill>
                <a:effectLst/>
                <a:latin typeface="Verdana" pitchFamily="-108" charset="0"/>
                <a:ea typeface="+mn-ea"/>
                <a:cs typeface="+mn-cs"/>
              </a:rPr>
              <a:t>; the poor hated the </a:t>
            </a:r>
            <a:r>
              <a:rPr lang="en-US" sz="1000" kern="1200" dirty="0" err="1" smtClean="0">
                <a:solidFill>
                  <a:schemeClr val="tx1"/>
                </a:solidFill>
                <a:effectLst/>
                <a:latin typeface="Verdana" pitchFamily="-108" charset="0"/>
                <a:ea typeface="+mn-ea"/>
                <a:cs typeface="+mn-cs"/>
              </a:rPr>
              <a:t>converso</a:t>
            </a:r>
            <a:r>
              <a:rPr lang="en-US" sz="1000" kern="1200" dirty="0" smtClean="0">
                <a:solidFill>
                  <a:schemeClr val="tx1"/>
                </a:solidFill>
                <a:effectLst/>
                <a:latin typeface="Verdana" pitchFamily="-108" charset="0"/>
                <a:ea typeface="+mn-ea"/>
                <a:cs typeface="+mn-cs"/>
              </a:rPr>
              <a:t> tax collectors, and churchmen doubted the sincerity of their conversions. </a:t>
            </a:r>
          </a:p>
          <a:p>
            <a:r>
              <a:rPr lang="en-US" sz="1000" kern="1200" dirty="0" smtClean="0">
                <a:solidFill>
                  <a:schemeClr val="tx1"/>
                </a:solidFill>
                <a:effectLst/>
                <a:latin typeface="Verdana" pitchFamily="-108" charset="0"/>
                <a:ea typeface="+mn-ea"/>
                <a:cs typeface="+mn-cs"/>
              </a:rPr>
              <a:t>6. In 1478 Queen Isabella and Ferdinand established their own Inquisition to “search out and punish converts from Judaism who had transgressed against Christianity by secretly adhering to Jewish beliefs and performing rites of the Jews.”</a:t>
            </a:r>
          </a:p>
          <a:p>
            <a:endParaRPr lang="en-US" sz="1000" kern="1200" dirty="0" smtClean="0">
              <a:solidFill>
                <a:schemeClr val="tx1"/>
              </a:solidFill>
              <a:effectLst/>
              <a:latin typeface="Verdana" pitchFamily="-108" charset="0"/>
              <a:ea typeface="+mn-ea"/>
              <a:cs typeface="+mn-cs"/>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44</a:t>
            </a:fld>
            <a:endParaRPr lang="en-US"/>
          </a:p>
        </p:txBody>
      </p:sp>
    </p:spTree>
    <p:extLst>
      <p:ext uri="{BB962C8B-B14F-4D97-AF65-F5344CB8AC3E}">
        <p14:creationId xmlns:p14="http://schemas.microsoft.com/office/powerpoint/2010/main" val="4038276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Politics and the State in Western Europe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 Spain</a:t>
            </a:r>
          </a:p>
          <a:p>
            <a:r>
              <a:rPr lang="en-US" sz="1200" kern="1200" dirty="0" smtClean="0">
                <a:solidFill>
                  <a:schemeClr val="tx1"/>
                </a:solidFill>
                <a:effectLst/>
                <a:latin typeface="Verdana" pitchFamily="-108" charset="0"/>
                <a:ea typeface="+mn-ea"/>
                <a:cs typeface="+mn-cs"/>
              </a:rPr>
              <a:t>7. Because most </a:t>
            </a:r>
            <a:r>
              <a:rPr lang="en-US" sz="1200" kern="1200" dirty="0" err="1" smtClean="0">
                <a:solidFill>
                  <a:schemeClr val="tx1"/>
                </a:solidFill>
                <a:effectLst/>
                <a:latin typeface="Verdana" pitchFamily="-108" charset="0"/>
                <a:ea typeface="+mn-ea"/>
                <a:cs typeface="+mn-cs"/>
              </a:rPr>
              <a:t>conversos</a:t>
            </a:r>
            <a:r>
              <a:rPr lang="en-US" sz="1200" kern="1200" dirty="0" smtClean="0">
                <a:solidFill>
                  <a:schemeClr val="tx1"/>
                </a:solidFill>
                <a:effectLst/>
                <a:latin typeface="Verdana" pitchFamily="-108" charset="0"/>
                <a:ea typeface="+mn-ea"/>
                <a:cs typeface="+mn-cs"/>
              </a:rPr>
              <a:t> identified as sincere Christians, officials of the Inquisition argued that a person’s status as a Jew was in their blood and was heritable, so Jews could never be true Christians.</a:t>
            </a:r>
          </a:p>
          <a:p>
            <a:r>
              <a:rPr lang="en-US" sz="1200" kern="1200" dirty="0" smtClean="0">
                <a:solidFill>
                  <a:schemeClr val="tx1"/>
                </a:solidFill>
                <a:effectLst/>
                <a:latin typeface="Verdana" pitchFamily="-108" charset="0"/>
                <a:ea typeface="+mn-ea"/>
                <a:cs typeface="+mn-cs"/>
              </a:rPr>
              <a:t>8. “Purity of blood” laws made having pure Christian blood a requirement for noble status.</a:t>
            </a:r>
          </a:p>
          <a:p>
            <a:r>
              <a:rPr lang="en-US" sz="1200" kern="1200" dirty="0" smtClean="0">
                <a:solidFill>
                  <a:schemeClr val="tx1"/>
                </a:solidFill>
                <a:effectLst/>
                <a:latin typeface="Verdana" pitchFamily="-108" charset="0"/>
                <a:ea typeface="+mn-ea"/>
                <a:cs typeface="+mn-cs"/>
              </a:rPr>
              <a:t>9. In 1492 Isabella and Ferdinand issued an edict expelling all practicing Jews from Spain.</a:t>
            </a:r>
          </a:p>
          <a:p>
            <a:r>
              <a:rPr lang="en-US" sz="1200" kern="1200" dirty="0" smtClean="0">
                <a:solidFill>
                  <a:schemeClr val="tx1"/>
                </a:solidFill>
                <a:effectLst/>
                <a:latin typeface="Verdana" pitchFamily="-108" charset="0"/>
                <a:ea typeface="+mn-ea"/>
                <a:cs typeface="+mn-cs"/>
              </a:rPr>
              <a:t>10. Many Muslims in Granada were forcibly baptized and became another type of New Christian investigated by the Inquisition. </a:t>
            </a:r>
          </a:p>
          <a:p>
            <a:r>
              <a:rPr lang="en-US" sz="1200" kern="1200" dirty="0" smtClean="0">
                <a:solidFill>
                  <a:schemeClr val="tx1"/>
                </a:solidFill>
                <a:effectLst/>
                <a:latin typeface="Verdana" pitchFamily="-108" charset="0"/>
                <a:ea typeface="+mn-ea"/>
                <a:cs typeface="+mn-cs"/>
              </a:rPr>
              <a:t>11. Absolute religious orthodoxy and purity of blood served as the theoretical foundation of the Spanish national state, while marital politics, as well as military victories and religious courts, upheld it.</a:t>
            </a:r>
          </a:p>
          <a:p>
            <a:r>
              <a:rPr lang="en-US" sz="1200" kern="1200" dirty="0" smtClean="0">
                <a:solidFill>
                  <a:schemeClr val="tx1"/>
                </a:solidFill>
                <a:effectLst/>
                <a:latin typeface="Verdana" pitchFamily="-108" charset="0"/>
                <a:ea typeface="+mn-ea"/>
                <a:cs typeface="+mn-cs"/>
              </a:rPr>
              <a:t>12. Charles’s son Philip II joined Portugal to the Spanish crown in 1580, politically uniting the Iberian Peninsula.</a:t>
            </a:r>
          </a:p>
          <a:p>
            <a:endParaRPr lang="en-US" sz="1200" kern="1200" dirty="0" smtClean="0">
              <a:solidFill>
                <a:schemeClr val="tx1"/>
              </a:solidFill>
              <a:effectLst/>
              <a:latin typeface="Verdana" pitchFamily="-108" charset="0"/>
              <a:ea typeface="+mn-ea"/>
              <a:cs typeface="+mn-cs"/>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45</a:t>
            </a:fld>
            <a:endParaRPr lang="en-US"/>
          </a:p>
        </p:txBody>
      </p:sp>
    </p:spTree>
    <p:extLst>
      <p:ext uri="{BB962C8B-B14F-4D97-AF65-F5344CB8AC3E}">
        <p14:creationId xmlns:p14="http://schemas.microsoft.com/office/powerpoint/2010/main" val="31931221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46</a:t>
            </a:fld>
            <a:endParaRPr lang="en-US"/>
          </a:p>
        </p:txBody>
      </p:sp>
    </p:spTree>
    <p:extLst>
      <p:ext uri="{BB962C8B-B14F-4D97-AF65-F5344CB8AC3E}">
        <p14:creationId xmlns:p14="http://schemas.microsoft.com/office/powerpoint/2010/main" val="22194759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47</a:t>
            </a:fld>
            <a:endParaRPr lang="en-US"/>
          </a:p>
        </p:txBody>
      </p:sp>
    </p:spTree>
    <p:extLst>
      <p:ext uri="{BB962C8B-B14F-4D97-AF65-F5344CB8AC3E}">
        <p14:creationId xmlns:p14="http://schemas.microsoft.com/office/powerpoint/2010/main" val="4227983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Wealth and Power in Renaissance Italy</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 Communes and Republics of Northern Italy</a:t>
            </a:r>
          </a:p>
          <a:p>
            <a:r>
              <a:rPr lang="en-US" sz="1200" kern="1200" dirty="0" smtClean="0">
                <a:solidFill>
                  <a:schemeClr val="tx1"/>
                </a:solidFill>
                <a:effectLst/>
                <a:latin typeface="Verdana" pitchFamily="-108" charset="0"/>
                <a:ea typeface="+mn-ea"/>
                <a:cs typeface="+mn-cs"/>
              </a:rPr>
              <a:t>7. Because the </a:t>
            </a:r>
            <a:r>
              <a:rPr lang="en-US" sz="1200" kern="1200" dirty="0" err="1" smtClean="0">
                <a:solidFill>
                  <a:schemeClr val="tx1"/>
                </a:solidFill>
                <a:effectLst/>
                <a:latin typeface="Verdana" pitchFamily="-108" charset="0"/>
                <a:ea typeface="+mn-ea"/>
                <a:cs typeface="+mn-cs"/>
              </a:rPr>
              <a:t>popolo</a:t>
            </a:r>
            <a:r>
              <a:rPr lang="en-US" sz="1200" kern="1200" dirty="0" smtClean="0">
                <a:solidFill>
                  <a:schemeClr val="tx1"/>
                </a:solidFill>
                <a:effectLst/>
                <a:latin typeface="Verdana" pitchFamily="-108" charset="0"/>
                <a:ea typeface="+mn-ea"/>
                <a:cs typeface="+mn-cs"/>
              </a:rPr>
              <a:t> could not establish civil order within their cities, merchant oligarchies reasserted their power and sometimes brought in powerful military leaders called </a:t>
            </a:r>
            <a:r>
              <a:rPr lang="en-US" sz="1200" i="1" kern="1200" dirty="0" smtClean="0">
                <a:solidFill>
                  <a:schemeClr val="tx1"/>
                </a:solidFill>
                <a:effectLst/>
                <a:latin typeface="Verdana" pitchFamily="-108" charset="0"/>
                <a:ea typeface="+mn-ea"/>
                <a:cs typeface="+mn-cs"/>
              </a:rPr>
              <a:t>condottieri</a:t>
            </a:r>
            <a:r>
              <a:rPr lang="en-US" sz="1200" kern="1200" dirty="0" smtClean="0">
                <a:solidFill>
                  <a:schemeClr val="tx1"/>
                </a:solidFill>
                <a:effectLst/>
                <a:latin typeface="Verdana" pitchFamily="-108" charset="0"/>
                <a:ea typeface="+mn-ea"/>
                <a:cs typeface="+mn-cs"/>
              </a:rPr>
              <a:t> to establish order. </a:t>
            </a:r>
          </a:p>
          <a:p>
            <a:r>
              <a:rPr lang="en-US" sz="1200" kern="1200" dirty="0" smtClean="0">
                <a:solidFill>
                  <a:schemeClr val="tx1"/>
                </a:solidFill>
                <a:effectLst/>
                <a:latin typeface="Verdana" pitchFamily="-108" charset="0"/>
                <a:ea typeface="+mn-ea"/>
                <a:cs typeface="+mn-cs"/>
              </a:rPr>
              <a:t>8. Many cities in Italy became </a:t>
            </a:r>
            <a:r>
              <a:rPr lang="en-US" sz="1200" i="1" kern="1200" dirty="0" smtClean="0">
                <a:solidFill>
                  <a:schemeClr val="tx1"/>
                </a:solidFill>
                <a:effectLst/>
                <a:latin typeface="Verdana" pitchFamily="-108" charset="0"/>
                <a:ea typeface="+mn-ea"/>
                <a:cs typeface="+mn-cs"/>
              </a:rPr>
              <a:t>signori</a:t>
            </a:r>
            <a:r>
              <a:rPr lang="en-US" sz="1200" kern="1200" dirty="0" smtClean="0">
                <a:solidFill>
                  <a:schemeClr val="tx1"/>
                </a:solidFill>
                <a:effectLst/>
                <a:latin typeface="Verdana" pitchFamily="-108" charset="0"/>
                <a:ea typeface="+mn-ea"/>
                <a:cs typeface="+mn-cs"/>
              </a:rPr>
              <a:t>, in which one man ruled and handed down the right to rule to his son.</a:t>
            </a:r>
          </a:p>
          <a:p>
            <a:r>
              <a:rPr lang="en-US" sz="1200" kern="1200" dirty="0" smtClean="0">
                <a:solidFill>
                  <a:schemeClr val="tx1"/>
                </a:solidFill>
                <a:effectLst/>
                <a:latin typeface="Verdana" pitchFamily="-108" charset="0"/>
                <a:ea typeface="+mn-ea"/>
                <a:cs typeface="+mn-cs"/>
              </a:rPr>
              <a:t>9. These oligarchic regimes maintained a façade of communal government, but the judicial, executive, and legislative functions of government were restricted to a small class of wealthy merchants.</a:t>
            </a:r>
          </a:p>
          <a:p>
            <a:r>
              <a:rPr lang="en-US" sz="1200" kern="1200" dirty="0" smtClean="0">
                <a:solidFill>
                  <a:schemeClr val="tx1"/>
                </a:solidFill>
                <a:effectLst/>
                <a:latin typeface="Verdana" pitchFamily="-108" charset="0"/>
                <a:ea typeface="+mn-ea"/>
                <a:cs typeface="+mn-cs"/>
              </a:rPr>
              <a:t>10. The signori and merchant oligarchs of many cities transformed their households into courts and displayed their wealth and power by becoming patrons of the arts; they hired architects to build private palaces and public city halls, artists to fill them with paintings and sculptures, and musicians and composers to fill them with music.</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Rulers of nation-states later copied and adapted all these aspects of Italian courts.</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5</a:t>
            </a:fld>
            <a:endParaRPr lang="en-US"/>
          </a:p>
        </p:txBody>
      </p:sp>
    </p:spTree>
    <p:extLst>
      <p:ext uri="{BB962C8B-B14F-4D97-AF65-F5344CB8AC3E}">
        <p14:creationId xmlns:p14="http://schemas.microsoft.com/office/powerpoint/2010/main" val="1718723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6</a:t>
            </a:fld>
            <a:endParaRPr lang="en-US"/>
          </a:p>
        </p:txBody>
      </p:sp>
    </p:spTree>
    <p:extLst>
      <p:ext uri="{BB962C8B-B14F-4D97-AF65-F5344CB8AC3E}">
        <p14:creationId xmlns:p14="http://schemas.microsoft.com/office/powerpoint/2010/main" val="2584696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7</a:t>
            </a:fld>
            <a:endParaRPr lang="en-US"/>
          </a:p>
        </p:txBody>
      </p:sp>
    </p:spTree>
    <p:extLst>
      <p:ext uri="{BB962C8B-B14F-4D97-AF65-F5344CB8AC3E}">
        <p14:creationId xmlns:p14="http://schemas.microsoft.com/office/powerpoint/2010/main" val="425682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Wealth and Power in Renaissance Italy</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r>
              <a:rPr lang="en-US" sz="1000" b="1" dirty="0" smtClean="0">
                <a:latin typeface="Arial" panose="020B0604020202020204" pitchFamily="34" charset="0"/>
                <a:cs typeface="Arial" panose="020B0604020202020204" pitchFamily="34" charset="0"/>
              </a:rPr>
              <a:t>C. City-States and the Balance of Power</a:t>
            </a:r>
          </a:p>
          <a:p>
            <a:pPr marL="0" indent="0">
              <a:buNone/>
            </a:pPr>
            <a:r>
              <a:rPr lang="en-US" sz="1200" kern="1200" dirty="0" smtClean="0">
                <a:solidFill>
                  <a:schemeClr val="tx1"/>
                </a:solidFill>
                <a:effectLst/>
                <a:latin typeface="Verdana" pitchFamily="-108" charset="0"/>
                <a:ea typeface="+mn-ea"/>
                <a:cs typeface="+mn-cs"/>
              </a:rPr>
              <a:t>1. Renaissance Italians had a passionate attachment to their individual city-states, which hindered the development of a single unified state.</a:t>
            </a:r>
          </a:p>
          <a:p>
            <a:pPr marL="0" indent="0">
              <a:buNone/>
            </a:pPr>
            <a:r>
              <a:rPr lang="en-US" sz="1200" kern="1200" dirty="0" smtClean="0">
                <a:solidFill>
                  <a:schemeClr val="tx1"/>
                </a:solidFill>
                <a:effectLst/>
                <a:latin typeface="Verdana" pitchFamily="-108" charset="0"/>
                <a:ea typeface="+mn-ea"/>
                <a:cs typeface="+mn-cs"/>
              </a:rPr>
              <a:t>2. Whenever one Italian state appeared to gain a predominant position within the peninsula, other states combined against it to establish a balance of power.</a:t>
            </a:r>
          </a:p>
          <a:p>
            <a:r>
              <a:rPr lang="en-US" sz="1200" kern="1200" dirty="0" smtClean="0">
                <a:solidFill>
                  <a:schemeClr val="tx1"/>
                </a:solidFill>
                <a:effectLst/>
                <a:latin typeface="Verdana" pitchFamily="-108" charset="0"/>
                <a:ea typeface="+mn-ea"/>
                <a:cs typeface="+mn-cs"/>
              </a:rPr>
              <a:t>3. When Florence and Naples entered into an agreement to acquire Milanese territories at the end of the fifteenth century, Milan called on France for support, and the French king Charles VIII (r. 1483–1498) invaded Italy in 1494.</a:t>
            </a:r>
          </a:p>
          <a:p>
            <a:r>
              <a:rPr lang="en-US" sz="1200" kern="1200" dirty="0" smtClean="0">
                <a:solidFill>
                  <a:schemeClr val="tx1"/>
                </a:solidFill>
                <a:effectLst/>
                <a:latin typeface="Verdana" pitchFamily="-108" charset="0"/>
                <a:ea typeface="+mn-ea"/>
                <a:cs typeface="+mn-cs"/>
              </a:rPr>
              <a:t>4. The French invasion inaugurated a new period in European power politics in which Italy became the focus of international ambitions and the battleground of foreign armies, particularly those of France and the Holy Roman Empire in a series of conflicts called the Habsburg-Valois wars.</a:t>
            </a:r>
          </a:p>
          <a:p>
            <a:r>
              <a:rPr lang="en-US" sz="1200" kern="1200" dirty="0" smtClean="0">
                <a:solidFill>
                  <a:schemeClr val="tx1"/>
                </a:solidFill>
                <a:effectLst/>
                <a:latin typeface="Verdana" pitchFamily="-108" charset="0"/>
                <a:ea typeface="+mn-ea"/>
                <a:cs typeface="+mn-cs"/>
              </a:rPr>
              <a:t>5. The Italian cities suffered from continual warfare, especially in the sack of Rome in 1527 by emperor Charles V. The failure of the city-states to consolidate, or at least to establish a common foreign policy, led to centuries of subjection by outside invaders.</a:t>
            </a:r>
          </a:p>
          <a:p>
            <a:endParaRPr lang="en-US" sz="1200" kern="1200" dirty="0" smtClean="0">
              <a:solidFill>
                <a:schemeClr val="tx1"/>
              </a:solidFill>
              <a:effectLst/>
              <a:latin typeface="Verdana" pitchFamily="-108" charset="0"/>
              <a:ea typeface="+mn-ea"/>
              <a:cs typeface="+mn-cs"/>
            </a:endParaRPr>
          </a:p>
          <a:p>
            <a:endParaRPr lang="en-US" sz="1200" kern="1200" dirty="0" smtClean="0">
              <a:solidFill>
                <a:schemeClr val="tx1"/>
              </a:solidFill>
              <a:effectLst/>
              <a:latin typeface="Verdana" pitchFamily="-108" charset="0"/>
              <a:ea typeface="+mn-ea"/>
              <a:cs typeface="+mn-cs"/>
            </a:endParaRP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8</a:t>
            </a:fld>
            <a:endParaRPr lang="en-US"/>
          </a:p>
        </p:txBody>
      </p:sp>
    </p:spTree>
    <p:extLst>
      <p:ext uri="{BB962C8B-B14F-4D97-AF65-F5344CB8AC3E}">
        <p14:creationId xmlns:p14="http://schemas.microsoft.com/office/powerpoint/2010/main" val="185969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9</a:t>
            </a:fld>
            <a:endParaRPr lang="en-US"/>
          </a:p>
        </p:txBody>
      </p:sp>
    </p:spTree>
    <p:extLst>
      <p:ext uri="{BB962C8B-B14F-4D97-AF65-F5344CB8AC3E}">
        <p14:creationId xmlns:p14="http://schemas.microsoft.com/office/powerpoint/2010/main" val="2092885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9FFBDD9-5756-1046-ABF9-F71AE8FD51C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83124E-64E8-0848-8125-242AE1AF6CD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5DB6271-B8F7-F747-B5BC-6DEE673229F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91A13F-DE67-7A40-A8FD-26646D7A3F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FF64708-6BEC-DD45-A85C-5809080191F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32435D6-CB31-3E49-9655-89776AD3E7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80C24FDF-98AD-9D4C-968F-3A9C39E3B49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D335054-6684-C148-A578-7F76998696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1DE89724-9238-914E-BDE3-2CAD916343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C97C042-6A84-E44A-BFA7-920922EA2BC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7A88B20-F18B-2741-BC06-FDDF4E80F2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535C6C-8624-9945-86A9-92BE1C7683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8" charset="0"/>
        </a:defRPr>
      </a:lvl2pPr>
      <a:lvl3pPr algn="ctr" rtl="0" fontAlgn="base">
        <a:spcBef>
          <a:spcPct val="0"/>
        </a:spcBef>
        <a:spcAft>
          <a:spcPct val="0"/>
        </a:spcAft>
        <a:defRPr sz="4400">
          <a:solidFill>
            <a:schemeClr val="tx2"/>
          </a:solidFill>
          <a:latin typeface="Arial" pitchFamily="-108" charset="0"/>
        </a:defRPr>
      </a:lvl3pPr>
      <a:lvl4pPr algn="ctr" rtl="0" fontAlgn="base">
        <a:spcBef>
          <a:spcPct val="0"/>
        </a:spcBef>
        <a:spcAft>
          <a:spcPct val="0"/>
        </a:spcAft>
        <a:defRPr sz="4400">
          <a:solidFill>
            <a:schemeClr val="tx2"/>
          </a:solidFill>
          <a:latin typeface="Arial" pitchFamily="-108" charset="0"/>
        </a:defRPr>
      </a:lvl4pPr>
      <a:lvl5pPr algn="ctr" rtl="0" fontAlgn="base">
        <a:spcBef>
          <a:spcPct val="0"/>
        </a:spcBef>
        <a:spcAft>
          <a:spcPct val="0"/>
        </a:spcAft>
        <a:defRPr sz="4400">
          <a:solidFill>
            <a:schemeClr val="tx2"/>
          </a:solidFill>
          <a:latin typeface="Arial" pitchFamily="-108"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55034" y="1253066"/>
            <a:ext cx="9033933" cy="2480733"/>
          </a:xfrm>
        </p:spPr>
        <p:txBody>
          <a:bodyPr/>
          <a:lstStyle/>
          <a:p>
            <a:r>
              <a:rPr lang="en-US" sz="6400" b="1" dirty="0" smtClean="0">
                <a:solidFill>
                  <a:srgbClr val="BC4322"/>
                </a:solidFill>
              </a:rPr>
              <a:t>A History of</a:t>
            </a:r>
            <a:br>
              <a:rPr lang="en-US" sz="6400" b="1" dirty="0" smtClean="0">
                <a:solidFill>
                  <a:srgbClr val="BC4322"/>
                </a:solidFill>
              </a:rPr>
            </a:br>
            <a:r>
              <a:rPr lang="en-US" sz="6400" b="1" dirty="0" smtClean="0">
                <a:solidFill>
                  <a:srgbClr val="BC4322"/>
                </a:solidFill>
              </a:rPr>
              <a:t>Western Society</a:t>
            </a:r>
            <a:r>
              <a:rPr lang="en-US" sz="6400" b="1" dirty="0" smtClean="0">
                <a:solidFill>
                  <a:schemeClr val="tx1"/>
                </a:solidFill>
              </a:rPr>
              <a:t/>
            </a:r>
            <a:br>
              <a:rPr lang="en-US" sz="6400" b="1" dirty="0" smtClean="0">
                <a:solidFill>
                  <a:schemeClr val="tx1"/>
                </a:solidFill>
              </a:rPr>
            </a:br>
            <a:r>
              <a:rPr lang="en-US" sz="3000" b="1" dirty="0" smtClean="0">
                <a:solidFill>
                  <a:srgbClr val="1B1717"/>
                </a:solidFill>
              </a:rPr>
              <a:t>Twelfth Edition</a:t>
            </a:r>
            <a:endParaRPr lang="en-US" sz="3000" b="1" dirty="0">
              <a:solidFill>
                <a:srgbClr val="1B1717"/>
              </a:solidFill>
            </a:endParaRPr>
          </a:p>
        </p:txBody>
      </p:sp>
      <p:sp>
        <p:nvSpPr>
          <p:cNvPr id="111619" name="Rectangle 3"/>
          <p:cNvSpPr>
            <a:spLocks noGrp="1" noChangeArrowheads="1"/>
          </p:cNvSpPr>
          <p:nvPr>
            <p:ph type="subTitle" idx="1"/>
          </p:nvPr>
        </p:nvSpPr>
        <p:spPr>
          <a:xfrm>
            <a:off x="152400" y="3871612"/>
            <a:ext cx="8839200" cy="2529188"/>
          </a:xfrm>
        </p:spPr>
        <p:txBody>
          <a:bodyPr/>
          <a:lstStyle/>
          <a:p>
            <a:pPr>
              <a:lnSpc>
                <a:spcPct val="80000"/>
              </a:lnSpc>
            </a:pPr>
            <a:r>
              <a:rPr lang="en-US" b="1" dirty="0"/>
              <a:t>CHAPTER</a:t>
            </a:r>
            <a:r>
              <a:rPr lang="en-US" b="1" dirty="0" smtClean="0"/>
              <a:t> 12</a:t>
            </a:r>
            <a:endParaRPr lang="en-US" sz="4000" dirty="0" smtClean="0"/>
          </a:p>
          <a:p>
            <a:pPr>
              <a:lnSpc>
                <a:spcPct val="90000"/>
              </a:lnSpc>
            </a:pPr>
            <a:r>
              <a:rPr lang="en-US" sz="4000" dirty="0" smtClean="0"/>
              <a:t>European Society in the Age of the Renaissance</a:t>
            </a:r>
          </a:p>
          <a:p>
            <a:r>
              <a:rPr lang="en-US" dirty="0" smtClean="0"/>
              <a:t>1350–1550</a:t>
            </a:r>
            <a:endParaRPr lang="en-US" dirty="0"/>
          </a:p>
        </p:txBody>
      </p:sp>
      <p:sp>
        <p:nvSpPr>
          <p:cNvPr id="111620" name="Text Box 4"/>
          <p:cNvSpPr txBox="1">
            <a:spLocks noChangeArrowheads="1"/>
          </p:cNvSpPr>
          <p:nvPr/>
        </p:nvSpPr>
        <p:spPr bwMode="auto">
          <a:xfrm>
            <a:off x="0" y="6327085"/>
            <a:ext cx="9144000" cy="530915"/>
          </a:xfrm>
          <a:prstGeom prst="rect">
            <a:avLst/>
          </a:prstGeom>
          <a:noFill/>
          <a:ln w="9525">
            <a:noFill/>
            <a:miter lim="800000"/>
            <a:headEnd/>
            <a:tailEnd/>
          </a:ln>
          <a:effectLst/>
        </p:spPr>
        <p:txBody>
          <a:bodyPr wrap="square" anchor="b">
            <a:prstTxWarp prst="textNoShape">
              <a:avLst/>
            </a:prstTxWarp>
            <a:spAutoFit/>
          </a:bodyPr>
          <a:lstStyle/>
          <a:p>
            <a:pPr algn="ctr">
              <a:spcBef>
                <a:spcPct val="50000"/>
              </a:spcBef>
            </a:pPr>
            <a:r>
              <a:rPr lang="en-US" sz="1200" b="1" dirty="0">
                <a:latin typeface="Arial" pitchFamily="-108" charset="0"/>
              </a:rPr>
              <a:t>Copyright © </a:t>
            </a:r>
            <a:r>
              <a:rPr lang="en-US" sz="1200" b="1" dirty="0" smtClean="0">
                <a:latin typeface="Arial" pitchFamily="-108" charset="0"/>
              </a:rPr>
              <a:t>2017 </a:t>
            </a:r>
            <a:r>
              <a:rPr lang="en-US" sz="1200" b="1" dirty="0">
                <a:latin typeface="Arial" pitchFamily="-108" charset="0"/>
              </a:rPr>
              <a:t>by Bedford/St. </a:t>
            </a:r>
            <a:r>
              <a:rPr lang="en-US" sz="1200" b="1" dirty="0" smtClean="0">
                <a:latin typeface="Arial" pitchFamily="-108" charset="0"/>
              </a:rPr>
              <a:t>Martin’s</a:t>
            </a:r>
          </a:p>
          <a:p>
            <a:pPr algn="ctr">
              <a:spcBef>
                <a:spcPct val="50000"/>
              </a:spcBef>
            </a:pPr>
            <a:r>
              <a:rPr lang="en-US" sz="1100" dirty="0" smtClean="0"/>
              <a:t>Distributed by Bedford/St. Martin's/Macmillan Higher Education strictly for use with its products; Not for redistribution.</a:t>
            </a:r>
            <a:endParaRPr lang="en-US" sz="1100" b="1" dirty="0">
              <a:latin typeface="Arial" pitchFamily="-108" charset="0"/>
            </a:endParaRPr>
          </a:p>
        </p:txBody>
      </p:sp>
      <p:sp>
        <p:nvSpPr>
          <p:cNvPr id="111621" name="Text Box 5"/>
          <p:cNvSpPr txBox="1">
            <a:spLocks noChangeArrowheads="1"/>
          </p:cNvSpPr>
          <p:nvPr/>
        </p:nvSpPr>
        <p:spPr bwMode="auto">
          <a:xfrm>
            <a:off x="419100" y="550333"/>
            <a:ext cx="8305800" cy="49244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600" dirty="0" smtClean="0">
                <a:latin typeface="Arial" pitchFamily="-108" charset="0"/>
              </a:rPr>
              <a:t>McKay • </a:t>
            </a:r>
            <a:r>
              <a:rPr lang="en-US" sz="2600" dirty="0" err="1" smtClean="0">
                <a:latin typeface="Arial" pitchFamily="-108" charset="0"/>
              </a:rPr>
              <a:t>Crowston</a:t>
            </a:r>
            <a:r>
              <a:rPr lang="en-US" sz="2600" dirty="0" smtClean="0">
                <a:latin typeface="Arial" pitchFamily="-108" charset="0"/>
              </a:rPr>
              <a:t> • </a:t>
            </a:r>
            <a:r>
              <a:rPr lang="en-US" sz="2600" dirty="0" err="1" smtClean="0">
                <a:latin typeface="Arial" pitchFamily="-108" charset="0"/>
              </a:rPr>
              <a:t>Wiesner</a:t>
            </a:r>
            <a:r>
              <a:rPr lang="en-US" sz="2600" dirty="0" smtClean="0">
                <a:latin typeface="Arial" pitchFamily="-108" charset="0"/>
              </a:rPr>
              <a:t>-Hanks • Perry</a:t>
            </a:r>
            <a:endParaRPr lang="en-US" sz="2600" dirty="0">
              <a:latin typeface="Arial" pitchFamily="-10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Intellectual Change</a:t>
            </a:r>
            <a:endParaRPr lang="en-US" sz="3600" b="1" dirty="0">
              <a:latin typeface="+mn-lt"/>
            </a:endParaRPr>
          </a:p>
        </p:txBody>
      </p:sp>
      <p:sp>
        <p:nvSpPr>
          <p:cNvPr id="3" name="Content Placeholder 2"/>
          <p:cNvSpPr>
            <a:spLocks noGrp="1"/>
          </p:cNvSpPr>
          <p:nvPr>
            <p:ph idx="1"/>
          </p:nvPr>
        </p:nvSpPr>
        <p:spPr>
          <a:xfrm>
            <a:off x="685800" y="1981199"/>
            <a:ext cx="7772400" cy="4678017"/>
          </a:xfrm>
        </p:spPr>
        <p:txBody>
          <a:bodyPr/>
          <a:lstStyle/>
          <a:p>
            <a:pPr marL="514350" indent="-514350">
              <a:buAutoNum type="alphaUcPeriod"/>
            </a:pPr>
            <a:r>
              <a:rPr lang="en-US" sz="2600" b="1" dirty="0" smtClean="0"/>
              <a:t>Humanism</a:t>
            </a:r>
          </a:p>
          <a:p>
            <a:pPr marL="514350" indent="-514350">
              <a:buAutoNum type="arabicPeriod"/>
            </a:pPr>
            <a:r>
              <a:rPr lang="en-US" sz="2600" dirty="0" smtClean="0"/>
              <a:t>Francesco Petrarch (1304-1374)</a:t>
            </a:r>
          </a:p>
          <a:p>
            <a:pPr marL="514350" indent="-514350">
              <a:buAutoNum type="arabicPeriod"/>
            </a:pPr>
            <a:r>
              <a:rPr lang="en-US" sz="2600" dirty="0" smtClean="0"/>
              <a:t>“liberal arts,” </a:t>
            </a:r>
            <a:r>
              <a:rPr lang="en-US" sz="2600" i="1" dirty="0" err="1" smtClean="0"/>
              <a:t>studia</a:t>
            </a:r>
            <a:r>
              <a:rPr lang="en-US" sz="2600" i="1" dirty="0" smtClean="0"/>
              <a:t> </a:t>
            </a:r>
            <a:r>
              <a:rPr lang="en-US" sz="2600" i="1" dirty="0" err="1" smtClean="0"/>
              <a:t>humanitates</a:t>
            </a:r>
            <a:endParaRPr lang="en-US" sz="2600" i="1" dirty="0" smtClean="0"/>
          </a:p>
          <a:p>
            <a:pPr marL="514350" indent="-514350">
              <a:buAutoNum type="arabicPeriod"/>
            </a:pPr>
            <a:r>
              <a:rPr lang="en-US" sz="2600" dirty="0" smtClean="0"/>
              <a:t>Humanism</a:t>
            </a:r>
          </a:p>
          <a:p>
            <a:pPr marL="514350" indent="-514350">
              <a:buAutoNum type="arabicPeriod"/>
            </a:pPr>
            <a:r>
              <a:rPr lang="en-US" sz="2600" dirty="0" smtClean="0"/>
              <a:t>Cicero (106-43 B.C.E.)</a:t>
            </a:r>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1598963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Intellectual Change</a:t>
            </a:r>
            <a:endParaRPr lang="en-US" sz="3600" b="1" dirty="0">
              <a:latin typeface="+mn-lt"/>
            </a:endParaRPr>
          </a:p>
        </p:txBody>
      </p:sp>
      <p:sp>
        <p:nvSpPr>
          <p:cNvPr id="3" name="Content Placeholder 2"/>
          <p:cNvSpPr>
            <a:spLocks noGrp="1"/>
          </p:cNvSpPr>
          <p:nvPr>
            <p:ph idx="1"/>
          </p:nvPr>
        </p:nvSpPr>
        <p:spPr>
          <a:xfrm>
            <a:off x="685800" y="1981199"/>
            <a:ext cx="7772400" cy="4678017"/>
          </a:xfrm>
        </p:spPr>
        <p:txBody>
          <a:bodyPr/>
          <a:lstStyle/>
          <a:p>
            <a:pPr marL="514350" indent="-514350">
              <a:buAutoNum type="alphaUcPeriod"/>
            </a:pPr>
            <a:r>
              <a:rPr lang="en-US" sz="2600" b="1" dirty="0" smtClean="0"/>
              <a:t>Humanism</a:t>
            </a:r>
          </a:p>
          <a:p>
            <a:pPr marL="514350" indent="-514350">
              <a:buFont typeface="+mj-lt"/>
              <a:buAutoNum type="arabicPeriod" startAt="5"/>
            </a:pPr>
            <a:r>
              <a:rPr lang="en-US" sz="2600" dirty="0" smtClean="0"/>
              <a:t>Greek </a:t>
            </a:r>
            <a:r>
              <a:rPr lang="en-US" sz="2600" dirty="0" smtClean="0"/>
              <a:t>philosophy, ideas of Plato</a:t>
            </a:r>
          </a:p>
          <a:p>
            <a:pPr marL="514350" indent="-514350">
              <a:buAutoNum type="arabicPeriod" startAt="5"/>
            </a:pPr>
            <a:r>
              <a:rPr lang="en-US" sz="2600" dirty="0" smtClean="0"/>
              <a:t>Giovanni Pico </a:t>
            </a:r>
            <a:r>
              <a:rPr lang="en-US" sz="2600" dirty="0" err="1" smtClean="0"/>
              <a:t>della</a:t>
            </a:r>
            <a:r>
              <a:rPr lang="en-US" sz="2600" dirty="0" smtClean="0"/>
              <a:t> </a:t>
            </a:r>
            <a:r>
              <a:rPr lang="en-US" sz="2600" dirty="0" err="1" smtClean="0"/>
              <a:t>Mirandola</a:t>
            </a:r>
            <a:r>
              <a:rPr lang="en-US" sz="2600" dirty="0" smtClean="0"/>
              <a:t> (1463-1494)</a:t>
            </a:r>
          </a:p>
          <a:p>
            <a:pPr marL="514350" indent="-514350">
              <a:buAutoNum type="arabicPeriod" startAt="5"/>
            </a:pPr>
            <a:r>
              <a:rPr lang="en-US" sz="2600" i="1" kern="1200" dirty="0" err="1" smtClean="0"/>
              <a:t>Virtù</a:t>
            </a:r>
            <a:endParaRPr lang="en-US" sz="2600" dirty="0" smtClean="0"/>
          </a:p>
          <a:p>
            <a:pPr marL="514350" indent="-514350">
              <a:buAutoNum type="arabicPeriod" startAt="5"/>
            </a:pPr>
            <a:endParaRPr lang="en-US" sz="2600" dirty="0" smtClean="0"/>
          </a:p>
          <a:p>
            <a:pPr marL="514350" indent="-514350">
              <a:buAutoNum type="arabicPeriod" startAt="5"/>
            </a:pPr>
            <a:endParaRPr lang="en-US" sz="2600" dirty="0"/>
          </a:p>
        </p:txBody>
      </p:sp>
    </p:spTree>
    <p:extLst>
      <p:ext uri="{BB962C8B-B14F-4D97-AF65-F5344CB8AC3E}">
        <p14:creationId xmlns:p14="http://schemas.microsoft.com/office/powerpoint/2010/main" val="1958108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Intellectual Change</a:t>
            </a:r>
            <a:endParaRPr lang="en-US" dirty="0"/>
          </a:p>
        </p:txBody>
      </p:sp>
      <p:sp>
        <p:nvSpPr>
          <p:cNvPr id="3" name="Content Placeholder 2"/>
          <p:cNvSpPr>
            <a:spLocks noGrp="1"/>
          </p:cNvSpPr>
          <p:nvPr>
            <p:ph idx="1"/>
          </p:nvPr>
        </p:nvSpPr>
        <p:spPr>
          <a:xfrm>
            <a:off x="685800" y="1981200"/>
            <a:ext cx="7772400" cy="4114800"/>
          </a:xfrm>
        </p:spPr>
        <p:txBody>
          <a:bodyPr/>
          <a:lstStyle/>
          <a:p>
            <a:pPr marL="514350" indent="-514350">
              <a:buAutoNum type="alphaUcPeriod" startAt="2"/>
            </a:pPr>
            <a:r>
              <a:rPr lang="en-US" sz="2600" b="1" dirty="0" smtClean="0"/>
              <a:t>Education</a:t>
            </a:r>
          </a:p>
          <a:p>
            <a:pPr marL="514350" indent="-514350">
              <a:buAutoNum type="arabicPeriod"/>
            </a:pPr>
            <a:r>
              <a:rPr lang="en-US" sz="2600" dirty="0" smtClean="0"/>
              <a:t>Humanists though education was for the public good</a:t>
            </a:r>
          </a:p>
          <a:p>
            <a:pPr marL="514350" indent="-514350">
              <a:buAutoNum type="arabicPeriod"/>
            </a:pPr>
            <a:r>
              <a:rPr lang="en-US" sz="2600" dirty="0" smtClean="0"/>
              <a:t>Humanist education became the basis for education well-to-do urban boys and men</a:t>
            </a:r>
          </a:p>
          <a:p>
            <a:pPr marL="514350" indent="-514350">
              <a:buAutoNum type="arabicPeriod"/>
            </a:pPr>
            <a:r>
              <a:rPr lang="en-US" sz="2600" dirty="0" smtClean="0"/>
              <a:t>Academies not open to women</a:t>
            </a:r>
          </a:p>
          <a:p>
            <a:pPr marL="514350" indent="-514350">
              <a:buAutoNum type="arabicPeriod"/>
            </a:pPr>
            <a:r>
              <a:rPr lang="en-US" sz="2600" dirty="0" err="1" smtClean="0"/>
              <a:t>Baldassare</a:t>
            </a:r>
            <a:r>
              <a:rPr lang="en-US" sz="2600" dirty="0" smtClean="0"/>
              <a:t> Castiglione’s </a:t>
            </a:r>
            <a:r>
              <a:rPr lang="en-US" sz="2600" i="1" dirty="0" smtClean="0"/>
              <a:t>The Courtier </a:t>
            </a:r>
            <a:r>
              <a:rPr lang="en-US" sz="2600" dirty="0" smtClean="0"/>
              <a:t>(1528)</a:t>
            </a:r>
          </a:p>
          <a:p>
            <a:pPr marL="514350" indent="-514350">
              <a:buAutoNum type="arabicPeriod"/>
            </a:pPr>
            <a:endParaRPr lang="en-US" sz="2600" dirty="0" smtClean="0"/>
          </a:p>
          <a:p>
            <a:pPr marL="514350" indent="-514350">
              <a:buAutoNum type="arabicPeriod"/>
            </a:pPr>
            <a:endParaRPr lang="en-US" sz="2600" dirty="0" smtClean="0"/>
          </a:p>
        </p:txBody>
      </p:sp>
    </p:spTree>
    <p:extLst>
      <p:ext uri="{BB962C8B-B14F-4D97-AF65-F5344CB8AC3E}">
        <p14:creationId xmlns:p14="http://schemas.microsoft.com/office/powerpoint/2010/main" val="4192342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Raphael's painting of a portrait of Baldassare Castiglione. "/>
          <p:cNvPicPr>
            <a:picLocks noChangeAspect="1"/>
          </p:cNvPicPr>
          <p:nvPr/>
        </p:nvPicPr>
        <p:blipFill>
          <a:blip r:embed="rId3"/>
          <a:stretch>
            <a:fillRect/>
          </a:stretch>
        </p:blipFill>
        <p:spPr>
          <a:xfrm>
            <a:off x="2295144" y="185927"/>
            <a:ext cx="4553712" cy="648614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arving of a wooden panel illustrating a teacher with his two students. "/>
          <p:cNvPicPr>
            <a:picLocks noChangeAspect="1"/>
          </p:cNvPicPr>
          <p:nvPr/>
        </p:nvPicPr>
        <p:blipFill>
          <a:blip r:embed="rId3"/>
          <a:stretch>
            <a:fillRect/>
          </a:stretch>
        </p:blipFill>
        <p:spPr>
          <a:xfrm>
            <a:off x="1786127" y="192023"/>
            <a:ext cx="5571744" cy="647395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Intellectual Change</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Political Thought</a:t>
            </a:r>
          </a:p>
          <a:p>
            <a:pPr marL="514350" indent="-514350">
              <a:buAutoNum type="arabicPeriod"/>
            </a:pPr>
            <a:r>
              <a:rPr lang="en-US" sz="2600" dirty="0" smtClean="0"/>
              <a:t>Some favored republicanism, some </a:t>
            </a:r>
            <a:r>
              <a:rPr lang="en-US" sz="2600" dirty="0" err="1" smtClean="0"/>
              <a:t>philoshopher</a:t>
            </a:r>
            <a:r>
              <a:rPr lang="en-US" sz="2600" dirty="0" smtClean="0"/>
              <a:t>-kings</a:t>
            </a:r>
          </a:p>
          <a:p>
            <a:pPr marL="514350" indent="-514350">
              <a:buAutoNum type="arabicPeriod"/>
            </a:pPr>
            <a:r>
              <a:rPr lang="en-US" sz="2600" dirty="0" smtClean="0"/>
              <a:t>“Civic humanism”</a:t>
            </a:r>
          </a:p>
          <a:p>
            <a:pPr marL="514350" indent="-514350">
              <a:buAutoNum type="arabicPeriod"/>
            </a:pPr>
            <a:r>
              <a:rPr lang="en-US" sz="2600" kern="1200" dirty="0" err="1"/>
              <a:t>Niccolò</a:t>
            </a:r>
            <a:r>
              <a:rPr lang="en-US" sz="2600" kern="1200" dirty="0"/>
              <a:t> Machiavelli (1469–1527</a:t>
            </a:r>
            <a:r>
              <a:rPr lang="en-US" sz="2600" kern="1200" dirty="0" smtClean="0"/>
              <a:t>), </a:t>
            </a:r>
            <a:r>
              <a:rPr lang="en-US" sz="2600" i="1" kern="1200" dirty="0" smtClean="0"/>
              <a:t>The Prince</a:t>
            </a:r>
          </a:p>
          <a:p>
            <a:pPr marL="514350" indent="-514350">
              <a:buAutoNum type="arabicPeriod"/>
            </a:pPr>
            <a:r>
              <a:rPr lang="en-US" sz="2600" kern="1200" dirty="0" smtClean="0"/>
              <a:t>Cesare Borgia (1475? – 1507) </a:t>
            </a:r>
          </a:p>
          <a:p>
            <a:pPr marL="514350" indent="-514350">
              <a:buAutoNum type="arabicPeriod"/>
            </a:pPr>
            <a:r>
              <a:rPr lang="en-US" sz="2600" kern="1200" dirty="0" smtClean="0"/>
              <a:t>A ruler’s moral code</a:t>
            </a:r>
          </a:p>
          <a:p>
            <a:pPr marL="514350" indent="-514350">
              <a:buAutoNum type="arabicPeriod"/>
            </a:pPr>
            <a:endParaRPr lang="en-US" sz="2600" dirty="0" smtClean="0"/>
          </a:p>
        </p:txBody>
      </p:sp>
    </p:spTree>
    <p:extLst>
      <p:ext uri="{BB962C8B-B14F-4D97-AF65-F5344CB8AC3E}">
        <p14:creationId xmlns:p14="http://schemas.microsoft.com/office/powerpoint/2010/main" val="3455430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Intellectual Change</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Christian Humanism</a:t>
            </a:r>
          </a:p>
          <a:p>
            <a:pPr marL="514350" indent="-514350">
              <a:buAutoNum type="arabicPeriod"/>
            </a:pPr>
            <a:r>
              <a:rPr lang="en-US" sz="2600" dirty="0" smtClean="0"/>
              <a:t>Northern humanist wanted to reform the church</a:t>
            </a:r>
          </a:p>
          <a:p>
            <a:pPr marL="514350" indent="-514350">
              <a:buAutoNum type="arabicPeriod"/>
            </a:pPr>
            <a:r>
              <a:rPr lang="en-US" sz="2600" dirty="0" smtClean="0"/>
              <a:t>Best elements of classical and Christian cultures should be combined</a:t>
            </a:r>
          </a:p>
          <a:p>
            <a:pPr marL="514350" indent="-514350">
              <a:buAutoNum type="arabicPeriod"/>
            </a:pPr>
            <a:r>
              <a:rPr lang="en-US" sz="2600" dirty="0" smtClean="0"/>
              <a:t>Thomas More (1478-1535), </a:t>
            </a:r>
            <a:r>
              <a:rPr lang="en-US" sz="2600" i="1" dirty="0" smtClean="0"/>
              <a:t>Utopia</a:t>
            </a:r>
            <a:r>
              <a:rPr lang="en-US" sz="2600" dirty="0" smtClean="0"/>
              <a:t> (1516)</a:t>
            </a:r>
          </a:p>
          <a:p>
            <a:pPr marL="514350" indent="-514350">
              <a:buAutoNum type="arabicPeriod"/>
            </a:pPr>
            <a:r>
              <a:rPr lang="en-US" sz="2600" dirty="0" smtClean="0"/>
              <a:t>Desiderius Erasmus (1466? – 1536)</a:t>
            </a:r>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3670194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Intellectual Change</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The Printed Word</a:t>
            </a:r>
          </a:p>
          <a:p>
            <a:pPr marL="514350" indent="-514350">
              <a:buAutoNum type="arabicPeriod"/>
            </a:pPr>
            <a:r>
              <a:rPr lang="en-US" sz="2600" dirty="0" smtClean="0"/>
              <a:t>Printing with movable metal type developed in Germany in the 1440s</a:t>
            </a:r>
          </a:p>
          <a:p>
            <a:pPr marL="514350" indent="-514350">
              <a:buAutoNum type="arabicPeriod"/>
            </a:pPr>
            <a:r>
              <a:rPr lang="en-US" sz="2600" dirty="0" smtClean="0"/>
              <a:t>Johann Gutenberg, metal stamps</a:t>
            </a:r>
          </a:p>
          <a:p>
            <a:pPr marL="514350" indent="-514350">
              <a:buAutoNum type="arabicPeriod"/>
            </a:pPr>
            <a:r>
              <a:rPr lang="en-US" sz="2600" dirty="0" smtClean="0"/>
              <a:t>Ready availability of paper</a:t>
            </a:r>
          </a:p>
          <a:p>
            <a:pPr marL="514350" indent="-514350">
              <a:buAutoNum type="arabicPeriod"/>
            </a:pPr>
            <a:r>
              <a:rPr lang="en-US" sz="2600" dirty="0" smtClean="0"/>
              <a:t>Increase in urban literacy and schooling expanded the reading market</a:t>
            </a:r>
          </a:p>
          <a:p>
            <a:pPr marL="514350" indent="-514350">
              <a:buAutoNum type="arabicPeriod"/>
            </a:pPr>
            <a:r>
              <a:rPr lang="en-US" sz="2600" dirty="0"/>
              <a:t>Printing allowed for a group consciousness</a:t>
            </a:r>
          </a:p>
          <a:p>
            <a:pPr marL="514350" indent="-514350">
              <a:buAutoNum type="arabicPeriod"/>
            </a:pPr>
            <a:r>
              <a:rPr lang="en-US" sz="2600" dirty="0"/>
              <a:t>Censorship by government and church </a:t>
            </a:r>
            <a:r>
              <a:rPr lang="en-US" sz="2600" dirty="0" smtClean="0"/>
              <a:t>officials</a:t>
            </a:r>
          </a:p>
          <a:p>
            <a:pPr marL="514350" indent="-514350">
              <a:buAutoNum type="arabicPeriod"/>
            </a:pPr>
            <a:endParaRPr lang="en-US" sz="2600" dirty="0" smtClean="0"/>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21710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reproduction of Gutenberg's printing press. "/>
          <p:cNvPicPr>
            <a:picLocks noChangeAspect="1"/>
          </p:cNvPicPr>
          <p:nvPr/>
        </p:nvPicPr>
        <p:blipFill>
          <a:blip r:embed="rId3"/>
          <a:stretch>
            <a:fillRect/>
          </a:stretch>
        </p:blipFill>
        <p:spPr>
          <a:xfrm>
            <a:off x="993647" y="185927"/>
            <a:ext cx="7156704" cy="648614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growth of printing in Europe from 1448 to 1552. In the 15th century, printing presses were concentrated in the area of the Holy Roman Empire and France. They were also scattered throughout other parts of Europe. The 16th century added several other printing presses in the same area and pushed out into new areas like Ireland, Scotland, Hungary, and the Ottoman Empire.  "/>
          <p:cNvPicPr>
            <a:picLocks noChangeAspect="1"/>
          </p:cNvPicPr>
          <p:nvPr/>
        </p:nvPicPr>
        <p:blipFill>
          <a:blip r:embed="rId3"/>
          <a:stretch>
            <a:fillRect/>
          </a:stretch>
        </p:blipFill>
        <p:spPr>
          <a:xfrm>
            <a:off x="515112" y="195072"/>
            <a:ext cx="8113776" cy="646785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e in the Renaissance In this detail from a fresco of the birth of the Virgin Mary in the Church of San Michele al Pozzo Bianco in Bergamo, Italian painter Lorenzo Lotto depicts a birth scene that would have been common among upper- class urban residents in Renaissance Italy. The birth occurs at home, with lots of women bustling about, including servants, dressed simply, and female relatives, in fancier clothing. A professional midwife sits by the side of the bed, and the mother looks quite content, a sign that this has been a successful and fairly easy childbirth, which was not always the case."/>
          <p:cNvPicPr>
            <a:picLocks noChangeAspect="1"/>
          </p:cNvPicPr>
          <p:nvPr/>
        </p:nvPicPr>
        <p:blipFill>
          <a:blip r:embed="rId3"/>
          <a:stretch>
            <a:fillRect/>
          </a:stretch>
        </p:blipFill>
        <p:spPr>
          <a:xfrm>
            <a:off x="670559" y="192023"/>
            <a:ext cx="7802880" cy="647395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Art and the Artist</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Patronage and Power</a:t>
            </a:r>
          </a:p>
          <a:p>
            <a:pPr marL="514350" indent="-514350">
              <a:buAutoNum type="arabicPeriod"/>
            </a:pPr>
            <a:r>
              <a:rPr lang="en-US" sz="2600" dirty="0" smtClean="0"/>
              <a:t>Commissioning art was a way to flaunt wealth</a:t>
            </a:r>
          </a:p>
          <a:p>
            <a:pPr marL="514350" indent="-514350">
              <a:buAutoNum type="arabicPeriod"/>
            </a:pPr>
            <a:r>
              <a:rPr lang="en-US" sz="2600" dirty="0" smtClean="0"/>
              <a:t>Patrons varied in their level of involvement</a:t>
            </a:r>
          </a:p>
          <a:p>
            <a:pPr marL="514350" indent="-514350">
              <a:buAutoNum type="arabicPeriod"/>
            </a:pPr>
            <a:r>
              <a:rPr lang="en-US" sz="2600" dirty="0" smtClean="0"/>
              <a:t>Pope Julius II commissioned Michelangelo</a:t>
            </a:r>
            <a:r>
              <a:rPr lang="en-US" sz="2600" dirty="0"/>
              <a:t> </a:t>
            </a:r>
            <a:r>
              <a:rPr lang="en-US" sz="2600" dirty="0" smtClean="0"/>
              <a:t>to paint the Vatican’s Sistine Chapel (1508)</a:t>
            </a:r>
          </a:p>
          <a:p>
            <a:pPr marL="514350" indent="-514350">
              <a:buAutoNum type="arabicPeriod"/>
            </a:pPr>
            <a:r>
              <a:rPr lang="en-US" sz="2600" dirty="0" smtClean="0"/>
              <a:t>Art reveals patterns of consumption</a:t>
            </a:r>
          </a:p>
          <a:p>
            <a:pPr marL="514350" indent="-514350">
              <a:buAutoNum type="arabicPeriod"/>
            </a:pPr>
            <a:endParaRPr lang="en-US" sz="2600" dirty="0"/>
          </a:p>
        </p:txBody>
      </p:sp>
    </p:spTree>
    <p:extLst>
      <p:ext uri="{BB962C8B-B14F-4D97-AF65-F5344CB8AC3E}">
        <p14:creationId xmlns:p14="http://schemas.microsoft.com/office/powerpoint/2010/main" val="4261220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ed plate showing the abduction of Helen of Troy. "/>
          <p:cNvPicPr>
            <a:picLocks noChangeAspect="1"/>
          </p:cNvPicPr>
          <p:nvPr/>
        </p:nvPicPr>
        <p:blipFill>
          <a:blip r:embed="rId3"/>
          <a:stretch>
            <a:fillRect/>
          </a:stretch>
        </p:blipFill>
        <p:spPr>
          <a:xfrm>
            <a:off x="1670304" y="192023"/>
            <a:ext cx="5803392" cy="647395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Art and the Artist</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Changing Artistic Styles</a:t>
            </a:r>
          </a:p>
          <a:p>
            <a:pPr marL="514350" indent="-514350">
              <a:buAutoNum type="arabicPeriod"/>
            </a:pPr>
            <a:r>
              <a:rPr lang="en-US" sz="2600" dirty="0" smtClean="0"/>
              <a:t>The individual portrait</a:t>
            </a:r>
          </a:p>
          <a:p>
            <a:pPr marL="514350" indent="-514350">
              <a:buAutoNum type="arabicPeriod"/>
            </a:pPr>
            <a:r>
              <a:rPr lang="en-US" sz="2600" dirty="0" smtClean="0"/>
              <a:t>Giotto (1276 – 1337)</a:t>
            </a:r>
          </a:p>
          <a:p>
            <a:pPr marL="514350" indent="-514350">
              <a:buAutoNum type="arabicPeriod"/>
            </a:pPr>
            <a:r>
              <a:rPr lang="en-US" sz="2600" dirty="0" err="1" smtClean="0"/>
              <a:t>Piero</a:t>
            </a:r>
            <a:r>
              <a:rPr lang="en-US" sz="2600" dirty="0" smtClean="0"/>
              <a:t> </a:t>
            </a:r>
            <a:r>
              <a:rPr lang="en-US" sz="2600" dirty="0" err="1" smtClean="0"/>
              <a:t>della</a:t>
            </a:r>
            <a:r>
              <a:rPr lang="en-US" sz="2600" dirty="0" smtClean="0"/>
              <a:t> Francesca (1420 – 1492) and Andrea Mantegna (1430/31 – 1506)</a:t>
            </a:r>
          </a:p>
          <a:p>
            <a:pPr marL="514350" indent="-514350">
              <a:buAutoNum type="arabicPeriod"/>
            </a:pPr>
            <a:r>
              <a:rPr lang="en-US" sz="2600" dirty="0" smtClean="0"/>
              <a:t>Donatello (1386 – 1466)</a:t>
            </a:r>
          </a:p>
          <a:p>
            <a:pPr marL="514350" indent="-514350">
              <a:buAutoNum type="arabicPeriod"/>
            </a:pPr>
            <a:r>
              <a:rPr lang="en-US" sz="2600" dirty="0" smtClean="0"/>
              <a:t>Filippo Brunelleschi (1377 – 1446)</a:t>
            </a:r>
          </a:p>
          <a:p>
            <a:pPr marL="0" indent="0">
              <a:buNone/>
            </a:pPr>
            <a:endParaRPr lang="en-US" sz="2600" dirty="0" smtClean="0"/>
          </a:p>
        </p:txBody>
      </p:sp>
    </p:spTree>
    <p:extLst>
      <p:ext uri="{BB962C8B-B14F-4D97-AF65-F5344CB8AC3E}">
        <p14:creationId xmlns:p14="http://schemas.microsoft.com/office/powerpoint/2010/main" val="2890728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statue of Michelangelo's David. "/>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Last Judgment as it is painted on the wall of the Sistine Chapel. "/>
          <p:cNvPicPr>
            <a:picLocks noChangeAspect="1"/>
          </p:cNvPicPr>
          <p:nvPr/>
        </p:nvPicPr>
        <p:blipFill>
          <a:blip r:embed="rId3"/>
          <a:stretch>
            <a:fillRect/>
          </a:stretch>
        </p:blipFill>
        <p:spPr>
          <a:xfrm>
            <a:off x="911352" y="185927"/>
            <a:ext cx="7321296" cy="648614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Art and the Artist</a:t>
            </a:r>
            <a:endParaRPr lang="en-US" dirty="0"/>
          </a:p>
        </p:txBody>
      </p:sp>
      <p:sp>
        <p:nvSpPr>
          <p:cNvPr id="3" name="Content Placeholder 2"/>
          <p:cNvSpPr>
            <a:spLocks noGrp="1"/>
          </p:cNvSpPr>
          <p:nvPr>
            <p:ph idx="1"/>
          </p:nvPr>
        </p:nvSpPr>
        <p:spPr/>
        <p:txBody>
          <a:bodyPr/>
          <a:lstStyle/>
          <a:p>
            <a:pPr marL="514350" lvl="0" indent="-514350">
              <a:buFontTx/>
              <a:buAutoNum type="alphaUcPeriod" startAt="2"/>
            </a:pPr>
            <a:r>
              <a:rPr lang="en-US" sz="2600" b="1" dirty="0">
                <a:solidFill>
                  <a:srgbClr val="000000"/>
                </a:solidFill>
              </a:rPr>
              <a:t>Changing Artistic Styles</a:t>
            </a:r>
          </a:p>
          <a:p>
            <a:pPr marL="0" indent="0">
              <a:buNone/>
            </a:pPr>
            <a:r>
              <a:rPr lang="en-US" sz="2600" dirty="0" smtClean="0"/>
              <a:t>8. </a:t>
            </a:r>
            <a:r>
              <a:rPr lang="en-US" sz="2600" dirty="0" err="1" smtClean="0"/>
              <a:t>Rogier</a:t>
            </a:r>
            <a:r>
              <a:rPr lang="en-US" sz="2600" dirty="0" smtClean="0"/>
              <a:t> van der </a:t>
            </a:r>
            <a:r>
              <a:rPr lang="en-US" sz="2600" dirty="0" err="1" smtClean="0"/>
              <a:t>Weden</a:t>
            </a:r>
            <a:r>
              <a:rPr lang="en-US" sz="2600" dirty="0" smtClean="0"/>
              <a:t> (1399/1400 – 1464) and Jan van Eyck (1366 – 1441)</a:t>
            </a:r>
          </a:p>
          <a:p>
            <a:pPr marL="0" indent="0">
              <a:buNone/>
            </a:pPr>
            <a:r>
              <a:rPr lang="en-US" sz="2600" dirty="0" smtClean="0"/>
              <a:t>9. </a:t>
            </a:r>
            <a:r>
              <a:rPr lang="en-US" sz="2600" kern="1200" dirty="0"/>
              <a:t>Albrecht </a:t>
            </a:r>
            <a:r>
              <a:rPr lang="en-US" sz="2600" kern="1200" dirty="0" err="1"/>
              <a:t>Dürer</a:t>
            </a:r>
            <a:r>
              <a:rPr lang="en-US" sz="2600" kern="1200" dirty="0"/>
              <a:t> of </a:t>
            </a:r>
            <a:r>
              <a:rPr lang="en-US" sz="2600" kern="1200" dirty="0" smtClean="0"/>
              <a:t>Nuremberg</a:t>
            </a:r>
            <a:endParaRPr lang="en-US" sz="2600" dirty="0"/>
          </a:p>
          <a:p>
            <a:pPr marL="0" indent="0">
              <a:buNone/>
            </a:pPr>
            <a:r>
              <a:rPr lang="en-US" sz="2600" kern="1200" dirty="0" smtClean="0"/>
              <a:t>10. Center of art shifted from Florence to Rome</a:t>
            </a:r>
          </a:p>
          <a:p>
            <a:pPr marL="0" indent="0">
              <a:buNone/>
            </a:pPr>
            <a:r>
              <a:rPr lang="en-US" sz="2600" kern="1200" dirty="0" smtClean="0"/>
              <a:t>11. Raphael </a:t>
            </a:r>
            <a:r>
              <a:rPr lang="en-US" sz="2600" kern="1200" dirty="0" err="1" smtClean="0"/>
              <a:t>Sanzio</a:t>
            </a:r>
            <a:r>
              <a:rPr lang="en-US" sz="2600" kern="1200" dirty="0" smtClean="0"/>
              <a:t> (1483 – 1520) </a:t>
            </a:r>
          </a:p>
          <a:p>
            <a:pPr marL="0" indent="0">
              <a:buNone/>
            </a:pPr>
            <a:r>
              <a:rPr lang="en-US" sz="2600" kern="1200" dirty="0" smtClean="0"/>
              <a:t>12. Titian (1490 – 1576), “mannerism”</a:t>
            </a:r>
          </a:p>
        </p:txBody>
      </p:sp>
    </p:spTree>
    <p:extLst>
      <p:ext uri="{BB962C8B-B14F-4D97-AF65-F5344CB8AC3E}">
        <p14:creationId xmlns:p14="http://schemas.microsoft.com/office/powerpoint/2010/main" val="4130442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oil painting of the Madonna of Chancellor Rolin. "/>
          <p:cNvPicPr>
            <a:picLocks noChangeAspect="1"/>
          </p:cNvPicPr>
          <p:nvPr/>
        </p:nvPicPr>
        <p:blipFill>
          <a:blip r:embed="rId3"/>
          <a:stretch>
            <a:fillRect/>
          </a:stretch>
        </p:blipFill>
        <p:spPr>
          <a:xfrm>
            <a:off x="1584960" y="185927"/>
            <a:ext cx="5974080" cy="648614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Art and the Artist</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Renaissance Artist</a:t>
            </a:r>
          </a:p>
          <a:p>
            <a:pPr marL="514350" indent="-514350">
              <a:buAutoNum type="arabicPeriod"/>
            </a:pPr>
            <a:r>
              <a:rPr lang="en-US" sz="2600" dirty="0" smtClean="0"/>
              <a:t>Artists “rare men of genius”</a:t>
            </a:r>
            <a:endParaRPr lang="en-US" sz="2600" dirty="0"/>
          </a:p>
          <a:p>
            <a:pPr marL="514350" indent="-514350">
              <a:buAutoNum type="arabicPeriod"/>
            </a:pPr>
            <a:r>
              <a:rPr lang="en-US" sz="2600" dirty="0" smtClean="0"/>
              <a:t>Expected to train with older artists</a:t>
            </a:r>
          </a:p>
          <a:p>
            <a:pPr marL="514350" indent="-514350">
              <a:buAutoNum type="arabicPeriod"/>
            </a:pPr>
            <a:r>
              <a:rPr lang="en-US" sz="2600" dirty="0" smtClean="0"/>
              <a:t>Beginners practiced through copying</a:t>
            </a:r>
          </a:p>
          <a:p>
            <a:pPr marL="514350" indent="-514350">
              <a:buAutoNum type="arabicPeriod"/>
            </a:pPr>
            <a:r>
              <a:rPr lang="en-US" sz="2600" dirty="0" smtClean="0"/>
              <a:t>Informal practice groups later turned into formal artistic “academies”</a:t>
            </a:r>
          </a:p>
          <a:p>
            <a:pPr marL="514350" indent="-514350">
              <a:buAutoNum type="arabicPeriod"/>
            </a:pPr>
            <a:r>
              <a:rPr lang="en-US" sz="2600" dirty="0" smtClean="0"/>
              <a:t>Gendered notion of artistic genius</a:t>
            </a:r>
          </a:p>
          <a:p>
            <a:pPr marL="514350" indent="-514350">
              <a:buAutoNum type="arabicPeriod"/>
            </a:pPr>
            <a:r>
              <a:rPr lang="en-US" sz="2600" dirty="0" smtClean="0"/>
              <a:t>Female painters restricted</a:t>
            </a:r>
          </a:p>
          <a:p>
            <a:pPr marL="514350" indent="-514350">
              <a:buAutoNum type="arabicPeriod"/>
            </a:pPr>
            <a:r>
              <a:rPr lang="en-US" sz="2600" dirty="0" smtClean="0"/>
              <a:t>Male-only artistic workshops</a:t>
            </a:r>
          </a:p>
        </p:txBody>
      </p:sp>
    </p:spTree>
    <p:extLst>
      <p:ext uri="{BB962C8B-B14F-4D97-AF65-F5344CB8AC3E}">
        <p14:creationId xmlns:p14="http://schemas.microsoft.com/office/powerpoint/2010/main" val="1055832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Villa Capra in the country. "/>
          <p:cNvPicPr>
            <a:picLocks noChangeAspect="1"/>
          </p:cNvPicPr>
          <p:nvPr/>
        </p:nvPicPr>
        <p:blipFill>
          <a:blip r:embed="rId3"/>
          <a:stretch>
            <a:fillRect/>
          </a:stretch>
        </p:blipFill>
        <p:spPr>
          <a:xfrm>
            <a:off x="304800" y="633983"/>
            <a:ext cx="8534400" cy="559003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Vitruvian Man drawing by Leonardo DaVinci. "/>
          <p:cNvPicPr>
            <a:picLocks noChangeAspect="1"/>
          </p:cNvPicPr>
          <p:nvPr/>
        </p:nvPicPr>
        <p:blipFill>
          <a:blip r:embed="rId3"/>
          <a:stretch>
            <a:fillRect/>
          </a:stretch>
        </p:blipFill>
        <p:spPr>
          <a:xfrm>
            <a:off x="2157983" y="192023"/>
            <a:ext cx="4828032" cy="647395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Wealth and Power in Renaissance Italy</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Trade and Prosperity</a:t>
            </a:r>
          </a:p>
          <a:p>
            <a:pPr marL="514350" indent="-514350">
              <a:buAutoNum type="arabicPeriod"/>
            </a:pPr>
            <a:r>
              <a:rPr lang="en-US" sz="2600" dirty="0" smtClean="0"/>
              <a:t>The Renaissance</a:t>
            </a:r>
          </a:p>
          <a:p>
            <a:pPr marL="514350" indent="-514350">
              <a:buAutoNum type="arabicPeriod"/>
            </a:pPr>
            <a:r>
              <a:rPr lang="en-US" sz="2600" dirty="0" smtClean="0"/>
              <a:t>Advances in shipbuilding</a:t>
            </a:r>
          </a:p>
          <a:p>
            <a:pPr marL="514350" indent="-514350">
              <a:buAutoNum type="arabicPeriod"/>
            </a:pPr>
            <a:r>
              <a:rPr lang="en-US" sz="2600" dirty="0" smtClean="0"/>
              <a:t>Florence, a wealthy commercial leader</a:t>
            </a:r>
          </a:p>
          <a:p>
            <a:pPr marL="514350" indent="-514350">
              <a:buAutoNum type="arabicPeriod"/>
            </a:pPr>
            <a:r>
              <a:rPr lang="en-US" sz="2600" dirty="0" smtClean="0"/>
              <a:t>Wealth allowed people in thriving Italian cities greater material pleasures, and the leisure time to appreciate and patronize the arts</a:t>
            </a:r>
          </a:p>
          <a:p>
            <a:pPr marL="514350" indent="-514350">
              <a:buAutoNum type="arabicPeriod"/>
            </a:pPr>
            <a:r>
              <a:rPr lang="en-US" sz="2600" dirty="0" smtClean="0"/>
              <a:t>Opportunity to enjoy life</a:t>
            </a:r>
          </a:p>
          <a:p>
            <a:pPr marL="514350" indent="-514350">
              <a:buAutoNum type="arabicPeriod"/>
            </a:pPr>
            <a:endParaRPr lang="en-US" sz="2600" dirty="0"/>
          </a:p>
        </p:txBody>
      </p:sp>
    </p:spTree>
    <p:extLst>
      <p:ext uri="{BB962C8B-B14F-4D97-AF65-F5344CB8AC3E}">
        <p14:creationId xmlns:p14="http://schemas.microsoft.com/office/powerpoint/2010/main" val="2342102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orful photo of a Botticelli painting depicting Spring. "/>
          <p:cNvPicPr>
            <a:picLocks noChangeAspect="1"/>
          </p:cNvPicPr>
          <p:nvPr/>
        </p:nvPicPr>
        <p:blipFill>
          <a:blip r:embed="rId3"/>
          <a:stretch>
            <a:fillRect/>
          </a:stretch>
        </p:blipFill>
        <p:spPr>
          <a:xfrm>
            <a:off x="304800" y="353567"/>
            <a:ext cx="8534400" cy="615086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orful photo of an oil painting of three young sisters playing chess. "/>
          <p:cNvPicPr>
            <a:picLocks noChangeAspect="1"/>
          </p:cNvPicPr>
          <p:nvPr/>
        </p:nvPicPr>
        <p:blipFill>
          <a:blip r:embed="rId3"/>
          <a:stretch>
            <a:fillRect/>
          </a:stretch>
        </p:blipFill>
        <p:spPr>
          <a:xfrm>
            <a:off x="826008" y="185927"/>
            <a:ext cx="7491984" cy="6486144"/>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Social Hierarchies</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Race and Slavery</a:t>
            </a:r>
          </a:p>
          <a:p>
            <a:pPr marL="514350" indent="-514350">
              <a:buAutoNum type="arabicPeriod"/>
            </a:pPr>
            <a:r>
              <a:rPr lang="en-US" sz="2600" dirty="0" smtClean="0"/>
              <a:t>“Race,” “people,” and “nation” interchangeable</a:t>
            </a:r>
          </a:p>
          <a:p>
            <a:pPr marL="514350" indent="-514350">
              <a:buAutoNum type="arabicPeriod"/>
            </a:pPr>
            <a:r>
              <a:rPr lang="en-US" sz="2600" dirty="0" smtClean="0"/>
              <a:t>Merchants seized Africans to sell into slavery</a:t>
            </a:r>
          </a:p>
          <a:p>
            <a:pPr marL="514350" indent="-514350">
              <a:buAutoNum type="arabicPeriod"/>
            </a:pPr>
            <a:r>
              <a:rPr lang="en-US" sz="2600" dirty="0" smtClean="0"/>
              <a:t>Local authorities offered no protection</a:t>
            </a:r>
          </a:p>
          <a:p>
            <a:pPr marL="514350" indent="-514350">
              <a:buAutoNum type="arabicPeriod"/>
            </a:pPr>
            <a:r>
              <a:rPr lang="en-US" sz="2600" dirty="0" smtClean="0"/>
              <a:t>Portuguese sailors brought Africans to Mediterranean markets</a:t>
            </a:r>
          </a:p>
          <a:p>
            <a:pPr marL="514350" indent="-514350">
              <a:buAutoNum type="arabicPeriod"/>
            </a:pPr>
            <a:r>
              <a:rPr lang="en-US" sz="2600" dirty="0" smtClean="0"/>
              <a:t>Black servants sought after in northern Italy and other parts of Europe</a:t>
            </a:r>
          </a:p>
          <a:p>
            <a:pPr marL="514350" indent="-514350">
              <a:buAutoNum type="arabicPeriod"/>
            </a:pPr>
            <a:r>
              <a:rPr lang="en-US" sz="2600" dirty="0" smtClean="0"/>
              <a:t>Slave trade reinforced negative preconceptions about the inferiority of black Africans</a:t>
            </a:r>
          </a:p>
          <a:p>
            <a:pPr marL="514350" indent="-514350">
              <a:buAutoNum type="arabicPeriod"/>
            </a:pPr>
            <a:endParaRPr lang="en-US" sz="2600" dirty="0" smtClean="0"/>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1841209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orful photo of a painting called the Laura de Dianti. "/>
          <p:cNvPicPr>
            <a:picLocks noChangeAspect="1"/>
          </p:cNvPicPr>
          <p:nvPr/>
        </p:nvPicPr>
        <p:blipFill>
          <a:blip r:embed="rId3"/>
          <a:stretch>
            <a:fillRect/>
          </a:stretch>
        </p:blipFill>
        <p:spPr>
          <a:xfrm>
            <a:off x="2112264" y="185927"/>
            <a:ext cx="4919472" cy="648614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Social Hierarchies</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Wealth and the Nobility</a:t>
            </a:r>
          </a:p>
          <a:p>
            <a:pPr marL="514350" indent="-514350">
              <a:buAutoNum type="arabicPeriod"/>
            </a:pPr>
            <a:r>
              <a:rPr lang="en-US" sz="2600" dirty="0" smtClean="0"/>
              <a:t>Hierarchy of wealth</a:t>
            </a:r>
          </a:p>
          <a:p>
            <a:pPr marL="514350" indent="-514350">
              <a:buAutoNum type="arabicPeriod"/>
            </a:pPr>
            <a:r>
              <a:rPr lang="en-US" sz="2600" dirty="0" smtClean="0"/>
              <a:t>Poor nobles had higher status than wealthy commoners</a:t>
            </a:r>
          </a:p>
          <a:p>
            <a:pPr marL="514350" indent="-514350">
              <a:buAutoNum type="arabicPeriod"/>
            </a:pPr>
            <a:r>
              <a:rPr lang="en-US" sz="2600" dirty="0" smtClean="0"/>
              <a:t>Nobility integrated the new social elite of wealth</a:t>
            </a:r>
          </a:p>
          <a:p>
            <a:pPr marL="514350" indent="-514350">
              <a:buAutoNum type="arabicPeriod"/>
            </a:pPr>
            <a:r>
              <a:rPr lang="en-US" sz="2600" dirty="0" smtClean="0"/>
              <a:t>Social status also linked to honor in war and occupations</a:t>
            </a:r>
          </a:p>
          <a:p>
            <a:pPr marL="514350" indent="-514350">
              <a:buAutoNum type="arabicPeriod"/>
            </a:pPr>
            <a:r>
              <a:rPr lang="en-US" sz="2600" dirty="0" smtClean="0"/>
              <a:t>Sumptuary laws</a:t>
            </a:r>
          </a:p>
          <a:p>
            <a:pPr marL="514350" indent="-514350">
              <a:buAutoNum type="arabicPeriod"/>
            </a:pPr>
            <a:endParaRPr lang="en-US" sz="2600" dirty="0" smtClean="0"/>
          </a:p>
        </p:txBody>
      </p:sp>
    </p:spTree>
    <p:extLst>
      <p:ext uri="{BB962C8B-B14F-4D97-AF65-F5344CB8AC3E}">
        <p14:creationId xmlns:p14="http://schemas.microsoft.com/office/powerpoint/2010/main" val="2321830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Social Hierarchies</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Gender Roles</a:t>
            </a:r>
          </a:p>
          <a:p>
            <a:pPr marL="514350" indent="-514350">
              <a:buAutoNum type="arabicPeriod"/>
            </a:pPr>
            <a:r>
              <a:rPr lang="en-US" sz="2600" i="1" dirty="0" err="1" smtClean="0"/>
              <a:t>Querelle</a:t>
            </a:r>
            <a:r>
              <a:rPr lang="en-US" sz="2600" i="1" dirty="0" smtClean="0"/>
              <a:t> des femmes</a:t>
            </a:r>
          </a:p>
          <a:p>
            <a:pPr marL="514350" indent="-514350">
              <a:buAutoNum type="arabicPeriod"/>
            </a:pPr>
            <a:r>
              <a:rPr lang="en-US" sz="2600" dirty="0" err="1" smtClean="0"/>
              <a:t>Mysonigist</a:t>
            </a:r>
            <a:r>
              <a:rPr lang="en-US" sz="2600" dirty="0" smtClean="0"/>
              <a:t> critiques prompted authors to defend women</a:t>
            </a:r>
          </a:p>
          <a:p>
            <a:pPr marL="514350" indent="-514350">
              <a:buAutoNum type="arabicPeriod"/>
            </a:pPr>
            <a:r>
              <a:rPr lang="en-US" sz="2600" dirty="0" smtClean="0"/>
              <a:t>Christine de </a:t>
            </a:r>
            <a:r>
              <a:rPr lang="en-US" sz="2600" dirty="0" err="1" smtClean="0"/>
              <a:t>Pizan</a:t>
            </a:r>
            <a:endParaRPr lang="en-US" sz="2600" dirty="0" smtClean="0"/>
          </a:p>
          <a:p>
            <a:pPr marL="514350" indent="-514350">
              <a:buAutoNum type="arabicPeriod"/>
            </a:pPr>
            <a:r>
              <a:rPr lang="en-US" sz="2600" dirty="0" smtClean="0"/>
              <a:t>Debate about female rulers</a:t>
            </a:r>
          </a:p>
        </p:txBody>
      </p:sp>
    </p:spTree>
    <p:extLst>
      <p:ext uri="{BB962C8B-B14F-4D97-AF65-F5344CB8AC3E}">
        <p14:creationId xmlns:p14="http://schemas.microsoft.com/office/powerpoint/2010/main" val="25614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German woodcut depicting the classical philosopher Aristotle as an old man being ridden by a young Phyllis. "/>
          <p:cNvPicPr>
            <a:picLocks noChangeAspect="1"/>
          </p:cNvPicPr>
          <p:nvPr/>
        </p:nvPicPr>
        <p:blipFill>
          <a:blip r:embed="rId3"/>
          <a:stretch>
            <a:fillRect/>
          </a:stretch>
        </p:blipFill>
        <p:spPr>
          <a:xfrm>
            <a:off x="2322576" y="185927"/>
            <a:ext cx="4498848" cy="6486144"/>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Social Hierarchies</a:t>
            </a:r>
            <a:endParaRPr lang="en-US" dirty="0"/>
          </a:p>
        </p:txBody>
      </p:sp>
      <p:sp>
        <p:nvSpPr>
          <p:cNvPr id="3" name="Content Placeholder 2"/>
          <p:cNvSpPr>
            <a:spLocks noGrp="1"/>
          </p:cNvSpPr>
          <p:nvPr>
            <p:ph idx="1"/>
          </p:nvPr>
        </p:nvSpPr>
        <p:spPr/>
        <p:txBody>
          <a:bodyPr/>
          <a:lstStyle/>
          <a:p>
            <a:pPr marL="514350" lvl="0" indent="-514350">
              <a:buFontTx/>
              <a:buAutoNum type="alphaUcPeriod" startAt="3"/>
            </a:pPr>
            <a:r>
              <a:rPr lang="en-US" sz="2600" b="1" dirty="0">
                <a:solidFill>
                  <a:srgbClr val="000000"/>
                </a:solidFill>
              </a:rPr>
              <a:t>Gender Roles</a:t>
            </a:r>
          </a:p>
          <a:p>
            <a:pPr marL="514350" indent="-514350">
              <a:buAutoNum type="arabicPeriod"/>
            </a:pPr>
            <a:r>
              <a:rPr lang="en-US" sz="2600" dirty="0"/>
              <a:t>“True” men were married heads of household</a:t>
            </a:r>
          </a:p>
          <a:p>
            <a:pPr marL="514350" indent="-514350">
              <a:buAutoNum type="arabicPeriod"/>
            </a:pPr>
            <a:r>
              <a:rPr lang="en-US" sz="2600" dirty="0"/>
              <a:t>Women were “married or to be married”</a:t>
            </a:r>
          </a:p>
          <a:p>
            <a:pPr marL="514350" indent="-514350">
              <a:buAutoNum type="arabicPeriod"/>
            </a:pPr>
            <a:r>
              <a:rPr lang="en-US" sz="2600" dirty="0"/>
              <a:t>Disorder in the gender </a:t>
            </a:r>
            <a:r>
              <a:rPr lang="en-US" sz="2600" dirty="0" smtClean="0"/>
              <a:t>hierarchy was linked with social upheaval and threatening</a:t>
            </a:r>
            <a:endParaRPr lang="en-US" sz="2600" dirty="0"/>
          </a:p>
          <a:p>
            <a:pPr marL="514350" indent="-514350">
              <a:buAutoNum type="arabicPeriod"/>
            </a:pPr>
            <a:r>
              <a:rPr lang="en-US" sz="2600" dirty="0" smtClean="0"/>
              <a:t>Gender hierarchy viewed as the most “natural” social hierarchy</a:t>
            </a:r>
            <a:endParaRPr lang="en-US" sz="2600" dirty="0"/>
          </a:p>
        </p:txBody>
      </p:sp>
    </p:spTree>
    <p:extLst>
      <p:ext uri="{BB962C8B-B14F-4D97-AF65-F5344CB8AC3E}">
        <p14:creationId xmlns:p14="http://schemas.microsoft.com/office/powerpoint/2010/main" val="690026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doublet and hose worn by a groom. "/>
          <p:cNvPicPr>
            <a:picLocks noChangeAspect="1"/>
          </p:cNvPicPr>
          <p:nvPr/>
        </p:nvPicPr>
        <p:blipFill>
          <a:blip r:embed="rId3"/>
          <a:stretch>
            <a:fillRect/>
          </a:stretch>
        </p:blipFill>
        <p:spPr>
          <a:xfrm>
            <a:off x="2036064" y="192023"/>
            <a:ext cx="5071872" cy="647395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ortrait of Emperor Charles V. "/>
          <p:cNvPicPr>
            <a:picLocks noChangeAspect="1"/>
          </p:cNvPicPr>
          <p:nvPr/>
        </p:nvPicPr>
        <p:blipFill>
          <a:blip r:embed="rId3"/>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Wealth and Power in Renaissance Italy</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Communes and Republics of Northern Italy</a:t>
            </a:r>
          </a:p>
          <a:p>
            <a:pPr marL="514350" indent="-514350">
              <a:buAutoNum type="arabicPeriod"/>
            </a:pPr>
            <a:r>
              <a:rPr lang="en-US" sz="2600" dirty="0" smtClean="0"/>
              <a:t>Communes formed by merchant guilds</a:t>
            </a:r>
          </a:p>
          <a:p>
            <a:pPr marL="514350" indent="-514350">
              <a:buAutoNum type="arabicPeriod"/>
            </a:pPr>
            <a:r>
              <a:rPr lang="en-US" sz="2600" dirty="0" smtClean="0"/>
              <a:t>Merger of northern Italian nobility and the commercial elite; powerful oligarchy</a:t>
            </a:r>
          </a:p>
          <a:p>
            <a:pPr marL="514350" indent="-514350">
              <a:buAutoNum type="arabicPeriod"/>
            </a:pPr>
            <a:r>
              <a:rPr lang="en-US" sz="2600" dirty="0" smtClean="0"/>
              <a:t>Disenfranchisement of the </a:t>
            </a:r>
            <a:r>
              <a:rPr lang="en-US" sz="2600" i="1" dirty="0" err="1" smtClean="0"/>
              <a:t>popolo</a:t>
            </a:r>
            <a:endParaRPr lang="en-US" sz="2600" i="1" dirty="0" smtClean="0"/>
          </a:p>
          <a:p>
            <a:pPr marL="514350" indent="-514350">
              <a:buAutoNum type="arabicPeriod"/>
            </a:pPr>
            <a:r>
              <a:rPr lang="en-US" sz="2600" dirty="0" smtClean="0"/>
              <a:t>Establishment of republican governments</a:t>
            </a:r>
          </a:p>
          <a:p>
            <a:pPr marL="514350" indent="-514350">
              <a:buAutoNum type="arabicPeriod"/>
            </a:pPr>
            <a:endParaRPr lang="en-US" sz="2600" dirty="0"/>
          </a:p>
          <a:p>
            <a:pPr marL="514350" indent="-514350">
              <a:buAutoNum type="arabicPeriod"/>
            </a:pPr>
            <a:endParaRPr lang="en-US" sz="2600" dirty="0" smtClean="0"/>
          </a:p>
          <a:p>
            <a:pPr marL="514350" indent="-514350">
              <a:buAutoNum type="arabicPeriod"/>
            </a:pPr>
            <a:endParaRPr lang="en-US" sz="2600" dirty="0" smtClean="0"/>
          </a:p>
          <a:p>
            <a:pPr marL="514350" indent="-514350">
              <a:buAutoNum type="arabicPeriod"/>
            </a:pPr>
            <a:endParaRPr lang="en-US" sz="2600" dirty="0" smtClean="0"/>
          </a:p>
          <a:p>
            <a:pPr marL="514350" indent="-514350">
              <a:buAutoNum type="arabicPeriod"/>
            </a:pPr>
            <a:endParaRPr lang="en-US" sz="2600" dirty="0" smtClean="0"/>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2585582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orful photo of a painting of two young men. "/>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V. Politics and the State in Western Europe</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France</a:t>
            </a:r>
          </a:p>
          <a:p>
            <a:pPr marL="514350" indent="-514350">
              <a:buAutoNum type="arabicPeriod"/>
            </a:pPr>
            <a:r>
              <a:rPr lang="en-US" sz="2600" dirty="0" smtClean="0"/>
              <a:t>Charles VIII (r. 1422 – 1461)</a:t>
            </a:r>
          </a:p>
          <a:p>
            <a:pPr marL="514350" indent="-514350">
              <a:buAutoNum type="arabicPeriod"/>
            </a:pPr>
            <a:r>
              <a:rPr lang="en-US" sz="2600" dirty="0" smtClean="0"/>
              <a:t>Expelled English, reorganized royal council, strengthened royal finances</a:t>
            </a:r>
          </a:p>
          <a:p>
            <a:pPr marL="514350" indent="-514350">
              <a:buAutoNum type="arabicPeriod"/>
            </a:pPr>
            <a:r>
              <a:rPr lang="en-US" sz="2600" dirty="0" smtClean="0"/>
              <a:t>Created the first permanent royal army</a:t>
            </a:r>
          </a:p>
          <a:p>
            <a:pPr marL="514350" indent="-514350">
              <a:buAutoNum type="arabicPeriod"/>
            </a:pPr>
            <a:r>
              <a:rPr lang="en-US" sz="2600" dirty="0" smtClean="0"/>
              <a:t>Louis XI (r. 1461 – 1483) </a:t>
            </a:r>
          </a:p>
          <a:p>
            <a:pPr marL="514350" indent="-514350">
              <a:buAutoNum type="arabicPeriod"/>
            </a:pPr>
            <a:r>
              <a:rPr lang="en-US" sz="2600" dirty="0" smtClean="0"/>
              <a:t>Marriage of Louis XII (r. 1498 – 1515) to Anne of Brittany further enlarged the state of France</a:t>
            </a:r>
          </a:p>
          <a:p>
            <a:pPr marL="514350" indent="-514350">
              <a:buAutoNum type="arabicPeriod"/>
            </a:pPr>
            <a:r>
              <a:rPr lang="en-US" sz="2600" dirty="0" smtClean="0"/>
              <a:t> The Concordat of Bologna in 1516</a:t>
            </a:r>
          </a:p>
        </p:txBody>
      </p:sp>
    </p:spTree>
    <p:extLst>
      <p:ext uri="{BB962C8B-B14F-4D97-AF65-F5344CB8AC3E}">
        <p14:creationId xmlns:p14="http://schemas.microsoft.com/office/powerpoint/2010/main" val="2700119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expansion of France from 1475 to 1500. "/>
          <p:cNvPicPr>
            <a:picLocks noChangeAspect="1"/>
          </p:cNvPicPr>
          <p:nvPr/>
        </p:nvPicPr>
        <p:blipFill>
          <a:blip r:embed="rId3"/>
          <a:stretch>
            <a:fillRect/>
          </a:stretch>
        </p:blipFill>
        <p:spPr>
          <a:xfrm>
            <a:off x="2438400" y="265176"/>
            <a:ext cx="4267200" cy="632764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Politics and the State in Western Europe</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England</a:t>
            </a:r>
          </a:p>
          <a:p>
            <a:pPr marL="514350" indent="-514350">
              <a:buAutoNum type="arabicPeriod"/>
            </a:pPr>
            <a:r>
              <a:rPr lang="en-US" sz="2600" dirty="0" smtClean="0"/>
              <a:t>Henry IV (r. 1399 – 1413)</a:t>
            </a:r>
          </a:p>
          <a:p>
            <a:pPr marL="514350" indent="-514350">
              <a:buAutoNum type="arabicPeriod"/>
            </a:pPr>
            <a:r>
              <a:rPr lang="en-US" sz="2600" dirty="0" smtClean="0"/>
              <a:t>Machiavellian methods</a:t>
            </a:r>
          </a:p>
          <a:p>
            <a:pPr marL="514350" indent="-514350">
              <a:buAutoNum type="arabicPeriod"/>
            </a:pPr>
            <a:r>
              <a:rPr lang="en-US" sz="2600" dirty="0" smtClean="0"/>
              <a:t>Foreign diplomacy</a:t>
            </a:r>
          </a:p>
          <a:p>
            <a:pPr marL="514350" indent="-514350">
              <a:buAutoNum type="arabicPeriod"/>
            </a:pPr>
            <a:r>
              <a:rPr lang="en-US" sz="2600" dirty="0" smtClean="0"/>
              <a:t>Henry VII’s royal council</a:t>
            </a:r>
          </a:p>
          <a:p>
            <a:pPr marL="514350" indent="-514350">
              <a:buAutoNum type="arabicPeriod"/>
            </a:pPr>
            <a:r>
              <a:rPr lang="en-US" sz="2600" dirty="0" smtClean="0"/>
              <a:t>The Court of Star Chamber</a:t>
            </a:r>
          </a:p>
          <a:p>
            <a:pPr marL="514350" indent="-514350">
              <a:buAutoNum type="arabicPeriod"/>
            </a:pPr>
            <a:r>
              <a:rPr lang="en-US" sz="2600" dirty="0" smtClean="0"/>
              <a:t>Henry VII died in 1509</a:t>
            </a:r>
          </a:p>
          <a:p>
            <a:pPr marL="514350" indent="-514350">
              <a:buAutoNum type="arabicPeriod"/>
            </a:pPr>
            <a:endParaRPr lang="en-US" sz="2600" dirty="0" smtClean="0"/>
          </a:p>
        </p:txBody>
      </p:sp>
    </p:spTree>
    <p:extLst>
      <p:ext uri="{BB962C8B-B14F-4D97-AF65-F5344CB8AC3E}">
        <p14:creationId xmlns:p14="http://schemas.microsoft.com/office/powerpoint/2010/main" val="2634412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Politics and the State in Western Europe</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Spain</a:t>
            </a:r>
          </a:p>
          <a:p>
            <a:pPr marL="514350" indent="-514350">
              <a:buAutoNum type="arabicPeriod"/>
            </a:pPr>
            <a:r>
              <a:rPr lang="en-US" sz="2600" dirty="0" smtClean="0"/>
              <a:t>Isabella of Castile and Ferdinand of Aragon</a:t>
            </a:r>
          </a:p>
          <a:p>
            <a:pPr marL="514350" indent="-514350">
              <a:buAutoNum type="arabicPeriod"/>
            </a:pPr>
            <a:r>
              <a:rPr lang="en-US" sz="2600" dirty="0" smtClean="0"/>
              <a:t>Entry into Granada; the end of the </a:t>
            </a:r>
            <a:r>
              <a:rPr lang="en-US" sz="2600" dirty="0" err="1" smtClean="0"/>
              <a:t>reconquista</a:t>
            </a:r>
            <a:endParaRPr lang="en-US" sz="2600" dirty="0" smtClean="0"/>
          </a:p>
          <a:p>
            <a:pPr marL="514350" indent="-514350">
              <a:buAutoNum type="arabicPeriod"/>
            </a:pPr>
            <a:r>
              <a:rPr lang="en-US" sz="2600" dirty="0" smtClean="0"/>
              <a:t>Resentment of Jewish influence and wealth</a:t>
            </a:r>
          </a:p>
          <a:p>
            <a:pPr marL="514350" indent="-514350">
              <a:buAutoNum type="arabicPeriod"/>
            </a:pPr>
            <a:r>
              <a:rPr lang="en-US" sz="2600" dirty="0" smtClean="0"/>
              <a:t>Anti-Semitic </a:t>
            </a:r>
            <a:r>
              <a:rPr lang="en-US" sz="2600" dirty="0" err="1" smtClean="0"/>
              <a:t>progroms</a:t>
            </a:r>
            <a:endParaRPr lang="en-US" sz="2600" dirty="0" smtClean="0"/>
          </a:p>
          <a:p>
            <a:pPr marL="514350" indent="-514350">
              <a:buAutoNum type="arabicPeriod"/>
            </a:pPr>
            <a:r>
              <a:rPr lang="en-US" sz="2600" dirty="0" err="1" smtClean="0"/>
              <a:t>Conversos</a:t>
            </a:r>
            <a:r>
              <a:rPr lang="en-US" sz="2600" dirty="0"/>
              <a:t>, or New </a:t>
            </a:r>
            <a:r>
              <a:rPr lang="en-US" sz="2600" dirty="0" smtClean="0"/>
              <a:t>Christians</a:t>
            </a:r>
          </a:p>
          <a:p>
            <a:pPr marL="514350" indent="-514350">
              <a:buAutoNum type="arabicPeriod"/>
            </a:pPr>
            <a:r>
              <a:rPr lang="en-US" sz="2600" dirty="0" smtClean="0"/>
              <a:t>Inquisition </a:t>
            </a:r>
            <a:r>
              <a:rPr lang="en-US" sz="2600" dirty="0"/>
              <a:t>established in </a:t>
            </a:r>
            <a:r>
              <a:rPr lang="en-US" sz="2600" dirty="0" smtClean="0"/>
              <a:t>1478</a:t>
            </a:r>
            <a:endParaRPr lang="en-US" sz="2600" dirty="0"/>
          </a:p>
        </p:txBody>
      </p:sp>
    </p:spTree>
    <p:extLst>
      <p:ext uri="{BB962C8B-B14F-4D97-AF65-F5344CB8AC3E}">
        <p14:creationId xmlns:p14="http://schemas.microsoft.com/office/powerpoint/2010/main" val="212194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Politics and the State in Western Europe</a:t>
            </a:r>
            <a:endParaRPr lang="en-US" dirty="0"/>
          </a:p>
        </p:txBody>
      </p:sp>
      <p:sp>
        <p:nvSpPr>
          <p:cNvPr id="3" name="Content Placeholder 2"/>
          <p:cNvSpPr>
            <a:spLocks noGrp="1"/>
          </p:cNvSpPr>
          <p:nvPr>
            <p:ph idx="1"/>
          </p:nvPr>
        </p:nvSpPr>
        <p:spPr>
          <a:xfrm>
            <a:off x="685800" y="1968500"/>
            <a:ext cx="7772400" cy="4660900"/>
          </a:xfrm>
        </p:spPr>
        <p:txBody>
          <a:bodyPr/>
          <a:lstStyle/>
          <a:p>
            <a:pPr marL="514350" lvl="0" indent="-514350">
              <a:buFontTx/>
              <a:buAutoNum type="alphaUcPeriod" startAt="3"/>
            </a:pPr>
            <a:r>
              <a:rPr lang="en-US" sz="2600" b="1" dirty="0">
                <a:solidFill>
                  <a:srgbClr val="000000"/>
                </a:solidFill>
              </a:rPr>
              <a:t>Spain</a:t>
            </a:r>
          </a:p>
          <a:p>
            <a:pPr marL="0" indent="0">
              <a:buNone/>
            </a:pPr>
            <a:r>
              <a:rPr lang="en-US" sz="2600" dirty="0" smtClean="0"/>
              <a:t>7. Officials claimed that Jews could never be true Christians</a:t>
            </a:r>
            <a:endParaRPr lang="en-US" sz="2600" dirty="0"/>
          </a:p>
          <a:p>
            <a:pPr marL="0" indent="0">
              <a:buNone/>
            </a:pPr>
            <a:r>
              <a:rPr lang="en-US" sz="2600" dirty="0" smtClean="0"/>
              <a:t>8. “Purity of blood” laws</a:t>
            </a:r>
            <a:endParaRPr lang="en-US" sz="2600" dirty="0"/>
          </a:p>
          <a:p>
            <a:pPr marL="0" indent="0">
              <a:buNone/>
            </a:pPr>
            <a:r>
              <a:rPr lang="en-US" sz="2600" dirty="0" smtClean="0"/>
              <a:t>9. All practicing Jews expelled from Spain (1492)</a:t>
            </a:r>
          </a:p>
          <a:p>
            <a:pPr marL="0" indent="0">
              <a:buNone/>
            </a:pPr>
            <a:r>
              <a:rPr lang="en-US" sz="2600" dirty="0" smtClean="0"/>
              <a:t>10. Muslims in Granada were forcibly baptized and investigated by the Inquisition</a:t>
            </a:r>
          </a:p>
          <a:p>
            <a:pPr marL="0" indent="0">
              <a:buNone/>
            </a:pPr>
            <a:r>
              <a:rPr lang="en-US" sz="2600" dirty="0" smtClean="0"/>
              <a:t>11. Absolute </a:t>
            </a:r>
            <a:r>
              <a:rPr lang="en-US" sz="2600" dirty="0"/>
              <a:t>religious orthodoxy and purity of </a:t>
            </a:r>
            <a:r>
              <a:rPr lang="en-US" sz="2600" dirty="0" smtClean="0"/>
              <a:t>blood</a:t>
            </a:r>
          </a:p>
          <a:p>
            <a:pPr marL="0" indent="0">
              <a:buNone/>
            </a:pPr>
            <a:r>
              <a:rPr lang="en-US" sz="2600" dirty="0" smtClean="0"/>
              <a:t>12. Portugal joined to the Spanish crown in 1580</a:t>
            </a:r>
            <a:endParaRPr lang="en-US" sz="2600" dirty="0"/>
          </a:p>
          <a:p>
            <a:pPr marL="514350" indent="-514350">
              <a:buAutoNum type="arabicPeriod" startAt="6"/>
            </a:pPr>
            <a:endParaRPr lang="en-US" sz="2600" dirty="0" smtClean="0"/>
          </a:p>
        </p:txBody>
      </p:sp>
    </p:spTree>
    <p:extLst>
      <p:ext uri="{BB962C8B-B14F-4D97-AF65-F5344CB8AC3E}">
        <p14:creationId xmlns:p14="http://schemas.microsoft.com/office/powerpoint/2010/main" val="38384468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fication of Spain and the expulsion of the Jews in the fifteenth century. &#10;The map shows the route of Jews expelled from Spain across the Mediterranean Sea to Hungary, the Ottoman Empire, Italy, and spots along the coast of northern Africa. Jews expelled from Portugal went to Morocco and the Holy Roman Empire. "/>
          <p:cNvPicPr>
            <a:picLocks noChangeAspect="1"/>
          </p:cNvPicPr>
          <p:nvPr/>
        </p:nvPicPr>
        <p:blipFill>
          <a:blip r:embed="rId3"/>
          <a:stretch>
            <a:fillRect/>
          </a:stretch>
        </p:blipFill>
        <p:spPr>
          <a:xfrm>
            <a:off x="304800" y="198120"/>
            <a:ext cx="8534400" cy="646176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wo gold coins. "/>
          <p:cNvPicPr>
            <a:picLocks noChangeAspect="1"/>
          </p:cNvPicPr>
          <p:nvPr/>
        </p:nvPicPr>
        <p:blipFill>
          <a:blip r:embed="rId3"/>
          <a:stretch>
            <a:fillRect/>
          </a:stretch>
        </p:blipFill>
        <p:spPr>
          <a:xfrm>
            <a:off x="2231135" y="192023"/>
            <a:ext cx="4681728" cy="647395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Wealth and Power in Renaissance Italy</a:t>
            </a:r>
            <a:endParaRPr lang="en-US" dirty="0"/>
          </a:p>
        </p:txBody>
      </p:sp>
      <p:sp>
        <p:nvSpPr>
          <p:cNvPr id="3" name="Content Placeholder 2"/>
          <p:cNvSpPr>
            <a:spLocks noGrp="1"/>
          </p:cNvSpPr>
          <p:nvPr>
            <p:ph idx="1"/>
          </p:nvPr>
        </p:nvSpPr>
        <p:spPr>
          <a:xfrm>
            <a:off x="685800" y="1981200"/>
            <a:ext cx="7988300" cy="4114800"/>
          </a:xfrm>
        </p:spPr>
        <p:txBody>
          <a:bodyPr/>
          <a:lstStyle/>
          <a:p>
            <a:pPr marL="514350" lvl="0" indent="-514350">
              <a:buFontTx/>
              <a:buAutoNum type="alphaUcPeriod" startAt="2"/>
            </a:pPr>
            <a:r>
              <a:rPr lang="en-US" sz="2600" b="1" dirty="0">
                <a:solidFill>
                  <a:srgbClr val="000000"/>
                </a:solidFill>
              </a:rPr>
              <a:t>Communes and Republics of Northern Italy</a:t>
            </a:r>
          </a:p>
          <a:p>
            <a:pPr marL="0" indent="0">
              <a:buNone/>
            </a:pPr>
            <a:r>
              <a:rPr lang="en-US" sz="2600" dirty="0" smtClean="0"/>
              <a:t>5. </a:t>
            </a:r>
            <a:r>
              <a:rPr lang="en-US" sz="2600" i="1" dirty="0" smtClean="0"/>
              <a:t>Condottieri </a:t>
            </a:r>
            <a:r>
              <a:rPr lang="en-US" sz="2600" dirty="0" smtClean="0"/>
              <a:t>reestablished the merchant oligarchies</a:t>
            </a:r>
          </a:p>
          <a:p>
            <a:pPr marL="0" indent="0">
              <a:buNone/>
            </a:pPr>
            <a:r>
              <a:rPr lang="en-US" sz="2600" dirty="0" smtClean="0"/>
              <a:t>6. Cities in Italy became </a:t>
            </a:r>
            <a:r>
              <a:rPr lang="en-US" sz="2600" i="1" dirty="0" smtClean="0"/>
              <a:t>signori</a:t>
            </a:r>
            <a:endParaRPr lang="en-US" sz="2600" dirty="0" smtClean="0"/>
          </a:p>
          <a:p>
            <a:pPr marL="0" indent="0">
              <a:buNone/>
            </a:pPr>
            <a:r>
              <a:rPr lang="en-US" sz="2600" dirty="0" smtClean="0"/>
              <a:t>7. Façade of communal government</a:t>
            </a:r>
          </a:p>
          <a:p>
            <a:pPr marL="0" indent="0">
              <a:buNone/>
            </a:pPr>
            <a:r>
              <a:rPr lang="en-US" sz="2600" dirty="0" smtClean="0"/>
              <a:t>8. Displays of wealth later copied by rules of nation-states</a:t>
            </a:r>
            <a:endParaRPr lang="en-US" sz="2600" dirty="0"/>
          </a:p>
        </p:txBody>
      </p:sp>
    </p:spTree>
    <p:extLst>
      <p:ext uri="{BB962C8B-B14F-4D97-AF65-F5344CB8AC3E}">
        <p14:creationId xmlns:p14="http://schemas.microsoft.com/office/powerpoint/2010/main" val="2865659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illustration of a bank scene. "/>
          <p:cNvPicPr>
            <a:picLocks noChangeAspect="1"/>
          </p:cNvPicPr>
          <p:nvPr/>
        </p:nvPicPr>
        <p:blipFill>
          <a:blip r:embed="rId3"/>
          <a:stretch>
            <a:fillRect/>
          </a:stretch>
        </p:blipFill>
        <p:spPr>
          <a:xfrm>
            <a:off x="1444751" y="185927"/>
            <a:ext cx="6254496" cy="648614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gold coins of Florence. "/>
          <p:cNvPicPr>
            <a:picLocks noChangeAspect="1"/>
          </p:cNvPicPr>
          <p:nvPr/>
        </p:nvPicPr>
        <p:blipFill>
          <a:blip r:embed="rId3"/>
          <a:stretch>
            <a:fillRect/>
          </a:stretch>
        </p:blipFill>
        <p:spPr>
          <a:xfrm>
            <a:off x="475488" y="192023"/>
            <a:ext cx="8193024" cy="647395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Wealth and Power in Renaissance Italy</a:t>
            </a:r>
            <a:endParaRPr lang="en-US" dirty="0"/>
          </a:p>
        </p:txBody>
      </p:sp>
      <p:sp>
        <p:nvSpPr>
          <p:cNvPr id="3" name="Content Placeholder 2"/>
          <p:cNvSpPr>
            <a:spLocks noGrp="1"/>
          </p:cNvSpPr>
          <p:nvPr>
            <p:ph idx="1"/>
          </p:nvPr>
        </p:nvSpPr>
        <p:spPr>
          <a:xfrm>
            <a:off x="685800" y="1981200"/>
            <a:ext cx="8013700" cy="4114800"/>
          </a:xfrm>
        </p:spPr>
        <p:txBody>
          <a:bodyPr/>
          <a:lstStyle/>
          <a:p>
            <a:pPr marL="514350" indent="-514350">
              <a:buAutoNum type="alphaUcPeriod" startAt="3"/>
            </a:pPr>
            <a:r>
              <a:rPr lang="en-US" sz="2600" b="1" dirty="0" smtClean="0"/>
              <a:t>City-States and the Balance of Power</a:t>
            </a:r>
          </a:p>
          <a:p>
            <a:pPr marL="514350" indent="-514350">
              <a:buAutoNum type="arabicPeriod"/>
            </a:pPr>
            <a:r>
              <a:rPr lang="en-US" sz="2600" dirty="0" smtClean="0"/>
              <a:t>Individual city-states</a:t>
            </a:r>
          </a:p>
          <a:p>
            <a:pPr marL="514350" indent="-514350">
              <a:buAutoNum type="arabicPeriod"/>
            </a:pPr>
            <a:r>
              <a:rPr lang="en-US" sz="2600" dirty="0" smtClean="0"/>
              <a:t>Balance of power between Italian states</a:t>
            </a:r>
          </a:p>
          <a:p>
            <a:pPr marL="514350" indent="-514350">
              <a:buAutoNum type="arabicPeriod"/>
            </a:pPr>
            <a:r>
              <a:rPr lang="en-US" sz="2600" dirty="0" smtClean="0"/>
              <a:t>King Charles VIII invaded Italy in 1494</a:t>
            </a:r>
          </a:p>
          <a:p>
            <a:pPr marL="514350" indent="-514350">
              <a:buAutoNum type="arabicPeriod"/>
            </a:pPr>
            <a:r>
              <a:rPr lang="en-US" sz="2600" dirty="0" smtClean="0"/>
              <a:t>The Habsburg-Valois wars</a:t>
            </a:r>
          </a:p>
          <a:p>
            <a:pPr marL="514350" indent="-514350">
              <a:buAutoNum type="arabicPeriod"/>
            </a:pPr>
            <a:r>
              <a:rPr lang="en-US" sz="2600" dirty="0" smtClean="0"/>
              <a:t>Continual warfare in Italy</a:t>
            </a:r>
          </a:p>
          <a:p>
            <a:pPr marL="514350" indent="-514350">
              <a:buAutoNum type="arabicPeriod"/>
            </a:pPr>
            <a:endParaRPr lang="en-US" sz="2600" dirty="0" smtClean="0"/>
          </a:p>
          <a:p>
            <a:pPr marL="514350" indent="-514350">
              <a:buAutoNum type="arabicPeriod"/>
            </a:pPr>
            <a:endParaRPr lang="en-US" sz="2600" dirty="0" smtClean="0"/>
          </a:p>
          <a:p>
            <a:pPr marL="514350" indent="-514350">
              <a:buAutoNum type="arabicPeriod"/>
            </a:pPr>
            <a:endParaRPr lang="en-US" sz="2600" dirty="0" smtClean="0"/>
          </a:p>
          <a:p>
            <a:pPr marL="514350" indent="-514350">
              <a:buAutoNum type="arabicPeriod"/>
            </a:pPr>
            <a:endParaRPr lang="en-US" sz="2600" dirty="0" smtClean="0"/>
          </a:p>
          <a:p>
            <a:pPr marL="514350" indent="-514350">
              <a:buAutoNum type="arabicPeriod"/>
            </a:pPr>
            <a:endParaRPr lang="en-US" sz="2600" dirty="0" smtClean="0"/>
          </a:p>
          <a:p>
            <a:pPr marL="514350" indent="-514350">
              <a:buAutoNum type="arabicPeriod"/>
            </a:pPr>
            <a:endParaRPr lang="en-US" sz="2600" dirty="0" smtClean="0"/>
          </a:p>
        </p:txBody>
      </p:sp>
    </p:spTree>
    <p:extLst>
      <p:ext uri="{BB962C8B-B14F-4D97-AF65-F5344CB8AC3E}">
        <p14:creationId xmlns:p14="http://schemas.microsoft.com/office/powerpoint/2010/main" val="3882279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Italian city-states in 1494. A red arrow shows the invasion of Charles VII of France into the Italian peninsula, ending in the Kingdom of Naples. "/>
          <p:cNvPicPr>
            <a:picLocks noChangeAspect="1"/>
          </p:cNvPicPr>
          <p:nvPr/>
        </p:nvPicPr>
        <p:blipFill>
          <a:blip r:embed="rId3"/>
          <a:stretch>
            <a:fillRect/>
          </a:stretch>
        </p:blipFill>
        <p:spPr>
          <a:xfrm>
            <a:off x="1758695" y="265176"/>
            <a:ext cx="5626608" cy="632764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DFBF"/>
    </a:lt1>
    <a:dk2>
      <a:srgbClr val="000000"/>
    </a:dk2>
    <a:lt2>
      <a:srgbClr val="808080"/>
    </a:lt2>
    <a:accent1>
      <a:srgbClr val="00CC99"/>
    </a:accent1>
    <a:accent2>
      <a:srgbClr val="3333CC"/>
    </a:accent2>
    <a:accent3>
      <a:srgbClr val="FFECDC"/>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745</TotalTime>
  <Words>5422</Words>
  <Application>Microsoft Office PowerPoint</Application>
  <PresentationFormat>On-screen Show (4:3)</PresentationFormat>
  <Paragraphs>387</Paragraphs>
  <Slides>47</Slides>
  <Notes>47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ＭＳ Ｐゴシック</vt:lpstr>
      <vt:lpstr>Arial</vt:lpstr>
      <vt:lpstr>Verdana</vt:lpstr>
      <vt:lpstr>Blank Presentation</vt:lpstr>
      <vt:lpstr>A History of Western Society Twelfth Edition</vt:lpstr>
      <vt:lpstr>PowerPoint Presentation</vt:lpstr>
      <vt:lpstr>I. Wealth and Power in Renaissance Italy</vt:lpstr>
      <vt:lpstr>I. Wealth and Power in Renaissance Italy</vt:lpstr>
      <vt:lpstr>I. Wealth and Power in Renaissance Italy</vt:lpstr>
      <vt:lpstr>PowerPoint Presentation</vt:lpstr>
      <vt:lpstr>PowerPoint Presentation</vt:lpstr>
      <vt:lpstr>I. Wealth and Power in Renaissance Italy</vt:lpstr>
      <vt:lpstr>PowerPoint Presentation</vt:lpstr>
      <vt:lpstr>II. Intellectual Change</vt:lpstr>
      <vt:lpstr>II. Intellectual Change</vt:lpstr>
      <vt:lpstr>II. Intellectual Change</vt:lpstr>
      <vt:lpstr>PowerPoint Presentation</vt:lpstr>
      <vt:lpstr>PowerPoint Presentation</vt:lpstr>
      <vt:lpstr>II. Intellectual Change</vt:lpstr>
      <vt:lpstr>II. Intellectual Change</vt:lpstr>
      <vt:lpstr>II. Intellectual Change</vt:lpstr>
      <vt:lpstr>PowerPoint Presentation</vt:lpstr>
      <vt:lpstr>PowerPoint Presentation</vt:lpstr>
      <vt:lpstr>III. Art and the Artist</vt:lpstr>
      <vt:lpstr>PowerPoint Presentation</vt:lpstr>
      <vt:lpstr>III. Art and the Artist</vt:lpstr>
      <vt:lpstr>PowerPoint Presentation</vt:lpstr>
      <vt:lpstr>PowerPoint Presentation</vt:lpstr>
      <vt:lpstr>III. Art and the Artist</vt:lpstr>
      <vt:lpstr>PowerPoint Presentation</vt:lpstr>
      <vt:lpstr>III. Art and the Artist</vt:lpstr>
      <vt:lpstr>PowerPoint Presentation</vt:lpstr>
      <vt:lpstr>PowerPoint Presentation</vt:lpstr>
      <vt:lpstr>PowerPoint Presentation</vt:lpstr>
      <vt:lpstr>PowerPoint Presentation</vt:lpstr>
      <vt:lpstr>IV. Social Hierarchies</vt:lpstr>
      <vt:lpstr>PowerPoint Presentation</vt:lpstr>
      <vt:lpstr>IV. Social Hierarchies</vt:lpstr>
      <vt:lpstr>IV. Social Hierarchies</vt:lpstr>
      <vt:lpstr>PowerPoint Presentation</vt:lpstr>
      <vt:lpstr>IV. Social Hierarchies</vt:lpstr>
      <vt:lpstr>PowerPoint Presentation</vt:lpstr>
      <vt:lpstr>PowerPoint Presentation</vt:lpstr>
      <vt:lpstr>PowerPoint Presentation</vt:lpstr>
      <vt:lpstr>V. Politics and the State in Western Europe</vt:lpstr>
      <vt:lpstr>PowerPoint Presentation</vt:lpstr>
      <vt:lpstr>V. Politics and the State in Western Europe</vt:lpstr>
      <vt:lpstr>V. Politics and the State in Western Europe</vt:lpstr>
      <vt:lpstr>V. Politics and the State in Western Europe</vt:lpstr>
      <vt:lpstr>PowerPoint Presentation</vt:lpstr>
      <vt:lpstr>PowerPoint Presentation</vt:lpstr>
    </vt:vector>
  </TitlesOfParts>
  <Manager>Sumanas Inc.</Manager>
  <Company>© Bedford/St. Martin's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Western Society</dc:title>
  <dc:subject/>
  <dc:creator>McKay et al.</dc:creator>
  <cp:keywords/>
  <dc:description/>
  <cp:lastModifiedBy>Fletcher, Tess</cp:lastModifiedBy>
  <cp:revision>131</cp:revision>
  <dcterms:created xsi:type="dcterms:W3CDTF">2016-07-12T18:04:54Z</dcterms:created>
  <dcterms:modified xsi:type="dcterms:W3CDTF">2016-08-25T20:43:05Z</dcterms:modified>
  <cp:category/>
</cp:coreProperties>
</file>