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6"/>
  </p:notesMasterIdLst>
  <p:sldIdLst>
    <p:sldId id="259" r:id="rId2"/>
    <p:sldId id="260" r:id="rId3"/>
    <p:sldId id="287" r:id="rId4"/>
    <p:sldId id="288" r:id="rId5"/>
    <p:sldId id="261" r:id="rId6"/>
    <p:sldId id="289" r:id="rId7"/>
    <p:sldId id="290" r:id="rId8"/>
    <p:sldId id="291" r:id="rId9"/>
    <p:sldId id="292" r:id="rId10"/>
    <p:sldId id="293" r:id="rId11"/>
    <p:sldId id="274" r:id="rId12"/>
    <p:sldId id="297" r:id="rId13"/>
    <p:sldId id="262" r:id="rId14"/>
    <p:sldId id="263" r:id="rId15"/>
    <p:sldId id="264" r:id="rId16"/>
    <p:sldId id="299" r:id="rId17"/>
    <p:sldId id="300" r:id="rId18"/>
    <p:sldId id="265" r:id="rId19"/>
    <p:sldId id="301" r:id="rId20"/>
    <p:sldId id="266" r:id="rId21"/>
    <p:sldId id="302" r:id="rId22"/>
    <p:sldId id="267" r:id="rId23"/>
    <p:sldId id="305" r:id="rId24"/>
    <p:sldId id="275" r:id="rId25"/>
    <p:sldId id="283" r:id="rId26"/>
    <p:sldId id="284" r:id="rId27"/>
    <p:sldId id="285" r:id="rId28"/>
    <p:sldId id="286" r:id="rId29"/>
    <p:sldId id="307" r:id="rId30"/>
    <p:sldId id="309" r:id="rId31"/>
    <p:sldId id="268" r:id="rId32"/>
    <p:sldId id="310" r:id="rId33"/>
    <p:sldId id="312" r:id="rId34"/>
    <p:sldId id="313" r:id="rId35"/>
    <p:sldId id="314" r:id="rId36"/>
    <p:sldId id="281" r:id="rId37"/>
    <p:sldId id="315" r:id="rId38"/>
    <p:sldId id="316" r:id="rId39"/>
    <p:sldId id="282" r:id="rId40"/>
    <p:sldId id="269" r:id="rId41"/>
    <p:sldId id="318" r:id="rId42"/>
    <p:sldId id="270" r:id="rId43"/>
    <p:sldId id="320" r:id="rId44"/>
    <p:sldId id="280" r:id="rId45"/>
    <p:sldId id="322" r:id="rId46"/>
    <p:sldId id="324" r:id="rId47"/>
    <p:sldId id="271" r:id="rId48"/>
    <p:sldId id="326" r:id="rId49"/>
    <p:sldId id="272" r:id="rId50"/>
    <p:sldId id="328" r:id="rId51"/>
    <p:sldId id="329" r:id="rId52"/>
    <p:sldId id="332" r:id="rId53"/>
    <p:sldId id="273" r:id="rId54"/>
    <p:sldId id="333" r:id="rId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2787"/>
    <p:restoredTop sz="55869" autoAdjust="0"/>
  </p:normalViewPr>
  <p:slideViewPr>
    <p:cSldViewPr snapToGrid="0">
      <p:cViewPr varScale="1">
        <p:scale>
          <a:sx n="39" d="100"/>
          <a:sy n="39" d="100"/>
        </p:scale>
        <p:origin x="140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912"/>
    </p:cViewPr>
  </p:notesTextViewPr>
  <p:sorterViewPr>
    <p:cViewPr>
      <p:scale>
        <a:sx n="66" d="100"/>
        <a:sy n="66" d="100"/>
      </p:scale>
      <p:origin x="0" y="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10335941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459883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Black Death</a:t>
            </a:r>
          </a:p>
          <a:p>
            <a:endParaRPr lang="en-US" dirty="0" smtClean="0"/>
          </a:p>
          <a:p>
            <a:r>
              <a:rPr lang="en-US" sz="1000" b="1" dirty="0" smtClean="0">
                <a:latin typeface="Arial" panose="020B0604020202020204" pitchFamily="34" charset="0"/>
                <a:cs typeface="Arial" panose="020B0604020202020204" pitchFamily="34" charset="0"/>
              </a:rPr>
              <a:t>B. Spread of the Disease</a:t>
            </a:r>
          </a:p>
          <a:p>
            <a:r>
              <a:rPr lang="en-US" sz="1200" kern="1200" dirty="0" smtClean="0">
                <a:solidFill>
                  <a:schemeClr val="tx1"/>
                </a:solidFill>
                <a:effectLst/>
                <a:latin typeface="Verdana" pitchFamily="-108" charset="0"/>
                <a:ea typeface="+mn-ea"/>
                <a:cs typeface="+mn-cs"/>
              </a:rPr>
              <a:t>1. Plague symptoms were first described in 1331 in southwestern China; plague-infested rats accompanied Mongol armies and merchant caravans across central Asia in the 1330s and then boarded ships that carried the disease to the ports of the Black Sea by the 1340s. </a:t>
            </a:r>
          </a:p>
          <a:p>
            <a:r>
              <a:rPr lang="en-US" sz="1000" b="0" dirty="0" smtClean="0">
                <a:latin typeface="Arial" panose="020B0604020202020204" pitchFamily="34" charset="0"/>
                <a:cs typeface="Arial" panose="020B0604020202020204" pitchFamily="34" charset="0"/>
              </a:rPr>
              <a:t>2. </a:t>
            </a:r>
            <a:r>
              <a:rPr lang="en-US" sz="1000" kern="1200" dirty="0" smtClean="0">
                <a:solidFill>
                  <a:schemeClr val="tx1"/>
                </a:solidFill>
                <a:effectLst/>
                <a:latin typeface="Verdana" pitchFamily="-108" charset="0"/>
                <a:ea typeface="+mn-ea"/>
                <a:cs typeface="+mn-cs"/>
              </a:rPr>
              <a:t>Medieval urban conditions proved ideal for the spread of disease.</a:t>
            </a:r>
          </a:p>
          <a:p>
            <a:r>
              <a:rPr lang="en-US" sz="1000" kern="1200" dirty="0" smtClean="0">
                <a:solidFill>
                  <a:schemeClr val="tx1"/>
                </a:solidFill>
                <a:effectLst/>
                <a:latin typeface="Verdana" pitchFamily="-108" charset="0"/>
                <a:ea typeface="+mn-ea"/>
                <a:cs typeface="+mn-cs"/>
              </a:rPr>
              <a:t>3. Mortality rates can be only educated guesses because population figures do not exist for most countries and cities in the pre-plague period, but the most widely accepted estimate is that one-third of the population of western Europe and the Mediterranean died in the first wave of infection.</a:t>
            </a:r>
          </a:p>
          <a:p>
            <a:r>
              <a:rPr lang="en-US" sz="1000" kern="1200" dirty="0" smtClean="0">
                <a:solidFill>
                  <a:schemeClr val="tx1"/>
                </a:solidFill>
                <a:effectLst/>
                <a:latin typeface="Verdana" pitchFamily="-108" charset="0"/>
                <a:ea typeface="+mn-ea"/>
                <a:cs typeface="+mn-cs"/>
              </a:rPr>
              <a:t>4. Across Europe the Black Death recurred intermittently in the following centuries, though never with the same virulence because Europeans had built up some resistance. Improved standards of hygiene and quarantine measures also lessened the plague’s toll, but the plague continued to appear in Europe until 1721. </a:t>
            </a:r>
          </a:p>
          <a:p>
            <a:r>
              <a:rPr lang="en-US" sz="1000" kern="1200" dirty="0" smtClean="0">
                <a:solidFill>
                  <a:schemeClr val="tx1"/>
                </a:solidFill>
                <a:effectLst/>
                <a:latin typeface="Verdana" pitchFamily="-108" charset="0"/>
                <a:ea typeface="+mn-ea"/>
                <a:cs typeface="+mn-cs"/>
              </a:rPr>
              <a:t>5. In 1947 the American microbiologist Selman Waksman discovered an effective treatment, streptomycin. </a:t>
            </a:r>
          </a:p>
          <a:p>
            <a:endParaRPr lang="en-US" sz="1000" kern="1200" dirty="0" smtClean="0">
              <a:solidFill>
                <a:schemeClr val="tx1"/>
              </a:solidFill>
              <a:effectLst/>
              <a:latin typeface="Verdana" pitchFamily="-108" charset="0"/>
              <a:ea typeface="+mn-ea"/>
              <a:cs typeface="+mn-cs"/>
            </a:endParaRPr>
          </a:p>
          <a:p>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343161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3152467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Black Death</a:t>
            </a:r>
          </a:p>
          <a:p>
            <a:endParaRPr lang="en-US" dirty="0" smtClean="0"/>
          </a:p>
          <a:p>
            <a:r>
              <a:rPr lang="en-US" sz="1000" b="1" dirty="0" smtClean="0">
                <a:latin typeface="Arial" panose="020B0604020202020204" pitchFamily="34" charset="0"/>
                <a:cs typeface="Arial" panose="020B0604020202020204" pitchFamily="34" charset="0"/>
              </a:rPr>
              <a:t>C. Care of the Sick</a:t>
            </a:r>
          </a:p>
          <a:p>
            <a:r>
              <a:rPr lang="en-US" sz="1200" kern="1200" dirty="0" smtClean="0">
                <a:solidFill>
                  <a:schemeClr val="tx1"/>
                </a:solidFill>
                <a:effectLst/>
                <a:latin typeface="Verdana" pitchFamily="-108" charset="0"/>
                <a:ea typeface="+mn-ea"/>
                <a:cs typeface="+mn-cs"/>
              </a:rPr>
              <a:t>1. Fourteenth-century medical literature indicates that physicians tried many different things to prevent and treat the plague. They observed that crowded cities had high death rates, especially when the weather was warm and moist, but they thought in terms of “poisons” in the air or “corrupted air” that caused fluids in the body to become unbalanced.</a:t>
            </a:r>
          </a:p>
          <a:p>
            <a:r>
              <a:rPr lang="en-US" sz="1200" kern="1200" dirty="0" smtClean="0">
                <a:solidFill>
                  <a:schemeClr val="tx1"/>
                </a:solidFill>
                <a:effectLst/>
                <a:latin typeface="Verdana" pitchFamily="-108" charset="0"/>
                <a:ea typeface="+mn-ea"/>
                <a:cs typeface="+mn-cs"/>
              </a:rPr>
              <a:t>2. Treatment focused on ridding the air and body of these poisons and rebalancing bodily fluids. People tried anything they thought might help: ringing church bells, firing cannons, taking medicines made from oozing plants, and creating cryptograms.</a:t>
            </a:r>
          </a:p>
          <a:p>
            <a:r>
              <a:rPr lang="en-US" sz="1000" b="0" dirty="0" smtClean="0">
                <a:latin typeface="Arial" panose="020B0604020202020204" pitchFamily="34" charset="0"/>
                <a:cs typeface="Arial" panose="020B0604020202020204" pitchFamily="34" charset="0"/>
              </a:rPr>
              <a:t>3. </a:t>
            </a:r>
            <a:r>
              <a:rPr lang="en-US" sz="1000" kern="1200" dirty="0" smtClean="0">
                <a:solidFill>
                  <a:schemeClr val="tx1"/>
                </a:solidFill>
                <a:effectLst/>
                <a:latin typeface="Verdana" pitchFamily="-108" charset="0"/>
                <a:ea typeface="+mn-ea"/>
                <a:cs typeface="+mn-cs"/>
              </a:rPr>
              <a:t>Descriptions of the course of the disease by Giovanni Boccaccio (1313–1375) in </a:t>
            </a:r>
            <a:r>
              <a:rPr lang="en-US" sz="1000" i="1" kern="1200" dirty="0" smtClean="0">
                <a:solidFill>
                  <a:schemeClr val="tx1"/>
                </a:solidFill>
                <a:effectLst/>
                <a:latin typeface="Verdana" pitchFamily="-108" charset="0"/>
                <a:ea typeface="+mn-ea"/>
                <a:cs typeface="+mn-cs"/>
              </a:rPr>
              <a:t>The Decameron</a:t>
            </a:r>
            <a:r>
              <a:rPr lang="en-US" sz="1000" kern="1200" dirty="0" smtClean="0">
                <a:solidFill>
                  <a:schemeClr val="tx1"/>
                </a:solidFill>
                <a:effectLst/>
                <a:latin typeface="Verdana" pitchFamily="-108" charset="0"/>
                <a:ea typeface="+mn-ea"/>
                <a:cs typeface="+mn-cs"/>
              </a:rPr>
              <a:t> reveal that many realized the disease passed from person to person. </a:t>
            </a:r>
          </a:p>
          <a:p>
            <a:r>
              <a:rPr lang="en-US" sz="1000" kern="1200" dirty="0" smtClean="0">
                <a:solidFill>
                  <a:schemeClr val="tx1"/>
                </a:solidFill>
                <a:effectLst/>
                <a:latin typeface="Verdana" pitchFamily="-108" charset="0"/>
                <a:ea typeface="+mn-ea"/>
                <a:cs typeface="+mn-cs"/>
              </a:rPr>
              <a:t>4.</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To avoid contagion, wealthier people often fled cities for the countryside, though sometimes this simply spread the plague faster.</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Some cities tried shutting their gates to prevent infected people and animals from entering, which worked in a few places; others walled up houses in which there was plague in an attempt to isolate the sick.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3906360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2431881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3551422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4033683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Black Death</a:t>
            </a:r>
          </a:p>
          <a:p>
            <a:endParaRPr lang="en-US" dirty="0" smtClean="0"/>
          </a:p>
          <a:p>
            <a:r>
              <a:rPr lang="en-US" sz="1000" b="1" dirty="0" smtClean="0">
                <a:latin typeface="Arial" panose="020B0604020202020204" pitchFamily="34" charset="0"/>
                <a:cs typeface="Arial" panose="020B0604020202020204" pitchFamily="34" charset="0"/>
              </a:rPr>
              <a:t>D. Economic, Religious, and Cultural Effects</a:t>
            </a:r>
          </a:p>
          <a:p>
            <a:r>
              <a:rPr lang="en-US" sz="1200" kern="1200" dirty="0" smtClean="0">
                <a:solidFill>
                  <a:schemeClr val="tx1"/>
                </a:solidFill>
                <a:effectLst/>
                <a:latin typeface="Verdana" pitchFamily="-108" charset="0"/>
                <a:ea typeface="+mn-ea"/>
                <a:cs typeface="+mn-cs"/>
              </a:rPr>
              <a:t>1. The traditional view that the plague had a disastrous effect has been greatly modified.</a:t>
            </a:r>
          </a:p>
          <a:p>
            <a:r>
              <a:rPr lang="en-US" sz="1200" kern="1200" dirty="0" smtClean="0">
                <a:solidFill>
                  <a:schemeClr val="tx1"/>
                </a:solidFill>
                <a:effectLst/>
                <a:latin typeface="Verdana" pitchFamily="-108" charset="0"/>
                <a:ea typeface="+mn-ea"/>
                <a:cs typeface="+mn-cs"/>
              </a:rPr>
              <a:t>2. Evidence seems to indicate that population losses allowed less fertile land to be abandoned and promoted more specialized types of agriculture, which ultimately proved a better use of the land.</a:t>
            </a:r>
          </a:p>
          <a:p>
            <a:r>
              <a:rPr lang="en-US" sz="1200" kern="1200" dirty="0" smtClean="0">
                <a:solidFill>
                  <a:schemeClr val="tx1"/>
                </a:solidFill>
                <a:effectLst/>
                <a:latin typeface="Verdana" pitchFamily="-108" charset="0"/>
                <a:ea typeface="+mn-ea"/>
                <a:cs typeface="+mn-cs"/>
              </a:rPr>
              <a:t>3. The Black Death brought on a European-wide inflation, but labor shortages meant that workers could demand better wages, and those who survived enjoyed a higher standard of living.</a:t>
            </a:r>
          </a:p>
          <a:p>
            <a:r>
              <a:rPr lang="en-US" sz="1200" kern="1200" dirty="0" smtClean="0">
                <a:solidFill>
                  <a:schemeClr val="tx1"/>
                </a:solidFill>
                <a:effectLst/>
                <a:latin typeface="Verdana" pitchFamily="-108" charset="0"/>
                <a:ea typeface="+mn-ea"/>
                <a:cs typeface="+mn-cs"/>
              </a:rPr>
              <a:t>4. The greater demand for labor also meant greater mobility for peasants and artisans.</a:t>
            </a:r>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149897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Black Death</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Economic, Religious, and Cultural Effects</a:t>
            </a:r>
          </a:p>
          <a:p>
            <a:r>
              <a:rPr lang="en-US" sz="1200" kern="1200" dirty="0" smtClean="0">
                <a:solidFill>
                  <a:schemeClr val="tx1"/>
                </a:solidFill>
                <a:effectLst/>
                <a:latin typeface="Verdana" pitchFamily="-108" charset="0"/>
                <a:ea typeface="+mn-ea"/>
                <a:cs typeface="+mn-cs"/>
              </a:rPr>
              <a:t>6. People’s sadness at the loss of their loved ones, especially their children, led some to seek release from the devastating affliction in wild living, but more became more deeply pious.</a:t>
            </a:r>
          </a:p>
          <a:p>
            <a:r>
              <a:rPr lang="en-US" sz="1200" kern="1200" dirty="0" smtClean="0">
                <a:solidFill>
                  <a:schemeClr val="tx1"/>
                </a:solidFill>
                <a:effectLst/>
                <a:latin typeface="Verdana" pitchFamily="-108" charset="0"/>
                <a:ea typeface="+mn-ea"/>
                <a:cs typeface="+mn-cs"/>
              </a:rPr>
              <a:t>7. Rather than seeing the plague as a medical issue, people interpreted it as God’s punishment for their terrible sins and sought remedy through prayer, donations to churches, and efforts to live better lives.</a:t>
            </a:r>
          </a:p>
          <a:p>
            <a:r>
              <a:rPr lang="en-US" sz="1200" kern="1200" dirty="0" smtClean="0">
                <a:solidFill>
                  <a:schemeClr val="tx1"/>
                </a:solidFill>
                <a:effectLst/>
                <a:latin typeface="Verdana" pitchFamily="-108" charset="0"/>
                <a:ea typeface="+mn-ea"/>
                <a:cs typeface="+mn-cs"/>
              </a:rPr>
              <a:t>8. Some Christians turned to the severest forms of asceticism and frenzied religious fervor, joining groups of flagellants, who whipped and scourged themselves as penance for their and society’s sins.</a:t>
            </a:r>
          </a:p>
          <a:p>
            <a:r>
              <a:rPr lang="en-US" sz="1200" kern="1200" dirty="0" smtClean="0">
                <a:solidFill>
                  <a:schemeClr val="tx1"/>
                </a:solidFill>
                <a:effectLst/>
                <a:latin typeface="Verdana" pitchFamily="-108" charset="0"/>
                <a:ea typeface="+mn-ea"/>
                <a:cs typeface="+mn-cs"/>
              </a:rPr>
              <a:t>10. People also searched for scapegoats, and many came to believe that the Jews had infected the drinking water, which led to the expulsion and murder of thousands of Jews across Europe.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4266068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2289748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Black Death</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Economic, Religious, and Cultural Effects</a:t>
            </a:r>
          </a:p>
          <a:p>
            <a:r>
              <a:rPr lang="en-US" sz="1200" kern="1200" dirty="0" smtClean="0">
                <a:solidFill>
                  <a:schemeClr val="tx1"/>
                </a:solidFill>
                <a:effectLst/>
                <a:latin typeface="Verdana" pitchFamily="-108" charset="0"/>
                <a:ea typeface="+mn-ea"/>
                <a:cs typeface="+mn-cs"/>
              </a:rPr>
              <a:t>11. The literature and art of the late Middle Ages reveal a terribly morbid concern with death.</a:t>
            </a:r>
          </a:p>
          <a:p>
            <a:r>
              <a:rPr lang="en-US" sz="1200" kern="1200" dirty="0" smtClean="0">
                <a:solidFill>
                  <a:schemeClr val="tx1"/>
                </a:solidFill>
                <a:effectLst/>
                <a:latin typeface="Verdana" pitchFamily="-108" charset="0"/>
                <a:ea typeface="+mn-ea"/>
                <a:cs typeface="+mn-cs"/>
              </a:rPr>
              <a:t>12. A popular literary and artistic motif, the Dance of Death, depicted a dancing skeleton leading away living people. </a:t>
            </a:r>
          </a:p>
          <a:p>
            <a:r>
              <a:rPr lang="en-US" sz="1200" kern="1200" dirty="0" smtClean="0">
                <a:solidFill>
                  <a:schemeClr val="tx1"/>
                </a:solidFill>
                <a:effectLst/>
                <a:latin typeface="Verdana" pitchFamily="-108" charset="0"/>
                <a:ea typeface="+mn-ea"/>
                <a:cs typeface="+mn-cs"/>
              </a:rPr>
              <a:t>13. New colleges and universities were founded whose charters specifically cited the shortage of priests and the decay of learning as reasons for their establishment.</a:t>
            </a:r>
          </a:p>
          <a:p>
            <a:r>
              <a:rPr lang="en-US" sz="1200" kern="1200" dirty="0" smtClean="0">
                <a:solidFill>
                  <a:schemeClr val="tx1"/>
                </a:solidFill>
                <a:effectLst/>
                <a:latin typeface="Verdana" pitchFamily="-108" charset="0"/>
                <a:ea typeface="+mn-ea"/>
                <a:cs typeface="+mn-cs"/>
              </a:rPr>
              <a:t>14. These new institutions had more national and local constituencies, which weakened the international character of medieval culture. </a:t>
            </a:r>
          </a:p>
          <a:p>
            <a:r>
              <a:rPr lang="en-US" sz="1200" kern="1200" dirty="0" smtClean="0">
                <a:solidFill>
                  <a:schemeClr val="tx1"/>
                </a:solidFill>
                <a:effectLst/>
                <a:latin typeface="Verdana" pitchFamily="-108" charset="0"/>
                <a:ea typeface="+mn-ea"/>
                <a:cs typeface="+mn-cs"/>
              </a:rPr>
              <a:t>15. As is often true with devastating events, the plague highlighted central qualities of medieval society: deep religious feeling, suspicion of those who were different, and a view of the world shaped largely by oral tradition, with a bit of classical knowledge mixed in among the educated elite.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390111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108935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291866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The Hundred Years’ War</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Causes</a:t>
            </a:r>
          </a:p>
          <a:p>
            <a:r>
              <a:rPr lang="en-US" sz="1200" kern="1200" dirty="0" smtClean="0">
                <a:solidFill>
                  <a:schemeClr val="tx1"/>
                </a:solidFill>
                <a:effectLst/>
                <a:latin typeface="Verdana" pitchFamily="-108" charset="0"/>
                <a:ea typeface="+mn-ea"/>
                <a:cs typeface="+mn-cs"/>
              </a:rPr>
              <a:t>1. Causes of the Hundred Years’ War included disagreements over rights to land, a dispute over the succession to the French throne, and economic conflicts.</a:t>
            </a:r>
          </a:p>
          <a:p>
            <a:r>
              <a:rPr lang="en-US" sz="1000" kern="1200" dirty="0" smtClean="0">
                <a:solidFill>
                  <a:schemeClr val="tx1"/>
                </a:solidFill>
                <a:effectLst/>
                <a:latin typeface="Verdana" pitchFamily="-108" charset="0"/>
                <a:ea typeface="+mn-ea"/>
                <a:cs typeface="+mn-cs"/>
              </a:rPr>
              <a:t>2. The governments of both England and France manipulated public opinion to support the war. </a:t>
            </a:r>
          </a:p>
          <a:p>
            <a:r>
              <a:rPr lang="en-US" sz="1000" kern="1200" dirty="0" smtClean="0">
                <a:solidFill>
                  <a:schemeClr val="tx1"/>
                </a:solidFill>
                <a:effectLst/>
                <a:latin typeface="Verdana" pitchFamily="-108" charset="0"/>
                <a:ea typeface="+mn-ea"/>
                <a:cs typeface="+mn-cs"/>
              </a:rPr>
              <a:t>3. The war also presented opportunities for wealth and advancement: knights were promised regular wages, criminals were granted pardons, and great nobles were rewarded with estates; royal exhortations before battles repeatedly stressed that, if victorious, the troops might keep whatever they seized.</a:t>
            </a:r>
          </a:p>
          <a:p>
            <a:endParaRPr lang="en-US" sz="1000" kern="1200" dirty="0" smtClean="0">
              <a:solidFill>
                <a:schemeClr val="tx1"/>
              </a:solidFill>
              <a:effectLst/>
              <a:latin typeface="Verdana" pitchFamily="-108" charset="0"/>
              <a:ea typeface="+mn-ea"/>
              <a:cs typeface="+mn-cs"/>
            </a:endParaRP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698772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4204539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Hundred Years’ War</a:t>
            </a:r>
          </a:p>
          <a:p>
            <a:endParaRPr lang="en-US" dirty="0" smtClean="0"/>
          </a:p>
          <a:p>
            <a:r>
              <a:rPr lang="en-US" sz="1000" b="1" dirty="0" smtClean="0">
                <a:latin typeface="Arial" panose="020B0604020202020204" pitchFamily="34" charset="0"/>
                <a:cs typeface="Arial" panose="020B0604020202020204" pitchFamily="34" charset="0"/>
              </a:rPr>
              <a:t>B.</a:t>
            </a:r>
            <a:r>
              <a:rPr lang="en-US" sz="1000" b="1" baseline="0" dirty="0" smtClean="0">
                <a:latin typeface="Arial" panose="020B0604020202020204" pitchFamily="34" charset="0"/>
                <a:cs typeface="Arial" panose="020B0604020202020204" pitchFamily="34" charset="0"/>
              </a:rPr>
              <a:t> English Successes</a:t>
            </a:r>
          </a:p>
          <a:p>
            <a:r>
              <a:rPr lang="en-US" sz="1200" kern="1200" dirty="0" smtClean="0">
                <a:solidFill>
                  <a:schemeClr val="tx1"/>
                </a:solidFill>
                <a:effectLst/>
                <a:latin typeface="Verdana" pitchFamily="-108" charset="0"/>
                <a:ea typeface="+mn-ea"/>
                <a:cs typeface="+mn-cs"/>
              </a:rPr>
              <a:t>1. During the war’s early stages, England was highly successful.</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At </a:t>
            </a:r>
            <a:r>
              <a:rPr lang="en-US" sz="1200" kern="1200" dirty="0" err="1" smtClean="0">
                <a:solidFill>
                  <a:schemeClr val="tx1"/>
                </a:solidFill>
                <a:effectLst/>
                <a:latin typeface="Verdana" pitchFamily="-108" charset="0"/>
                <a:ea typeface="+mn-ea"/>
                <a:cs typeface="+mn-cs"/>
              </a:rPr>
              <a:t>Crécy</a:t>
            </a:r>
            <a:r>
              <a:rPr lang="en-US" sz="1200" kern="1200" dirty="0" smtClean="0">
                <a:solidFill>
                  <a:schemeClr val="tx1"/>
                </a:solidFill>
                <a:effectLst/>
                <a:latin typeface="Verdana" pitchFamily="-108" charset="0"/>
                <a:ea typeface="+mn-ea"/>
                <a:cs typeface="+mn-cs"/>
              </a:rPr>
              <a:t> in northern France in 1346, English </a:t>
            </a:r>
            <a:r>
              <a:rPr lang="en-US" sz="1200" kern="1200" dirty="0" err="1" smtClean="0">
                <a:solidFill>
                  <a:schemeClr val="tx1"/>
                </a:solidFill>
                <a:effectLst/>
                <a:latin typeface="Verdana" pitchFamily="-108" charset="0"/>
                <a:ea typeface="+mn-ea"/>
                <a:cs typeface="+mn-cs"/>
              </a:rPr>
              <a:t>longbowmen</a:t>
            </a:r>
            <a:r>
              <a:rPr lang="en-US" sz="1200" kern="1200" dirty="0" smtClean="0">
                <a:solidFill>
                  <a:schemeClr val="tx1"/>
                </a:solidFill>
                <a:effectLst/>
                <a:latin typeface="Verdana" pitchFamily="-108" charset="0"/>
                <a:ea typeface="+mn-ea"/>
                <a:cs typeface="+mn-cs"/>
              </a:rPr>
              <a:t> scored a great victory over French knights and crossbowmen. The English use of the cannon and longbow, which allowed for rapid reloading, unhorsed French horsemen and caused mass confusion and panic. Edward was not able to take all of France, but the English held Aquitaine and other provinces and allied themselves with many of France’s nobles.</a:t>
            </a:r>
          </a:p>
          <a:p>
            <a:r>
              <a:rPr lang="en-US" sz="1000" b="0" baseline="0" dirty="0" smtClean="0">
                <a:latin typeface="Arial" panose="020B0604020202020204" pitchFamily="34" charset="0"/>
                <a:cs typeface="Arial" panose="020B0604020202020204" pitchFamily="34" charset="0"/>
              </a:rPr>
              <a:t>2. </a:t>
            </a:r>
            <a:r>
              <a:rPr lang="en-US" sz="1000" kern="1200" dirty="0" smtClean="0">
                <a:solidFill>
                  <a:schemeClr val="tx1"/>
                </a:solidFill>
                <a:effectLst/>
                <a:latin typeface="Verdana" pitchFamily="-108" charset="0"/>
                <a:ea typeface="+mn-ea"/>
                <a:cs typeface="+mn-cs"/>
              </a:rPr>
              <a:t>After a brief peace, the French fought back and recovered some territory, and a treaty again halted hostilities as both sides concentrated on conflicts over power at home. </a:t>
            </a:r>
          </a:p>
          <a:p>
            <a:r>
              <a:rPr lang="en-US" sz="1000" kern="1200" dirty="0" smtClean="0">
                <a:solidFill>
                  <a:schemeClr val="tx1"/>
                </a:solidFill>
                <a:effectLst/>
                <a:latin typeface="Verdana" pitchFamily="-108" charset="0"/>
                <a:ea typeface="+mn-ea"/>
                <a:cs typeface="+mn-cs"/>
              </a:rPr>
              <a:t>3. War began again in 1415 when an army led by the able English soldier-king Henry V (r. 1413–1422) invaded France and defeated a much larger French force at Agincourt, which Henry followed up with the </a:t>
            </a:r>
            <a:r>
              <a:rPr lang="en-US" sz="1000" kern="1200" dirty="0" err="1" smtClean="0">
                <a:solidFill>
                  <a:schemeClr val="tx1"/>
                </a:solidFill>
                <a:effectLst/>
                <a:latin typeface="Verdana" pitchFamily="-108" charset="0"/>
                <a:ea typeface="+mn-ea"/>
                <a:cs typeface="+mn-cs"/>
              </a:rPr>
              <a:t>reconquest</a:t>
            </a:r>
            <a:r>
              <a:rPr lang="en-US" sz="1000" kern="1200" dirty="0" smtClean="0">
                <a:solidFill>
                  <a:schemeClr val="tx1"/>
                </a:solidFill>
                <a:effectLst/>
                <a:latin typeface="Verdana" pitchFamily="-108" charset="0"/>
                <a:ea typeface="+mn-ea"/>
                <a:cs typeface="+mn-cs"/>
              </a:rPr>
              <a:t> of Normandy. </a:t>
            </a:r>
          </a:p>
          <a:p>
            <a:r>
              <a:rPr lang="en-US" sz="1000" kern="1200" baseline="0" dirty="0" smtClean="0">
                <a:solidFill>
                  <a:schemeClr val="tx1"/>
                </a:solidFill>
                <a:effectLst/>
                <a:latin typeface="Verdana" pitchFamily="-108" charset="0"/>
                <a:ea typeface="+mn-ea"/>
                <a:cs typeface="+mn-cs"/>
              </a:rPr>
              <a:t>4. </a:t>
            </a:r>
            <a:r>
              <a:rPr lang="en-US" sz="1000" kern="1200" dirty="0" smtClean="0">
                <a:solidFill>
                  <a:schemeClr val="tx1"/>
                </a:solidFill>
                <a:effectLst/>
                <a:latin typeface="Verdana" pitchFamily="-108" charset="0"/>
                <a:ea typeface="+mn-ea"/>
                <a:cs typeface="+mn-cs"/>
              </a:rPr>
              <a:t>By 1419 the English had advanced to the walls of Paris.</a:t>
            </a:r>
          </a:p>
          <a:p>
            <a:endParaRPr lang="en-US" sz="1000" kern="1200" dirty="0" smtClean="0">
              <a:solidFill>
                <a:schemeClr val="tx1"/>
              </a:solidFill>
              <a:effectLst/>
              <a:latin typeface="Verdana" pitchFamily="-108" charset="0"/>
              <a:ea typeface="+mn-ea"/>
              <a:cs typeface="+mn-cs"/>
            </a:endParaRPr>
          </a:p>
          <a:p>
            <a:endParaRPr lang="en-US" sz="10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1018357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448881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3152350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1913004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665338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1517027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Hundred Years’ War</a:t>
            </a:r>
          </a:p>
          <a:p>
            <a:endParaRPr lang="en-US" dirty="0" smtClean="0"/>
          </a:p>
          <a:p>
            <a:r>
              <a:rPr lang="en-US" sz="1000" b="1" dirty="0" smtClean="0">
                <a:latin typeface="Arial" panose="020B0604020202020204" pitchFamily="34" charset="0"/>
                <a:cs typeface="Arial" panose="020B0604020202020204" pitchFamily="34" charset="0"/>
              </a:rPr>
              <a:t>C. Joan of Arc and France’s Victory</a:t>
            </a:r>
          </a:p>
          <a:p>
            <a:r>
              <a:rPr lang="en-US" sz="1200" kern="1200" dirty="0" smtClean="0">
                <a:solidFill>
                  <a:schemeClr val="tx1"/>
                </a:solidFill>
                <a:effectLst/>
                <a:latin typeface="Verdana" pitchFamily="-108" charset="0"/>
                <a:ea typeface="+mn-ea"/>
                <a:cs typeface="+mn-cs"/>
              </a:rPr>
              <a:t>1. The ultimate French success rests on the actions of a peasant girl, Joan “of Arc” (1412–1431), who came from a religious household in Champagne and whose visions and military leadership revived French fortunes and led to victory. </a:t>
            </a:r>
          </a:p>
          <a:p>
            <a:r>
              <a:rPr lang="en-US" sz="1200" kern="1200" dirty="0" smtClean="0">
                <a:solidFill>
                  <a:schemeClr val="tx1"/>
                </a:solidFill>
                <a:effectLst/>
                <a:latin typeface="Verdana" pitchFamily="-108" charset="0"/>
                <a:ea typeface="+mn-ea"/>
                <a:cs typeface="+mn-cs"/>
              </a:rPr>
              <a:t>2. During adolescence Joan began to hear voices that told her the dauphin (the uncrowned King Charles VII) had to be crowned and the English expelled from France.  Joan traveled secured Charles’s support to travel with the French army to </a:t>
            </a:r>
            <a:r>
              <a:rPr lang="en-US" sz="1200" kern="1200" dirty="0" err="1" smtClean="0">
                <a:solidFill>
                  <a:schemeClr val="tx1"/>
                </a:solidFill>
                <a:effectLst/>
                <a:latin typeface="Verdana" pitchFamily="-108" charset="0"/>
                <a:ea typeface="+mn-ea"/>
                <a:cs typeface="+mn-cs"/>
              </a:rPr>
              <a:t>Orléans</a:t>
            </a:r>
            <a:r>
              <a:rPr lang="en-US" sz="1200" kern="1200" dirty="0" smtClean="0">
                <a:solidFill>
                  <a:schemeClr val="tx1"/>
                </a:solidFill>
                <a:effectLst/>
                <a:latin typeface="Verdana" pitchFamily="-108" charset="0"/>
                <a:ea typeface="+mn-ea"/>
                <a:cs typeface="+mn-cs"/>
              </a:rPr>
              <a:t> dressed as a knight. There Joan dictated a letter to the English, ordering them to surrender to “The Maid,” as she called herself, sent by God.</a:t>
            </a:r>
          </a:p>
          <a:p>
            <a:r>
              <a:rPr lang="en-US" sz="1200" kern="1200" dirty="0" smtClean="0">
                <a:solidFill>
                  <a:schemeClr val="tx1"/>
                </a:solidFill>
                <a:effectLst/>
                <a:latin typeface="Verdana" pitchFamily="-108" charset="0"/>
                <a:ea typeface="+mn-ea"/>
                <a:cs typeface="+mn-cs"/>
              </a:rPr>
              <a:t>3. The king made Joan co-commander of the entire army, and she led it to a string of military victories; other cities simply surrendered without a fight and returned their allegiance to France. </a:t>
            </a:r>
          </a:p>
          <a:p>
            <a:r>
              <a:rPr lang="en-US" sz="1200" kern="1200" dirty="0" smtClean="0">
                <a:solidFill>
                  <a:schemeClr val="tx1"/>
                </a:solidFill>
                <a:effectLst/>
                <a:latin typeface="Verdana" pitchFamily="-108" charset="0"/>
                <a:ea typeface="+mn-ea"/>
                <a:cs typeface="+mn-cs"/>
              </a:rPr>
              <a:t>4. In July 1429, two months after the end of the siege of </a:t>
            </a:r>
            <a:r>
              <a:rPr lang="en-US" sz="1200" kern="1200" dirty="0" err="1" smtClean="0">
                <a:solidFill>
                  <a:schemeClr val="tx1"/>
                </a:solidFill>
                <a:effectLst/>
                <a:latin typeface="Verdana" pitchFamily="-108" charset="0"/>
                <a:ea typeface="+mn-ea"/>
                <a:cs typeface="+mn-cs"/>
              </a:rPr>
              <a:t>Orléans</a:t>
            </a:r>
            <a:r>
              <a:rPr lang="en-US" sz="1200" kern="1200" dirty="0" smtClean="0">
                <a:solidFill>
                  <a:schemeClr val="tx1"/>
                </a:solidFill>
                <a:effectLst/>
                <a:latin typeface="Verdana" pitchFamily="-108" charset="0"/>
                <a:ea typeface="+mn-ea"/>
                <a:cs typeface="+mn-cs"/>
              </a:rPr>
              <a:t>, Charles VII was crowned king at Reims.</a:t>
            </a:r>
          </a:p>
          <a:p>
            <a:r>
              <a:rPr lang="en-US" sz="1200" kern="1200" dirty="0" smtClean="0">
                <a:solidFill>
                  <a:schemeClr val="tx1"/>
                </a:solidFill>
                <a:effectLst/>
                <a:latin typeface="Verdana" pitchFamily="-108" charset="0"/>
                <a:ea typeface="+mn-ea"/>
                <a:cs typeface="+mn-cs"/>
              </a:rPr>
              <a:t>5. In 1430 the Burgundians captured Joan; Charles refused to ransom her, and she was sold to the English, who charged her with heresy in a church court and burned her at the stake in Rouen.</a:t>
            </a: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2589407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Prelude to Disaster</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Climate Change and Famine</a:t>
            </a:r>
          </a:p>
          <a:p>
            <a:pPr marL="0" indent="0">
              <a:buNone/>
            </a:pPr>
            <a:r>
              <a:rPr lang="en-US" sz="1200" kern="1200" dirty="0" smtClean="0">
                <a:solidFill>
                  <a:schemeClr val="tx1"/>
                </a:solidFill>
                <a:effectLst/>
                <a:latin typeface="Verdana" pitchFamily="-108" charset="0"/>
                <a:ea typeface="+mn-ea"/>
                <a:cs typeface="+mn-cs"/>
              </a:rPr>
              <a:t>1.</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About 1300 the climate in Europe became colder and wetter, beginning a period that historical geographers refer to as a “little ice age.”</a:t>
            </a:r>
          </a:p>
          <a:p>
            <a:pPr marL="0" indent="0">
              <a:buNone/>
            </a:pPr>
            <a:r>
              <a:rPr lang="en-US" sz="1200" kern="1200" dirty="0" smtClean="0">
                <a:solidFill>
                  <a:schemeClr val="tx1"/>
                </a:solidFill>
                <a:effectLst/>
                <a:latin typeface="Verdana" pitchFamily="-108" charset="0"/>
                <a:ea typeface="+mn-ea"/>
                <a:cs typeface="+mn-cs"/>
              </a:rPr>
              <a:t>2. An unusual number of storms ruined wheat, oat, and hay crops, resulting in poor harvests that led to scarcity and starvation.</a:t>
            </a:r>
          </a:p>
          <a:p>
            <a:r>
              <a:rPr lang="en-US" sz="1200" kern="1200" dirty="0" smtClean="0">
                <a:solidFill>
                  <a:schemeClr val="tx1"/>
                </a:solidFill>
                <a:effectLst/>
                <a:latin typeface="Verdana" pitchFamily="-108" charset="0"/>
                <a:ea typeface="+mn-ea"/>
                <a:cs typeface="+mn-cs"/>
              </a:rPr>
              <a:t>4. Almost all of northern Europe suffered a “Great Famine” in the years 1315 to 1322.</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4039359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Hundred Years’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Joan of Arc and France’s Victory</a:t>
            </a:r>
          </a:p>
          <a:p>
            <a:r>
              <a:rPr lang="en-US" sz="1200" kern="1200" dirty="0" smtClean="0">
                <a:solidFill>
                  <a:schemeClr val="tx1"/>
                </a:solidFill>
                <a:effectLst/>
                <a:latin typeface="Verdana" pitchFamily="-108" charset="0"/>
                <a:ea typeface="+mn-ea"/>
                <a:cs typeface="+mn-cs"/>
              </a:rPr>
              <a:t>6. As loss of life mounted and more money was spent, Parliamentary opposition mounted, fewer soldiers were sent, and more territory passed into French hands. </a:t>
            </a:r>
          </a:p>
          <a:p>
            <a:r>
              <a:rPr lang="en-US" sz="1200" kern="1200" dirty="0" smtClean="0">
                <a:solidFill>
                  <a:schemeClr val="tx1"/>
                </a:solidFill>
                <a:effectLst/>
                <a:latin typeface="Verdana" pitchFamily="-108" charset="0"/>
                <a:ea typeface="+mn-ea"/>
                <a:cs typeface="+mn-cs"/>
              </a:rPr>
              <a:t>7. At the war’s end in 1453, only the town of Calais remained in English hands.</a:t>
            </a:r>
          </a:p>
          <a:p>
            <a:r>
              <a:rPr lang="en-US" sz="1200" kern="1200" dirty="0" smtClean="0">
                <a:solidFill>
                  <a:schemeClr val="tx1"/>
                </a:solidFill>
                <a:effectLst/>
                <a:latin typeface="Verdana" pitchFamily="-108" charset="0"/>
                <a:ea typeface="+mn-ea"/>
                <a:cs typeface="+mn-cs"/>
              </a:rPr>
              <a:t>8. In 1456 Charles VII requested that the pope conduct a new trial of Joan; the pope cleared her of all charges and declared her a martyr. Pious and popular legends aside, Joan, a teenage girl who saved the French monarchy, became a political symbol of France.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4285219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1782253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Hundred Years’ War</a:t>
            </a:r>
          </a:p>
          <a:p>
            <a:endParaRPr lang="en-US" dirty="0" smtClean="0"/>
          </a:p>
          <a:p>
            <a:r>
              <a:rPr lang="en-US" sz="1000" b="1" dirty="0" smtClean="0">
                <a:latin typeface="Arial" panose="020B0604020202020204" pitchFamily="34" charset="0"/>
                <a:cs typeface="Arial" panose="020B0604020202020204" pitchFamily="34" charset="0"/>
              </a:rPr>
              <a:t>D. Aftermath</a:t>
            </a:r>
          </a:p>
          <a:p>
            <a:r>
              <a:rPr lang="en-US" sz="1200" kern="1200" dirty="0" smtClean="0">
                <a:solidFill>
                  <a:schemeClr val="tx1"/>
                </a:solidFill>
                <a:effectLst/>
                <a:latin typeface="Verdana" pitchFamily="-108" charset="0"/>
                <a:ea typeface="+mn-ea"/>
                <a:cs typeface="+mn-cs"/>
              </a:rPr>
              <a:t>1. In France thousands of soldiers and civilians had been slaughtered and hundreds of thousands of acres of rich farmland were ruined, leaving the rural economy in shambles. The war disrupted trade and drastically reduced French participation in international commerce, and the heavy taxes that financed war aggravated peasant grievances. </a:t>
            </a:r>
          </a:p>
          <a:p>
            <a:r>
              <a:rPr lang="en-US" sz="1200" kern="1200" dirty="0" smtClean="0">
                <a:solidFill>
                  <a:schemeClr val="tx1"/>
                </a:solidFill>
                <a:effectLst/>
                <a:latin typeface="Verdana" pitchFamily="-108" charset="0"/>
                <a:ea typeface="+mn-ea"/>
                <a:cs typeface="+mn-cs"/>
              </a:rPr>
              <a:t>2. England suffered an enormous financial loss after spending more than £5 million on the war effort. When the government raised taxes on the wool crop as a way to finance the war, it priced wool out of the export market.</a:t>
            </a:r>
          </a:p>
          <a:p>
            <a:r>
              <a:rPr lang="en-US" sz="1000" b="0" dirty="0" smtClean="0">
                <a:latin typeface="Arial" panose="020B0604020202020204" pitchFamily="34" charset="0"/>
                <a:cs typeface="Arial" panose="020B0604020202020204" pitchFamily="34" charset="0"/>
              </a:rPr>
              <a:t>3. </a:t>
            </a:r>
            <a:r>
              <a:rPr lang="en-US" sz="1000" kern="1200" dirty="0" smtClean="0">
                <a:solidFill>
                  <a:schemeClr val="tx1"/>
                </a:solidFill>
                <a:effectLst/>
                <a:latin typeface="Verdana" pitchFamily="-108" charset="0"/>
                <a:ea typeface="+mn-ea"/>
                <a:cs typeface="+mn-cs"/>
              </a:rPr>
              <a:t>In both England and France, the social order was disrupted as the knights who ordinarily served as sheriffs, coroners, jurymen, and justices of the peace were abroad.</a:t>
            </a:r>
          </a:p>
          <a:p>
            <a:r>
              <a:rPr lang="en-US" sz="1000" kern="1200" dirty="0" smtClean="0">
                <a:solidFill>
                  <a:schemeClr val="tx1"/>
                </a:solidFill>
                <a:effectLst/>
                <a:latin typeface="Verdana" pitchFamily="-108" charset="0"/>
                <a:ea typeface="+mn-ea"/>
                <a:cs typeface="+mn-cs"/>
              </a:rPr>
              <a:t>4. The war stimulated technological experimentation, especially with artillery, and cannon revolutionized warfare, making the stone castle no longer impregnable.</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Because only central governments, not private nobles, could afford cannon, their use strengthened the military power of national states.</a:t>
            </a:r>
          </a:p>
          <a:p>
            <a:r>
              <a:rPr lang="en-US" sz="1000" kern="1200" dirty="0" smtClean="0">
                <a:solidFill>
                  <a:schemeClr val="tx1"/>
                </a:solidFill>
                <a:effectLst/>
                <a:latin typeface="Verdana" pitchFamily="-108" charset="0"/>
                <a:ea typeface="+mn-ea"/>
                <a:cs typeface="+mn-cs"/>
              </a:rPr>
              <a:t>5. The long war and Edward III’s constant need for money to pay for it stimulated the development of the English Parliament, although representative assemblies declined in other countries after 1450.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1258787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Hundred Years’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Aftermath</a:t>
            </a:r>
          </a:p>
          <a:p>
            <a:r>
              <a:rPr lang="en-US" sz="1200" kern="1200" dirty="0" smtClean="0">
                <a:solidFill>
                  <a:schemeClr val="tx1"/>
                </a:solidFill>
                <a:effectLst/>
                <a:latin typeface="Verdana" pitchFamily="-108" charset="0"/>
                <a:ea typeface="+mn-ea"/>
                <a:cs typeface="+mn-cs"/>
              </a:rPr>
              <a:t>6. The Commons—knights and wealthy urban residents—gradually realized that they held the country’s purse strings, and a parliamentary statute of 1341 required that most new taxes have parliamentary approval. When he signed the law, Edward III acknowledged Parliament’s power. </a:t>
            </a:r>
          </a:p>
          <a:p>
            <a:r>
              <a:rPr lang="en-US" sz="1200" kern="1200" dirty="0" smtClean="0">
                <a:solidFill>
                  <a:schemeClr val="tx1"/>
                </a:solidFill>
                <a:effectLst/>
                <a:latin typeface="Verdana" pitchFamily="-108" charset="0"/>
                <a:ea typeface="+mn-ea"/>
                <a:cs typeface="+mn-cs"/>
              </a:rPr>
              <a:t>13. No similar national representative assembly developed in France, mostly because the regional and provincial assemblies, highly jealous of their independence, did not want a national assembly and because Charles VI found the idea distasteful.</a:t>
            </a:r>
          </a:p>
          <a:p>
            <a:r>
              <a:rPr lang="en-US" sz="1200" kern="1200" dirty="0" smtClean="0">
                <a:solidFill>
                  <a:schemeClr val="tx1"/>
                </a:solidFill>
                <a:effectLst/>
                <a:latin typeface="Verdana" pitchFamily="-108" charset="0"/>
                <a:ea typeface="+mn-ea"/>
                <a:cs typeface="+mn-cs"/>
              </a:rPr>
              <a:t>14. In both countries, however, the war did promote the growth of nationalism—the feeling of unity and identity that binds together a people.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1299190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Challenges to the Church</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Babylonian Captivity and Great Schism</a:t>
            </a:r>
          </a:p>
          <a:p>
            <a:pPr marL="0" indent="0">
              <a:buNone/>
            </a:pPr>
            <a:r>
              <a:rPr lang="en-US" sz="1200" kern="1200" dirty="0" smtClean="0">
                <a:solidFill>
                  <a:schemeClr val="tx1"/>
                </a:solidFill>
                <a:effectLst/>
                <a:latin typeface="Verdana" pitchFamily="-108" charset="0"/>
                <a:ea typeface="+mn-ea"/>
                <a:cs typeface="+mn-cs"/>
              </a:rPr>
              <a:t>1. With the death of Pope Boniface VIII and in an effort to control the church and its policies, King Philip the Fair of France pressured the new pope, Clement V, to settle permanently in Avignon in southeastern France. </a:t>
            </a:r>
          </a:p>
          <a:p>
            <a:pPr marL="0" indent="0">
              <a:buNone/>
            </a:pPr>
            <a:r>
              <a:rPr lang="en-US" sz="1200" kern="1200" dirty="0" smtClean="0">
                <a:solidFill>
                  <a:schemeClr val="tx1"/>
                </a:solidFill>
                <a:effectLst/>
                <a:latin typeface="Verdana" pitchFamily="-108" charset="0"/>
                <a:ea typeface="+mn-ea"/>
                <a:cs typeface="+mn-cs"/>
              </a:rPr>
              <a:t>2. The popes lived in Avignon from 1309 to 1376, a period in church history often called the Babylonian Captivity (referring to the seventy years the ancient Hebrews were held captive in Mesopotamian Babylon).</a:t>
            </a:r>
          </a:p>
          <a:p>
            <a:r>
              <a:rPr lang="en-US" sz="1200" kern="1200" dirty="0" smtClean="0">
                <a:solidFill>
                  <a:schemeClr val="tx1"/>
                </a:solidFill>
                <a:effectLst/>
                <a:latin typeface="Verdana" pitchFamily="-108" charset="0"/>
                <a:ea typeface="+mn-ea"/>
                <a:cs typeface="+mn-cs"/>
              </a:rPr>
              <a:t>3. The Babylonian Captivity cut off church leadership from its historic roots and the source of its ancient authority, Rome, which badly damaged papal prestige. </a:t>
            </a:r>
          </a:p>
          <a:p>
            <a:r>
              <a:rPr lang="en-US" sz="1200" kern="1200" dirty="0" smtClean="0">
                <a:solidFill>
                  <a:schemeClr val="tx1"/>
                </a:solidFill>
                <a:effectLst/>
                <a:latin typeface="Verdana" pitchFamily="-108" charset="0"/>
                <a:ea typeface="+mn-ea"/>
                <a:cs typeface="+mn-cs"/>
              </a:rPr>
              <a:t>4. In 1377 Pope Gregory XI brought the papal court back to Rome, but he died shortly after the return.</a:t>
            </a:r>
          </a:p>
          <a:p>
            <a:r>
              <a:rPr lang="en-US" sz="1200" kern="1200" dirty="0" smtClean="0">
                <a:solidFill>
                  <a:schemeClr val="tx1"/>
                </a:solidFill>
                <a:effectLst/>
                <a:latin typeface="Verdana" pitchFamily="-108" charset="0"/>
                <a:ea typeface="+mn-ea"/>
                <a:cs typeface="+mn-cs"/>
              </a:rPr>
              <a:t>3. The next pope, Urban VI (pontificate 1378–1389), was a distinguished administrator and had excellent intentions for church reform, but he went about it in a tactless and bullheaded manner. </a:t>
            </a:r>
          </a:p>
          <a:p>
            <a:r>
              <a:rPr lang="en-US" sz="1200" kern="1200" dirty="0" smtClean="0">
                <a:solidFill>
                  <a:schemeClr val="tx1"/>
                </a:solidFill>
                <a:effectLst/>
                <a:latin typeface="Verdana" pitchFamily="-108" charset="0"/>
                <a:ea typeface="+mn-ea"/>
                <a:cs typeface="+mn-cs"/>
              </a:rPr>
              <a:t>4. </a:t>
            </a:r>
            <a:r>
              <a:rPr lang="en-US" sz="1000" kern="1200" dirty="0" smtClean="0">
                <a:solidFill>
                  <a:schemeClr val="tx1"/>
                </a:solidFill>
                <a:effectLst/>
                <a:latin typeface="Verdana" pitchFamily="-108" charset="0"/>
                <a:ea typeface="+mn-ea"/>
                <a:cs typeface="+mn-cs"/>
              </a:rPr>
              <a:t>He attacked clerical luxury, denouncing by name and threatening with excommunication individual cardinals and bishops, who then slipped away from Rome and met at </a:t>
            </a:r>
            <a:r>
              <a:rPr lang="en-US" sz="1000" kern="1200" dirty="0" err="1" smtClean="0">
                <a:solidFill>
                  <a:schemeClr val="tx1"/>
                </a:solidFill>
                <a:effectLst/>
                <a:latin typeface="Verdana" pitchFamily="-108" charset="0"/>
                <a:ea typeface="+mn-ea"/>
                <a:cs typeface="+mn-cs"/>
              </a:rPr>
              <a:t>Anagni</a:t>
            </a:r>
            <a:r>
              <a:rPr lang="en-US" sz="1000" kern="1200" dirty="0" smtClean="0">
                <a:solidFill>
                  <a:schemeClr val="tx1"/>
                </a:solidFill>
                <a:effectLst/>
                <a:latin typeface="Verdana" pitchFamily="-108" charset="0"/>
                <a:ea typeface="+mn-ea"/>
                <a:cs typeface="+mn-cs"/>
              </a:rPr>
              <a:t>. The cardinals declared Urban’s election invalid because it had come about under threats from the Roman mob, and they excommunicated him and elected a new pope, Clement VII (pontificate 1378–1394).</a:t>
            </a:r>
          </a:p>
          <a:p>
            <a:r>
              <a:rPr lang="en-US" sz="1000" kern="1200" dirty="0" smtClean="0">
                <a:solidFill>
                  <a:schemeClr val="tx1"/>
                </a:solidFill>
                <a:effectLst/>
                <a:latin typeface="Verdana" pitchFamily="-108" charset="0"/>
                <a:ea typeface="+mn-ea"/>
                <a:cs typeface="+mn-cs"/>
              </a:rPr>
              <a:t>9. The two popes—Urban at Rome and Clement VII at Avignon—began the Great Schism that divided Western Christendom until 1417.</a:t>
            </a:r>
          </a:p>
          <a:p>
            <a:r>
              <a:rPr lang="en-US" sz="1000" kern="1200" dirty="0" smtClean="0">
                <a:solidFill>
                  <a:schemeClr val="tx1"/>
                </a:solidFill>
                <a:effectLst/>
                <a:latin typeface="Verdana" pitchFamily="-108" charset="0"/>
                <a:ea typeface="+mn-ea"/>
                <a:cs typeface="+mn-cs"/>
              </a:rPr>
              <a:t>10. The powers of Europe aligned themselves with Urban or Clement along strictly political lines: France, Aragon, Castile, Portugal, Scotland, and, later on, the Italian city-states supported the French pope, Clement; England and the German emperor, long-time enemies of France, recognized Urban.</a:t>
            </a:r>
          </a:p>
          <a:p>
            <a:r>
              <a:rPr lang="en-US" sz="1000" kern="1200" dirty="0" smtClean="0">
                <a:solidFill>
                  <a:schemeClr val="tx1"/>
                </a:solidFill>
                <a:effectLst/>
                <a:latin typeface="Verdana" pitchFamily="-108" charset="0"/>
                <a:ea typeface="+mn-ea"/>
                <a:cs typeface="+mn-cs"/>
              </a:rPr>
              <a:t>11. The schism weakened the religious faith of many Christians and brought church leadership into serious disrepute.</a:t>
            </a:r>
          </a:p>
          <a:p>
            <a:pPr marL="0" indent="0">
              <a:buNone/>
            </a:pPr>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3996388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Challenges to the Church</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Babylonian Captivity and Great Schism</a:t>
            </a:r>
          </a:p>
          <a:p>
            <a:r>
              <a:rPr lang="en-US" sz="1200" kern="1200" dirty="0" smtClean="0">
                <a:solidFill>
                  <a:schemeClr val="tx1"/>
                </a:solidFill>
                <a:effectLst/>
                <a:latin typeface="Verdana" pitchFamily="-108" charset="0"/>
                <a:ea typeface="+mn-ea"/>
                <a:cs typeface="+mn-cs"/>
              </a:rPr>
              <a:t>7. He attacked clerical luxury, denouncing by name and threatening with excommunication individual cardinals and bishops, who then slipped away from Rome and met at </a:t>
            </a:r>
            <a:r>
              <a:rPr lang="en-US" sz="1200" kern="1200" dirty="0" err="1" smtClean="0">
                <a:solidFill>
                  <a:schemeClr val="tx1"/>
                </a:solidFill>
                <a:effectLst/>
                <a:latin typeface="Verdana" pitchFamily="-108" charset="0"/>
                <a:ea typeface="+mn-ea"/>
                <a:cs typeface="+mn-cs"/>
              </a:rPr>
              <a:t>Anagni</a:t>
            </a:r>
            <a:r>
              <a:rPr lang="en-US" sz="1200" kern="1200" dirty="0" smtClean="0">
                <a:solidFill>
                  <a:schemeClr val="tx1"/>
                </a:solidFill>
                <a:effectLst/>
                <a:latin typeface="Verdana" pitchFamily="-108" charset="0"/>
                <a:ea typeface="+mn-ea"/>
                <a:cs typeface="+mn-cs"/>
              </a:rPr>
              <a:t>. The cardinals declared Urban’s election invalid because it had come about under threats from the Roman mob, and they excommunicated him and elected a new pope, Clement VII (pontificate 1378–1394).</a:t>
            </a:r>
          </a:p>
          <a:p>
            <a:r>
              <a:rPr lang="en-US" sz="1200" kern="1200" dirty="0" smtClean="0">
                <a:solidFill>
                  <a:schemeClr val="tx1"/>
                </a:solidFill>
                <a:effectLst/>
                <a:latin typeface="Verdana" pitchFamily="-108" charset="0"/>
                <a:ea typeface="+mn-ea"/>
                <a:cs typeface="+mn-cs"/>
              </a:rPr>
              <a:t>9. The two popes—Urban at Rome and Clement VII at Avignon—began the Great Schism that divided Western Christendom until 1417.</a:t>
            </a:r>
          </a:p>
          <a:p>
            <a:r>
              <a:rPr lang="en-US" sz="1200" kern="1200" dirty="0" smtClean="0">
                <a:solidFill>
                  <a:schemeClr val="tx1"/>
                </a:solidFill>
                <a:effectLst/>
                <a:latin typeface="Verdana" pitchFamily="-108" charset="0"/>
                <a:ea typeface="+mn-ea"/>
                <a:cs typeface="+mn-cs"/>
              </a:rPr>
              <a:t>10. The powers of Europe aligned themselves with Urban or Clement along strictly political lines: France, Aragon, Castile, Portugal, Scotland, and, later on, the Italian city-states supported the French pope, Clement; England and the German emperor, long-time enemies of France, recognized Urban.</a:t>
            </a:r>
          </a:p>
          <a:p>
            <a:r>
              <a:rPr lang="en-US" sz="1200" kern="1200" dirty="0" smtClean="0">
                <a:solidFill>
                  <a:schemeClr val="tx1"/>
                </a:solidFill>
                <a:effectLst/>
                <a:latin typeface="Verdana" pitchFamily="-108" charset="0"/>
                <a:ea typeface="+mn-ea"/>
                <a:cs typeface="+mn-cs"/>
              </a:rPr>
              <a:t>11. The schism weakened the religious faith of many Christians and brought church leadership into serious disrepute.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2833158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1800233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Challenges to the Church</a:t>
            </a:r>
          </a:p>
          <a:p>
            <a:r>
              <a:rPr lang="en-US" sz="1000" b="1" dirty="0" smtClean="0">
                <a:latin typeface="Arial" panose="020B0604020202020204" pitchFamily="34" charset="0"/>
                <a:cs typeface="Arial" panose="020B0604020202020204" pitchFamily="34" charset="0"/>
              </a:rPr>
              <a:t>B. Critiques,</a:t>
            </a:r>
            <a:r>
              <a:rPr lang="en-US" sz="1000" b="1" baseline="0" dirty="0" smtClean="0">
                <a:latin typeface="Arial" panose="020B0604020202020204" pitchFamily="34" charset="0"/>
                <a:cs typeface="Arial" panose="020B0604020202020204" pitchFamily="34" charset="0"/>
              </a:rPr>
              <a:t> Divisions, and Councils</a:t>
            </a:r>
          </a:p>
          <a:p>
            <a:pPr marL="0" indent="0">
              <a:buNone/>
            </a:pPr>
            <a:r>
              <a:rPr lang="en-US" sz="1100" kern="1200" dirty="0" smtClean="0">
                <a:solidFill>
                  <a:schemeClr val="tx1"/>
                </a:solidFill>
                <a:effectLst/>
                <a:latin typeface="Verdana" pitchFamily="-108" charset="0"/>
                <a:ea typeface="+mn-ea"/>
                <a:cs typeface="+mn-cs"/>
              </a:rPr>
              <a:t>1. William of Occam (1289?–1347?), a Franciscan friar and philosopher, saw the papal court at Avignon firsthand and argued vigorously against the papacy. Occam asserted that governments should have limited powers and be accountable to those they govern, and church and state should be separate. </a:t>
            </a:r>
          </a:p>
          <a:p>
            <a:pPr marL="0" indent="0">
              <a:buNone/>
            </a:pPr>
            <a:r>
              <a:rPr lang="en-US" sz="1100" kern="1200" dirty="0" smtClean="0">
                <a:solidFill>
                  <a:schemeClr val="tx1"/>
                </a:solidFill>
                <a:effectLst/>
                <a:latin typeface="Verdana" pitchFamily="-108" charset="0"/>
                <a:ea typeface="+mn-ea"/>
                <a:cs typeface="+mn-cs"/>
              </a:rPr>
              <a:t>2. The Italian lawyer and university official </a:t>
            </a:r>
            <a:r>
              <a:rPr lang="en-US" sz="1100" kern="1200" dirty="0" err="1" smtClean="0">
                <a:solidFill>
                  <a:schemeClr val="tx1"/>
                </a:solidFill>
                <a:effectLst/>
                <a:latin typeface="Verdana" pitchFamily="-108" charset="0"/>
                <a:ea typeface="+mn-ea"/>
                <a:cs typeface="+mn-cs"/>
              </a:rPr>
              <a:t>Marsiglio</a:t>
            </a:r>
            <a:r>
              <a:rPr lang="en-US" sz="1100" kern="1200" dirty="0" smtClean="0">
                <a:solidFill>
                  <a:schemeClr val="tx1"/>
                </a:solidFill>
                <a:effectLst/>
                <a:latin typeface="Verdana" pitchFamily="-108" charset="0"/>
                <a:ea typeface="+mn-ea"/>
                <a:cs typeface="+mn-cs"/>
              </a:rPr>
              <a:t> of Padua (ca. 1275–1342) agreed with Occam, claiming in his </a:t>
            </a:r>
            <a:r>
              <a:rPr lang="en-US" sz="1100" i="1" kern="1200" dirty="0" err="1" smtClean="0">
                <a:solidFill>
                  <a:schemeClr val="tx1"/>
                </a:solidFill>
                <a:effectLst/>
                <a:latin typeface="Verdana" pitchFamily="-108" charset="0"/>
                <a:ea typeface="+mn-ea"/>
                <a:cs typeface="+mn-cs"/>
              </a:rPr>
              <a:t>Defensor</a:t>
            </a:r>
            <a:r>
              <a:rPr lang="en-US" sz="1100" i="1" kern="1200" dirty="0" smtClean="0">
                <a:solidFill>
                  <a:schemeClr val="tx1"/>
                </a:solidFill>
                <a:effectLst/>
                <a:latin typeface="Verdana" pitchFamily="-108" charset="0"/>
                <a:ea typeface="+mn-ea"/>
                <a:cs typeface="+mn-cs"/>
              </a:rPr>
              <a:t> </a:t>
            </a:r>
            <a:r>
              <a:rPr lang="en-US" sz="1100" i="1" kern="1200" dirty="0" err="1" smtClean="0">
                <a:solidFill>
                  <a:schemeClr val="tx1"/>
                </a:solidFill>
                <a:effectLst/>
                <a:latin typeface="Verdana" pitchFamily="-108" charset="0"/>
                <a:ea typeface="+mn-ea"/>
                <a:cs typeface="+mn-cs"/>
              </a:rPr>
              <a:t>Pacis</a:t>
            </a:r>
            <a:r>
              <a:rPr lang="en-US" sz="1100" kern="1200" dirty="0" smtClean="0">
                <a:solidFill>
                  <a:schemeClr val="tx1"/>
                </a:solidFill>
                <a:effectLst/>
                <a:latin typeface="Verdana" pitchFamily="-108" charset="0"/>
                <a:ea typeface="+mn-ea"/>
                <a:cs typeface="+mn-cs"/>
              </a:rPr>
              <a:t> (The Defender of the Peace) that the state was the great unifying power in society and that the church should be subordinate to it.</a:t>
            </a:r>
          </a:p>
          <a:p>
            <a:r>
              <a:rPr lang="en-US" sz="1100" kern="1200" dirty="0" smtClean="0">
                <a:solidFill>
                  <a:schemeClr val="tx1"/>
                </a:solidFill>
                <a:effectLst/>
                <a:latin typeface="Verdana" pitchFamily="-108" charset="0"/>
                <a:ea typeface="+mn-ea"/>
                <a:cs typeface="+mn-cs"/>
              </a:rPr>
              <a:t>3.</a:t>
            </a:r>
            <a:r>
              <a:rPr lang="en-US" sz="1100" kern="1200" baseline="0" dirty="0" smtClean="0">
                <a:solidFill>
                  <a:schemeClr val="tx1"/>
                </a:solidFill>
                <a:effectLst/>
                <a:latin typeface="Verdana" pitchFamily="-108" charset="0"/>
                <a:ea typeface="+mn-ea"/>
                <a:cs typeface="+mn-cs"/>
              </a:rPr>
              <a:t> </a:t>
            </a:r>
            <a:r>
              <a:rPr lang="en-US" sz="1100" kern="1200" dirty="0" smtClean="0">
                <a:solidFill>
                  <a:schemeClr val="tx1"/>
                </a:solidFill>
                <a:effectLst/>
                <a:latin typeface="Verdana" pitchFamily="-108" charset="0"/>
                <a:ea typeface="+mn-ea"/>
                <a:cs typeface="+mn-cs"/>
              </a:rPr>
              <a:t>These </a:t>
            </a:r>
            <a:r>
              <a:rPr lang="en-US" sz="1100" kern="1200" dirty="0" err="1" smtClean="0">
                <a:solidFill>
                  <a:schemeClr val="tx1"/>
                </a:solidFill>
                <a:effectLst/>
                <a:latin typeface="Verdana" pitchFamily="-108" charset="0"/>
                <a:ea typeface="+mn-ea"/>
                <a:cs typeface="+mn-cs"/>
              </a:rPr>
              <a:t>conciliarists</a:t>
            </a:r>
            <a:r>
              <a:rPr lang="en-US" sz="1100" kern="1200" dirty="0" smtClean="0">
                <a:solidFill>
                  <a:schemeClr val="tx1"/>
                </a:solidFill>
                <a:effectLst/>
                <a:latin typeface="Verdana" pitchFamily="-108" charset="0"/>
                <a:ea typeface="+mn-ea"/>
                <a:cs typeface="+mn-cs"/>
              </a:rPr>
              <a:t> believed that reform of the church could best be achieved through periodic assemblies, or councils, composed of clergy theologians and laypeople representing all Christian people.</a:t>
            </a:r>
          </a:p>
          <a:p>
            <a:r>
              <a:rPr lang="en-US" sz="1100" kern="1200" dirty="0" smtClean="0">
                <a:solidFill>
                  <a:schemeClr val="tx1"/>
                </a:solidFill>
                <a:effectLst/>
                <a:latin typeface="Verdana" pitchFamily="-108" charset="0"/>
                <a:ea typeface="+mn-ea"/>
                <a:cs typeface="+mn-cs"/>
              </a:rPr>
              <a:t>4. The English scholar and theologian John </a:t>
            </a:r>
            <a:r>
              <a:rPr lang="en-US" sz="1100" kern="1200" dirty="0" err="1" smtClean="0">
                <a:solidFill>
                  <a:schemeClr val="tx1"/>
                </a:solidFill>
                <a:effectLst/>
                <a:latin typeface="Verdana" pitchFamily="-108" charset="0"/>
                <a:ea typeface="+mn-ea"/>
                <a:cs typeface="+mn-cs"/>
              </a:rPr>
              <a:t>Wyclif</a:t>
            </a:r>
            <a:r>
              <a:rPr lang="en-US" sz="1100" kern="1200" dirty="0" smtClean="0">
                <a:solidFill>
                  <a:schemeClr val="tx1"/>
                </a:solidFill>
                <a:effectLst/>
                <a:latin typeface="Verdana" pitchFamily="-108" charset="0"/>
                <a:ea typeface="+mn-ea"/>
                <a:cs typeface="+mn-cs"/>
              </a:rPr>
              <a:t> (ca. 1330–1384) went even further, arguing that Scripture alone should be the standard of Christian belief and practice and that papal claims of secular power had no foundation in the Scriptures.</a:t>
            </a:r>
            <a:r>
              <a:rPr lang="en-US" sz="1100" kern="1200" baseline="0" dirty="0" smtClean="0">
                <a:solidFill>
                  <a:schemeClr val="tx1"/>
                </a:solidFill>
                <a:effectLst/>
                <a:latin typeface="Verdana" pitchFamily="-108" charset="0"/>
                <a:ea typeface="+mn-ea"/>
                <a:cs typeface="+mn-cs"/>
              </a:rPr>
              <a:t> </a:t>
            </a:r>
            <a:r>
              <a:rPr lang="en-US" sz="1100" kern="1200" dirty="0" err="1" smtClean="0">
                <a:solidFill>
                  <a:schemeClr val="tx1"/>
                </a:solidFill>
                <a:effectLst/>
                <a:latin typeface="Verdana" pitchFamily="-108" charset="0"/>
                <a:ea typeface="+mn-ea"/>
                <a:cs typeface="+mn-cs"/>
              </a:rPr>
              <a:t>Wyclif</a:t>
            </a:r>
            <a:r>
              <a:rPr lang="en-US" sz="1100" kern="1200" dirty="0" smtClean="0">
                <a:solidFill>
                  <a:schemeClr val="tx1"/>
                </a:solidFill>
                <a:effectLst/>
                <a:latin typeface="Verdana" pitchFamily="-108" charset="0"/>
                <a:ea typeface="+mn-ea"/>
                <a:cs typeface="+mn-cs"/>
              </a:rPr>
              <a:t> wanted Christians to read the Bible for themselves and produced the first complete translation of the Bible into English.</a:t>
            </a:r>
          </a:p>
          <a:p>
            <a:r>
              <a:rPr lang="en-US" sz="1100" kern="1200" dirty="0" smtClean="0">
                <a:solidFill>
                  <a:schemeClr val="tx1"/>
                </a:solidFill>
                <a:effectLst/>
                <a:latin typeface="Verdana" pitchFamily="-108" charset="0"/>
                <a:ea typeface="+mn-ea"/>
                <a:cs typeface="+mn-cs"/>
              </a:rPr>
              <a:t>5. A university theologian in Prague, Jan Hus (ca. 1372–1415), built on </a:t>
            </a:r>
            <a:r>
              <a:rPr lang="en-US" sz="1100" kern="1200" dirty="0" err="1" smtClean="0">
                <a:solidFill>
                  <a:schemeClr val="tx1"/>
                </a:solidFill>
                <a:effectLst/>
                <a:latin typeface="Verdana" pitchFamily="-108" charset="0"/>
                <a:ea typeface="+mn-ea"/>
                <a:cs typeface="+mn-cs"/>
              </a:rPr>
              <a:t>Wyclif’s</a:t>
            </a:r>
            <a:r>
              <a:rPr lang="en-US" sz="1100" kern="1200" dirty="0" smtClean="0">
                <a:solidFill>
                  <a:schemeClr val="tx1"/>
                </a:solidFill>
                <a:effectLst/>
                <a:latin typeface="Verdana" pitchFamily="-108" charset="0"/>
                <a:ea typeface="+mn-ea"/>
                <a:cs typeface="+mn-cs"/>
              </a:rPr>
              <a:t> ideas; Hus also denied papal authority, called for translations of the Bible into the local Czech language, and declared indulgences—papal offers of remission of penance—useless.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1104704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Challenges to the Church</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Critiques, Divisions, and Councils</a:t>
            </a:r>
          </a:p>
          <a:p>
            <a:r>
              <a:rPr lang="en-US" sz="1200" kern="1200" dirty="0" smtClean="0">
                <a:solidFill>
                  <a:schemeClr val="tx1"/>
                </a:solidFill>
                <a:effectLst/>
                <a:latin typeface="Verdana" pitchFamily="-108" charset="0"/>
                <a:ea typeface="+mn-ea"/>
                <a:cs typeface="+mn-cs"/>
              </a:rPr>
              <a:t>6. In response to continued calls throughout Europe for a council to resolve the schism, the cardinals of Rome and Avignon summoned a council at Pisa in 1409, which failed to do anything except make matters worse by selecting a third pope.</a:t>
            </a:r>
          </a:p>
          <a:p>
            <a:r>
              <a:rPr lang="en-US" sz="1200" kern="1200" dirty="0" smtClean="0">
                <a:solidFill>
                  <a:schemeClr val="tx1"/>
                </a:solidFill>
                <a:effectLst/>
                <a:latin typeface="Verdana" pitchFamily="-108" charset="0"/>
                <a:ea typeface="+mn-ea"/>
                <a:cs typeface="+mn-cs"/>
              </a:rPr>
              <a:t>7. Finally, a great council met at the imperial city of Constance (1414–1418) with three objectives: to end the schism, to reform the church, and to wipe out heresy.</a:t>
            </a:r>
          </a:p>
          <a:p>
            <a:r>
              <a:rPr lang="en-US" sz="1200" kern="1200" dirty="0" smtClean="0">
                <a:solidFill>
                  <a:schemeClr val="tx1"/>
                </a:solidFill>
                <a:effectLst/>
                <a:latin typeface="Verdana" pitchFamily="-108" charset="0"/>
                <a:ea typeface="+mn-ea"/>
                <a:cs typeface="+mn-cs"/>
              </a:rPr>
              <a:t>8. The council moved first on the last point:  despite being granted a safe-conduct to go to Constance by the emperor, Jan Hus was tried, condemned, and burned at the stake as a heretic in 1415. </a:t>
            </a:r>
          </a:p>
          <a:p>
            <a:r>
              <a:rPr lang="en-US" sz="1200" kern="1200" dirty="0" smtClean="0">
                <a:solidFill>
                  <a:schemeClr val="tx1"/>
                </a:solidFill>
                <a:effectLst/>
                <a:latin typeface="Verdana" pitchFamily="-108" charset="0"/>
                <a:ea typeface="+mn-ea"/>
                <a:cs typeface="+mn-cs"/>
              </a:rPr>
              <a:t>9. The council also eventually healed the schism by deposing both the Roman pope and the successor pope chosen at Pisa, isolating the Avignon antipope, and calling a conclave that elected a new pope, Martin V (pontificate 1417–1431).</a:t>
            </a:r>
          </a:p>
          <a:p>
            <a:r>
              <a:rPr lang="en-US" sz="1200" kern="1200" dirty="0" smtClean="0">
                <a:solidFill>
                  <a:schemeClr val="tx1"/>
                </a:solidFill>
                <a:effectLst/>
                <a:latin typeface="Verdana" pitchFamily="-108" charset="0"/>
                <a:ea typeface="+mn-ea"/>
                <a:cs typeface="+mn-cs"/>
              </a:rPr>
              <a:t>10. Martin proceeded to dissolve the council, and nothing was done about reform; the schism and conciliar movement had exposed the need for reform, however, laying the foundation for the great reform efforts of the sixteenth century.</a:t>
            </a:r>
          </a:p>
          <a:p>
            <a:endParaRPr lang="en-US" sz="1200" kern="1200" dirty="0" smtClean="0">
              <a:solidFill>
                <a:schemeClr val="tx1"/>
              </a:solidFill>
              <a:effectLst/>
              <a:latin typeface="Verdana" pitchFamily="-108" charset="0"/>
              <a:ea typeface="+mn-ea"/>
              <a:cs typeface="+mn-cs"/>
            </a:endParaRPr>
          </a:p>
          <a:p>
            <a:endParaRPr lang="en-US" sz="1200" kern="1200" dirty="0" smtClean="0">
              <a:solidFill>
                <a:schemeClr val="tx1"/>
              </a:solidFill>
              <a:effectLst/>
              <a:latin typeface="Verdana" pitchFamily="-108" charset="0"/>
              <a:ea typeface="+mn-ea"/>
              <a:cs typeface="+mn-cs"/>
            </a:endParaRPr>
          </a:p>
          <a:p>
            <a:endParaRPr lang="en-US" sz="1000" b="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1469733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2051009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Prelude to Disaster</a:t>
            </a:r>
          </a:p>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Climate Change and Famine</a:t>
            </a:r>
          </a:p>
          <a:p>
            <a:r>
              <a:rPr lang="en-US" sz="1200" kern="1200" dirty="0" smtClean="0">
                <a:solidFill>
                  <a:schemeClr val="tx1"/>
                </a:solidFill>
                <a:effectLst/>
                <a:latin typeface="Verdana" pitchFamily="-108" charset="0"/>
                <a:ea typeface="+mn-ea"/>
                <a:cs typeface="+mn-cs"/>
              </a:rPr>
              <a:t>5. Even in non-famine years, the cost of grain, livestock, and dairy products rose sharply, meaning fewer people could afford to buy food.</a:t>
            </a:r>
          </a:p>
          <a:p>
            <a:r>
              <a:rPr lang="en-US" sz="1200" kern="1200" dirty="0" smtClean="0">
                <a:solidFill>
                  <a:schemeClr val="tx1"/>
                </a:solidFill>
                <a:effectLst/>
                <a:latin typeface="Verdana" pitchFamily="-108" charset="0"/>
                <a:ea typeface="+mn-ea"/>
                <a:cs typeface="+mn-cs"/>
              </a:rPr>
              <a:t>6.</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Reduced caloric intake meant increased susceptibility to disease, especially for infants, children, and the elderly. </a:t>
            </a:r>
          </a:p>
          <a:p>
            <a:r>
              <a:rPr lang="en-US" sz="1200" kern="1200" dirty="0" smtClean="0">
                <a:solidFill>
                  <a:schemeClr val="tx1"/>
                </a:solidFill>
                <a:effectLst/>
                <a:latin typeface="Verdana" pitchFamily="-108" charset="0"/>
                <a:ea typeface="+mn-ea"/>
                <a:cs typeface="+mn-cs"/>
              </a:rPr>
              <a:t>7. Workers on reduced diets had less energy, which in turn meant lower productivity, lower output, and higher grain prices. </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3790410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3506760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Challenges to the Church</a:t>
            </a:r>
          </a:p>
          <a:p>
            <a:r>
              <a:rPr lang="en-US" sz="1000" b="1" dirty="0" smtClean="0">
                <a:latin typeface="Arial" panose="020B0604020202020204" pitchFamily="34" charset="0"/>
                <a:cs typeface="Arial" panose="020B0604020202020204" pitchFamily="34" charset="0"/>
              </a:rPr>
              <a:t>C. Lay Piety and Mysticism</a:t>
            </a:r>
          </a:p>
          <a:p>
            <a:r>
              <a:rPr lang="en-US" sz="1000" kern="1200" dirty="0" smtClean="0">
                <a:solidFill>
                  <a:schemeClr val="tx1"/>
                </a:solidFill>
                <a:effectLst/>
              </a:rPr>
              <a:t>1. The failings of the Avignon papacy and the scandal of the Great Schism weakened the spiritual mystique of the clergy in the popular mind.</a:t>
            </a:r>
          </a:p>
          <a:p>
            <a:r>
              <a:rPr lang="en-US" sz="1000" kern="1200" dirty="0" smtClean="0">
                <a:solidFill>
                  <a:schemeClr val="tx1"/>
                </a:solidFill>
                <a:effectLst/>
              </a:rPr>
              <a:t>2. Lay Christian men and women often formed confraternities, voluntary lay groups organized by occupation, devotional preference, neighborhood, or charitable activity.</a:t>
            </a:r>
          </a:p>
          <a:p>
            <a:r>
              <a:rPr lang="en-US" sz="1000" kern="1200" dirty="0" smtClean="0">
                <a:solidFill>
                  <a:schemeClr val="tx1"/>
                </a:solidFill>
                <a:effectLst/>
              </a:rPr>
              <a:t>3. Some confraternities prayed for souls in purgatory, and others held dances, festivals, and collections to raise money for church repairs, supplies, and liturgical objects; all, however, often carried out their devotional practices without a priest. </a:t>
            </a:r>
          </a:p>
          <a:p>
            <a:r>
              <a:rPr lang="en-US" sz="1000" kern="1200" dirty="0" smtClean="0">
                <a:solidFill>
                  <a:schemeClr val="tx1"/>
                </a:solidFill>
                <a:effectLst/>
              </a:rPr>
              <a:t>4. Most confraternities were composed of men, but some women’s confraternities were formed, usually to oversee the production of vestments and altar cloths.  </a:t>
            </a:r>
          </a:p>
          <a:p>
            <a:r>
              <a:rPr lang="en-US" sz="1000" kern="1200" dirty="0" smtClean="0">
                <a:solidFill>
                  <a:schemeClr val="tx1"/>
                </a:solidFill>
                <a:effectLst/>
              </a:rPr>
              <a:t>5. In Holland beginning in the late fourteenth century, a group of pious laypeople called the Brethren and Sisters of the Common Life lived in stark simplicity while daily carrying out the Gospel teaching of feeding the hungry, clothing the naked, and visiting the sick.</a:t>
            </a:r>
          </a:p>
          <a:p>
            <a:r>
              <a:rPr lang="en-US" sz="1000" kern="1200" dirty="0" smtClean="0">
                <a:solidFill>
                  <a:schemeClr val="tx1"/>
                </a:solidFill>
                <a:effectLst/>
              </a:rPr>
              <a:t>6. The Brethren’s goal of making religion a personal inner experience was best articulated by the Dutch monk Thomas à Kempis (1380?–1471) in </a:t>
            </a:r>
            <a:r>
              <a:rPr lang="en-US" sz="1000" i="1" kern="1200" dirty="0" smtClean="0">
                <a:solidFill>
                  <a:schemeClr val="tx1"/>
                </a:solidFill>
                <a:effectLst/>
              </a:rPr>
              <a:t>The Imitation of Christ</a:t>
            </a:r>
            <a:r>
              <a:rPr lang="en-US" sz="1000" kern="1200" dirty="0" smtClean="0">
                <a:solidFill>
                  <a:schemeClr val="tx1"/>
                </a:solidFill>
                <a:effectLst/>
              </a:rPr>
              <a:t>, which urged Christians to take Christ as their model, seek perfection in a simple way of life, and look to the Scriptures for guidance in living a spiritual life.</a:t>
            </a:r>
          </a:p>
          <a:p>
            <a:r>
              <a:rPr lang="en-US" sz="1000" kern="1200" dirty="0" smtClean="0">
                <a:solidFill>
                  <a:schemeClr val="tx1"/>
                </a:solidFill>
                <a:effectLst/>
              </a:rPr>
              <a:t>9. The confraternities and mystics were generally not considered heretical unless they began to challenge the authority of the papacy the way </a:t>
            </a:r>
            <a:r>
              <a:rPr lang="en-US" sz="1000" kern="1200" dirty="0" err="1" smtClean="0">
                <a:solidFill>
                  <a:schemeClr val="tx1"/>
                </a:solidFill>
                <a:effectLst/>
              </a:rPr>
              <a:t>conciliarists</a:t>
            </a:r>
            <a:r>
              <a:rPr lang="en-US" sz="1000" kern="1200" dirty="0" smtClean="0">
                <a:solidFill>
                  <a:schemeClr val="tx1"/>
                </a:solidFill>
                <a:effectLst/>
              </a:rPr>
              <a:t> such as </a:t>
            </a:r>
            <a:r>
              <a:rPr lang="en-US" sz="1000" kern="1200" dirty="0" err="1" smtClean="0">
                <a:solidFill>
                  <a:schemeClr val="tx1"/>
                </a:solidFill>
                <a:effectLst/>
              </a:rPr>
              <a:t>Wyclif</a:t>
            </a:r>
            <a:r>
              <a:rPr lang="en-US" sz="1000" kern="1200" dirty="0" smtClean="0">
                <a:solidFill>
                  <a:schemeClr val="tx1"/>
                </a:solidFill>
                <a:effectLst/>
              </a:rPr>
              <a:t> and Hus had. The movement of lay piety, however, altered many people’s perceptions of their own spiritual power.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2046235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2471505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a:t>
            </a:r>
            <a:r>
              <a:rPr lang="en-US" sz="1000" b="1" baseline="0" dirty="0" smtClean="0">
                <a:latin typeface="Arial" panose="020B0604020202020204" pitchFamily="34" charset="0"/>
                <a:cs typeface="Arial" panose="020B0604020202020204" pitchFamily="34" charset="0"/>
              </a:rPr>
              <a:t> Social Unrest in a Changing Society</a:t>
            </a:r>
          </a:p>
          <a:p>
            <a:pPr marL="228600" indent="-228600">
              <a:buAutoNum type="alphaUcPeriod"/>
            </a:pPr>
            <a:r>
              <a:rPr lang="en-US" sz="1000" b="1" baseline="0" dirty="0" smtClean="0">
                <a:latin typeface="Arial" panose="020B0604020202020204" pitchFamily="34" charset="0"/>
                <a:cs typeface="Arial" panose="020B0604020202020204" pitchFamily="34" charset="0"/>
              </a:rPr>
              <a:t>Peasant Revolts</a:t>
            </a:r>
          </a:p>
          <a:p>
            <a:r>
              <a:rPr lang="en-US" sz="1050" kern="1200" dirty="0" smtClean="0">
                <a:solidFill>
                  <a:schemeClr val="tx1"/>
                </a:solidFill>
                <a:effectLst/>
                <a:latin typeface="Verdana" pitchFamily="-108" charset="0"/>
                <a:ea typeface="+mn-ea"/>
                <a:cs typeface="+mn-cs"/>
              </a:rPr>
              <a:t>1.</a:t>
            </a:r>
            <a:r>
              <a:rPr lang="en-US" sz="1050" kern="1200" baseline="0" dirty="0" smtClean="0">
                <a:solidFill>
                  <a:schemeClr val="tx1"/>
                </a:solidFill>
                <a:effectLst/>
                <a:latin typeface="Verdana" pitchFamily="-108" charset="0"/>
                <a:ea typeface="+mn-ea"/>
                <a:cs typeface="+mn-cs"/>
              </a:rPr>
              <a:t> </a:t>
            </a:r>
            <a:r>
              <a:rPr lang="en-US" sz="1050" kern="1200" dirty="0" smtClean="0">
                <a:solidFill>
                  <a:schemeClr val="tx1"/>
                </a:solidFill>
                <a:effectLst/>
                <a:latin typeface="Verdana" pitchFamily="-108" charset="0"/>
                <a:ea typeface="+mn-ea"/>
                <a:cs typeface="+mn-cs"/>
              </a:rPr>
              <a:t>The difficult conditions of the fourteenth and fifteenth centuries spurred a wave of peasant revolts across Europe, the first of which was a large-scale rebellion in Flanders in the 1320s.</a:t>
            </a:r>
          </a:p>
          <a:p>
            <a:r>
              <a:rPr lang="en-US" sz="1050" kern="1200" dirty="0" smtClean="0">
                <a:solidFill>
                  <a:schemeClr val="tx1"/>
                </a:solidFill>
                <a:effectLst/>
                <a:latin typeface="Verdana" pitchFamily="-108" charset="0"/>
                <a:ea typeface="+mn-ea"/>
                <a:cs typeface="+mn-cs"/>
              </a:rPr>
              <a:t>2. In 1358 the frustrations of French peasants over oppressive taxes, the criminal banditry of the countryside, losses on the battlefield, and their general misery exploded in a massive uprising called the </a:t>
            </a:r>
            <a:r>
              <a:rPr lang="en-US" sz="1050" kern="1200" dirty="0" err="1" smtClean="0">
                <a:solidFill>
                  <a:schemeClr val="tx1"/>
                </a:solidFill>
                <a:effectLst/>
                <a:latin typeface="Verdana" pitchFamily="-108" charset="0"/>
                <a:ea typeface="+mn-ea"/>
                <a:cs typeface="+mn-cs"/>
              </a:rPr>
              <a:t>Jacquerie</a:t>
            </a:r>
            <a:r>
              <a:rPr lang="en-US" sz="1050" kern="1200" dirty="0" smtClean="0">
                <a:solidFill>
                  <a:schemeClr val="tx1"/>
                </a:solidFill>
                <a:effectLst/>
                <a:latin typeface="Verdana" pitchFamily="-108" charset="0"/>
                <a:ea typeface="+mn-ea"/>
                <a:cs typeface="+mn-cs"/>
              </a:rPr>
              <a:t>, after a mythical agricultural laborer, Jacques </a:t>
            </a:r>
            <a:r>
              <a:rPr lang="en-US" sz="1050" kern="1200" dirty="0" err="1" smtClean="0">
                <a:solidFill>
                  <a:schemeClr val="tx1"/>
                </a:solidFill>
                <a:effectLst/>
                <a:latin typeface="Verdana" pitchFamily="-108" charset="0"/>
                <a:ea typeface="+mn-ea"/>
                <a:cs typeface="+mn-cs"/>
              </a:rPr>
              <a:t>Bonhomme</a:t>
            </a:r>
            <a:r>
              <a:rPr lang="en-US" sz="1050" kern="1200" dirty="0" smtClean="0">
                <a:solidFill>
                  <a:schemeClr val="tx1"/>
                </a:solidFill>
                <a:effectLst/>
                <a:latin typeface="Verdana" pitchFamily="-108" charset="0"/>
                <a:ea typeface="+mn-ea"/>
                <a:cs typeface="+mn-cs"/>
              </a:rPr>
              <a:t> (Good Fellow). </a:t>
            </a:r>
          </a:p>
          <a:p>
            <a:r>
              <a:rPr lang="en-US" sz="1000" kern="1200" dirty="0" smtClean="0">
                <a:solidFill>
                  <a:schemeClr val="tx1"/>
                </a:solidFill>
                <a:effectLst/>
                <a:latin typeface="Verdana" pitchFamily="-108" charset="0"/>
                <a:ea typeface="+mn-ea"/>
                <a:cs typeface="+mn-cs"/>
              </a:rPr>
              <a:t>3. In England, when the Black Death drastically cut the labor supply, peasants demanded higher wages and fewer manorial obligations, to which their lords </a:t>
            </a:r>
            <a:br>
              <a:rPr lang="en-US" sz="1000" kern="1200" dirty="0" smtClean="0">
                <a:solidFill>
                  <a:schemeClr val="tx1"/>
                </a:solidFill>
                <a:effectLst/>
                <a:latin typeface="Verdana" pitchFamily="-108" charset="0"/>
                <a:ea typeface="+mn-ea"/>
                <a:cs typeface="+mn-cs"/>
              </a:rPr>
            </a:br>
            <a:r>
              <a:rPr lang="en-US" sz="1000" kern="1200" dirty="0" smtClean="0">
                <a:solidFill>
                  <a:schemeClr val="tx1"/>
                </a:solidFill>
                <a:effectLst/>
                <a:latin typeface="Verdana" pitchFamily="-108" charset="0"/>
                <a:ea typeface="+mn-ea"/>
                <a:cs typeface="+mn-cs"/>
              </a:rPr>
              <a:t>responded in 1351 with the Statute of Laborers, a law freezing wages and binding workers to their manors.</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The statute could not be enforced, and peasants’ economic grievances, along with the government’s lack of protection during the war, aristocratic violence, and agitation by the popular preacher John Ball, fueled a revolt. </a:t>
            </a:r>
          </a:p>
          <a:p>
            <a:r>
              <a:rPr lang="en-US" sz="1000" kern="1200" dirty="0" smtClean="0">
                <a:solidFill>
                  <a:schemeClr val="tx1"/>
                </a:solidFill>
                <a:effectLst/>
                <a:latin typeface="Verdana" pitchFamily="-108" charset="0"/>
                <a:ea typeface="+mn-ea"/>
                <a:cs typeface="+mn-cs"/>
              </a:rPr>
              <a:t>4. In 1381, when the royal council </a:t>
            </a:r>
            <a:r>
              <a:rPr lang="en-US" sz="1000" kern="1200" dirty="0" err="1" smtClean="0">
                <a:solidFill>
                  <a:schemeClr val="tx1"/>
                </a:solidFill>
                <a:effectLst/>
                <a:latin typeface="Verdana" pitchFamily="-108" charset="0"/>
                <a:ea typeface="+mn-ea"/>
                <a:cs typeface="+mn-cs"/>
              </a:rPr>
              <a:t>reimposed</a:t>
            </a:r>
            <a:r>
              <a:rPr lang="en-US" sz="1000" kern="1200" dirty="0" smtClean="0">
                <a:solidFill>
                  <a:schemeClr val="tx1"/>
                </a:solidFill>
                <a:effectLst/>
                <a:latin typeface="Verdana" pitchFamily="-108" charset="0"/>
                <a:ea typeface="+mn-ea"/>
                <a:cs typeface="+mn-cs"/>
              </a:rPr>
              <a:t> a tax on all adult males, peasants revolted in a major uprising known as the English Peasants’ Revolt, involving thousands of people.</a:t>
            </a:r>
          </a:p>
          <a:p>
            <a:r>
              <a:rPr lang="en-US" sz="1000" kern="1200" dirty="0" smtClean="0">
                <a:solidFill>
                  <a:schemeClr val="tx1"/>
                </a:solidFill>
                <a:effectLst/>
                <a:latin typeface="Verdana" pitchFamily="-108" charset="0"/>
                <a:ea typeface="+mn-ea"/>
                <a:cs typeface="+mn-cs"/>
              </a:rPr>
              <a:t>5. The boy-king Richard II (r. 1377–1399) met the leaders of the revolt, agreed to charters ensuring peasants’ freedom, tricked them with false promises, and then crushed the uprising with terrible ferocity.</a:t>
            </a:r>
          </a:p>
          <a:p>
            <a:r>
              <a:rPr lang="en-US" sz="1000" kern="1200" dirty="0" smtClean="0">
                <a:solidFill>
                  <a:schemeClr val="tx1"/>
                </a:solidFill>
                <a:effectLst/>
                <a:latin typeface="Verdana" pitchFamily="-108" charset="0"/>
                <a:ea typeface="+mn-ea"/>
                <a:cs typeface="+mn-cs"/>
              </a:rPr>
              <a:t>6. The English Peasants’ Revolt did not bring social equality to England, but nobles were unsuccessful in their attempts to restore serfs’ labor obligations; thus, rural serfdom continued to decline, disappearing in England by 1550.</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2412559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1903847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Social Unrest in a Changing Society</a:t>
            </a:r>
          </a:p>
          <a:p>
            <a:endParaRPr lang="en-US" dirty="0" smtClean="0"/>
          </a:p>
          <a:p>
            <a:r>
              <a:rPr lang="en-US" sz="1000" b="1" dirty="0" smtClean="0">
                <a:latin typeface="Arial" panose="020B0604020202020204" pitchFamily="34" charset="0"/>
                <a:cs typeface="Arial" panose="020B0604020202020204" pitchFamily="34" charset="0"/>
              </a:rPr>
              <a:t>B. Urban Conflicts</a:t>
            </a:r>
          </a:p>
          <a:p>
            <a:r>
              <a:rPr lang="en-US" sz="1200" kern="1200" dirty="0" smtClean="0">
                <a:solidFill>
                  <a:schemeClr val="tx1"/>
                </a:solidFill>
                <a:effectLst/>
                <a:latin typeface="Verdana" pitchFamily="-108" charset="0"/>
                <a:ea typeface="+mn-ea"/>
                <a:cs typeface="+mn-cs"/>
              </a:rPr>
              <a:t>1. In the fourteenth century, a new system evolved to make products on a larger scale; in this system capitalist investors hired many households, with each household performing only one step of the process.</a:t>
            </a:r>
          </a:p>
          <a:p>
            <a:r>
              <a:rPr lang="en-US" sz="1200" kern="1200" dirty="0" smtClean="0">
                <a:solidFill>
                  <a:schemeClr val="tx1"/>
                </a:solidFill>
                <a:effectLst/>
                <a:latin typeface="Verdana" pitchFamily="-108" charset="0"/>
                <a:ea typeface="+mn-ea"/>
                <a:cs typeface="+mn-cs"/>
              </a:rPr>
              <a:t>3. Some shop masters became so wealthy from the profits of their workers that they and their families no longer had to work in a shop themselves, though they still generally belonged to the craft guild.</a:t>
            </a:r>
          </a:p>
          <a:p>
            <a:r>
              <a:rPr lang="en-US" sz="1200" kern="1200" dirty="0" smtClean="0">
                <a:solidFill>
                  <a:schemeClr val="tx1"/>
                </a:solidFill>
                <a:effectLst/>
                <a:latin typeface="Verdana" pitchFamily="-108" charset="0"/>
                <a:ea typeface="+mn-ea"/>
                <a:cs typeface="+mn-cs"/>
              </a:rPr>
              <a:t>4. While capitalism provided opportunities for some artisans to become investors and entrepreneurs, for many it led to a decrease in income and status.</a:t>
            </a:r>
          </a:p>
          <a:p>
            <a:r>
              <a:rPr lang="en-US" sz="1000" kern="1200" dirty="0" smtClean="0">
                <a:solidFill>
                  <a:schemeClr val="tx1"/>
                </a:solidFill>
                <a:effectLst/>
                <a:latin typeface="Verdana" pitchFamily="-108" charset="0"/>
                <a:ea typeface="+mn-ea"/>
                <a:cs typeface="+mn-cs"/>
              </a:rPr>
              <a:t>5. Urban uprisings also were sparked by issues involving honor, such as employers’ requiring workers to do tasks they regarded as beneath them.</a:t>
            </a:r>
          </a:p>
          <a:p>
            <a:r>
              <a:rPr lang="en-US" sz="1000" kern="1200" dirty="0" smtClean="0">
                <a:solidFill>
                  <a:schemeClr val="tx1"/>
                </a:solidFill>
                <a:effectLst/>
                <a:latin typeface="Verdana" pitchFamily="-108" charset="0"/>
                <a:ea typeface="+mn-ea"/>
                <a:cs typeface="+mn-cs"/>
              </a:rPr>
              <a:t>6. As their status and prospects declined, journeymen and poorer masters emphasized skill and honor as qualities that set them apart from less-skilled workers.</a:t>
            </a:r>
          </a:p>
          <a:p>
            <a:r>
              <a:rPr lang="en-US" sz="1000" kern="1200" dirty="0" smtClean="0">
                <a:solidFill>
                  <a:schemeClr val="tx1"/>
                </a:solidFill>
                <a:effectLst/>
                <a:latin typeface="Verdana" pitchFamily="-108" charset="0"/>
                <a:ea typeface="+mn-ea"/>
                <a:cs typeface="+mn-cs"/>
              </a:rPr>
              <a:t>7. Guilds increasingly came to view the honor of their work as tied to an all-male workplace. In the fourteenth century, the amount of time that masters’ widows could operate a shop was limited, as was the number of daughters a master craftsman could employ, resulting in a decline in women’s participation in guilds.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1655076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Social Unrest in a Changing Society</a:t>
            </a:r>
          </a:p>
          <a:p>
            <a:endParaRPr lang="en-US" dirty="0" smtClean="0"/>
          </a:p>
          <a:p>
            <a:r>
              <a:rPr lang="en-US" sz="1000" b="1" dirty="0" smtClean="0">
                <a:latin typeface="Arial" panose="020B0604020202020204" pitchFamily="34" charset="0"/>
                <a:cs typeface="Arial" panose="020B0604020202020204" pitchFamily="34" charset="0"/>
              </a:rPr>
              <a:t>C. Sex in the City</a:t>
            </a:r>
          </a:p>
          <a:p>
            <a:pPr marL="0" indent="0">
              <a:buNone/>
            </a:pPr>
            <a:r>
              <a:rPr lang="en-US" sz="1200" kern="1200" dirty="0" smtClean="0">
                <a:solidFill>
                  <a:schemeClr val="tx1"/>
                </a:solidFill>
                <a:effectLst/>
                <a:latin typeface="Verdana" pitchFamily="-108" charset="0"/>
                <a:ea typeface="+mn-ea"/>
                <a:cs typeface="+mn-cs"/>
              </a:rPr>
              <a:t>1. Unlike in earlier time periods, a woman in late medieval northern and western Europe entered marriage as an adult in her twenties and took charge of running a household immediately, making her less dependent on her husband or mother-in-law. </a:t>
            </a:r>
          </a:p>
          <a:p>
            <a:pPr marL="0" indent="0">
              <a:buNone/>
            </a:pPr>
            <a:r>
              <a:rPr lang="en-US" sz="1000" kern="1200" dirty="0" smtClean="0">
                <a:solidFill>
                  <a:schemeClr val="tx1"/>
                </a:solidFill>
                <a:effectLst/>
                <a:latin typeface="Verdana" pitchFamily="-108" charset="0"/>
                <a:ea typeface="+mn-ea"/>
                <a:cs typeface="+mn-cs"/>
              </a:rPr>
              <a:t>2. Men of all social groups were older when they married; journeymen and apprentices often were explicitly prohibited from marrying, as were the students at universities.</a:t>
            </a:r>
            <a:r>
              <a:rPr lang="en-US" sz="1000" kern="1200" baseline="0" dirty="0" smtClean="0">
                <a:solidFill>
                  <a:schemeClr val="tx1"/>
                </a:solidFill>
                <a:effectLst/>
                <a:latin typeface="Verdana" pitchFamily="-108" charset="0"/>
                <a:ea typeface="+mn-ea"/>
                <a:cs typeface="+mn-cs"/>
              </a:rPr>
              <a:t> </a:t>
            </a:r>
          </a:p>
          <a:p>
            <a:pPr marL="0" indent="0">
              <a:buNone/>
            </a:pPr>
            <a:r>
              <a:rPr lang="en-US" sz="1000" kern="1200" dirty="0" smtClean="0">
                <a:solidFill>
                  <a:schemeClr val="tx1"/>
                </a:solidFill>
                <a:effectLst/>
                <a:latin typeface="Verdana" pitchFamily="-108" charset="0"/>
                <a:ea typeface="+mn-ea"/>
                <a:cs typeface="+mn-cs"/>
              </a:rPr>
              <a:t>3. Municipal authorities set up houses or districts either outside the city walls or away from respectable neighborhoods, as prostitution passed from being a private concern to a social matter requiring public supervision.</a:t>
            </a:r>
          </a:p>
          <a:p>
            <a:r>
              <a:rPr lang="en-US" sz="1000" kern="1200" dirty="0" smtClean="0">
                <a:solidFill>
                  <a:schemeClr val="tx1"/>
                </a:solidFill>
                <a:effectLst/>
                <a:latin typeface="Verdana" pitchFamily="-108" charset="0"/>
                <a:ea typeface="+mn-ea"/>
                <a:cs typeface="+mn-cs"/>
              </a:rPr>
              <a:t>8. Young men associated visiting brothels with achieving manhood, though for the women themselves—many of whom had no choice—their activities were work.</a:t>
            </a:r>
          </a:p>
          <a:p>
            <a:r>
              <a:rPr lang="en-US" sz="1000" kern="1200" dirty="0" smtClean="0">
                <a:solidFill>
                  <a:schemeClr val="tx1"/>
                </a:solidFill>
                <a:effectLst/>
                <a:latin typeface="Verdana" pitchFamily="-108" charset="0"/>
                <a:ea typeface="+mn-ea"/>
                <a:cs typeface="+mn-cs"/>
              </a:rPr>
              <a:t>4. Poor women—and men—also sold sex illegally, combining it with other sorts of part-time work such as laundering or sewing. Prostitution was an urban phenomenon because only populous towns had large numbers of unmarried young men, communities of transient merchants, and a culture accustomed to a cash exchange.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kern="1200" dirty="0" smtClean="0">
                <a:solidFill>
                  <a:schemeClr val="tx1"/>
                </a:solidFill>
                <a:effectLst/>
                <a:latin typeface="Verdana" pitchFamily="-108" charset="0"/>
                <a:ea typeface="+mn-ea"/>
                <a:cs typeface="+mn-cs"/>
              </a:rPr>
              <a:t>5. In the late fifteenth century, cities started to limit brothel residents’ freedom of movement and to require them to wear distinctive items; cities also began imposing harsher penalties on women who did not live in the designated house or section of town.</a:t>
            </a:r>
          </a:p>
          <a:p>
            <a:endParaRPr lang="en-US" sz="10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1859460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1855047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Social Unrest in a Changing Society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Sex in the City</a:t>
            </a:r>
          </a:p>
          <a:p>
            <a:r>
              <a:rPr lang="en-US" sz="1100" kern="1200" dirty="0" smtClean="0">
                <a:solidFill>
                  <a:schemeClr val="tx1"/>
                </a:solidFill>
                <a:effectLst/>
                <a:latin typeface="Verdana" pitchFamily="-108" charset="0"/>
                <a:ea typeface="+mn-ea"/>
                <a:cs typeface="+mn-cs"/>
              </a:rPr>
              <a:t>7. Notions of female honor kept upper-class women secluded in their homes, but little effort was made to protect female servants or day laborers from seduction or rape. </a:t>
            </a:r>
          </a:p>
          <a:p>
            <a:r>
              <a:rPr lang="en-US" sz="1100" kern="1200" dirty="0" smtClean="0">
                <a:solidFill>
                  <a:schemeClr val="tx1"/>
                </a:solidFill>
                <a:effectLst/>
                <a:latin typeface="Verdana" pitchFamily="-108" charset="0"/>
                <a:ea typeface="+mn-ea"/>
                <a:cs typeface="+mn-cs"/>
              </a:rPr>
              <a:t>8. Same-sex relations were another feature of medieval urban life, but they were of relatively little concern to church or state authorities until the late twelfth century when authorities began to define them as “crimes against nature” and made them a capital crime in most of Europe.</a:t>
            </a:r>
          </a:p>
          <a:p>
            <a:r>
              <a:rPr lang="en-US" sz="1100" kern="1200" dirty="0" smtClean="0">
                <a:solidFill>
                  <a:schemeClr val="tx1"/>
                </a:solidFill>
                <a:effectLst/>
                <a:latin typeface="Verdana" pitchFamily="-108" charset="0"/>
                <a:ea typeface="+mn-ea"/>
                <a:cs typeface="+mn-cs"/>
              </a:rPr>
              <a:t>9. In Florence a special board of adult men, the Office of the Night, investigated about seventeen thousand men suspected of sodomy; most cases involved an adult man and an adolescent boy. </a:t>
            </a:r>
          </a:p>
          <a:p>
            <a:r>
              <a:rPr lang="en-US" sz="1100" kern="1200" dirty="0" smtClean="0">
                <a:solidFill>
                  <a:schemeClr val="tx1"/>
                </a:solidFill>
                <a:effectLst/>
                <a:latin typeface="Verdana" pitchFamily="-108" charset="0"/>
                <a:ea typeface="+mn-ea"/>
                <a:cs typeface="+mn-cs"/>
              </a:rPr>
              <a:t>10. The Florentine social-sexual model identified the boy in the passive role as subordinate and dependent, while the dominant male was not considered to have compromised his masculinity. </a:t>
            </a:r>
          </a:p>
          <a:p>
            <a:r>
              <a:rPr lang="en-US" sz="1100" kern="1200" dirty="0" smtClean="0">
                <a:solidFill>
                  <a:schemeClr val="tx1"/>
                </a:solidFill>
                <a:effectLst/>
                <a:latin typeface="Verdana" pitchFamily="-108" charset="0"/>
                <a:ea typeface="+mn-ea"/>
                <a:cs typeface="+mn-cs"/>
              </a:rPr>
              <a:t>11. A variety of accounts indicates that sodomy was not a marginal practice, which may explain why, despite harsh laws and special courts, actual executions for sodomy were rare.</a:t>
            </a:r>
          </a:p>
          <a:p>
            <a:r>
              <a:rPr lang="en-US" sz="1100" kern="1200" dirty="0" smtClean="0">
                <a:solidFill>
                  <a:schemeClr val="tx1"/>
                </a:solidFill>
                <a:effectLst/>
                <a:latin typeface="Verdana" pitchFamily="-108" charset="0"/>
                <a:ea typeface="+mn-ea"/>
                <a:cs typeface="+mn-cs"/>
              </a:rPr>
              <a:t>12. Same-sex relations often developed within the context of all-male environments, such as the army or the craft shop, and were part of the collective male experience. </a:t>
            </a:r>
          </a:p>
          <a:p>
            <a:r>
              <a:rPr lang="en-US" sz="1100" kern="1200" dirty="0" smtClean="0">
                <a:solidFill>
                  <a:schemeClr val="tx1"/>
                </a:solidFill>
                <a:effectLst/>
                <a:latin typeface="Verdana" pitchFamily="-108" charset="0"/>
                <a:ea typeface="+mn-ea"/>
                <a:cs typeface="+mn-cs"/>
              </a:rPr>
              <a:t>13. Same-sex relations involving women almost never came to the attention of legal authorities, although both female-female desire and male-male desire were expressed in songs, plays, and stories. </a:t>
            </a:r>
          </a:p>
          <a:p>
            <a:endParaRPr lang="en-US" sz="1100"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14191107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100440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11936155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Social Unrest in a Changing Society</a:t>
            </a:r>
          </a:p>
          <a:p>
            <a:endParaRPr lang="en-US" dirty="0" smtClean="0"/>
          </a:p>
          <a:p>
            <a:r>
              <a:rPr lang="en-US" sz="1000" b="1" dirty="0" smtClean="0">
                <a:latin typeface="Arial" panose="020B0604020202020204" pitchFamily="34" charset="0"/>
                <a:cs typeface="Arial" panose="020B0604020202020204" pitchFamily="34" charset="0"/>
              </a:rPr>
              <a:t>D. Fur-Collar Crime</a:t>
            </a:r>
          </a:p>
          <a:p>
            <a:r>
              <a:rPr lang="en-US" sz="1200" kern="1200" dirty="0" smtClean="0">
                <a:solidFill>
                  <a:schemeClr val="tx1"/>
                </a:solidFill>
                <a:effectLst/>
                <a:latin typeface="Verdana" pitchFamily="-108" charset="0"/>
                <a:ea typeface="+mn-ea"/>
                <a:cs typeface="+mn-cs"/>
              </a:rPr>
              <a:t>1. Many were living on fixed incomes, which were devalued with inflation; because their chivalric code demanded lavish generosity and an aristocratic lifestyle, many turned to crime as a way of raising money.</a:t>
            </a:r>
          </a:p>
          <a:p>
            <a:r>
              <a:rPr lang="en-US" sz="1200" kern="1200" dirty="0" smtClean="0">
                <a:solidFill>
                  <a:schemeClr val="tx1"/>
                </a:solidFill>
                <a:effectLst/>
                <a:latin typeface="Verdana" pitchFamily="-108" charset="0"/>
                <a:ea typeface="+mn-ea"/>
                <a:cs typeface="+mn-cs"/>
              </a:rPr>
              <a:t>2. Groups of noble bandits engaged in “fur-collar crimes,” roaming the English countryside and seizing wealthy travelers for ransom or demanding that peasants pay “protection money” to avoid having their hovels burned and their fields destroyed.</a:t>
            </a:r>
          </a:p>
          <a:p>
            <a:r>
              <a:rPr lang="en-US" sz="1200" kern="1200" dirty="0" smtClean="0">
                <a:solidFill>
                  <a:schemeClr val="tx1"/>
                </a:solidFill>
                <a:effectLst/>
                <a:latin typeface="Verdana" pitchFamily="-108" charset="0"/>
                <a:ea typeface="+mn-ea"/>
                <a:cs typeface="+mn-cs"/>
              </a:rPr>
              <a:t>3. Corrupt landowners, including some churchmen, also pushed peasants to pay higher taxes and extra fees. </a:t>
            </a:r>
          </a:p>
          <a:p>
            <a:r>
              <a:rPr lang="en-US" sz="1200" kern="1200" dirty="0" smtClean="0">
                <a:solidFill>
                  <a:schemeClr val="tx1"/>
                </a:solidFill>
                <a:effectLst/>
                <a:latin typeface="Verdana" pitchFamily="-108" charset="0"/>
                <a:ea typeface="+mn-ea"/>
                <a:cs typeface="+mn-cs"/>
              </a:rPr>
              <a:t>4. When accused of wrongdoing, fur-collar criminals intimidated witnesses, threatened jurors, and used their “pull” or cash to bribe judges.</a:t>
            </a:r>
          </a:p>
          <a:p>
            <a:r>
              <a:rPr lang="en-US" sz="1200" kern="1200" dirty="0" smtClean="0">
                <a:solidFill>
                  <a:schemeClr val="tx1"/>
                </a:solidFill>
                <a:effectLst/>
                <a:latin typeface="Verdana" pitchFamily="-108" charset="0"/>
                <a:ea typeface="+mn-ea"/>
                <a:cs typeface="+mn-cs"/>
              </a:rPr>
              <a:t>5. The popularity of Robin Hood—a hero of folk legends that relate the adventures of the outlaw and his merry men as they avenge the common people against fur-collar criminals—symbolized the deep resentment of aristocratic corruption and abuse and represented the struggle against tyranny and oppression.</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172616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Social Unrest in a Changing Society</a:t>
            </a:r>
          </a:p>
          <a:p>
            <a:r>
              <a:rPr lang="en-US" sz="1000" b="1" dirty="0" smtClean="0">
                <a:latin typeface="Arial" panose="020B0604020202020204" pitchFamily="34" charset="0"/>
                <a:cs typeface="Arial" panose="020B0604020202020204" pitchFamily="34" charset="0"/>
              </a:rPr>
              <a:t>E. Ethnic Tensions and Restrictions</a:t>
            </a:r>
          </a:p>
          <a:p>
            <a:r>
              <a:rPr lang="en-US" sz="1050" kern="1200" dirty="0" smtClean="0">
                <a:solidFill>
                  <a:schemeClr val="tx1"/>
                </a:solidFill>
                <a:effectLst/>
                <a:latin typeface="Verdana" pitchFamily="-108" charset="0"/>
                <a:ea typeface="+mn-ea"/>
                <a:cs typeface="+mn-cs"/>
              </a:rPr>
              <a:t>1. Large numbers of people in the twelfth and thirteenth centuries migrated from one part of Europe to another in search of land, food, and work.</a:t>
            </a:r>
          </a:p>
          <a:p>
            <a:r>
              <a:rPr lang="en-US" sz="1050" kern="1200" dirty="0" smtClean="0">
                <a:solidFill>
                  <a:schemeClr val="tx1"/>
                </a:solidFill>
                <a:effectLst/>
                <a:latin typeface="Verdana" pitchFamily="-108" charset="0"/>
                <a:ea typeface="+mn-ea"/>
                <a:cs typeface="+mn-cs"/>
              </a:rPr>
              <a:t>2. In the early periods of conquest and colonization, and in all regions with extensive migrations, a legal dualism existed: native peoples remained subject to their traditional laws, whereas newcomers brought and were subject to the laws of the countries from which they came.</a:t>
            </a:r>
          </a:p>
          <a:p>
            <a:r>
              <a:rPr lang="en-US" sz="1000" kern="1200" dirty="0" smtClean="0">
                <a:solidFill>
                  <a:schemeClr val="tx1"/>
                </a:solidFill>
                <a:effectLst/>
                <a:latin typeface="Verdana" pitchFamily="-108" charset="0"/>
                <a:ea typeface="+mn-ea"/>
                <a:cs typeface="+mn-cs"/>
              </a:rPr>
              <a:t>3. The later Middle Ages witnessed a movement away from legal pluralism or dualism and toward legal homogeneity and an emphasis on blood descent. </a:t>
            </a:r>
          </a:p>
          <a:p>
            <a:r>
              <a:rPr lang="en-US" sz="1000" kern="1200" dirty="0" smtClean="0">
                <a:solidFill>
                  <a:schemeClr val="tx1"/>
                </a:solidFill>
                <a:effectLst/>
                <a:latin typeface="Verdana" pitchFamily="-108" charset="0"/>
                <a:ea typeface="+mn-ea"/>
                <a:cs typeface="+mn-cs"/>
              </a:rPr>
              <a:t>4. Marriage laws were instituted that attempted to maintain ethnic purity by prohibiting intermarriage.</a:t>
            </a:r>
            <a:r>
              <a:rPr lang="en-US" sz="1000" kern="1200" baseline="0" dirty="0" smtClean="0">
                <a:solidFill>
                  <a:schemeClr val="tx1"/>
                </a:solidFill>
                <a:effectLst/>
                <a:latin typeface="Verdana" pitchFamily="-108" charset="0"/>
                <a:ea typeface="+mn-ea"/>
                <a:cs typeface="+mn-cs"/>
              </a:rPr>
              <a:t> </a:t>
            </a:r>
          </a:p>
          <a:p>
            <a:r>
              <a:rPr lang="en-US" sz="1000" kern="1200" dirty="0" smtClean="0">
                <a:solidFill>
                  <a:schemeClr val="tx1"/>
                </a:solidFill>
                <a:effectLst/>
                <a:latin typeface="Verdana" pitchFamily="-108" charset="0"/>
                <a:ea typeface="+mn-ea"/>
                <a:cs typeface="+mn-cs"/>
              </a:rPr>
              <a:t>5. Late medieval chroniclers used words such as </a:t>
            </a:r>
            <a:r>
              <a:rPr lang="en-US" sz="1000" i="1" kern="1200" dirty="0" smtClean="0">
                <a:solidFill>
                  <a:schemeClr val="tx1"/>
                </a:solidFill>
                <a:effectLst/>
                <a:latin typeface="Verdana" pitchFamily="-108" charset="0"/>
                <a:ea typeface="+mn-ea"/>
                <a:cs typeface="+mn-cs"/>
              </a:rPr>
              <a:t>gens</a:t>
            </a:r>
            <a:r>
              <a:rPr lang="en-US" sz="1000" kern="1200" dirty="0" smtClean="0">
                <a:solidFill>
                  <a:schemeClr val="tx1"/>
                </a:solidFill>
                <a:effectLst/>
                <a:latin typeface="Verdana" pitchFamily="-108" charset="0"/>
                <a:ea typeface="+mn-ea"/>
                <a:cs typeface="+mn-cs"/>
              </a:rPr>
              <a:t> (race or clan) and </a:t>
            </a:r>
            <a:r>
              <a:rPr lang="en-US" sz="1000" i="1" kern="1200" dirty="0" err="1" smtClean="0">
                <a:solidFill>
                  <a:schemeClr val="tx1"/>
                </a:solidFill>
                <a:effectLst/>
                <a:latin typeface="Verdana" pitchFamily="-108" charset="0"/>
                <a:ea typeface="+mn-ea"/>
                <a:cs typeface="+mn-cs"/>
              </a:rPr>
              <a:t>natio</a:t>
            </a:r>
            <a:r>
              <a:rPr lang="en-US" sz="1000" kern="1200" dirty="0" smtClean="0">
                <a:solidFill>
                  <a:schemeClr val="tx1"/>
                </a:solidFill>
                <a:effectLst/>
                <a:latin typeface="Verdana" pitchFamily="-108" charset="0"/>
                <a:ea typeface="+mn-ea"/>
                <a:cs typeface="+mn-cs"/>
              </a:rPr>
              <a:t> (species, stock, or kind) to refer to different groups, and commentators increasingly described ethnic differences in terms of “blood.”  </a:t>
            </a:r>
          </a:p>
          <a:p>
            <a:r>
              <a:rPr lang="en-US" sz="1000" kern="1200" dirty="0" smtClean="0">
                <a:solidFill>
                  <a:schemeClr val="tx1"/>
                </a:solidFill>
                <a:effectLst/>
                <a:latin typeface="Verdana" pitchFamily="-108" charset="0"/>
                <a:ea typeface="+mn-ea"/>
                <a:cs typeface="+mn-cs"/>
              </a:rPr>
              <a:t>6. Religious beliefs also came to be conceptualized in terms of blood, with people regarded as having Jewish blood, Muslim blood, or Christian blood. Blood also came to be used as a way to talk about social differences, especially those of “noble blood” who were prohibited from marrying commoners in many parts of Europe.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391839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Social Unrest in a Changing Society</a:t>
            </a:r>
          </a:p>
          <a:p>
            <a:r>
              <a:rPr lang="en-US" sz="1000" b="1" dirty="0" smtClean="0">
                <a:latin typeface="Arial" panose="020B0604020202020204" pitchFamily="34" charset="0"/>
                <a:cs typeface="Arial" panose="020B0604020202020204" pitchFamily="34" charset="0"/>
              </a:rPr>
              <a:t>F. Literacy and Vernacular Literature</a:t>
            </a:r>
          </a:p>
          <a:p>
            <a:r>
              <a:rPr lang="en-US" sz="1050" kern="1200" dirty="0" smtClean="0">
                <a:solidFill>
                  <a:schemeClr val="tx1"/>
                </a:solidFill>
                <a:effectLst/>
                <a:latin typeface="Verdana" pitchFamily="-108" charset="0"/>
                <a:ea typeface="+mn-ea"/>
                <a:cs typeface="+mn-cs"/>
              </a:rPr>
              <a:t>1. A more positive effect of the development of ethnic identities was the increasing use of the vernacular rather than Latin.</a:t>
            </a:r>
            <a:r>
              <a:rPr lang="en-US" sz="1050" kern="1200" baseline="0" dirty="0" smtClean="0">
                <a:solidFill>
                  <a:schemeClr val="tx1"/>
                </a:solidFill>
                <a:effectLst/>
                <a:latin typeface="Verdana" pitchFamily="-108" charset="0"/>
                <a:ea typeface="+mn-ea"/>
                <a:cs typeface="+mn-cs"/>
              </a:rPr>
              <a:t> Tw</a:t>
            </a:r>
            <a:r>
              <a:rPr lang="en-US" sz="1050" kern="1200" dirty="0" smtClean="0">
                <a:solidFill>
                  <a:schemeClr val="tx1"/>
                </a:solidFill>
                <a:effectLst/>
                <a:latin typeface="Verdana" pitchFamily="-108" charset="0"/>
                <a:ea typeface="+mn-ea"/>
                <a:cs typeface="+mn-cs"/>
              </a:rPr>
              <a:t>o masterpieces of European culture, Dante Alighieri’s </a:t>
            </a:r>
            <a:r>
              <a:rPr lang="en-US" sz="1050" i="1" kern="1200" dirty="0" smtClean="0">
                <a:solidFill>
                  <a:schemeClr val="tx1"/>
                </a:solidFill>
                <a:effectLst/>
                <a:latin typeface="Verdana" pitchFamily="-108" charset="0"/>
                <a:ea typeface="+mn-ea"/>
                <a:cs typeface="+mn-cs"/>
              </a:rPr>
              <a:t>Divine Comedy</a:t>
            </a:r>
            <a:r>
              <a:rPr lang="en-US" sz="1050" kern="1200" dirty="0" smtClean="0">
                <a:solidFill>
                  <a:schemeClr val="tx1"/>
                </a:solidFill>
                <a:effectLst/>
                <a:latin typeface="Verdana" pitchFamily="-108" charset="0"/>
                <a:ea typeface="+mn-ea"/>
                <a:cs typeface="+mn-cs"/>
              </a:rPr>
              <a:t> (1310–1320) and Geoffrey Chaucer’s </a:t>
            </a:r>
            <a:r>
              <a:rPr lang="en-US" sz="1050" i="1" kern="1200" dirty="0" smtClean="0">
                <a:solidFill>
                  <a:schemeClr val="tx1"/>
                </a:solidFill>
                <a:effectLst/>
                <a:latin typeface="Verdana" pitchFamily="-108" charset="0"/>
                <a:ea typeface="+mn-ea"/>
                <a:cs typeface="+mn-cs"/>
              </a:rPr>
              <a:t>Canterbury</a:t>
            </a:r>
            <a:r>
              <a:rPr lang="en-US" sz="1050" kern="1200" dirty="0" smtClean="0">
                <a:solidFill>
                  <a:schemeClr val="tx1"/>
                </a:solidFill>
                <a:effectLst/>
                <a:latin typeface="Verdana" pitchFamily="-108" charset="0"/>
                <a:ea typeface="+mn-ea"/>
                <a:cs typeface="+mn-cs"/>
              </a:rPr>
              <a:t> </a:t>
            </a:r>
            <a:r>
              <a:rPr lang="en-US" sz="1050" i="1" kern="1200" dirty="0" smtClean="0">
                <a:solidFill>
                  <a:schemeClr val="tx1"/>
                </a:solidFill>
                <a:effectLst/>
                <a:latin typeface="Verdana" pitchFamily="-108" charset="0"/>
                <a:ea typeface="+mn-ea"/>
                <a:cs typeface="+mn-cs"/>
              </a:rPr>
              <a:t>Tales</a:t>
            </a:r>
            <a:r>
              <a:rPr lang="en-US" sz="1050" kern="1200" dirty="0" smtClean="0">
                <a:solidFill>
                  <a:schemeClr val="tx1"/>
                </a:solidFill>
                <a:effectLst/>
                <a:latin typeface="Verdana" pitchFamily="-108" charset="0"/>
                <a:ea typeface="+mn-ea"/>
                <a:cs typeface="+mn-cs"/>
              </a:rPr>
              <a:t> (1387–1400), illustrate a sophisticated use of the rhythms and rhymes of the vernacular. </a:t>
            </a:r>
          </a:p>
          <a:p>
            <a:r>
              <a:rPr lang="en-US" sz="1050" kern="1200" dirty="0" smtClean="0">
                <a:solidFill>
                  <a:schemeClr val="tx1"/>
                </a:solidFill>
                <a:effectLst/>
                <a:latin typeface="Verdana" pitchFamily="-108" charset="0"/>
                <a:ea typeface="+mn-ea"/>
                <a:cs typeface="+mn-cs"/>
              </a:rPr>
              <a:t>3. The </a:t>
            </a:r>
            <a:r>
              <a:rPr lang="en-US" sz="1050" i="1" kern="1200" dirty="0" smtClean="0">
                <a:solidFill>
                  <a:schemeClr val="tx1"/>
                </a:solidFill>
                <a:effectLst/>
                <a:latin typeface="Verdana" pitchFamily="-108" charset="0"/>
                <a:ea typeface="+mn-ea"/>
                <a:cs typeface="+mn-cs"/>
              </a:rPr>
              <a:t>Divine Comedy</a:t>
            </a:r>
            <a:r>
              <a:rPr lang="en-US" sz="1050" kern="1200" dirty="0" smtClean="0">
                <a:solidFill>
                  <a:schemeClr val="tx1"/>
                </a:solidFill>
                <a:effectLst/>
                <a:latin typeface="Verdana" pitchFamily="-108" charset="0"/>
                <a:ea typeface="+mn-ea"/>
                <a:cs typeface="+mn-cs"/>
              </a:rPr>
              <a:t> is an epic poem of one hundred cantos (verses) that describes the realms of the next world: Hell, Purgatory, and Paradise. The </a:t>
            </a:r>
            <a:r>
              <a:rPr lang="en-US" sz="1050" i="1" kern="1200" dirty="0" smtClean="0">
                <a:solidFill>
                  <a:schemeClr val="tx1"/>
                </a:solidFill>
                <a:effectLst/>
                <a:latin typeface="Verdana" pitchFamily="-108" charset="0"/>
                <a:ea typeface="+mn-ea"/>
                <a:cs typeface="+mn-cs"/>
              </a:rPr>
              <a:t>Divine Comedy</a:t>
            </a:r>
            <a:r>
              <a:rPr lang="en-US" sz="1050" kern="1200" dirty="0" smtClean="0">
                <a:solidFill>
                  <a:schemeClr val="tx1"/>
                </a:solidFill>
                <a:effectLst/>
                <a:latin typeface="Verdana" pitchFamily="-108" charset="0"/>
                <a:ea typeface="+mn-ea"/>
                <a:cs typeface="+mn-cs"/>
              </a:rPr>
              <a:t> portrays contemporary and historical figures, comments on secular and ecclesiastical affairs, and draws on the Scholastic philosophy of uniting faith and reason.</a:t>
            </a:r>
          </a:p>
          <a:p>
            <a:r>
              <a:rPr lang="en-US" sz="1000" kern="1200" dirty="0" smtClean="0">
                <a:solidFill>
                  <a:schemeClr val="tx1"/>
                </a:solidFill>
                <a:effectLst/>
                <a:latin typeface="Verdana" pitchFamily="-108" charset="0"/>
                <a:ea typeface="+mn-ea"/>
                <a:cs typeface="+mn-cs"/>
              </a:rPr>
              <a:t>4.</a:t>
            </a:r>
            <a:r>
              <a:rPr lang="en-US" sz="1000" kern="1200" baseline="0" dirty="0" smtClean="0">
                <a:solidFill>
                  <a:schemeClr val="tx1"/>
                </a:solidFill>
                <a:effectLst/>
                <a:latin typeface="Verdana" pitchFamily="-108" charset="0"/>
                <a:ea typeface="+mn-ea"/>
                <a:cs typeface="+mn-cs"/>
              </a:rPr>
              <a:t> T</a:t>
            </a:r>
            <a:r>
              <a:rPr lang="en-US" sz="1000" kern="1200" dirty="0" smtClean="0">
                <a:solidFill>
                  <a:schemeClr val="tx1"/>
                </a:solidFill>
                <a:effectLst/>
                <a:latin typeface="Verdana" pitchFamily="-108" charset="0"/>
                <a:ea typeface="+mn-ea"/>
                <a:cs typeface="+mn-cs"/>
              </a:rPr>
              <a:t>his poem embodies the tensions of the age; profoundly Christian, it also contains criticisms of church authorities, and although it perpetuates the classical tradition, it is the first major work of literature in the Italian vernacular.  </a:t>
            </a:r>
          </a:p>
          <a:p>
            <a:r>
              <a:rPr lang="en-US" sz="1000" kern="1200" dirty="0" smtClean="0">
                <a:solidFill>
                  <a:schemeClr val="tx1"/>
                </a:solidFill>
                <a:effectLst/>
                <a:latin typeface="Verdana" pitchFamily="-108" charset="0"/>
                <a:ea typeface="+mn-ea"/>
                <a:cs typeface="+mn-cs"/>
              </a:rPr>
              <a:t>5. Chaucer’s </a:t>
            </a:r>
            <a:r>
              <a:rPr lang="en-US" sz="1000" i="1" kern="1200" dirty="0" smtClean="0">
                <a:solidFill>
                  <a:schemeClr val="tx1"/>
                </a:solidFill>
                <a:effectLst/>
                <a:latin typeface="Verdana" pitchFamily="-108" charset="0"/>
                <a:ea typeface="+mn-ea"/>
                <a:cs typeface="+mn-cs"/>
              </a:rPr>
              <a:t>Canterbury Tales</a:t>
            </a:r>
            <a:r>
              <a:rPr lang="en-US" sz="1000" kern="1200" dirty="0" smtClean="0">
                <a:solidFill>
                  <a:schemeClr val="tx1"/>
                </a:solidFill>
                <a:effectLst/>
                <a:latin typeface="Verdana" pitchFamily="-108" charset="0"/>
                <a:ea typeface="+mn-ea"/>
                <a:cs typeface="+mn-cs"/>
              </a:rPr>
              <a:t> is a collection of stories in lengthy rhymed narrative built around a pilgrimage made by thirty people of various social backgrounds to Saint Thomas Becket’s shrine at Canterbury.</a:t>
            </a:r>
          </a:p>
          <a:p>
            <a:r>
              <a:rPr lang="en-US" sz="1000" kern="1200" dirty="0" smtClean="0">
                <a:solidFill>
                  <a:schemeClr val="tx1"/>
                </a:solidFill>
                <a:effectLst/>
                <a:latin typeface="Verdana" pitchFamily="-108" charset="0"/>
                <a:ea typeface="+mn-ea"/>
                <a:cs typeface="+mn-cs"/>
              </a:rPr>
              <a:t>6. The </a:t>
            </a:r>
            <a:r>
              <a:rPr lang="en-US" sz="1000" i="1" kern="1200" dirty="0" smtClean="0">
                <a:solidFill>
                  <a:schemeClr val="tx1"/>
                </a:solidFill>
                <a:effectLst/>
                <a:latin typeface="Verdana" pitchFamily="-108" charset="0"/>
                <a:ea typeface="+mn-ea"/>
                <a:cs typeface="+mn-cs"/>
              </a:rPr>
              <a:t>Canterbury Tales</a:t>
            </a:r>
            <a:r>
              <a:rPr lang="en-US" sz="1000" kern="1200" dirty="0" smtClean="0">
                <a:solidFill>
                  <a:schemeClr val="tx1"/>
                </a:solidFill>
                <a:effectLst/>
                <a:latin typeface="Verdana" pitchFamily="-108" charset="0"/>
                <a:ea typeface="+mn-ea"/>
                <a:cs typeface="+mn-cs"/>
              </a:rPr>
              <a:t> presents a rich panorama of English social life in the fourteenth century and, like the Divine Comedy, reflects the cultural tensions of the times; many of the pilgrims also are materialistic, sensual, and worldly.</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52</a:t>
            </a:fld>
            <a:endParaRPr lang="en-US"/>
          </a:p>
        </p:txBody>
      </p:sp>
    </p:spTree>
    <p:extLst>
      <p:ext uri="{BB962C8B-B14F-4D97-AF65-F5344CB8AC3E}">
        <p14:creationId xmlns:p14="http://schemas.microsoft.com/office/powerpoint/2010/main" val="3117875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53</a:t>
            </a:fld>
            <a:endParaRPr lang="en-US"/>
          </a:p>
        </p:txBody>
      </p:sp>
    </p:spTree>
    <p:extLst>
      <p:ext uri="{BB962C8B-B14F-4D97-AF65-F5344CB8AC3E}">
        <p14:creationId xmlns:p14="http://schemas.microsoft.com/office/powerpoint/2010/main" val="3737784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Social Unrest in a Changing Society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 Literacy and Vernacular Literature</a:t>
            </a:r>
          </a:p>
          <a:p>
            <a:r>
              <a:rPr lang="en-US" sz="1200" kern="1200" dirty="0" smtClean="0">
                <a:solidFill>
                  <a:schemeClr val="tx1"/>
                </a:solidFill>
                <a:effectLst/>
                <a:latin typeface="Verdana" pitchFamily="-108" charset="0"/>
                <a:ea typeface="+mn-ea"/>
                <a:cs typeface="+mn-cs"/>
              </a:rPr>
              <a:t>5. A variety of evidence, including wills and inventories, attests to the increasing literacy of laypeople in the fourteenth century.</a:t>
            </a:r>
          </a:p>
          <a:p>
            <a:r>
              <a:rPr lang="en-US" sz="1200" kern="1200" dirty="0" smtClean="0">
                <a:solidFill>
                  <a:schemeClr val="tx1"/>
                </a:solidFill>
                <a:effectLst/>
                <a:latin typeface="Verdana" pitchFamily="-108" charset="0"/>
                <a:ea typeface="+mn-ea"/>
                <a:cs typeface="+mn-cs"/>
              </a:rPr>
              <a:t>6. In England the number of schools in the diocese of York quadrupled between 1350 and 1500, with similar patterns seen in Flemish and German towns.</a:t>
            </a:r>
          </a:p>
          <a:p>
            <a:r>
              <a:rPr lang="en-US" sz="1200" kern="1200" dirty="0" smtClean="0">
                <a:solidFill>
                  <a:schemeClr val="tx1"/>
                </a:solidFill>
                <a:effectLst/>
                <a:latin typeface="Verdana" pitchFamily="-108" charset="0"/>
                <a:ea typeface="+mn-ea"/>
                <a:cs typeface="+mn-cs"/>
              </a:rPr>
              <a:t>7. Laymen increasingly served as managers or stewards of estates and as clerks to guilds and town governments; such positions obviously required that they be able to keep administrative and financial records.</a:t>
            </a:r>
          </a:p>
          <a:p>
            <a:r>
              <a:rPr lang="en-US" sz="1200" kern="1200" dirty="0" smtClean="0">
                <a:solidFill>
                  <a:schemeClr val="tx1"/>
                </a:solidFill>
                <a:effectLst/>
                <a:latin typeface="Verdana" pitchFamily="-108" charset="0"/>
                <a:ea typeface="+mn-ea"/>
                <a:cs typeface="+mn-cs"/>
              </a:rPr>
              <a:t>8. With growing frequency, the upper classes sent their daughters to convent schools, where they gained the rudiments of reading and sometimes writing.</a:t>
            </a:r>
          </a:p>
          <a:p>
            <a:r>
              <a:rPr lang="en-US" sz="1200" kern="1200" dirty="0" smtClean="0">
                <a:solidFill>
                  <a:schemeClr val="tx1"/>
                </a:solidFill>
                <a:effectLst/>
                <a:latin typeface="Verdana" pitchFamily="-108" charset="0"/>
                <a:ea typeface="+mn-ea"/>
                <a:cs typeface="+mn-cs"/>
              </a:rPr>
              <a:t>9. Trade, commerce, and expanding government bureaucracies required an increasing number of literate people.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54</a:t>
            </a:fld>
            <a:endParaRPr lang="en-US"/>
          </a:p>
        </p:txBody>
      </p:sp>
    </p:spTree>
    <p:extLst>
      <p:ext uri="{BB962C8B-B14F-4D97-AF65-F5344CB8AC3E}">
        <p14:creationId xmlns:p14="http://schemas.microsoft.com/office/powerpoint/2010/main" val="3989283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Prelude to Disaster</a:t>
            </a:r>
          </a:p>
          <a:p>
            <a:endParaRPr lang="en-US" dirty="0" smtClean="0"/>
          </a:p>
          <a:p>
            <a:r>
              <a:rPr lang="en-US" sz="1000" b="1" dirty="0" smtClean="0">
                <a:latin typeface="Arial" panose="020B0604020202020204" pitchFamily="34" charset="0"/>
                <a:cs typeface="Arial" panose="020B0604020202020204" pitchFamily="34" charset="0"/>
              </a:rPr>
              <a:t>B. Social Consequences</a:t>
            </a:r>
          </a:p>
          <a:p>
            <a:pPr marL="0" indent="0">
              <a:buNone/>
            </a:pPr>
            <a:r>
              <a:rPr lang="en-US" sz="1200" kern="1200" dirty="0" smtClean="0">
                <a:solidFill>
                  <a:schemeClr val="tx1"/>
                </a:solidFill>
                <a:effectLst/>
                <a:latin typeface="Verdana" pitchFamily="-108" charset="0"/>
                <a:ea typeface="+mn-ea"/>
                <a:cs typeface="+mn-cs"/>
              </a:rPr>
              <a:t>1. The changing climate and resulting agrarian crisis of the fourteenth century led to the abandonment of homesteads and even entire villages as many people became vagabonds, wandering in search of food and work. </a:t>
            </a:r>
          </a:p>
          <a:p>
            <a:pPr marL="0" indent="0">
              <a:buNone/>
            </a:pPr>
            <a:r>
              <a:rPr lang="en-US" sz="1200" kern="1200" dirty="0" smtClean="0">
                <a:solidFill>
                  <a:schemeClr val="tx1"/>
                </a:solidFill>
                <a:effectLst/>
                <a:latin typeface="Verdana" pitchFamily="-108" charset="0"/>
                <a:ea typeface="+mn-ea"/>
                <a:cs typeface="+mn-cs"/>
              </a:rPr>
              <a:t>2. Overall, the population declined because of the deaths caused by famine and disease, though the postponement of marriages as young men and women sought work in the towns and the resulting decline in offspring also may have played a part.</a:t>
            </a:r>
          </a:p>
          <a:p>
            <a:r>
              <a:rPr lang="en-US" sz="1200" kern="1200" dirty="0" smtClean="0">
                <a:solidFill>
                  <a:schemeClr val="tx1"/>
                </a:solidFill>
                <a:effectLst/>
                <a:latin typeface="Verdana" pitchFamily="-108" charset="0"/>
                <a:ea typeface="+mn-ea"/>
                <a:cs typeface="+mn-cs"/>
              </a:rPr>
              <a:t>3. As the subsistence crisis deepened, starving people focused their anger on the rich, speculators, and Jews, who were often targeted as creditors fleecing the poor through </a:t>
            </a:r>
            <a:r>
              <a:rPr lang="en-US" sz="1200" kern="1200" dirty="0" err="1" smtClean="0">
                <a:solidFill>
                  <a:schemeClr val="tx1"/>
                </a:solidFill>
                <a:effectLst/>
                <a:latin typeface="Verdana" pitchFamily="-108" charset="0"/>
                <a:ea typeface="+mn-ea"/>
                <a:cs typeface="+mn-cs"/>
              </a:rPr>
              <a:t>pawnbroking</a:t>
            </a:r>
            <a:r>
              <a:rPr lang="en-US" sz="1200" kern="1200" dirty="0" smtClean="0">
                <a:solidFill>
                  <a:schemeClr val="tx1"/>
                </a:solidFill>
                <a:effectLst/>
                <a:latin typeface="Verdana" pitchFamily="-108" charset="0"/>
                <a:ea typeface="+mn-ea"/>
                <a:cs typeface="+mn-cs"/>
              </a:rPr>
              <a:t>.</a:t>
            </a:r>
          </a:p>
          <a:p>
            <a:r>
              <a:rPr lang="en-US" sz="1200" kern="1200" dirty="0" smtClean="0">
                <a:solidFill>
                  <a:schemeClr val="tx1"/>
                </a:solidFill>
                <a:effectLst/>
                <a:latin typeface="Verdana" pitchFamily="-108" charset="0"/>
                <a:ea typeface="+mn-ea"/>
                <a:cs typeface="+mn-cs"/>
              </a:rPr>
              <a:t>4. Rumors spread of a plot by Jews and their agents, the lepers, to kill Christians by poisoning wells, and many lepers and Jews were killed, beaten, or fined. </a:t>
            </a:r>
          </a:p>
          <a:p>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319136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Prelude to Disaster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Social Consequences</a:t>
            </a:r>
          </a:p>
          <a:p>
            <a:r>
              <a:rPr lang="en-US" sz="1200" kern="1200" dirty="0" smtClean="0">
                <a:solidFill>
                  <a:schemeClr val="tx1"/>
                </a:solidFill>
                <a:effectLst/>
                <a:latin typeface="Verdana" pitchFamily="-108" charset="0"/>
                <a:ea typeface="+mn-ea"/>
                <a:cs typeface="+mn-cs"/>
              </a:rPr>
              <a:t>6. The international character of trade and commerce meant that a disaster in one country had serious implications elsewhere.</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For example, an infection attacked English sheep in 1318, resulting in a sharp decline in wool exports that put Flemish weavers out of work and thus hurt the businesses of Flemish, Hanseatic, and Italian merchants. </a:t>
            </a:r>
          </a:p>
          <a:p>
            <a:r>
              <a:rPr lang="en-US" sz="1200" kern="1200" dirty="0" smtClean="0">
                <a:solidFill>
                  <a:schemeClr val="tx1"/>
                </a:solidFill>
                <a:effectLst/>
                <a:latin typeface="Verdana" pitchFamily="-108" charset="0"/>
                <a:ea typeface="+mn-ea"/>
                <a:cs typeface="+mn-cs"/>
              </a:rPr>
              <a:t>8. Unemployment encouraged people to turn to crime.</a:t>
            </a:r>
          </a:p>
          <a:p>
            <a:r>
              <a:rPr lang="en-US" sz="1200" kern="1200" dirty="0" smtClean="0">
                <a:solidFill>
                  <a:schemeClr val="tx1"/>
                </a:solidFill>
                <a:effectLst/>
                <a:latin typeface="Verdana" pitchFamily="-108" charset="0"/>
                <a:ea typeface="+mn-ea"/>
                <a:cs typeface="+mn-cs"/>
              </a:rPr>
              <a:t>9. Government responses to these crises—condemning speculators, forbidding exports of grain, setting price controls, attempting to import grain—were ineffectual.</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4065328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The Black Death</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Pathology</a:t>
            </a:r>
          </a:p>
          <a:p>
            <a:r>
              <a:rPr lang="en-US" sz="1200" kern="1200" dirty="0" smtClean="0">
                <a:solidFill>
                  <a:schemeClr val="tx1"/>
                </a:solidFill>
                <a:effectLst/>
                <a:latin typeface="Verdana" pitchFamily="-108" charset="0"/>
                <a:ea typeface="+mn-ea"/>
                <a:cs typeface="+mn-cs"/>
              </a:rPr>
              <a:t>1. Most historians and microbiologists identify the disease that spread in the fourteenth century as the bubonic plague, caused by the bacillus </a:t>
            </a:r>
            <a:r>
              <a:rPr lang="en-US" sz="1200" i="1" kern="1200" dirty="0" smtClean="0">
                <a:solidFill>
                  <a:schemeClr val="tx1"/>
                </a:solidFill>
                <a:effectLst/>
                <a:latin typeface="Verdana" pitchFamily="-108" charset="0"/>
                <a:ea typeface="+mn-ea"/>
                <a:cs typeface="+mn-cs"/>
              </a:rPr>
              <a:t>Yersinia </a:t>
            </a:r>
            <a:r>
              <a:rPr lang="en-US" sz="1200" i="1" kern="1200" dirty="0" err="1" smtClean="0">
                <a:solidFill>
                  <a:schemeClr val="tx1"/>
                </a:solidFill>
                <a:effectLst/>
                <a:latin typeface="Verdana" pitchFamily="-108" charset="0"/>
                <a:ea typeface="+mn-ea"/>
                <a:cs typeface="+mn-cs"/>
              </a:rPr>
              <a:t>pestis</a:t>
            </a:r>
            <a:r>
              <a:rPr lang="en-US" sz="1200" kern="1200" dirty="0" smtClean="0">
                <a:solidFill>
                  <a:schemeClr val="tx1"/>
                </a:solidFill>
                <a:effectLst/>
                <a:latin typeface="Verdana" pitchFamily="-108" charset="0"/>
                <a:ea typeface="+mn-ea"/>
                <a:cs typeface="+mn-cs"/>
              </a:rPr>
              <a:t>, a disease that normally afflicts rats.</a:t>
            </a:r>
          </a:p>
          <a:p>
            <a:r>
              <a:rPr lang="en-US" sz="1200" kern="1200" dirty="0" smtClean="0">
                <a:solidFill>
                  <a:schemeClr val="tx1"/>
                </a:solidFill>
                <a:effectLst/>
                <a:latin typeface="Verdana" pitchFamily="-108" charset="0"/>
                <a:ea typeface="+mn-ea"/>
                <a:cs typeface="+mn-cs"/>
              </a:rPr>
              <a:t>2. Fleas living on the infected rats drink their blood and then pass the bacteria that cause the plague on to the next animal or human they bite.</a:t>
            </a:r>
          </a:p>
          <a:p>
            <a:r>
              <a:rPr lang="en-US" sz="1200" kern="1200" dirty="0" smtClean="0">
                <a:solidFill>
                  <a:schemeClr val="tx1"/>
                </a:solidFill>
                <a:effectLst/>
                <a:latin typeface="Verdana" pitchFamily="-108" charset="0"/>
                <a:ea typeface="+mn-ea"/>
                <a:cs typeface="+mn-cs"/>
              </a:rPr>
              <a:t>3. Only in the 1890s, during another outbreak, did doctors and epidemiologists identify the bacillus as bubonic plague and come to understand the cycle of infection.</a:t>
            </a:r>
          </a:p>
          <a:p>
            <a:r>
              <a:rPr lang="en-US" sz="1200" kern="1200" dirty="0" smtClean="0">
                <a:solidFill>
                  <a:schemeClr val="tx1"/>
                </a:solidFill>
                <a:effectLst/>
                <a:latin typeface="Verdana" pitchFamily="-108" charset="0"/>
                <a:ea typeface="+mn-ea"/>
                <a:cs typeface="+mn-cs"/>
              </a:rPr>
              <a:t>4. Because of differences between the nineteenth- and fourteenth-century outbreaks, some historians have questioned whether the Black Death was, in fact, the bubonic plague.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229617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Black Death</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Pathology</a:t>
            </a:r>
          </a:p>
          <a:p>
            <a:r>
              <a:rPr lang="en-US" sz="1200" kern="1200" dirty="0" smtClean="0">
                <a:solidFill>
                  <a:schemeClr val="tx1"/>
                </a:solidFill>
                <a:effectLst/>
                <a:latin typeface="Verdana" pitchFamily="-108" charset="0"/>
                <a:ea typeface="+mn-ea"/>
                <a:cs typeface="+mn-cs"/>
              </a:rPr>
              <a:t>6. The medieval plague was often transmitted directly from one person to another through coughing and sneezing as well as through flea bites.</a:t>
            </a:r>
          </a:p>
          <a:p>
            <a:r>
              <a:rPr lang="en-US" sz="1200" kern="1200" dirty="0" smtClean="0">
                <a:solidFill>
                  <a:schemeClr val="tx1"/>
                </a:solidFill>
                <a:effectLst/>
                <a:latin typeface="Verdana" pitchFamily="-108" charset="0"/>
                <a:ea typeface="+mn-ea"/>
                <a:cs typeface="+mn-cs"/>
              </a:rPr>
              <a:t>7. The classic symptom of the bubonic plague was an agonizingly painful growth (the </a:t>
            </a:r>
            <a:r>
              <a:rPr lang="en-US" sz="1200" i="1" kern="1200" dirty="0" smtClean="0">
                <a:solidFill>
                  <a:schemeClr val="tx1"/>
                </a:solidFill>
                <a:effectLst/>
                <a:latin typeface="Verdana" pitchFamily="-108" charset="0"/>
                <a:ea typeface="+mn-ea"/>
                <a:cs typeface="+mn-cs"/>
              </a:rPr>
              <a:t>bubo</a:t>
            </a:r>
            <a:r>
              <a:rPr lang="en-US" sz="1200" kern="1200" dirty="0" smtClean="0">
                <a:solidFill>
                  <a:schemeClr val="tx1"/>
                </a:solidFill>
                <a:effectLst/>
                <a:latin typeface="Verdana" pitchFamily="-108" charset="0"/>
                <a:ea typeface="+mn-ea"/>
                <a:cs typeface="+mn-cs"/>
              </a:rPr>
              <a:t>) the size of a nut or an apple in the armpit, in the groin, or on the neck.</a:t>
            </a:r>
          </a:p>
          <a:p>
            <a:r>
              <a:rPr lang="en-US" sz="1200" kern="1200" dirty="0" smtClean="0">
                <a:solidFill>
                  <a:schemeClr val="tx1"/>
                </a:solidFill>
                <a:effectLst/>
                <a:latin typeface="Verdana" pitchFamily="-108" charset="0"/>
                <a:ea typeface="+mn-ea"/>
                <a:cs typeface="+mn-cs"/>
              </a:rPr>
              <a:t>8. If the bubo was not lanced and drained, the next stage was the appearance of black spots or blotches caused by bleeding under the skin.</a:t>
            </a:r>
          </a:p>
          <a:p>
            <a:r>
              <a:rPr lang="en-US" sz="1200" kern="1200" dirty="0" smtClean="0">
                <a:solidFill>
                  <a:schemeClr val="tx1"/>
                </a:solidFill>
                <a:effectLst/>
                <a:latin typeface="Verdana" pitchFamily="-108" charset="0"/>
                <a:ea typeface="+mn-ea"/>
                <a:cs typeface="+mn-cs"/>
              </a:rPr>
              <a:t>9. Finally, the victim began to cough violently and spit blood, indicating the presence of millions of bacilli in the bloodstream; death followed within two or three days.</a:t>
            </a:r>
          </a:p>
          <a:p>
            <a:r>
              <a:rPr lang="en-US" sz="1200" kern="1200" dirty="0" smtClean="0">
                <a:solidFill>
                  <a:schemeClr val="tx1"/>
                </a:solidFill>
                <a:effectLst/>
                <a:latin typeface="Verdana" pitchFamily="-108" charset="0"/>
                <a:ea typeface="+mn-ea"/>
                <a:cs typeface="+mn-cs"/>
              </a:rPr>
              <a:t>10. The coughing also released pathogens into the air, infecting others who breathed them. </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342455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11</a:t>
            </a:r>
            <a:endParaRPr lang="en-US" sz="4000" dirty="0" smtClean="0"/>
          </a:p>
          <a:p>
            <a:pPr>
              <a:lnSpc>
                <a:spcPct val="80000"/>
              </a:lnSpc>
            </a:pPr>
            <a:r>
              <a:rPr lang="en-US" sz="4000" dirty="0" smtClean="0"/>
              <a:t>The Later Middle Ages</a:t>
            </a:r>
          </a:p>
          <a:p>
            <a:r>
              <a:rPr lang="en-US" dirty="0" smtClean="0"/>
              <a:t>1300–1450</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Black Death</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Spread of the Disease</a:t>
            </a:r>
          </a:p>
          <a:p>
            <a:pPr marL="514350" indent="-514350">
              <a:buAutoNum type="arabicPeriod"/>
            </a:pPr>
            <a:r>
              <a:rPr lang="en-US" sz="2600" dirty="0"/>
              <a:t>F</a:t>
            </a:r>
            <a:r>
              <a:rPr lang="en-US" sz="2600" dirty="0" smtClean="0"/>
              <a:t>rom southwestern China in 1331 to ports of the Black Sea by the 1340s</a:t>
            </a:r>
          </a:p>
          <a:p>
            <a:pPr marL="514350" indent="-514350">
              <a:buFontTx/>
              <a:buAutoNum type="arabicPeriod"/>
            </a:pPr>
            <a:r>
              <a:rPr lang="en-US" sz="2600" dirty="0"/>
              <a:t>Urban conditions ideal for spread of </a:t>
            </a:r>
            <a:r>
              <a:rPr lang="en-US" sz="2600" dirty="0" smtClean="0"/>
              <a:t>disease</a:t>
            </a:r>
          </a:p>
          <a:p>
            <a:pPr marL="514350" indent="-514350">
              <a:buFontTx/>
              <a:buAutoNum type="arabicPeriod"/>
            </a:pPr>
            <a:r>
              <a:rPr lang="en-US" sz="2600" dirty="0" smtClean="0"/>
              <a:t>Estimated one-third mortality rate in first wave</a:t>
            </a:r>
          </a:p>
          <a:p>
            <a:pPr marL="514350" indent="-514350">
              <a:buFontTx/>
              <a:buAutoNum type="arabicPeriod"/>
            </a:pPr>
            <a:r>
              <a:rPr lang="en-US" sz="2600" dirty="0" smtClean="0"/>
              <a:t>The plague came back intermittently in Europe until 1721, though never with the same strength </a:t>
            </a:r>
          </a:p>
          <a:p>
            <a:pPr marL="514350" indent="-514350">
              <a:buFontTx/>
              <a:buAutoNum type="arabicPeriod"/>
            </a:pPr>
            <a:r>
              <a:rPr lang="en-US" sz="2600" dirty="0" smtClean="0"/>
              <a:t>Streptomycin, discovered in 1947 by Selman Waksman</a:t>
            </a:r>
            <a:endParaRPr lang="en-US" sz="2600" dirty="0"/>
          </a:p>
        </p:txBody>
      </p:sp>
    </p:spTree>
    <p:extLst>
      <p:ext uri="{BB962C8B-B14F-4D97-AF65-F5344CB8AC3E}">
        <p14:creationId xmlns:p14="http://schemas.microsoft.com/office/powerpoint/2010/main" val="2138552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course of the Black Death in fourteenth-century Europe. &#10;The plague started in Sarai near the Caspian Sea in 1346 and moved along trade routes to the west and the south. It made its way to Constantinople in 1347 and further west to Italy, France, Spain, and London in 1348. It continued to the rest of the British Isles and throughout the rest of Europe and northern Africa by 1350. It spread along the Baltic Sea after 1350. A few areas were spared, including a tiny pocket between Bordeaux and Montpelier, the cities of Bruges, Liege, Milan, and Nuremberg. The area around Austria and Poland (along with their cities of Prague, Krakow, and Warsaw) were some of the only entire areas spared. Only one trade route ran through that area. "/>
          <p:cNvPicPr>
            <a:picLocks noChangeAspect="1"/>
          </p:cNvPicPr>
          <p:nvPr/>
        </p:nvPicPr>
        <p:blipFill>
          <a:blip r:embed="rId3"/>
          <a:stretch>
            <a:fillRect/>
          </a:stretch>
        </p:blipFill>
        <p:spPr>
          <a:xfrm>
            <a:off x="353567" y="265176"/>
            <a:ext cx="8436864" cy="632764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Black Death</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Care of the Sick</a:t>
            </a:r>
          </a:p>
          <a:p>
            <a:pPr marL="514350" indent="-514350">
              <a:buAutoNum type="arabicPeriod"/>
            </a:pPr>
            <a:r>
              <a:rPr lang="en-US" sz="2600" dirty="0" smtClean="0"/>
              <a:t>Physicians thought crowded cities had high death rates due to “corrupted air”</a:t>
            </a:r>
          </a:p>
          <a:p>
            <a:pPr marL="514350" indent="-514350">
              <a:buAutoNum type="arabicPeriod"/>
            </a:pPr>
            <a:r>
              <a:rPr lang="en-US" sz="2600" dirty="0" smtClean="0"/>
              <a:t>Treatment focused on ridding the air and body of these poisons to rebalance </a:t>
            </a:r>
            <a:r>
              <a:rPr lang="en-US" sz="2600" dirty="0"/>
              <a:t>bodily </a:t>
            </a:r>
            <a:r>
              <a:rPr lang="en-US" sz="2600" dirty="0" smtClean="0"/>
              <a:t>fluids</a:t>
            </a:r>
          </a:p>
          <a:p>
            <a:pPr marL="514350" indent="-514350">
              <a:buAutoNum type="arabicPeriod"/>
            </a:pPr>
            <a:r>
              <a:rPr lang="en-US" sz="2600" dirty="0" smtClean="0"/>
              <a:t>Giovanni </a:t>
            </a:r>
            <a:r>
              <a:rPr lang="en-US" sz="2600" dirty="0"/>
              <a:t>Boccaccio (1313-1375), </a:t>
            </a:r>
            <a:r>
              <a:rPr lang="en-US" sz="2600" i="1" dirty="0"/>
              <a:t>The </a:t>
            </a:r>
            <a:r>
              <a:rPr lang="en-US" sz="2600" i="1" dirty="0" smtClean="0"/>
              <a:t>Decameron</a:t>
            </a:r>
            <a:endParaRPr lang="en-US" sz="2600" dirty="0" smtClean="0"/>
          </a:p>
          <a:p>
            <a:pPr marL="514350" indent="-514350">
              <a:buAutoNum type="arabicPeriod"/>
            </a:pPr>
            <a:r>
              <a:rPr lang="en-US" sz="2600" dirty="0" smtClean="0"/>
              <a:t>Wealthier </a:t>
            </a:r>
            <a:r>
              <a:rPr lang="en-US" sz="2600" dirty="0"/>
              <a:t>people fled to the </a:t>
            </a:r>
            <a:r>
              <a:rPr lang="en-US" sz="2600" dirty="0" smtClean="0"/>
              <a:t>countryside; some </a:t>
            </a:r>
            <a:r>
              <a:rPr lang="en-US" sz="2600" dirty="0"/>
              <a:t>cities tried shutting their </a:t>
            </a:r>
            <a:r>
              <a:rPr lang="en-US" sz="2600" dirty="0" smtClean="0"/>
              <a:t>gates</a:t>
            </a:r>
            <a:endParaRPr lang="en-US" sz="2600" dirty="0"/>
          </a:p>
          <a:p>
            <a:pPr marL="514350" indent="-514350">
              <a:buAutoNum type="arabicPeriod"/>
            </a:pPr>
            <a:endParaRPr lang="en-US" sz="2600" dirty="0" smtClean="0"/>
          </a:p>
        </p:txBody>
      </p:sp>
    </p:spTree>
    <p:extLst>
      <p:ext uri="{BB962C8B-B14F-4D97-AF65-F5344CB8AC3E}">
        <p14:creationId xmlns:p14="http://schemas.microsoft.com/office/powerpoint/2010/main" val="77642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hoto of a cup used for bloodletting. "/>
          <p:cNvPicPr>
            <a:picLocks noChangeAspect="1"/>
          </p:cNvPicPr>
          <p:nvPr/>
        </p:nvPicPr>
        <p:blipFill>
          <a:blip r:embed="rId3"/>
          <a:stretch>
            <a:fillRect/>
          </a:stretch>
        </p:blipFill>
        <p:spPr>
          <a:xfrm>
            <a:off x="2438400" y="204216"/>
            <a:ext cx="4267200" cy="64495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of a doctor performing the practice of bloodletting. "/>
          <p:cNvPicPr>
            <a:picLocks noChangeAspect="1"/>
          </p:cNvPicPr>
          <p:nvPr/>
        </p:nvPicPr>
        <p:blipFill>
          <a:blip r:embed="rId3"/>
          <a:stretch>
            <a:fillRect/>
          </a:stretch>
        </p:blipFill>
        <p:spPr>
          <a:xfrm>
            <a:off x="2292095" y="192023"/>
            <a:ext cx="4559808" cy="647395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German engraving depicting a plague doctor. "/>
          <p:cNvPicPr>
            <a:picLocks noChangeAspect="1"/>
          </p:cNvPicPr>
          <p:nvPr/>
        </p:nvPicPr>
        <p:blipFill>
          <a:blip r:embed="rId3"/>
          <a:stretch>
            <a:fillRect/>
          </a:stretch>
        </p:blipFill>
        <p:spPr>
          <a:xfrm>
            <a:off x="2426207" y="192023"/>
            <a:ext cx="4291584" cy="64739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Black Death</a:t>
            </a:r>
            <a:endParaRPr lang="en-US" dirty="0"/>
          </a:p>
        </p:txBody>
      </p:sp>
      <p:sp>
        <p:nvSpPr>
          <p:cNvPr id="3" name="Content Placeholder 2"/>
          <p:cNvSpPr>
            <a:spLocks noGrp="1"/>
          </p:cNvSpPr>
          <p:nvPr>
            <p:ph idx="1"/>
          </p:nvPr>
        </p:nvSpPr>
        <p:spPr>
          <a:xfrm>
            <a:off x="685800" y="1981200"/>
            <a:ext cx="7665720" cy="4114800"/>
          </a:xfrm>
        </p:spPr>
        <p:txBody>
          <a:bodyPr/>
          <a:lstStyle/>
          <a:p>
            <a:pPr marL="514350" indent="-514350">
              <a:buAutoNum type="alphaUcPeriod" startAt="4"/>
            </a:pPr>
            <a:r>
              <a:rPr lang="en-US" sz="2600" b="1" dirty="0" smtClean="0"/>
              <a:t>Economic, Religious, and Cultural Effects</a:t>
            </a:r>
          </a:p>
          <a:p>
            <a:pPr marL="514350" indent="-514350">
              <a:buAutoNum type="arabicPeriod"/>
            </a:pPr>
            <a:r>
              <a:rPr lang="en-US" sz="2600" dirty="0" smtClean="0"/>
              <a:t>Not as disastrous as traditionally thought</a:t>
            </a:r>
          </a:p>
          <a:p>
            <a:pPr marL="514350" indent="-514350">
              <a:buAutoNum type="arabicPeriod"/>
            </a:pPr>
            <a:r>
              <a:rPr lang="en-US" sz="2600" dirty="0" smtClean="0"/>
              <a:t>Less fertile land was abandoned, which promoted more specialized types of agriculture</a:t>
            </a:r>
          </a:p>
          <a:p>
            <a:pPr marL="514350" indent="-514350">
              <a:buAutoNum type="arabicPeriod"/>
            </a:pPr>
            <a:r>
              <a:rPr lang="en-US" sz="2600" dirty="0" smtClean="0"/>
              <a:t>Labor shortages led to workers demanding greater wages</a:t>
            </a:r>
          </a:p>
          <a:p>
            <a:pPr marL="514350" indent="-514350">
              <a:buAutoNum type="arabicPeriod"/>
            </a:pPr>
            <a:r>
              <a:rPr lang="en-US" sz="2600" dirty="0" smtClean="0"/>
              <a:t>Greater mobility for peasants and artisans</a:t>
            </a:r>
            <a:endParaRPr lang="en-US" sz="2600" dirty="0"/>
          </a:p>
        </p:txBody>
      </p:sp>
    </p:spTree>
    <p:extLst>
      <p:ext uri="{BB962C8B-B14F-4D97-AF65-F5344CB8AC3E}">
        <p14:creationId xmlns:p14="http://schemas.microsoft.com/office/powerpoint/2010/main" val="601536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Black Death</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Economic, Religious, and Cultural Effects</a:t>
            </a:r>
          </a:p>
          <a:p>
            <a:pPr marL="514350" indent="-514350">
              <a:buAutoNum type="arabicPeriod" startAt="6"/>
            </a:pPr>
            <a:r>
              <a:rPr lang="en-US" sz="2600" dirty="0" smtClean="0"/>
              <a:t>Grief could lead to wild living or deep piety</a:t>
            </a:r>
            <a:endParaRPr lang="en-US" sz="2600" dirty="0"/>
          </a:p>
          <a:p>
            <a:pPr marL="514350" indent="-514350">
              <a:buAutoNum type="arabicPeriod" startAt="6"/>
            </a:pPr>
            <a:r>
              <a:rPr lang="en-US" sz="2600" dirty="0" smtClean="0"/>
              <a:t>The plague was seen as God’s punishment</a:t>
            </a:r>
          </a:p>
          <a:p>
            <a:pPr marL="514350" indent="-514350">
              <a:buAutoNum type="arabicPeriod" startAt="6"/>
            </a:pPr>
            <a:r>
              <a:rPr lang="en-US" sz="2600" dirty="0" smtClean="0"/>
              <a:t>Flagellants whipped themselves for penance</a:t>
            </a:r>
          </a:p>
          <a:p>
            <a:pPr marL="514350" indent="-514350">
              <a:buAutoNum type="arabicPeriod" startAt="6"/>
            </a:pPr>
            <a:r>
              <a:rPr lang="en-US" sz="2600" dirty="0" smtClean="0"/>
              <a:t>Scapegoats: Jews expelled and murdered due to a belief that they infected the drinking water</a:t>
            </a:r>
          </a:p>
        </p:txBody>
      </p:sp>
    </p:spTree>
    <p:extLst>
      <p:ext uri="{BB962C8B-B14F-4D97-AF65-F5344CB8AC3E}">
        <p14:creationId xmlns:p14="http://schemas.microsoft.com/office/powerpoint/2010/main" val="1556407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anuscript illumination from 1349 illustrating flagellants."/>
          <p:cNvPicPr>
            <a:picLocks noChangeAspect="1"/>
          </p:cNvPicPr>
          <p:nvPr/>
        </p:nvPicPr>
        <p:blipFill>
          <a:blip r:embed="rId3"/>
          <a:stretch>
            <a:fillRect/>
          </a:stretch>
        </p:blipFill>
        <p:spPr>
          <a:xfrm>
            <a:off x="304800" y="496823"/>
            <a:ext cx="8534400" cy="586435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Black Death</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Economic, Religious, and Cultural Effects</a:t>
            </a:r>
          </a:p>
          <a:p>
            <a:pPr marL="514350" indent="-514350">
              <a:buAutoNum type="arabicPeriod" startAt="11"/>
            </a:pPr>
            <a:r>
              <a:rPr lang="en-US" sz="2600" dirty="0" smtClean="0"/>
              <a:t>Morbid concern with death in art and literature</a:t>
            </a:r>
          </a:p>
          <a:p>
            <a:pPr marL="514350" indent="-514350">
              <a:buAutoNum type="arabicPeriod" startAt="11"/>
            </a:pPr>
            <a:r>
              <a:rPr lang="en-US" sz="2600" dirty="0" smtClean="0"/>
              <a:t>The Dance of Death</a:t>
            </a:r>
          </a:p>
          <a:p>
            <a:pPr marL="514350" indent="-514350">
              <a:buAutoNum type="arabicPeriod" startAt="11"/>
            </a:pPr>
            <a:r>
              <a:rPr lang="en-US" sz="2600" dirty="0" smtClean="0"/>
              <a:t>Universities established due to shortage of priests and the decay of learning</a:t>
            </a:r>
          </a:p>
          <a:p>
            <a:pPr marL="514350" indent="-514350">
              <a:buAutoNum type="arabicPeriod" startAt="11"/>
            </a:pPr>
            <a:r>
              <a:rPr lang="en-US" sz="2600" dirty="0" smtClean="0"/>
              <a:t>More national and local institutions, which weakened international relations</a:t>
            </a:r>
          </a:p>
          <a:p>
            <a:pPr marL="514350" indent="-514350">
              <a:buAutoNum type="arabicPeriod" startAt="11"/>
            </a:pPr>
            <a:r>
              <a:rPr lang="en-US" sz="2600" dirty="0" smtClean="0"/>
              <a:t>Plague highlighted the central qualities of medieval society</a:t>
            </a:r>
          </a:p>
          <a:p>
            <a:pPr marL="514350" indent="-514350">
              <a:buAutoNum type="arabicPeriod" startAt="11"/>
            </a:pPr>
            <a:endParaRPr lang="en-US" sz="2600" dirty="0"/>
          </a:p>
        </p:txBody>
      </p:sp>
    </p:spTree>
    <p:extLst>
      <p:ext uri="{BB962C8B-B14F-4D97-AF65-F5344CB8AC3E}">
        <p14:creationId xmlns:p14="http://schemas.microsoft.com/office/powerpoint/2010/main" val="3347427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ot;Life and Death in the Late Middle Ages In this French manuscript illumination from 1465, armored knights kill peasants while they work in the fields or take refuge in a castle. Aristocratic violence was a common feature of late medieval life, although nobles would generally not have bothered to put on their armor to harass villagers.&quot;"/>
          <p:cNvPicPr>
            <a:picLocks noChangeAspect="1"/>
          </p:cNvPicPr>
          <p:nvPr/>
        </p:nvPicPr>
        <p:blipFill>
          <a:blip r:embed="rId3"/>
          <a:stretch>
            <a:fillRect/>
          </a:stretch>
        </p:blipFill>
        <p:spPr>
          <a:xfrm>
            <a:off x="682752" y="204216"/>
            <a:ext cx="7778496" cy="64495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fresco illustrating the dance of death. "/>
          <p:cNvPicPr>
            <a:picLocks noChangeAspect="1"/>
          </p:cNvPicPr>
          <p:nvPr/>
        </p:nvPicPr>
        <p:blipFill>
          <a:blip r:embed="rId3"/>
          <a:stretch>
            <a:fillRect/>
          </a:stretch>
        </p:blipFill>
        <p:spPr>
          <a:xfrm>
            <a:off x="365759" y="265176"/>
            <a:ext cx="8412480" cy="632764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The Hundred Years’ War</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Causes</a:t>
            </a:r>
            <a:endParaRPr lang="en-US" sz="2600" dirty="0" smtClean="0"/>
          </a:p>
          <a:p>
            <a:pPr marL="514350" indent="-514350">
              <a:buAutoNum type="arabicPeriod"/>
            </a:pPr>
            <a:r>
              <a:rPr lang="en-US" sz="2600" dirty="0" smtClean="0"/>
              <a:t>Disagreements over land rights, the succession to the French throne, and economic conflicts</a:t>
            </a:r>
          </a:p>
          <a:p>
            <a:pPr marL="514350" indent="-514350">
              <a:buAutoNum type="arabicPeriod"/>
            </a:pPr>
            <a:r>
              <a:rPr lang="en-US" sz="2600" dirty="0" smtClean="0"/>
              <a:t>Both governments manipulated public opinion to support the war with royal propaganda</a:t>
            </a:r>
          </a:p>
          <a:p>
            <a:pPr marL="514350" indent="-514350">
              <a:buFontTx/>
              <a:buAutoNum type="arabicPeriod"/>
            </a:pPr>
            <a:r>
              <a:rPr lang="en-US" sz="2600" dirty="0"/>
              <a:t>Opportunities for wealth and advancement for knights, criminals, and </a:t>
            </a:r>
            <a:r>
              <a:rPr lang="en-US" sz="2600" dirty="0" smtClean="0"/>
              <a:t>nobles</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612215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of Isabella of France and her son Edward as they enter Oxford."/>
          <p:cNvPicPr>
            <a:picLocks noChangeAspect="1"/>
          </p:cNvPicPr>
          <p:nvPr/>
        </p:nvPicPr>
        <p:blipFill>
          <a:blip r:embed="rId3"/>
          <a:stretch>
            <a:fillRect/>
          </a:stretch>
        </p:blipFill>
        <p:spPr>
          <a:xfrm>
            <a:off x="304800" y="289560"/>
            <a:ext cx="8534400" cy="627888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Hundred Years’ War</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English Successes</a:t>
            </a:r>
          </a:p>
          <a:p>
            <a:pPr marL="514350" indent="-514350">
              <a:buAutoNum type="arabicPeriod"/>
            </a:pPr>
            <a:r>
              <a:rPr lang="en-US" sz="2600" dirty="0" smtClean="0"/>
              <a:t>England highly successful in </a:t>
            </a:r>
            <a:r>
              <a:rPr lang="en-US" sz="2600" dirty="0" smtClean="0">
                <a:latin typeface="+mj-lt"/>
              </a:rPr>
              <a:t>early stages with cannon and longbow</a:t>
            </a:r>
          </a:p>
          <a:p>
            <a:pPr marL="514350" indent="-514350">
              <a:buAutoNum type="arabicPeriod"/>
            </a:pPr>
            <a:r>
              <a:rPr lang="en-US" sz="2600" kern="1200" dirty="0" smtClean="0">
                <a:latin typeface="+mj-lt"/>
              </a:rPr>
              <a:t>Brief peace before France recovered some territory</a:t>
            </a:r>
          </a:p>
          <a:p>
            <a:pPr marL="514350" indent="-514350">
              <a:buAutoNum type="arabicPeriod"/>
            </a:pPr>
            <a:r>
              <a:rPr lang="en-US" sz="2600" kern="1200" dirty="0" smtClean="0">
                <a:latin typeface="+mj-lt"/>
              </a:rPr>
              <a:t>Henry V (r. 1413 – 1422) </a:t>
            </a:r>
          </a:p>
          <a:p>
            <a:pPr marL="514350" indent="-514350">
              <a:buFontTx/>
              <a:buAutoNum type="arabicPeriod"/>
            </a:pPr>
            <a:r>
              <a:rPr lang="en-US" sz="2600" dirty="0"/>
              <a:t>By 1419 the English had advanced to the walls of Paris</a:t>
            </a:r>
          </a:p>
          <a:p>
            <a:pPr marL="514350" indent="-514350">
              <a:buAutoNum type="arabicPeriod"/>
            </a:pPr>
            <a:endParaRPr lang="en-US" sz="2600" kern="1200" dirty="0" smtClean="0">
              <a:latin typeface="+mj-lt"/>
            </a:endParaRPr>
          </a:p>
          <a:p>
            <a:pPr marL="514350" indent="-514350">
              <a:buAutoNum type="arabicPeriod"/>
            </a:pPr>
            <a:endParaRPr lang="en-US" sz="2600" dirty="0">
              <a:latin typeface="+mj-lt"/>
            </a:endParaRPr>
          </a:p>
        </p:txBody>
      </p:sp>
    </p:spTree>
    <p:extLst>
      <p:ext uri="{BB962C8B-B14F-4D97-AF65-F5344CB8AC3E}">
        <p14:creationId xmlns:p14="http://schemas.microsoft.com/office/powerpoint/2010/main" val="2886581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ur maps of the Hundred Years' War.&#10;A map of England and France in 1337. England's holdings include Britain and the area around Bordeaux. French holdings encompass most of the area between the Holy Roman Empire and Spain.&#10;A map of England and France in 1360. England's holdings have expanded to include a larger area around Bordeaux - Gascony, Aquitaine, and Poitou. French holdings encompass the rest of the area between the Holy Roman Empire and Spain.&#10;A map of England and France in 1429. France continues to shrink as England's holdings increase into Normandy, Champagne, Maine, and Brittany. French holdings include taking back the Poitou, Aquitaine, and Touraine.  The area between the Holy Roman Empire and Spain belongs to the French. The Burgundian lands ally with England and are between France and the Holy Roman Empire. &#10;A map of England and France in 1453. By the end of the war, England's holdings are limited to Britain. French holdings include the area between the Holy Roman Empire and Spain. Burgundian lands make up small holdings between France and the Holy Roman Empire. &#10;A colorful photo of a painting of the siege of the castle of Mortagne. "/>
          <p:cNvPicPr>
            <a:picLocks noChangeAspect="1"/>
          </p:cNvPicPr>
          <p:nvPr/>
        </p:nvPicPr>
        <p:blipFill>
          <a:blip r:embed="rId3"/>
          <a:stretch>
            <a:fillRect/>
          </a:stretch>
        </p:blipFill>
        <p:spPr>
          <a:xfrm>
            <a:off x="1981200" y="195072"/>
            <a:ext cx="5181600" cy="646785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ngland and France in 1337. England's holdings include Britain and the area around Bordeaux. French holdings encompass most of the area between the Holy Roman Empire and Spain."/>
          <p:cNvPicPr>
            <a:picLocks noChangeAspect="1"/>
          </p:cNvPicPr>
          <p:nvPr/>
        </p:nvPicPr>
        <p:blipFill>
          <a:blip r:embed="rId3"/>
          <a:stretch>
            <a:fillRect/>
          </a:stretch>
        </p:blipFill>
        <p:spPr>
          <a:xfrm>
            <a:off x="2218944" y="265176"/>
            <a:ext cx="4706112" cy="632764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ngland and France in 1360. England's holdings have expanded to include a larger area around Bordeaux - Gascony, Aquitaine, and Poitou. French holdings encompass the rest of the area between the Holy Roman Empire and Spain."/>
          <p:cNvPicPr>
            <a:picLocks noChangeAspect="1"/>
          </p:cNvPicPr>
          <p:nvPr/>
        </p:nvPicPr>
        <p:blipFill>
          <a:blip r:embed="rId3"/>
          <a:stretch>
            <a:fillRect/>
          </a:stretch>
        </p:blipFill>
        <p:spPr>
          <a:xfrm>
            <a:off x="2212848" y="265176"/>
            <a:ext cx="4718304" cy="632764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ngland and France in 1429. France continues to shrink as England's holdings increase into Normandy, Champagne, Maine, and Brittany. French holdings include taking back the Poitou, Aquitaine, and Touraine.  The area between the Holy Roman Empire and Spain belongs to the French. The Burgundian lands ally with England and are between France and the Holy Roman Empire. "/>
          <p:cNvPicPr>
            <a:picLocks noChangeAspect="1"/>
          </p:cNvPicPr>
          <p:nvPr/>
        </p:nvPicPr>
        <p:blipFill>
          <a:blip r:embed="rId3"/>
          <a:stretch>
            <a:fillRect/>
          </a:stretch>
        </p:blipFill>
        <p:spPr>
          <a:xfrm>
            <a:off x="2218944" y="265176"/>
            <a:ext cx="4706112" cy="632764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ngland and France in 1453. By the end of the war, England's holdings are limited to Britain. French holdings include the area between the Holy Roman Empire and Spain. Burgundian lands make up small holdings between France and the Holy Roman Empire. "/>
          <p:cNvPicPr>
            <a:picLocks noChangeAspect="1"/>
          </p:cNvPicPr>
          <p:nvPr/>
        </p:nvPicPr>
        <p:blipFill>
          <a:blip r:embed="rId3"/>
          <a:stretch>
            <a:fillRect/>
          </a:stretch>
        </p:blipFill>
        <p:spPr>
          <a:xfrm>
            <a:off x="2215895" y="265176"/>
            <a:ext cx="4712208" cy="632764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Hundred Years’ War</a:t>
            </a:r>
            <a:endParaRPr lang="en-US" dirty="0"/>
          </a:p>
        </p:txBody>
      </p:sp>
      <p:sp>
        <p:nvSpPr>
          <p:cNvPr id="3" name="Content Placeholder 2"/>
          <p:cNvSpPr>
            <a:spLocks noGrp="1"/>
          </p:cNvSpPr>
          <p:nvPr>
            <p:ph idx="1"/>
          </p:nvPr>
        </p:nvSpPr>
        <p:spPr>
          <a:xfrm>
            <a:off x="685800" y="1981200"/>
            <a:ext cx="8275320" cy="4114800"/>
          </a:xfrm>
        </p:spPr>
        <p:txBody>
          <a:bodyPr/>
          <a:lstStyle/>
          <a:p>
            <a:pPr marL="514350" indent="-514350">
              <a:buAutoNum type="alphaUcPeriod" startAt="3"/>
            </a:pPr>
            <a:r>
              <a:rPr lang="en-US" sz="2600" b="1" dirty="0" smtClean="0"/>
              <a:t>Joan of Arc and France’s Victory</a:t>
            </a:r>
          </a:p>
          <a:p>
            <a:pPr marL="514350" indent="-514350">
              <a:buAutoNum type="arabicPeriod"/>
            </a:pPr>
            <a:r>
              <a:rPr lang="en-US" sz="2600" dirty="0" smtClean="0"/>
              <a:t>Joan “of Arc” (1412-1431) </a:t>
            </a:r>
          </a:p>
          <a:p>
            <a:pPr marL="514350" indent="-514350">
              <a:buAutoNum type="arabicPeriod"/>
            </a:pPr>
            <a:r>
              <a:rPr lang="en-US" sz="2600" dirty="0" smtClean="0"/>
              <a:t>“The Maid” sent by God</a:t>
            </a:r>
          </a:p>
          <a:p>
            <a:pPr marL="514350" indent="-514350">
              <a:buAutoNum type="arabicPeriod"/>
            </a:pPr>
            <a:r>
              <a:rPr lang="en-US" sz="2600" dirty="0" smtClean="0"/>
              <a:t>Co-commander of the army; string of victories</a:t>
            </a:r>
          </a:p>
          <a:p>
            <a:pPr marL="514350" indent="-514350">
              <a:buAutoNum type="arabicPeriod"/>
            </a:pPr>
            <a:r>
              <a:rPr lang="en-US" sz="2600" dirty="0" smtClean="0"/>
              <a:t>Charles VII crowned king at Reims in July 1429</a:t>
            </a:r>
          </a:p>
          <a:p>
            <a:pPr marL="514350" indent="-514350">
              <a:buAutoNum type="arabicPeriod"/>
            </a:pPr>
            <a:r>
              <a:rPr lang="en-US" sz="2600" dirty="0" smtClean="0"/>
              <a:t>The English charged her with heresy and burned her at the stake in Rouen in 1430</a:t>
            </a:r>
          </a:p>
          <a:p>
            <a:pPr marL="514350" indent="-514350">
              <a:buAutoNum type="arabicPeriod"/>
            </a:pPr>
            <a:endParaRPr lang="en-US" sz="2600" dirty="0" smtClean="0"/>
          </a:p>
        </p:txBody>
      </p:sp>
    </p:spTree>
    <p:extLst>
      <p:ext uri="{BB962C8B-B14F-4D97-AF65-F5344CB8AC3E}">
        <p14:creationId xmlns:p14="http://schemas.microsoft.com/office/powerpoint/2010/main" val="79155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Prelude to Disaster</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Climate Change and Famine</a:t>
            </a:r>
          </a:p>
          <a:p>
            <a:pPr marL="514350" indent="-514350">
              <a:buAutoNum type="arabicPeriod"/>
            </a:pPr>
            <a:r>
              <a:rPr lang="en-US" sz="2600" dirty="0" smtClean="0"/>
              <a:t>Little ice age</a:t>
            </a:r>
          </a:p>
          <a:p>
            <a:pPr marL="514350" indent="-514350">
              <a:buAutoNum type="arabicPeriod"/>
            </a:pPr>
            <a:r>
              <a:rPr lang="en-US" sz="2600" dirty="0" smtClean="0"/>
              <a:t>Storms, poor harvests, scarcity and starvation</a:t>
            </a:r>
          </a:p>
          <a:p>
            <a:pPr marL="514350" indent="-514350">
              <a:buAutoNum type="arabicPeriod"/>
            </a:pPr>
            <a:r>
              <a:rPr lang="en-US" sz="2600" dirty="0" smtClean="0"/>
              <a:t>Great Famine</a:t>
            </a:r>
            <a:endParaRPr lang="en-US" sz="2600" dirty="0"/>
          </a:p>
        </p:txBody>
      </p:sp>
    </p:spTree>
    <p:extLst>
      <p:ext uri="{BB962C8B-B14F-4D97-AF65-F5344CB8AC3E}">
        <p14:creationId xmlns:p14="http://schemas.microsoft.com/office/powerpoint/2010/main" val="1415925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Hundred Years’ War</a:t>
            </a:r>
            <a:endParaRPr lang="en-US" dirty="0"/>
          </a:p>
        </p:txBody>
      </p:sp>
      <p:sp>
        <p:nvSpPr>
          <p:cNvPr id="3" name="Content Placeholder 2"/>
          <p:cNvSpPr>
            <a:spLocks noGrp="1"/>
          </p:cNvSpPr>
          <p:nvPr>
            <p:ph idx="1"/>
          </p:nvPr>
        </p:nvSpPr>
        <p:spPr>
          <a:xfrm>
            <a:off x="685800" y="1981200"/>
            <a:ext cx="8031480" cy="4572000"/>
          </a:xfrm>
        </p:spPr>
        <p:txBody>
          <a:bodyPr/>
          <a:lstStyle/>
          <a:p>
            <a:pPr marL="514350" lvl="0" indent="-514350">
              <a:buFontTx/>
              <a:buAutoNum type="alphaUcPeriod" startAt="3"/>
            </a:pPr>
            <a:r>
              <a:rPr lang="en-US" sz="2600" b="1" dirty="0">
                <a:solidFill>
                  <a:srgbClr val="000000"/>
                </a:solidFill>
              </a:rPr>
              <a:t>Joan of Arc and France’s Victory</a:t>
            </a:r>
          </a:p>
          <a:p>
            <a:pPr marL="0" indent="0">
              <a:buNone/>
            </a:pPr>
            <a:r>
              <a:rPr lang="en-US" sz="2600" dirty="0" smtClean="0"/>
              <a:t>6. The </a:t>
            </a:r>
            <a:r>
              <a:rPr lang="en-US" sz="2600" dirty="0"/>
              <a:t>p</a:t>
            </a:r>
            <a:r>
              <a:rPr lang="en-US" sz="2600" dirty="0" smtClean="0"/>
              <a:t>arliamentary grew opposed to the war</a:t>
            </a:r>
          </a:p>
          <a:p>
            <a:pPr marL="0" indent="0">
              <a:buNone/>
            </a:pPr>
            <a:r>
              <a:rPr lang="en-US" sz="2600" dirty="0" smtClean="0"/>
              <a:t>7. At the war’s end in 1453, English only kept Calais</a:t>
            </a:r>
          </a:p>
          <a:p>
            <a:pPr marL="0" indent="0">
              <a:buNone/>
            </a:pPr>
            <a:r>
              <a:rPr lang="en-US" sz="2600" dirty="0" smtClean="0"/>
              <a:t>8. Joan was declared a martyr in 1456 and became a political symbol of France</a:t>
            </a:r>
            <a:endParaRPr lang="en-US" sz="2600" dirty="0"/>
          </a:p>
        </p:txBody>
      </p:sp>
    </p:spTree>
    <p:extLst>
      <p:ext uri="{BB962C8B-B14F-4D97-AF65-F5344CB8AC3E}">
        <p14:creationId xmlns:p14="http://schemas.microsoft.com/office/powerpoint/2010/main" val="3778196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ful photo of a painting of the siege of the castle of Mortagne. "/>
          <p:cNvPicPr>
            <a:picLocks noChangeAspect="1"/>
          </p:cNvPicPr>
          <p:nvPr/>
        </p:nvPicPr>
        <p:blipFill>
          <a:blip r:embed="rId3"/>
          <a:stretch>
            <a:fillRect/>
          </a:stretch>
        </p:blipFill>
        <p:spPr>
          <a:xfrm>
            <a:off x="341376" y="185927"/>
            <a:ext cx="8461248" cy="648614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Hundred Years’ War</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Aftermath</a:t>
            </a:r>
          </a:p>
          <a:p>
            <a:pPr marL="514350" indent="-514350">
              <a:buAutoNum type="arabicPeriod"/>
            </a:pPr>
            <a:r>
              <a:rPr lang="en-US" sz="2600" dirty="0" smtClean="0"/>
              <a:t>French rural economy in shambles</a:t>
            </a:r>
          </a:p>
          <a:p>
            <a:pPr marL="514350" indent="-514350">
              <a:buAutoNum type="arabicPeriod"/>
            </a:pPr>
            <a:r>
              <a:rPr lang="en-US" sz="2600" dirty="0" smtClean="0"/>
              <a:t>England spent more </a:t>
            </a:r>
            <a:r>
              <a:rPr lang="en-US" sz="2600" kern="1200" dirty="0"/>
              <a:t>than £5 </a:t>
            </a:r>
            <a:r>
              <a:rPr lang="en-US" sz="2600" kern="1200" dirty="0" smtClean="0"/>
              <a:t>million on the war</a:t>
            </a:r>
          </a:p>
          <a:p>
            <a:pPr marL="514350" indent="-514350">
              <a:buAutoNum type="arabicPeriod"/>
            </a:pPr>
            <a:r>
              <a:rPr lang="en-US" sz="2600" kern="1200" dirty="0" smtClean="0"/>
              <a:t>Social order disrupted in both countries</a:t>
            </a:r>
          </a:p>
          <a:p>
            <a:pPr marL="514350" indent="-514350">
              <a:buAutoNum type="arabicPeriod"/>
            </a:pPr>
            <a:r>
              <a:rPr lang="en-US" sz="2600" kern="1200" dirty="0" smtClean="0"/>
              <a:t>The cannon revolutionized warfare, and strengthened military power of national states</a:t>
            </a:r>
          </a:p>
          <a:p>
            <a:pPr marL="514350" indent="-514350">
              <a:buAutoNum type="arabicPeriod"/>
            </a:pPr>
            <a:r>
              <a:rPr lang="en-US" sz="2600" kern="1200" dirty="0" smtClean="0"/>
              <a:t>The cost of the war stimulated the development of the English Parliament</a:t>
            </a:r>
            <a:endParaRPr lang="en-US" sz="2600" kern="1200" dirty="0"/>
          </a:p>
          <a:p>
            <a:pPr marL="0" indent="0">
              <a:buNone/>
            </a:pPr>
            <a:endParaRPr lang="en-US" sz="2600" kern="1200" dirty="0" smtClean="0"/>
          </a:p>
        </p:txBody>
      </p:sp>
    </p:spTree>
    <p:extLst>
      <p:ext uri="{BB962C8B-B14F-4D97-AF65-F5344CB8AC3E}">
        <p14:creationId xmlns:p14="http://schemas.microsoft.com/office/powerpoint/2010/main" val="54516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Hundred Years’ War</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Aftermath</a:t>
            </a:r>
          </a:p>
          <a:p>
            <a:pPr marL="0" indent="0">
              <a:buNone/>
            </a:pPr>
            <a:r>
              <a:rPr lang="en-US" sz="2600" dirty="0" smtClean="0"/>
              <a:t>6. Parliamentary statute of 1341</a:t>
            </a:r>
            <a:endParaRPr lang="en-US" sz="2600" dirty="0"/>
          </a:p>
          <a:p>
            <a:pPr marL="0" indent="0">
              <a:buNone/>
            </a:pPr>
            <a:r>
              <a:rPr lang="en-US" sz="2600" dirty="0" smtClean="0"/>
              <a:t>7. No similar national representative assembly developed in France</a:t>
            </a:r>
            <a:endParaRPr lang="en-US" sz="2600" dirty="0"/>
          </a:p>
          <a:p>
            <a:pPr marL="0" indent="0">
              <a:buNone/>
            </a:pPr>
            <a:r>
              <a:rPr lang="en-US" sz="2600" dirty="0" smtClean="0"/>
              <a:t>8. Nationalism grew in both countries</a:t>
            </a:r>
          </a:p>
        </p:txBody>
      </p:sp>
    </p:spTree>
    <p:extLst>
      <p:ext uri="{BB962C8B-B14F-4D97-AF65-F5344CB8AC3E}">
        <p14:creationId xmlns:p14="http://schemas.microsoft.com/office/powerpoint/2010/main" val="1519898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Challenges to the Church</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Babylonian Captivity and Great Schism</a:t>
            </a:r>
          </a:p>
          <a:p>
            <a:pPr marL="514350" indent="-514350">
              <a:buAutoNum type="arabicPeriod"/>
            </a:pPr>
            <a:r>
              <a:rPr lang="en-US" sz="2600" dirty="0" smtClean="0"/>
              <a:t>King Philip pressured Pope Clement V to settle in Avignon permanently</a:t>
            </a:r>
          </a:p>
          <a:p>
            <a:pPr marL="514350" indent="-514350">
              <a:buAutoNum type="arabicPeriod"/>
            </a:pPr>
            <a:r>
              <a:rPr lang="en-US" sz="2600" dirty="0" smtClean="0"/>
              <a:t>The Babylonian Captivity (1309-1376)</a:t>
            </a:r>
          </a:p>
          <a:p>
            <a:pPr marL="514350" indent="-514350">
              <a:buAutoNum type="arabicPeriod"/>
            </a:pPr>
            <a:r>
              <a:rPr lang="en-US" sz="2600" dirty="0" smtClean="0"/>
              <a:t>Cut off church leadership from Rome</a:t>
            </a:r>
          </a:p>
          <a:p>
            <a:pPr marL="514350" indent="-514350">
              <a:buAutoNum type="arabicPeriod"/>
            </a:pPr>
            <a:r>
              <a:rPr lang="en-US" sz="2600" dirty="0" smtClean="0"/>
              <a:t>In 1377 Pope Gregory XI brought the papal court back to Rome, but died shortly after</a:t>
            </a:r>
          </a:p>
          <a:p>
            <a:pPr marL="514350" indent="-514350">
              <a:buAutoNum type="arabicPeriod"/>
            </a:pPr>
            <a:r>
              <a:rPr lang="en-US" sz="2600" dirty="0" smtClean="0"/>
              <a:t>Pope Urban VI intended to reform the church</a:t>
            </a:r>
          </a:p>
        </p:txBody>
      </p:sp>
    </p:spTree>
    <p:extLst>
      <p:ext uri="{BB962C8B-B14F-4D97-AF65-F5344CB8AC3E}">
        <p14:creationId xmlns:p14="http://schemas.microsoft.com/office/powerpoint/2010/main" val="2872495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Challenges to the Church</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The Babylonian Captivity and Great Schism</a:t>
            </a:r>
          </a:p>
          <a:p>
            <a:pPr marL="514350" indent="-514350">
              <a:buAutoNum type="arabicPeriod"/>
            </a:pPr>
            <a:r>
              <a:rPr lang="en-US" sz="2600" dirty="0" smtClean="0"/>
              <a:t>Urban </a:t>
            </a:r>
            <a:r>
              <a:rPr lang="en-US" sz="2600" dirty="0"/>
              <a:t>VI excommunicated in 1378, replaced by Pope Clement VII</a:t>
            </a:r>
          </a:p>
          <a:p>
            <a:pPr marL="514350" indent="-514350">
              <a:buAutoNum type="arabicPeriod"/>
            </a:pPr>
            <a:r>
              <a:rPr lang="en-US" sz="2600" dirty="0"/>
              <a:t>The Great Schism divided Western Christendom until 1417</a:t>
            </a:r>
          </a:p>
          <a:p>
            <a:pPr marL="514350" indent="-514350">
              <a:buAutoNum type="arabicPeriod"/>
            </a:pPr>
            <a:r>
              <a:rPr lang="en-US" sz="2600" dirty="0"/>
              <a:t>Powers of Europe aligned themselves with Urban or Clement along political lines</a:t>
            </a:r>
          </a:p>
          <a:p>
            <a:pPr marL="514350" indent="-514350">
              <a:buAutoNum type="arabicPeriod"/>
            </a:pPr>
            <a:r>
              <a:rPr lang="en-US" sz="2600" dirty="0"/>
              <a:t>Schism brought church leadership into disrepute</a:t>
            </a:r>
          </a:p>
          <a:p>
            <a:pPr marL="0" indent="0">
              <a:buNone/>
            </a:pPr>
            <a:endParaRPr lang="en-US" sz="2600" dirty="0"/>
          </a:p>
        </p:txBody>
      </p:sp>
    </p:spTree>
    <p:extLst>
      <p:ext uri="{BB962C8B-B14F-4D97-AF65-F5344CB8AC3E}">
        <p14:creationId xmlns:p14="http://schemas.microsoft.com/office/powerpoint/2010/main" val="1331313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great schism from 1378 to 1417. The northern part of Italy and the British Isles along with parts of Eastern Europe gave allegiance to Rome. Southern Italy, Sicily, France, and Spain gave allegiance to Avignon. Other areas gave official allegiance to Rome but with shifting local allegiances. "/>
          <p:cNvPicPr>
            <a:picLocks noChangeAspect="1"/>
          </p:cNvPicPr>
          <p:nvPr/>
        </p:nvPicPr>
        <p:blipFill>
          <a:blip r:embed="rId3"/>
          <a:stretch>
            <a:fillRect/>
          </a:stretch>
        </p:blipFill>
        <p:spPr>
          <a:xfrm>
            <a:off x="2368295" y="265176"/>
            <a:ext cx="4407408" cy="632764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Challenges to the Church</a:t>
            </a:r>
            <a:endParaRPr lang="en-US" dirty="0"/>
          </a:p>
        </p:txBody>
      </p:sp>
      <p:sp>
        <p:nvSpPr>
          <p:cNvPr id="3" name="Content Placeholder 2"/>
          <p:cNvSpPr>
            <a:spLocks noGrp="1"/>
          </p:cNvSpPr>
          <p:nvPr>
            <p:ph idx="1"/>
          </p:nvPr>
        </p:nvSpPr>
        <p:spPr>
          <a:xfrm>
            <a:off x="685800" y="1996440"/>
            <a:ext cx="8458200" cy="4114800"/>
          </a:xfrm>
        </p:spPr>
        <p:txBody>
          <a:bodyPr/>
          <a:lstStyle/>
          <a:p>
            <a:pPr marL="514350" indent="-514350">
              <a:buAutoNum type="alphaUcPeriod" startAt="2"/>
            </a:pPr>
            <a:r>
              <a:rPr lang="en-US" sz="2600" b="1" dirty="0" smtClean="0"/>
              <a:t>Critiques, Divisions, and Councils</a:t>
            </a:r>
          </a:p>
          <a:p>
            <a:pPr marL="514350" indent="-514350">
              <a:buAutoNum type="arabicPeriod"/>
            </a:pPr>
            <a:r>
              <a:rPr lang="en-US" sz="2600" dirty="0" smtClean="0"/>
              <a:t>William of Occam (1289? – 1347?)</a:t>
            </a:r>
          </a:p>
          <a:p>
            <a:pPr marL="514350" indent="-514350">
              <a:buAutoNum type="arabicPeriod"/>
            </a:pPr>
            <a:r>
              <a:rPr lang="en-US" sz="2600" dirty="0" err="1" smtClean="0"/>
              <a:t>Marsiglio</a:t>
            </a:r>
            <a:r>
              <a:rPr lang="en-US" sz="2600" dirty="0" smtClean="0"/>
              <a:t> of Padua (ca. 1275 – 1342) </a:t>
            </a:r>
          </a:p>
          <a:p>
            <a:pPr marL="514350" indent="-514350">
              <a:buAutoNum type="arabicPeriod"/>
            </a:pPr>
            <a:r>
              <a:rPr lang="en-US" sz="2600" dirty="0" err="1" smtClean="0"/>
              <a:t>Conciliarists</a:t>
            </a:r>
            <a:r>
              <a:rPr lang="en-US" sz="2600" dirty="0" smtClean="0"/>
              <a:t> believed church reform could come through period assemblies</a:t>
            </a:r>
          </a:p>
          <a:p>
            <a:pPr marL="514350" indent="-514350">
              <a:buAutoNum type="arabicPeriod"/>
            </a:pPr>
            <a:r>
              <a:rPr lang="en-US" sz="2600" dirty="0" smtClean="0"/>
              <a:t>John </a:t>
            </a:r>
            <a:r>
              <a:rPr lang="en-US" sz="2600" dirty="0" err="1" smtClean="0"/>
              <a:t>Wyclif</a:t>
            </a:r>
            <a:r>
              <a:rPr lang="en-US" sz="2600" dirty="0" smtClean="0"/>
              <a:t> (ca. 1330 – 1384)</a:t>
            </a:r>
          </a:p>
          <a:p>
            <a:pPr marL="514350" indent="-514350">
              <a:buAutoNum type="arabicPeriod"/>
            </a:pPr>
            <a:r>
              <a:rPr lang="en-US" sz="2600" dirty="0" smtClean="0"/>
              <a:t>Jan Hus (ca. 1372 – 1415) </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4046927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Challenges to the Church</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Critiques, Divisions, and Councils</a:t>
            </a:r>
          </a:p>
          <a:p>
            <a:pPr marL="514350" indent="-514350">
              <a:buAutoNum type="arabicPeriod" startAt="6"/>
            </a:pPr>
            <a:r>
              <a:rPr lang="en-US" sz="2600" dirty="0" smtClean="0"/>
              <a:t>Council at Pisa in 1409</a:t>
            </a:r>
          </a:p>
          <a:p>
            <a:pPr marL="514350" indent="-514350">
              <a:buAutoNum type="arabicPeriod" startAt="6"/>
            </a:pPr>
            <a:r>
              <a:rPr lang="en-US" sz="2600" dirty="0" smtClean="0"/>
              <a:t>Three objectives: End the schism, reform the church, and wipe out heresy</a:t>
            </a:r>
          </a:p>
          <a:p>
            <a:pPr marL="514350" indent="-514350">
              <a:buAutoNum type="arabicPeriod" startAt="6"/>
            </a:pPr>
            <a:r>
              <a:rPr lang="en-US" sz="2600" dirty="0" smtClean="0"/>
              <a:t>Jan Hus burned at the stake as a heretic (1415)</a:t>
            </a:r>
          </a:p>
          <a:p>
            <a:pPr marL="514350" indent="-514350">
              <a:buAutoNum type="arabicPeriod" startAt="6"/>
            </a:pPr>
            <a:r>
              <a:rPr lang="en-US" sz="2600" dirty="0" smtClean="0"/>
              <a:t>Deposed the Roman pope and the successor pope chosen at Pisa, electing a new pope</a:t>
            </a:r>
          </a:p>
          <a:p>
            <a:pPr marL="514350" indent="-514350">
              <a:buAutoNum type="arabicPeriod" startAt="6"/>
            </a:pPr>
            <a:r>
              <a:rPr lang="en-US" sz="2600" dirty="0" smtClean="0"/>
              <a:t>New Pope Martin V dissolved the council</a:t>
            </a:r>
            <a:endParaRPr lang="en-US" sz="2600" dirty="0"/>
          </a:p>
        </p:txBody>
      </p:sp>
    </p:spTree>
    <p:extLst>
      <p:ext uri="{BB962C8B-B14F-4D97-AF65-F5344CB8AC3E}">
        <p14:creationId xmlns:p14="http://schemas.microsoft.com/office/powerpoint/2010/main" val="1590285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Hussite Revolution from 1415 to 1436. Prague, Tabor, and Kutna Hora are cities under Hussite control. It is an area in between the Holy Roman Empire, Poland, Hungary, and Austria. "/>
          <p:cNvPicPr>
            <a:picLocks noChangeAspect="1"/>
          </p:cNvPicPr>
          <p:nvPr/>
        </p:nvPicPr>
        <p:blipFill>
          <a:blip r:embed="rId3"/>
          <a:stretch>
            <a:fillRect/>
          </a:stretch>
        </p:blipFill>
        <p:spPr>
          <a:xfrm>
            <a:off x="2362200" y="265176"/>
            <a:ext cx="4419600" cy="632764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Prelude to Disaster</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Climate Change and </a:t>
            </a:r>
            <a:r>
              <a:rPr lang="en-US" sz="2600" b="1" dirty="0" smtClean="0">
                <a:solidFill>
                  <a:srgbClr val="000000"/>
                </a:solidFill>
              </a:rPr>
              <a:t>Famine</a:t>
            </a:r>
          </a:p>
          <a:p>
            <a:pPr marL="514350" indent="-514350">
              <a:buAutoNum type="arabicPeriod" startAt="5"/>
            </a:pPr>
            <a:r>
              <a:rPr lang="en-US" sz="2600" dirty="0" smtClean="0"/>
              <a:t>The cost of food rose sharply</a:t>
            </a:r>
          </a:p>
          <a:p>
            <a:pPr marL="514350" indent="-514350">
              <a:buAutoNum type="arabicPeriod" startAt="5"/>
            </a:pPr>
            <a:r>
              <a:rPr lang="en-US" sz="2600" dirty="0"/>
              <a:t>I</a:t>
            </a:r>
            <a:r>
              <a:rPr lang="en-US" sz="2600" dirty="0" smtClean="0"/>
              <a:t>ncreased susceptibility to disease</a:t>
            </a:r>
          </a:p>
          <a:p>
            <a:pPr marL="514350" indent="-514350">
              <a:buAutoNum type="arabicPeriod" startAt="5"/>
            </a:pPr>
            <a:r>
              <a:rPr lang="en-US" sz="2600" dirty="0" smtClean="0"/>
              <a:t>Lower productivity, lower output, and higher grain prices</a:t>
            </a:r>
          </a:p>
        </p:txBody>
      </p:sp>
    </p:spTree>
    <p:extLst>
      <p:ext uri="{BB962C8B-B14F-4D97-AF65-F5344CB8AC3E}">
        <p14:creationId xmlns:p14="http://schemas.microsoft.com/office/powerpoint/2010/main" val="1834778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woodcut from a chronicle picturing the arrest and execution of Jan Hus. "/>
          <p:cNvPicPr>
            <a:picLocks noChangeAspect="1"/>
          </p:cNvPicPr>
          <p:nvPr/>
        </p:nvPicPr>
        <p:blipFill>
          <a:blip r:embed="rId3"/>
          <a:stretch>
            <a:fillRect/>
          </a:stretch>
        </p:blipFill>
        <p:spPr>
          <a:xfrm>
            <a:off x="816864" y="192023"/>
            <a:ext cx="7510272" cy="647395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Challenges to the Church</a:t>
            </a:r>
            <a:endParaRPr lang="en-US" dirty="0"/>
          </a:p>
        </p:txBody>
      </p:sp>
      <p:sp>
        <p:nvSpPr>
          <p:cNvPr id="3" name="Content Placeholder 2"/>
          <p:cNvSpPr>
            <a:spLocks noGrp="1"/>
          </p:cNvSpPr>
          <p:nvPr>
            <p:ph idx="1"/>
          </p:nvPr>
        </p:nvSpPr>
        <p:spPr>
          <a:xfrm>
            <a:off x="685800" y="1752600"/>
            <a:ext cx="7772400" cy="4983480"/>
          </a:xfrm>
        </p:spPr>
        <p:txBody>
          <a:bodyPr/>
          <a:lstStyle/>
          <a:p>
            <a:pPr marL="514350" indent="-514350">
              <a:buAutoNum type="alphaUcPeriod" startAt="3"/>
            </a:pPr>
            <a:r>
              <a:rPr lang="en-US" sz="2600" b="1" dirty="0" smtClean="0"/>
              <a:t>Lay Piety and Mysticism</a:t>
            </a:r>
          </a:p>
          <a:p>
            <a:pPr marL="514350" indent="-514350">
              <a:buAutoNum type="arabicPeriod"/>
            </a:pPr>
            <a:r>
              <a:rPr lang="en-US" sz="2600" dirty="0" smtClean="0"/>
              <a:t>Laypeople began to develop their own forms of piety</a:t>
            </a:r>
          </a:p>
          <a:p>
            <a:pPr marL="514350" indent="-514350">
              <a:buAutoNum type="arabicPeriod"/>
            </a:pPr>
            <a:r>
              <a:rPr lang="en-US" sz="2600" dirty="0" smtClean="0"/>
              <a:t>Lay Christians formed confraternities</a:t>
            </a:r>
          </a:p>
          <a:p>
            <a:pPr marL="514350" indent="-514350">
              <a:buAutoNum type="arabicPeriod"/>
            </a:pPr>
            <a:r>
              <a:rPr lang="en-US" sz="2600" dirty="0" smtClean="0"/>
              <a:t>Carried out devotional practices without a priest</a:t>
            </a:r>
          </a:p>
          <a:p>
            <a:pPr marL="514350" indent="-514350">
              <a:buAutoNum type="arabicPeriod"/>
            </a:pPr>
            <a:r>
              <a:rPr lang="en-US" sz="2600" dirty="0" smtClean="0"/>
              <a:t>Mostly men, some women’s confraternities formed</a:t>
            </a:r>
          </a:p>
          <a:p>
            <a:pPr marL="514350" indent="-514350">
              <a:buAutoNum type="arabicPeriod"/>
            </a:pPr>
            <a:r>
              <a:rPr lang="en-US" sz="2600" dirty="0" smtClean="0"/>
              <a:t>Brethren and Sisters of the Common Life</a:t>
            </a:r>
          </a:p>
          <a:p>
            <a:pPr marL="514350" indent="-514350">
              <a:buAutoNum type="arabicPeriod"/>
            </a:pPr>
            <a:r>
              <a:rPr lang="en-US" sz="2600" dirty="0" smtClean="0"/>
              <a:t>Thomas </a:t>
            </a:r>
            <a:r>
              <a:rPr lang="en-US" sz="2600" kern="1200" dirty="0" smtClean="0"/>
              <a:t>à Kempis, </a:t>
            </a:r>
            <a:r>
              <a:rPr lang="en-US" sz="2600" i="1" kern="1200" dirty="0" smtClean="0"/>
              <a:t>The Imitation of Christ</a:t>
            </a:r>
          </a:p>
          <a:p>
            <a:pPr marL="514350" indent="-514350">
              <a:buAutoNum type="arabicPeriod"/>
            </a:pPr>
            <a:r>
              <a:rPr lang="en-US" sz="2600" kern="1200" dirty="0" smtClean="0"/>
              <a:t>Only those who challenged the authority of the papacy were considered heretical</a:t>
            </a:r>
            <a:endParaRPr lang="en-US" sz="2600" dirty="0" smtClean="0"/>
          </a:p>
        </p:txBody>
      </p:sp>
    </p:spTree>
    <p:extLst>
      <p:ext uri="{BB962C8B-B14F-4D97-AF65-F5344CB8AC3E}">
        <p14:creationId xmlns:p14="http://schemas.microsoft.com/office/powerpoint/2010/main" val="1845080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woodcut line drawing of Meister Eckhart teaching."/>
          <p:cNvPicPr>
            <a:picLocks noChangeAspect="1"/>
          </p:cNvPicPr>
          <p:nvPr/>
        </p:nvPicPr>
        <p:blipFill>
          <a:blip r:embed="rId3"/>
          <a:stretch>
            <a:fillRect/>
          </a:stretch>
        </p:blipFill>
        <p:spPr>
          <a:xfrm>
            <a:off x="2328672" y="204216"/>
            <a:ext cx="4486656" cy="64495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Social Unrest in a Changing Society</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Peasant Revolts</a:t>
            </a:r>
          </a:p>
          <a:p>
            <a:pPr marL="514350" indent="-514350">
              <a:buAutoNum type="arabicPeriod"/>
            </a:pPr>
            <a:r>
              <a:rPr lang="en-US" sz="2600" dirty="0" smtClean="0"/>
              <a:t>Large-scale rebellion in Flanders (1320s)</a:t>
            </a:r>
          </a:p>
          <a:p>
            <a:pPr marL="514350" indent="-514350">
              <a:buAutoNum type="arabicPeriod"/>
            </a:pPr>
            <a:r>
              <a:rPr lang="en-US" sz="2600" dirty="0" smtClean="0"/>
              <a:t>The </a:t>
            </a:r>
            <a:r>
              <a:rPr lang="en-US" sz="2600" dirty="0" err="1" smtClean="0"/>
              <a:t>Jacquerie</a:t>
            </a:r>
            <a:r>
              <a:rPr lang="en-US" sz="2600" dirty="0" smtClean="0"/>
              <a:t> (1358)</a:t>
            </a:r>
          </a:p>
          <a:p>
            <a:pPr marL="514350" indent="-514350">
              <a:buAutoNum type="arabicPeriod"/>
            </a:pPr>
            <a:r>
              <a:rPr lang="en-US" sz="2600" dirty="0" smtClean="0"/>
              <a:t>The Statute of Laborers (1351)</a:t>
            </a:r>
          </a:p>
          <a:p>
            <a:pPr marL="514350" indent="-514350">
              <a:buAutoNum type="arabicPeriod"/>
            </a:pPr>
            <a:r>
              <a:rPr lang="en-US" sz="2600" dirty="0" smtClean="0"/>
              <a:t>The English Peasants’ Revolt</a:t>
            </a:r>
          </a:p>
          <a:p>
            <a:pPr marL="514350" indent="-514350">
              <a:buAutoNum type="arabicPeriod"/>
            </a:pPr>
            <a:r>
              <a:rPr lang="en-US" sz="2600" dirty="0" smtClean="0"/>
              <a:t>Richard II (r. 1377 – 1399)</a:t>
            </a:r>
          </a:p>
          <a:p>
            <a:pPr marL="514350" indent="-514350">
              <a:buAutoNum type="arabicPeriod"/>
            </a:pPr>
            <a:r>
              <a:rPr lang="en-US" sz="2600" dirty="0" smtClean="0"/>
              <a:t>Rural serfdom declined, disappearing in England by 1550</a:t>
            </a:r>
          </a:p>
          <a:p>
            <a:pPr marL="514350" indent="-514350">
              <a:buAutoNum type="arabicPeriod"/>
            </a:pPr>
            <a:endParaRPr lang="en-US" sz="2600" dirty="0"/>
          </a:p>
        </p:txBody>
      </p:sp>
    </p:spTree>
    <p:extLst>
      <p:ext uri="{BB962C8B-B14F-4D97-AF65-F5344CB8AC3E}">
        <p14:creationId xmlns:p14="http://schemas.microsoft.com/office/powerpoint/2010/main" val="2027873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fourteenth century revolts in urban areas throughout Europe. &#10;The map shows England as the main area of the Peasant's Revolt in 1381. Twenty-four of the 48 cities that are main centers of popular revolt are in England. Fourteen cities were in France, where mainly areas of rural uprising took place. Other small areas of revolt took place in isolated spots in Aragon and in the Holy Roman Empire. &#10;"/>
          <p:cNvPicPr>
            <a:picLocks noChangeAspect="1"/>
          </p:cNvPicPr>
          <p:nvPr/>
        </p:nvPicPr>
        <p:blipFill>
          <a:blip r:embed="rId3"/>
          <a:stretch>
            <a:fillRect/>
          </a:stretch>
        </p:blipFill>
        <p:spPr>
          <a:xfrm>
            <a:off x="1374648" y="265176"/>
            <a:ext cx="6394704" cy="632764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Social Unrest in a Changing Society</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Urban Conflicts</a:t>
            </a:r>
          </a:p>
          <a:p>
            <a:pPr marL="514350" indent="-514350">
              <a:buAutoNum type="arabicPeriod"/>
            </a:pPr>
            <a:r>
              <a:rPr lang="en-US" sz="2600" dirty="0" smtClean="0"/>
              <a:t>New system made products on a larger scale</a:t>
            </a:r>
          </a:p>
          <a:p>
            <a:pPr marL="514350" indent="-514350">
              <a:buAutoNum type="arabicPeriod"/>
            </a:pPr>
            <a:r>
              <a:rPr lang="en-US" sz="2600" dirty="0" smtClean="0"/>
              <a:t>Shop masters earned enough so their families no longer had to work in the shop themselves</a:t>
            </a:r>
          </a:p>
          <a:p>
            <a:pPr marL="514350" indent="-514350">
              <a:buAutoNum type="arabicPeriod"/>
            </a:pPr>
            <a:r>
              <a:rPr lang="en-US" sz="2600" dirty="0" smtClean="0"/>
              <a:t>Decreased income and status for some artisans</a:t>
            </a:r>
          </a:p>
          <a:p>
            <a:pPr marL="514350" indent="-514350">
              <a:buAutoNum type="arabicPeriod"/>
            </a:pPr>
            <a:r>
              <a:rPr lang="en-US" sz="2600" dirty="0" smtClean="0"/>
              <a:t>Uprisings sparked over issues of honor</a:t>
            </a:r>
          </a:p>
          <a:p>
            <a:pPr marL="514350" indent="-514350">
              <a:buAutoNum type="arabicPeriod"/>
            </a:pPr>
            <a:r>
              <a:rPr lang="en-US" sz="2600" dirty="0" smtClean="0"/>
              <a:t>Skill and honor set journeymen apart</a:t>
            </a:r>
          </a:p>
          <a:p>
            <a:pPr marL="514350" indent="-514350">
              <a:buAutoNum type="arabicPeriod"/>
            </a:pPr>
            <a:r>
              <a:rPr lang="en-US" sz="2600" dirty="0" smtClean="0"/>
              <a:t>Guilds began to limit women’s participation</a:t>
            </a:r>
          </a:p>
          <a:p>
            <a:pPr marL="0" indent="0">
              <a:buNone/>
            </a:pPr>
            <a:endParaRPr lang="en-US" sz="2600" dirty="0"/>
          </a:p>
          <a:p>
            <a:pPr marL="0" indent="0">
              <a:buNone/>
            </a:pPr>
            <a:endParaRPr lang="en-US" sz="2600" dirty="0" smtClean="0"/>
          </a:p>
          <a:p>
            <a:pPr marL="0" indent="0">
              <a:buNone/>
            </a:pPr>
            <a:endParaRPr lang="en-US" sz="2600" dirty="0"/>
          </a:p>
        </p:txBody>
      </p:sp>
    </p:spTree>
    <p:extLst>
      <p:ext uri="{BB962C8B-B14F-4D97-AF65-F5344CB8AC3E}">
        <p14:creationId xmlns:p14="http://schemas.microsoft.com/office/powerpoint/2010/main" val="3349498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Social Unrest in a Changing Society</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Sex in the City</a:t>
            </a:r>
          </a:p>
          <a:p>
            <a:pPr marL="514350" indent="-514350">
              <a:buAutoNum type="arabicPeriod"/>
            </a:pPr>
            <a:r>
              <a:rPr lang="en-US" sz="2600" dirty="0" smtClean="0"/>
              <a:t>Later age of marriage for men and women</a:t>
            </a:r>
          </a:p>
          <a:p>
            <a:pPr marL="514350" indent="-514350">
              <a:buAutoNum type="arabicPeriod"/>
            </a:pPr>
            <a:r>
              <a:rPr lang="en-US" sz="2600" dirty="0" smtClean="0"/>
              <a:t>Steady market for prostitution</a:t>
            </a:r>
          </a:p>
          <a:p>
            <a:pPr marL="514350" indent="-514350">
              <a:buAutoNum type="arabicPeriod"/>
            </a:pPr>
            <a:r>
              <a:rPr lang="en-US" sz="2600" dirty="0" smtClean="0"/>
              <a:t>A social matter requiring public supervision</a:t>
            </a:r>
          </a:p>
          <a:p>
            <a:pPr marL="514350" indent="-514350">
              <a:buAutoNum type="arabicPeriod"/>
            </a:pPr>
            <a:r>
              <a:rPr lang="en-US" sz="2600" dirty="0" smtClean="0"/>
              <a:t>Brothels associated with achieving manhood</a:t>
            </a:r>
          </a:p>
          <a:p>
            <a:pPr marL="514350" indent="-514350">
              <a:buAutoNum type="arabicPeriod"/>
            </a:pPr>
            <a:r>
              <a:rPr lang="en-US" sz="2600" dirty="0" smtClean="0"/>
              <a:t>An urban phenomenon</a:t>
            </a:r>
          </a:p>
          <a:p>
            <a:pPr marL="514350" indent="-514350">
              <a:buAutoNum type="arabicPeriod"/>
            </a:pPr>
            <a:r>
              <a:rPr lang="en-US" sz="2600" dirty="0" smtClean="0"/>
              <a:t>Restrictions for brothel residents</a:t>
            </a:r>
          </a:p>
        </p:txBody>
      </p:sp>
    </p:spTree>
    <p:extLst>
      <p:ext uri="{BB962C8B-B14F-4D97-AF65-F5344CB8AC3E}">
        <p14:creationId xmlns:p14="http://schemas.microsoft.com/office/powerpoint/2010/main" val="1819638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ful photo in an illuminated manuscript of a painting of a public bath."/>
          <p:cNvPicPr>
            <a:picLocks noChangeAspect="1"/>
          </p:cNvPicPr>
          <p:nvPr/>
        </p:nvPicPr>
        <p:blipFill>
          <a:blip r:embed="rId3"/>
          <a:stretch>
            <a:fillRect/>
          </a:stretch>
        </p:blipFill>
        <p:spPr>
          <a:xfrm>
            <a:off x="1749551" y="192023"/>
            <a:ext cx="5644896" cy="647395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Social Unrest in a Changing Society</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Sex in the </a:t>
            </a:r>
            <a:r>
              <a:rPr lang="en-US" sz="2600" b="1" dirty="0" smtClean="0">
                <a:solidFill>
                  <a:srgbClr val="000000"/>
                </a:solidFill>
              </a:rPr>
              <a:t>City</a:t>
            </a:r>
          </a:p>
          <a:p>
            <a:pPr marL="0" indent="0">
              <a:buNone/>
            </a:pPr>
            <a:r>
              <a:rPr lang="en-US" sz="2600" dirty="0" smtClean="0"/>
              <a:t>7. Notions of female honor</a:t>
            </a:r>
          </a:p>
          <a:p>
            <a:pPr marL="0" indent="0">
              <a:buNone/>
            </a:pPr>
            <a:r>
              <a:rPr lang="en-US" sz="2600" dirty="0" smtClean="0"/>
              <a:t>8. Same-sex relations</a:t>
            </a:r>
          </a:p>
          <a:p>
            <a:pPr marL="0" indent="0">
              <a:buNone/>
            </a:pPr>
            <a:r>
              <a:rPr lang="en-US" sz="2600" dirty="0" smtClean="0"/>
              <a:t>9. The Office of the Night</a:t>
            </a:r>
          </a:p>
          <a:p>
            <a:pPr marL="0" indent="0">
              <a:buNone/>
            </a:pPr>
            <a:r>
              <a:rPr lang="en-US" sz="2600" dirty="0" smtClean="0"/>
              <a:t>10. Florentine social-sexual model</a:t>
            </a:r>
          </a:p>
          <a:p>
            <a:pPr marL="0" indent="0">
              <a:buNone/>
            </a:pPr>
            <a:r>
              <a:rPr lang="en-US" sz="2600" dirty="0" smtClean="0"/>
              <a:t>11. Sodomy not a marginal practice</a:t>
            </a:r>
          </a:p>
          <a:p>
            <a:pPr marL="0" indent="0">
              <a:buNone/>
            </a:pPr>
            <a:r>
              <a:rPr lang="en-US" sz="2600" dirty="0" smtClean="0"/>
              <a:t>12. Developed within all-male environments</a:t>
            </a:r>
          </a:p>
          <a:p>
            <a:pPr marL="0" indent="0">
              <a:buNone/>
            </a:pPr>
            <a:r>
              <a:rPr lang="en-US" sz="2600" dirty="0" smtClean="0"/>
              <a:t>13. Female same-sex relations often ignored by the authorities</a:t>
            </a:r>
          </a:p>
          <a:p>
            <a:pPr marL="514350" indent="-514350">
              <a:buAutoNum type="arabicPeriod" startAt="11"/>
            </a:pPr>
            <a:endParaRPr lang="en-US" sz="2600" dirty="0" smtClean="0"/>
          </a:p>
          <a:p>
            <a:pPr marL="514350" indent="-514350">
              <a:buAutoNum type="arabicPeriod" startAt="11"/>
            </a:pPr>
            <a:endParaRPr lang="en-US" sz="2600" dirty="0" smtClean="0"/>
          </a:p>
          <a:p>
            <a:pPr marL="514350" indent="-514350">
              <a:buAutoNum type="arabicPeriod" startAt="11"/>
            </a:pPr>
            <a:endParaRPr lang="en-US" sz="2600" dirty="0"/>
          </a:p>
        </p:txBody>
      </p:sp>
    </p:spTree>
    <p:extLst>
      <p:ext uri="{BB962C8B-B14F-4D97-AF65-F5344CB8AC3E}">
        <p14:creationId xmlns:p14="http://schemas.microsoft.com/office/powerpoint/2010/main" val="573336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in a manuscript of same-sex relations in Dante's Divine Comedy."/>
          <p:cNvPicPr>
            <a:picLocks noChangeAspect="1"/>
          </p:cNvPicPr>
          <p:nvPr/>
        </p:nvPicPr>
        <p:blipFill>
          <a:blip r:embed="rId3"/>
          <a:stretch>
            <a:fillRect/>
          </a:stretch>
        </p:blipFill>
        <p:spPr>
          <a:xfrm>
            <a:off x="304800" y="1804416"/>
            <a:ext cx="8534400" cy="32491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fifteenth-century painting of death from the famine. "/>
          <p:cNvPicPr>
            <a:picLocks noChangeAspect="1"/>
          </p:cNvPicPr>
          <p:nvPr/>
        </p:nvPicPr>
        <p:blipFill>
          <a:blip r:embed="rId3"/>
          <a:stretch>
            <a:fillRect/>
          </a:stretch>
        </p:blipFill>
        <p:spPr>
          <a:xfrm>
            <a:off x="304800" y="381000"/>
            <a:ext cx="8534400" cy="6096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Social Unrest in a Changing Society</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Fur-Collar Crime</a:t>
            </a:r>
          </a:p>
          <a:p>
            <a:pPr marL="514350" indent="-514350">
              <a:buAutoNum type="arabicPeriod"/>
            </a:pPr>
            <a:r>
              <a:rPr lang="en-US" sz="2600" dirty="0" smtClean="0"/>
              <a:t>Nobles’ </a:t>
            </a:r>
            <a:r>
              <a:rPr lang="en-US" sz="2600" dirty="0"/>
              <a:t>incomes devalued with inflation</a:t>
            </a:r>
          </a:p>
          <a:p>
            <a:pPr marL="514350" indent="-514350">
              <a:buAutoNum type="arabicPeriod"/>
            </a:pPr>
            <a:r>
              <a:rPr lang="en-US" sz="2600" dirty="0"/>
              <a:t>Noble </a:t>
            </a:r>
            <a:r>
              <a:rPr lang="en-US" sz="2600" dirty="0" smtClean="0"/>
              <a:t>bandits and “fur-collar </a:t>
            </a:r>
            <a:r>
              <a:rPr lang="en-US" sz="2600" dirty="0"/>
              <a:t>crimes”</a:t>
            </a:r>
          </a:p>
          <a:p>
            <a:pPr marL="514350" indent="-514350">
              <a:buAutoNum type="arabicPeriod"/>
            </a:pPr>
            <a:r>
              <a:rPr lang="en-US" sz="2600" dirty="0"/>
              <a:t>Corrupt landowners raised taxes and fees</a:t>
            </a:r>
          </a:p>
          <a:p>
            <a:pPr marL="514350" indent="-514350">
              <a:buAutoNum type="arabicPeriod"/>
            </a:pPr>
            <a:r>
              <a:rPr lang="en-US" sz="2600" dirty="0"/>
              <a:t>Avoided punishment for their crimes</a:t>
            </a:r>
          </a:p>
          <a:p>
            <a:pPr marL="514350" indent="-514350">
              <a:buAutoNum type="arabicPeriod"/>
            </a:pPr>
            <a:r>
              <a:rPr lang="en-US" sz="2600" dirty="0" smtClean="0"/>
              <a:t>Legend of Robin </a:t>
            </a:r>
            <a:r>
              <a:rPr lang="en-US" sz="2600" dirty="0"/>
              <a:t>Hood</a:t>
            </a:r>
          </a:p>
        </p:txBody>
      </p:sp>
    </p:spTree>
    <p:extLst>
      <p:ext uri="{BB962C8B-B14F-4D97-AF65-F5344CB8AC3E}">
        <p14:creationId xmlns:p14="http://schemas.microsoft.com/office/powerpoint/2010/main" val="1738388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Social Unrest in a Changing Society</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Ethnic Tensions and Restrictions</a:t>
            </a:r>
          </a:p>
          <a:p>
            <a:pPr marL="514350" indent="-514350">
              <a:buAutoNum type="arabicPeriod"/>
            </a:pPr>
            <a:r>
              <a:rPr lang="en-US" sz="2600" dirty="0" smtClean="0"/>
              <a:t>Migration and colonization</a:t>
            </a:r>
          </a:p>
          <a:p>
            <a:pPr marL="514350" indent="-514350">
              <a:buAutoNum type="arabicPeriod"/>
            </a:pPr>
            <a:r>
              <a:rPr lang="en-US" sz="2600" dirty="0" smtClean="0"/>
              <a:t>Legal dualism</a:t>
            </a:r>
          </a:p>
          <a:p>
            <a:pPr marL="514350" indent="-514350">
              <a:buAutoNum type="arabicPeriod"/>
            </a:pPr>
            <a:r>
              <a:rPr lang="en-US" sz="2600" dirty="0"/>
              <a:t>L</a:t>
            </a:r>
            <a:r>
              <a:rPr lang="en-US" sz="2600" dirty="0" smtClean="0"/>
              <a:t>egal homogeneity and blood descent </a:t>
            </a:r>
          </a:p>
          <a:p>
            <a:pPr marL="514350" indent="-514350">
              <a:buAutoNum type="arabicPeriod"/>
            </a:pPr>
            <a:r>
              <a:rPr lang="en-US" sz="2600" dirty="0" smtClean="0"/>
              <a:t>Marriage laws: The Statue of </a:t>
            </a:r>
            <a:r>
              <a:rPr lang="en-US" sz="2600" dirty="0" err="1" smtClean="0"/>
              <a:t>Kilkenny</a:t>
            </a:r>
            <a:r>
              <a:rPr lang="en-US" sz="2600" dirty="0" smtClean="0"/>
              <a:t> (1366)</a:t>
            </a:r>
          </a:p>
          <a:p>
            <a:pPr marL="514350" indent="-514350">
              <a:buAutoNum type="arabicPeriod"/>
            </a:pPr>
            <a:r>
              <a:rPr lang="en-US" sz="2600" dirty="0" smtClean="0"/>
              <a:t>“Blood” differences to describe ethnic groups</a:t>
            </a:r>
          </a:p>
          <a:p>
            <a:pPr marL="514350" indent="-514350">
              <a:buAutoNum type="arabicPeriod"/>
            </a:pPr>
            <a:r>
              <a:rPr lang="en-US" sz="2600" dirty="0" smtClean="0"/>
              <a:t>Also religious, social, and racial differences</a:t>
            </a:r>
          </a:p>
          <a:p>
            <a:pPr marL="514350" indent="-514350">
              <a:buAutoNum type="arabicPeriod"/>
            </a:pPr>
            <a:endParaRPr lang="en-US" sz="2600" dirty="0"/>
          </a:p>
        </p:txBody>
      </p:sp>
    </p:spTree>
    <p:extLst>
      <p:ext uri="{BB962C8B-B14F-4D97-AF65-F5344CB8AC3E}">
        <p14:creationId xmlns:p14="http://schemas.microsoft.com/office/powerpoint/2010/main" val="2623278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Social Unrest in a Changing Society</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Literacy and Vernacular Literature</a:t>
            </a:r>
          </a:p>
          <a:p>
            <a:pPr marL="514350" indent="-514350">
              <a:buAutoNum type="arabicPeriod"/>
            </a:pPr>
            <a:r>
              <a:rPr lang="en-US" sz="2600" dirty="0" smtClean="0"/>
              <a:t>Increasing </a:t>
            </a:r>
            <a:r>
              <a:rPr lang="en-US" sz="2600" dirty="0"/>
              <a:t>use of the vernacular over Latin</a:t>
            </a:r>
          </a:p>
          <a:p>
            <a:pPr marL="514350" indent="-514350">
              <a:buAutoNum type="arabicPeriod"/>
            </a:pPr>
            <a:r>
              <a:rPr lang="en-US" sz="2600" dirty="0" smtClean="0"/>
              <a:t>Dante Alighieri’s </a:t>
            </a:r>
            <a:r>
              <a:rPr lang="en-US" sz="2600" i="1" dirty="0" smtClean="0"/>
              <a:t>Divine Comedy </a:t>
            </a:r>
            <a:r>
              <a:rPr lang="en-US" sz="2600" dirty="0" smtClean="0"/>
              <a:t>(1310 – 1320)</a:t>
            </a:r>
          </a:p>
          <a:p>
            <a:pPr marL="514350" indent="-514350">
              <a:buAutoNum type="arabicPeriod"/>
            </a:pPr>
            <a:r>
              <a:rPr lang="en-US" sz="2600" dirty="0" smtClean="0"/>
              <a:t>Scholastic philosophy; uniting faith and reason</a:t>
            </a:r>
          </a:p>
          <a:p>
            <a:pPr marL="514350" indent="-514350">
              <a:buAutoNum type="arabicPeriod"/>
            </a:pPr>
            <a:r>
              <a:rPr lang="en-US" sz="2600" dirty="0" smtClean="0"/>
              <a:t>Embodies the tensions of the age</a:t>
            </a:r>
          </a:p>
          <a:p>
            <a:pPr marL="514350" indent="-514350">
              <a:buAutoNum type="arabicPeriod"/>
            </a:pPr>
            <a:r>
              <a:rPr lang="en-US" sz="2600" dirty="0" smtClean="0"/>
              <a:t>Geoffrey </a:t>
            </a:r>
            <a:r>
              <a:rPr lang="en-US" sz="2600" dirty="0"/>
              <a:t>Chaucer, </a:t>
            </a:r>
            <a:r>
              <a:rPr lang="en-US" sz="2600" i="1" dirty="0"/>
              <a:t>Canterbury Tales </a:t>
            </a:r>
            <a:r>
              <a:rPr lang="en-US" sz="2600" dirty="0"/>
              <a:t>(1387 – </a:t>
            </a:r>
            <a:r>
              <a:rPr lang="en-US" sz="2600" dirty="0" smtClean="0"/>
              <a:t>1400)</a:t>
            </a:r>
          </a:p>
          <a:p>
            <a:pPr marL="514350" indent="-514350">
              <a:buAutoNum type="arabicPeriod"/>
            </a:pPr>
            <a:r>
              <a:rPr lang="en-US" sz="2600" dirty="0" smtClean="0"/>
              <a:t>Panorama </a:t>
            </a:r>
            <a:r>
              <a:rPr lang="en-US" sz="2600" dirty="0"/>
              <a:t>of English social </a:t>
            </a:r>
            <a:r>
              <a:rPr lang="en-US" sz="2600" dirty="0" smtClean="0"/>
              <a:t>life</a:t>
            </a:r>
          </a:p>
          <a:p>
            <a:pPr marL="514350" indent="-514350">
              <a:buAutoNum type="arabicPeriod"/>
            </a:pPr>
            <a:endParaRPr lang="en-US" sz="2600" dirty="0"/>
          </a:p>
          <a:p>
            <a:pPr marL="0" indent="0">
              <a:buNone/>
            </a:pPr>
            <a:endParaRPr lang="en-US" sz="2600" dirty="0"/>
          </a:p>
        </p:txBody>
      </p:sp>
    </p:spTree>
    <p:extLst>
      <p:ext uri="{BB962C8B-B14F-4D97-AF65-F5344CB8AC3E}">
        <p14:creationId xmlns:p14="http://schemas.microsoft.com/office/powerpoint/2010/main" val="2015736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in a manuscript of Chaucer's Wife of Bath. "/>
          <p:cNvPicPr>
            <a:picLocks noChangeAspect="1"/>
          </p:cNvPicPr>
          <p:nvPr/>
        </p:nvPicPr>
        <p:blipFill>
          <a:blip r:embed="rId3"/>
          <a:stretch>
            <a:fillRect/>
          </a:stretch>
        </p:blipFill>
        <p:spPr>
          <a:xfrm>
            <a:off x="2133600" y="185927"/>
            <a:ext cx="4876800" cy="648614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Social Unrest in a Changing Society</a:t>
            </a:r>
            <a:endParaRPr lang="en-US" dirty="0"/>
          </a:p>
        </p:txBody>
      </p:sp>
      <p:sp>
        <p:nvSpPr>
          <p:cNvPr id="3" name="Content Placeholder 2"/>
          <p:cNvSpPr>
            <a:spLocks noGrp="1"/>
          </p:cNvSpPr>
          <p:nvPr>
            <p:ph idx="1"/>
          </p:nvPr>
        </p:nvSpPr>
        <p:spPr>
          <a:xfrm>
            <a:off x="685800" y="1981200"/>
            <a:ext cx="8275320" cy="4114800"/>
          </a:xfrm>
        </p:spPr>
        <p:txBody>
          <a:bodyPr/>
          <a:lstStyle/>
          <a:p>
            <a:pPr marL="514350" lvl="0" indent="-514350">
              <a:buFontTx/>
              <a:buAutoNum type="alphaUcPeriod" startAt="6"/>
            </a:pPr>
            <a:r>
              <a:rPr lang="en-US" sz="2600" b="1" dirty="0">
                <a:solidFill>
                  <a:srgbClr val="000000"/>
                </a:solidFill>
              </a:rPr>
              <a:t>Literacy and Vernacular Literature</a:t>
            </a:r>
          </a:p>
          <a:p>
            <a:pPr marL="514350" indent="-514350">
              <a:buAutoNum type="arabicPeriod" startAt="5"/>
            </a:pPr>
            <a:r>
              <a:rPr lang="en-US" sz="2600" dirty="0" smtClean="0"/>
              <a:t>Increasing literacy of laypeople</a:t>
            </a:r>
          </a:p>
          <a:p>
            <a:pPr marL="514350" indent="-514350">
              <a:buAutoNum type="arabicPeriod" startAt="5"/>
            </a:pPr>
            <a:r>
              <a:rPr lang="en-US" sz="2600" dirty="0" smtClean="0"/>
              <a:t>Number of schools increased</a:t>
            </a:r>
          </a:p>
          <a:p>
            <a:pPr marL="514350" indent="-514350">
              <a:buAutoNum type="arabicPeriod" startAt="5"/>
            </a:pPr>
            <a:r>
              <a:rPr lang="en-US" sz="2600" dirty="0" smtClean="0"/>
              <a:t>Need to read administrative and financial records</a:t>
            </a:r>
          </a:p>
          <a:p>
            <a:pPr marL="514350" indent="-514350">
              <a:buAutoNum type="arabicPeriod" startAt="5"/>
            </a:pPr>
            <a:r>
              <a:rPr lang="en-US" sz="2600" dirty="0" smtClean="0"/>
              <a:t>Upper-class daughters sent to convent schools</a:t>
            </a:r>
          </a:p>
          <a:p>
            <a:pPr marL="514350" indent="-514350">
              <a:buAutoNum type="arabicPeriod" startAt="5"/>
            </a:pPr>
            <a:r>
              <a:rPr lang="en-US" sz="2600" dirty="0" smtClean="0"/>
              <a:t>Trade, commerce, and expanding government bureaucracies required more literate people</a:t>
            </a:r>
          </a:p>
        </p:txBody>
      </p:sp>
    </p:spTree>
    <p:extLst>
      <p:ext uri="{BB962C8B-B14F-4D97-AF65-F5344CB8AC3E}">
        <p14:creationId xmlns:p14="http://schemas.microsoft.com/office/powerpoint/2010/main" val="244625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Prelude to Disaster</a:t>
            </a:r>
            <a:endParaRPr lang="en-US" dirty="0"/>
          </a:p>
        </p:txBody>
      </p:sp>
      <p:sp>
        <p:nvSpPr>
          <p:cNvPr id="3" name="Content Placeholder 2"/>
          <p:cNvSpPr>
            <a:spLocks noGrp="1"/>
          </p:cNvSpPr>
          <p:nvPr>
            <p:ph idx="1"/>
          </p:nvPr>
        </p:nvSpPr>
        <p:spPr>
          <a:xfrm>
            <a:off x="685800" y="1981200"/>
            <a:ext cx="8092440" cy="4114800"/>
          </a:xfrm>
        </p:spPr>
        <p:txBody>
          <a:bodyPr/>
          <a:lstStyle/>
          <a:p>
            <a:pPr marL="514350" indent="-514350">
              <a:buAutoNum type="alphaUcPeriod" startAt="2"/>
            </a:pPr>
            <a:r>
              <a:rPr lang="en-US" sz="2600" b="1" dirty="0" smtClean="0"/>
              <a:t>Social Consequences</a:t>
            </a:r>
          </a:p>
          <a:p>
            <a:pPr marL="514350" indent="-514350">
              <a:buAutoNum type="arabicPeriod"/>
            </a:pPr>
            <a:r>
              <a:rPr lang="en-US" sz="2600" dirty="0" smtClean="0"/>
              <a:t>Agrarian crisis</a:t>
            </a:r>
          </a:p>
          <a:p>
            <a:pPr marL="514350" indent="-514350">
              <a:buAutoNum type="arabicPeriod"/>
            </a:pPr>
            <a:r>
              <a:rPr lang="en-US" sz="2600" dirty="0" smtClean="0"/>
              <a:t>Population decline</a:t>
            </a:r>
          </a:p>
          <a:p>
            <a:pPr marL="514350" indent="-514350">
              <a:buAutoNum type="arabicPeriod"/>
            </a:pPr>
            <a:r>
              <a:rPr lang="en-US" sz="2600" dirty="0" smtClean="0"/>
              <a:t>Anger towards the rich, speculators, and the Jews</a:t>
            </a:r>
          </a:p>
          <a:p>
            <a:pPr marL="514350" indent="-514350">
              <a:buAutoNum type="arabicPeriod"/>
            </a:pPr>
            <a:r>
              <a:rPr lang="en-US" sz="2600" dirty="0" smtClean="0"/>
              <a:t>Rumors of a Jewish plot to kill Christians</a:t>
            </a:r>
          </a:p>
          <a:p>
            <a:pPr marL="514350" indent="-514350">
              <a:buAutoNum type="arabicPeriod"/>
            </a:pPr>
            <a:endParaRPr lang="en-US" sz="2600" dirty="0"/>
          </a:p>
        </p:txBody>
      </p:sp>
    </p:spTree>
    <p:extLst>
      <p:ext uri="{BB962C8B-B14F-4D97-AF65-F5344CB8AC3E}">
        <p14:creationId xmlns:p14="http://schemas.microsoft.com/office/powerpoint/2010/main" val="404396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Prelude to Disaster</a:t>
            </a:r>
            <a:endParaRPr lang="en-US" dirty="0"/>
          </a:p>
        </p:txBody>
      </p:sp>
      <p:sp>
        <p:nvSpPr>
          <p:cNvPr id="3" name="Content Placeholder 2"/>
          <p:cNvSpPr>
            <a:spLocks noGrp="1"/>
          </p:cNvSpPr>
          <p:nvPr>
            <p:ph idx="1"/>
          </p:nvPr>
        </p:nvSpPr>
        <p:spPr>
          <a:xfrm>
            <a:off x="685800" y="1981200"/>
            <a:ext cx="8122920" cy="4114800"/>
          </a:xfrm>
        </p:spPr>
        <p:txBody>
          <a:bodyPr/>
          <a:lstStyle/>
          <a:p>
            <a:pPr marL="514350" lvl="0" indent="-514350">
              <a:buFontTx/>
              <a:buAutoNum type="alphaUcPeriod" startAt="2"/>
            </a:pPr>
            <a:r>
              <a:rPr lang="en-US" sz="2600" b="1" dirty="0">
                <a:solidFill>
                  <a:srgbClr val="000000"/>
                </a:solidFill>
              </a:rPr>
              <a:t>Social </a:t>
            </a:r>
            <a:r>
              <a:rPr lang="en-US" sz="2600" b="1" dirty="0" smtClean="0">
                <a:solidFill>
                  <a:srgbClr val="000000"/>
                </a:solidFill>
              </a:rPr>
              <a:t>Consequences</a:t>
            </a:r>
          </a:p>
          <a:p>
            <a:pPr marL="514350" indent="-514350">
              <a:buAutoNum type="arabicPeriod" startAt="6"/>
            </a:pPr>
            <a:r>
              <a:rPr lang="en-US" sz="2600" dirty="0" smtClean="0"/>
              <a:t>Local disasters had international consequences for trade and commerce</a:t>
            </a:r>
          </a:p>
          <a:p>
            <a:pPr marL="514350" indent="-514350">
              <a:buAutoNum type="arabicPeriod" startAt="6"/>
            </a:pPr>
            <a:r>
              <a:rPr lang="en-US" sz="2600" dirty="0" smtClean="0"/>
              <a:t>Unemployment encouraged crime</a:t>
            </a:r>
          </a:p>
          <a:p>
            <a:pPr marL="514350" indent="-514350">
              <a:buAutoNum type="arabicPeriod" startAt="6"/>
            </a:pPr>
            <a:r>
              <a:rPr lang="en-US" sz="2600" dirty="0" smtClean="0"/>
              <a:t>Ineffective government responses</a:t>
            </a:r>
            <a:endParaRPr lang="en-US" sz="2600" dirty="0"/>
          </a:p>
        </p:txBody>
      </p:sp>
    </p:spTree>
    <p:extLst>
      <p:ext uri="{BB962C8B-B14F-4D97-AF65-F5344CB8AC3E}">
        <p14:creationId xmlns:p14="http://schemas.microsoft.com/office/powerpoint/2010/main" val="379611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The Black Death</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Pathology</a:t>
            </a:r>
          </a:p>
          <a:p>
            <a:pPr marL="514350" indent="-514350">
              <a:buAutoNum type="arabicPeriod"/>
            </a:pPr>
            <a:r>
              <a:rPr lang="en-US" sz="2600" dirty="0" smtClean="0"/>
              <a:t>Bacillus </a:t>
            </a:r>
            <a:r>
              <a:rPr lang="en-US" sz="2600" i="1" dirty="0" smtClean="0"/>
              <a:t>Yersinia </a:t>
            </a:r>
            <a:r>
              <a:rPr lang="en-US" sz="2600" i="1" dirty="0" err="1" smtClean="0"/>
              <a:t>pestis</a:t>
            </a:r>
            <a:endParaRPr lang="en-US" sz="2600" dirty="0" smtClean="0"/>
          </a:p>
          <a:p>
            <a:pPr marL="514350" indent="-514350">
              <a:buAutoNum type="arabicPeriod"/>
            </a:pPr>
            <a:r>
              <a:rPr lang="en-US" sz="2600" dirty="0" smtClean="0"/>
              <a:t>Flees and rats spread the bacteria</a:t>
            </a:r>
          </a:p>
          <a:p>
            <a:pPr marL="514350" indent="-514350">
              <a:buAutoNum type="arabicPeriod"/>
            </a:pPr>
            <a:r>
              <a:rPr lang="en-US" sz="2600" dirty="0" smtClean="0"/>
              <a:t>In the 1890s doctors began to understand the cycle of infection</a:t>
            </a:r>
          </a:p>
          <a:p>
            <a:pPr marL="514350" indent="-514350">
              <a:buAutoNum type="arabicPeriod"/>
            </a:pPr>
            <a:r>
              <a:rPr lang="en-US" sz="2600" dirty="0" smtClean="0"/>
              <a:t>Some historians question whether the Black Death was actually the bubonic plague</a:t>
            </a:r>
          </a:p>
        </p:txBody>
      </p:sp>
    </p:spTree>
    <p:extLst>
      <p:ext uri="{BB962C8B-B14F-4D97-AF65-F5344CB8AC3E}">
        <p14:creationId xmlns:p14="http://schemas.microsoft.com/office/powerpoint/2010/main" val="4040476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Black Death</a:t>
            </a:r>
            <a:endParaRPr lang="en-US" dirty="0"/>
          </a:p>
        </p:txBody>
      </p:sp>
      <p:sp>
        <p:nvSpPr>
          <p:cNvPr id="3" name="Content Placeholder 2"/>
          <p:cNvSpPr>
            <a:spLocks noGrp="1"/>
          </p:cNvSpPr>
          <p:nvPr>
            <p:ph idx="1"/>
          </p:nvPr>
        </p:nvSpPr>
        <p:spPr>
          <a:xfrm>
            <a:off x="685800" y="1981200"/>
            <a:ext cx="8016240" cy="4114800"/>
          </a:xfrm>
        </p:spPr>
        <p:txBody>
          <a:bodyPr/>
          <a:lstStyle/>
          <a:p>
            <a:pPr marL="514350" lvl="0" indent="-514350">
              <a:buFontTx/>
              <a:buAutoNum type="alphaUcPeriod"/>
            </a:pPr>
            <a:r>
              <a:rPr lang="en-US" sz="2600" b="1" dirty="0">
                <a:solidFill>
                  <a:srgbClr val="000000"/>
                </a:solidFill>
              </a:rPr>
              <a:t>Pathology</a:t>
            </a:r>
          </a:p>
          <a:p>
            <a:pPr marL="514350" indent="-514350">
              <a:buAutoNum type="arabicPeriod" startAt="6"/>
            </a:pPr>
            <a:r>
              <a:rPr lang="en-US" sz="2600" dirty="0" smtClean="0"/>
              <a:t>Coughing, sneezing, flea bites</a:t>
            </a:r>
          </a:p>
          <a:p>
            <a:pPr marL="514350" indent="-514350">
              <a:buAutoNum type="arabicPeriod" startAt="6"/>
            </a:pPr>
            <a:r>
              <a:rPr lang="en-US" sz="2600" dirty="0" smtClean="0"/>
              <a:t>The </a:t>
            </a:r>
            <a:r>
              <a:rPr lang="en-US" sz="2600" i="1" dirty="0" smtClean="0"/>
              <a:t>bubo</a:t>
            </a:r>
          </a:p>
          <a:p>
            <a:pPr marL="514350" indent="-514350">
              <a:buAutoNum type="arabicPeriod" startAt="6"/>
            </a:pPr>
            <a:r>
              <a:rPr lang="en-US" sz="2600" dirty="0" smtClean="0"/>
              <a:t>Black spots or blotches</a:t>
            </a:r>
          </a:p>
          <a:p>
            <a:pPr marL="514350" indent="-514350">
              <a:buAutoNum type="arabicPeriod" startAt="6"/>
            </a:pPr>
            <a:r>
              <a:rPr lang="en-US" sz="2600" dirty="0" smtClean="0"/>
              <a:t>Death followed two or three days after coughing and spitting blood</a:t>
            </a:r>
          </a:p>
          <a:p>
            <a:pPr marL="514350" indent="-514350">
              <a:buAutoNum type="arabicPeriod" startAt="6"/>
            </a:pPr>
            <a:r>
              <a:rPr lang="en-US" sz="2600" dirty="0" smtClean="0"/>
              <a:t>Coughing also released pathogens into the air, infecting others who breathed them</a:t>
            </a:r>
          </a:p>
          <a:p>
            <a:pPr marL="514350" indent="-514350">
              <a:buAutoNum type="arabicPeriod" startAt="6"/>
            </a:pPr>
            <a:endParaRPr lang="en-US" sz="2600" dirty="0"/>
          </a:p>
        </p:txBody>
      </p:sp>
    </p:spTree>
    <p:extLst>
      <p:ext uri="{BB962C8B-B14F-4D97-AF65-F5344CB8AC3E}">
        <p14:creationId xmlns:p14="http://schemas.microsoft.com/office/powerpoint/2010/main" val="305581143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785</TotalTime>
  <Words>7072</Words>
  <Application>Microsoft Office PowerPoint</Application>
  <PresentationFormat>On-screen Show (4:3)</PresentationFormat>
  <Paragraphs>492</Paragraphs>
  <Slides>54</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ＭＳ Ｐゴシック</vt:lpstr>
      <vt:lpstr>Arial</vt:lpstr>
      <vt:lpstr>Verdana</vt:lpstr>
      <vt:lpstr>Blank Presentation</vt:lpstr>
      <vt:lpstr>A History of Western Society Twelfth Edition</vt:lpstr>
      <vt:lpstr>PowerPoint Presentation</vt:lpstr>
      <vt:lpstr>I. Prelude to Disaster</vt:lpstr>
      <vt:lpstr>I. Prelude to Disaster</vt:lpstr>
      <vt:lpstr>PowerPoint Presentation</vt:lpstr>
      <vt:lpstr>I. Prelude to Disaster</vt:lpstr>
      <vt:lpstr>I. Prelude to Disaster</vt:lpstr>
      <vt:lpstr>II. The Black Death</vt:lpstr>
      <vt:lpstr>II. The Black Death</vt:lpstr>
      <vt:lpstr>II. The Black Death</vt:lpstr>
      <vt:lpstr>PowerPoint Presentation</vt:lpstr>
      <vt:lpstr>II. The Black Death</vt:lpstr>
      <vt:lpstr>PowerPoint Presentation</vt:lpstr>
      <vt:lpstr>PowerPoint Presentation</vt:lpstr>
      <vt:lpstr>PowerPoint Presentation</vt:lpstr>
      <vt:lpstr>II. The Black Death</vt:lpstr>
      <vt:lpstr>II. The Black Death</vt:lpstr>
      <vt:lpstr>PowerPoint Presentation</vt:lpstr>
      <vt:lpstr>II. The Black Death</vt:lpstr>
      <vt:lpstr>PowerPoint Presentation</vt:lpstr>
      <vt:lpstr>III. The Hundred Years’ War</vt:lpstr>
      <vt:lpstr>PowerPoint Presentation</vt:lpstr>
      <vt:lpstr>III. The Hundred Years’ War</vt:lpstr>
      <vt:lpstr>PowerPoint Presentation</vt:lpstr>
      <vt:lpstr>PowerPoint Presentation</vt:lpstr>
      <vt:lpstr>PowerPoint Presentation</vt:lpstr>
      <vt:lpstr>PowerPoint Presentation</vt:lpstr>
      <vt:lpstr>PowerPoint Presentation</vt:lpstr>
      <vt:lpstr>III. The Hundred Years’ War</vt:lpstr>
      <vt:lpstr>III. The Hundred Years’ War</vt:lpstr>
      <vt:lpstr>PowerPoint Presentation</vt:lpstr>
      <vt:lpstr>III. The Hundred Years’ War</vt:lpstr>
      <vt:lpstr>III. The Hundred Years’ War</vt:lpstr>
      <vt:lpstr>IV. Challenges to the Church</vt:lpstr>
      <vt:lpstr>IV. Challenges to the Church</vt:lpstr>
      <vt:lpstr>PowerPoint Presentation</vt:lpstr>
      <vt:lpstr>IV. Challenges to the Church</vt:lpstr>
      <vt:lpstr>IV. Challenges to the Church</vt:lpstr>
      <vt:lpstr>PowerPoint Presentation</vt:lpstr>
      <vt:lpstr>PowerPoint Presentation</vt:lpstr>
      <vt:lpstr>IV. Challenges to the Church</vt:lpstr>
      <vt:lpstr>PowerPoint Presentation</vt:lpstr>
      <vt:lpstr>V. Social Unrest in a Changing Society</vt:lpstr>
      <vt:lpstr>PowerPoint Presentation</vt:lpstr>
      <vt:lpstr>V. Social Unrest in a Changing Society</vt:lpstr>
      <vt:lpstr>V. Social Unrest in a Changing Society</vt:lpstr>
      <vt:lpstr>PowerPoint Presentation</vt:lpstr>
      <vt:lpstr>V. Social Unrest in a Changing Society</vt:lpstr>
      <vt:lpstr>PowerPoint Presentation</vt:lpstr>
      <vt:lpstr>V. Social Unrest in a Changing Society</vt:lpstr>
      <vt:lpstr>V. Social Unrest in a Changing Society</vt:lpstr>
      <vt:lpstr>V. Social Unrest in a Changing Society</vt:lpstr>
      <vt:lpstr>PowerPoint Presentation</vt:lpstr>
      <vt:lpstr>V. Social Unrest in a Changing Society</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153</cp:revision>
  <dcterms:created xsi:type="dcterms:W3CDTF">2016-07-12T04:19:12Z</dcterms:created>
  <dcterms:modified xsi:type="dcterms:W3CDTF">2017-03-15T15:41:17Z</dcterms:modified>
  <cp:category/>
</cp:coreProperties>
</file>