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0" r:id="rId1"/>
  </p:sldMasterIdLst>
  <p:handoutMasterIdLst>
    <p:handoutMasterId r:id="rId31"/>
  </p:handoutMasterIdLst>
  <p:sldIdLst>
    <p:sldId id="331" r:id="rId2"/>
    <p:sldId id="304" r:id="rId3"/>
    <p:sldId id="299" r:id="rId4"/>
    <p:sldId id="285" r:id="rId5"/>
    <p:sldId id="329" r:id="rId6"/>
    <p:sldId id="317" r:id="rId7"/>
    <p:sldId id="303" r:id="rId8"/>
    <p:sldId id="305" r:id="rId9"/>
    <p:sldId id="330" r:id="rId10"/>
    <p:sldId id="318" r:id="rId11"/>
    <p:sldId id="284" r:id="rId12"/>
    <p:sldId id="319" r:id="rId13"/>
    <p:sldId id="320" r:id="rId14"/>
    <p:sldId id="326" r:id="rId15"/>
    <p:sldId id="306" r:id="rId16"/>
    <p:sldId id="307" r:id="rId17"/>
    <p:sldId id="309" r:id="rId18"/>
    <p:sldId id="310" r:id="rId19"/>
    <p:sldId id="322" r:id="rId20"/>
    <p:sldId id="311" r:id="rId21"/>
    <p:sldId id="321" r:id="rId22"/>
    <p:sldId id="312" r:id="rId23"/>
    <p:sldId id="313" r:id="rId24"/>
    <p:sldId id="278" r:id="rId25"/>
    <p:sldId id="327" r:id="rId26"/>
    <p:sldId id="325" r:id="rId27"/>
    <p:sldId id="323" r:id="rId28"/>
    <p:sldId id="324" r:id="rId29"/>
    <p:sldId id="262" r:id="rId30"/>
  </p:sldIdLst>
  <p:sldSz cx="9144000" cy="6858000" type="screen4x3"/>
  <p:notesSz cx="9144000" cy="6858000"/>
  <p:embeddedFontLst>
    <p:embeddedFont>
      <p:font typeface="DaOth" panose="020B0604020202020204"/>
      <p:regular r:id="rId32"/>
    </p:embeddedFont>
    <p:embeddedFont>
      <p:font typeface="Heraldic" panose="020B0604020202020204"/>
      <p:regular r:id="rId33"/>
    </p:embeddedFont>
    <p:embeddedFont>
      <p:font typeface="Griffin" panose="020B0604020202020204"/>
      <p:regular r:id="rId34"/>
    </p:embeddedFont>
    <p:embeddedFont>
      <p:font typeface="Comic Sans MS" panose="030F0702030302020204" pitchFamily="66" charset="0"/>
      <p:regular r:id="rId35"/>
      <p:bold r:id="rId36"/>
      <p:italic r:id="rId37"/>
      <p:boldItalic r:id="rId38"/>
    </p:embeddedFont>
    <p:embeddedFont>
      <p:font typeface="Art Gothic ExtraBold" panose="020B0604020202020204"/>
      <p:regular r:id="rId39"/>
    </p:embeddedFont>
    <p:embeddedFont>
      <p:font typeface="Deutsch Gothic" panose="020B0604020202020204"/>
      <p:regular r:id="rId4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A9A9FF"/>
    <a:srgbClr val="FFCCCC"/>
    <a:srgbClr val="FF0000"/>
    <a:srgbClr val="D9D9FF"/>
    <a:srgbClr val="CC9900"/>
    <a:srgbClr val="5B00E0"/>
    <a:srgbClr val="FF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23" autoAdjust="0"/>
    <p:restoredTop sz="94660"/>
  </p:normalViewPr>
  <p:slideViewPr>
    <p:cSldViewPr>
      <p:cViewPr varScale="1">
        <p:scale>
          <a:sx n="68" d="100"/>
          <a:sy n="68" d="100"/>
        </p:scale>
        <p:origin x="120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8A6708-028A-4864-897C-9E61690EF89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5318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392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43650" y="122238"/>
            <a:ext cx="1733550" cy="6507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122238"/>
            <a:ext cx="5048250" cy="65071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1717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2238"/>
            <a:ext cx="6934200" cy="868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066800"/>
            <a:ext cx="335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066800"/>
            <a:ext cx="335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4605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2451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8936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066800"/>
            <a:ext cx="335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066800"/>
            <a:ext cx="335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5758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507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1712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505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830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267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eng_ion2"/>
          <p:cNvPicPr>
            <a:picLocks noChangeAspect="1" noChangeArrowheads="1"/>
          </p:cNvPicPr>
          <p:nvPr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t="3572" r="-571" b="3572"/>
          <a:stretch>
            <a:fillRect/>
          </a:stretch>
        </p:blipFill>
        <p:spPr bwMode="auto">
          <a:xfrm>
            <a:off x="0" y="0"/>
            <a:ext cx="1066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" descr="anc_lysv"/>
          <p:cNvPicPr>
            <a:picLocks noChangeAspect="1" noChangeArrowheads="1"/>
          </p:cNvPicPr>
          <p:nvPr/>
        </p:nvPicPr>
        <p:blipFill>
          <a:blip r:embed="rId1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0" r="4546" b="5263"/>
          <a:stretch>
            <a:fillRect/>
          </a:stretch>
        </p:blipFill>
        <p:spPr bwMode="auto">
          <a:xfrm>
            <a:off x="8153400" y="0"/>
            <a:ext cx="990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eng_ion2"/>
          <p:cNvPicPr>
            <a:picLocks noChangeAspect="1" noChangeArrowheads="1"/>
          </p:cNvPicPr>
          <p:nvPr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t="3572" r="-571" b="3572"/>
          <a:stretch>
            <a:fillRect/>
          </a:stretch>
        </p:blipFill>
        <p:spPr bwMode="auto">
          <a:xfrm>
            <a:off x="0" y="1905000"/>
            <a:ext cx="1066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Picture 5" descr="eng_ion2"/>
          <p:cNvPicPr>
            <a:picLocks noChangeAspect="1" noChangeArrowheads="1"/>
          </p:cNvPicPr>
          <p:nvPr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t="3572" r="-571" b="3572"/>
          <a:stretch>
            <a:fillRect/>
          </a:stretch>
        </p:blipFill>
        <p:spPr bwMode="auto">
          <a:xfrm>
            <a:off x="0" y="3810000"/>
            <a:ext cx="1066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eng_ion2"/>
          <p:cNvPicPr>
            <a:picLocks noChangeAspect="1" noChangeArrowheads="1"/>
          </p:cNvPicPr>
          <p:nvPr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t="3572" r="-571" b="14287"/>
          <a:stretch>
            <a:fillRect/>
          </a:stretch>
        </p:blipFill>
        <p:spPr bwMode="auto">
          <a:xfrm>
            <a:off x="0" y="5105400"/>
            <a:ext cx="1066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 descr="anc_lysv"/>
          <p:cNvPicPr>
            <a:picLocks noChangeAspect="1" noChangeArrowheads="1"/>
          </p:cNvPicPr>
          <p:nvPr/>
        </p:nvPicPr>
        <p:blipFill>
          <a:blip r:embed="rId1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0" r="4546" b="5263"/>
          <a:stretch>
            <a:fillRect/>
          </a:stretch>
        </p:blipFill>
        <p:spPr bwMode="auto">
          <a:xfrm>
            <a:off x="8153400" y="1752600"/>
            <a:ext cx="990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0" name="Picture 8" descr="anc_lysv"/>
          <p:cNvPicPr>
            <a:picLocks noChangeAspect="1" noChangeArrowheads="1"/>
          </p:cNvPicPr>
          <p:nvPr/>
        </p:nvPicPr>
        <p:blipFill>
          <a:blip r:embed="rId1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0" r="4546" b="5263"/>
          <a:stretch>
            <a:fillRect/>
          </a:stretch>
        </p:blipFill>
        <p:spPr bwMode="auto">
          <a:xfrm>
            <a:off x="8153400" y="3505200"/>
            <a:ext cx="990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1" name="Picture 9" descr="anc_lysv"/>
          <p:cNvPicPr>
            <a:picLocks noChangeAspect="1" noChangeArrowheads="1"/>
          </p:cNvPicPr>
          <p:nvPr/>
        </p:nvPicPr>
        <p:blipFill>
          <a:blip r:embed="rId1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0" r="4546" b="22807"/>
          <a:stretch>
            <a:fillRect/>
          </a:stretch>
        </p:blipFill>
        <p:spPr bwMode="auto">
          <a:xfrm>
            <a:off x="8153400" y="5257800"/>
            <a:ext cx="990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22238"/>
            <a:ext cx="6934200" cy="86836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CC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916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066800"/>
            <a:ext cx="6858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t Gothic ExtraBold" pitchFamily="2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t Gothic ExtraBold" pitchFamily="2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t Gothic ExtraBold" pitchFamily="2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t Gothic ExtraBold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t Gothic ExtraBold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t Gothic ExtraBold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t Gothic ExtraBold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t Gothic ExtraBold" pitchFamily="2" charset="0"/>
        </a:defRPr>
      </a:lvl9pPr>
    </p:titleStyle>
    <p:bodyStyle>
      <a:lvl1pPr marL="396875" indent="-396875" algn="l" rtl="0" fontAlgn="base"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10000"/>
        <a:buFont typeface="DaOth" pitchFamily="2" charset="0"/>
        <a:buChar char="Y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3838" indent="-342900" algn="l" rtl="0" fontAlgn="base">
        <a:spcBef>
          <a:spcPct val="20000"/>
        </a:spcBef>
        <a:spcAft>
          <a:spcPct val="0"/>
        </a:spcAft>
        <a:buClr>
          <a:srgbClr val="C80000"/>
        </a:buClr>
        <a:buFont typeface="Heraldry is Rampant" pitchFamily="2" charset="0"/>
        <a:buChar char="J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117725" indent="-3492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5000"/>
        <a:buFont typeface="Heraldic" pitchFamily="34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522538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%12map16-01p427.2.gif%20%20%20%20%20%20%20%20%20%20%20%20%20%20%20%20%20%20%20%20%20%20%20%20%20%20%20%20%20%20%20%20%20%20%20%20%20%20%20%20%20%20%20%20%20000006F4%0dCraig%20for%20Bob%20%20%20%20%20%20%20%20%20%20%20%20%20%20%20%20%20%20B0DFCDE2: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%12map16-01p427.3.gif%20%20%20%20%20%20%20%20%20%20%20%20%20%20%20%20%20%20%20%20%20%20%20%20%20%20%20%20%20%20%20%20%20%20%20%20%20%20%20%20%20%20%20%20%20000006F4%0dCraig%20for%20Bob%20%20%20%20%20%20%20%20%20%20%20%20%20%20%20%20%20%20B0DFCDE2: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%12map16-01p427.1.gif%20%20%20%20%20%20%20%20%20%20%20%20%20%20%20%20%20%20%20%20%20%20%20%20%20%20%20%20%20%20%20%20%20%20%20%20%20%20%20%20%20%20%20%20%20000006F4%0dCraig%20for%20Bob%20%20%20%20%20%20%20%20%20%20%20%20%20%20%20%20%20%20B0DFCDE2: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%12map16-01p427.1.gif%20%20%20%20%20%20%20%20%20%20%20%20%20%20%20%20%20%20%20%20%20%20%20%20%20%20%20%20%20%20%20%20%20%20%20%20%20%20%20%20%20%20%20%20%20000006F4%0dCraig%20for%20Bob%20%20%20%20%20%20%20%20%20%20%20%20%20%20%20%20%20%20B0DFCDE2: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WordArt 2"/>
          <p:cNvSpPr>
            <a:spLocks noChangeArrowheads="1" noChangeShapeType="1" noTextEdit="1"/>
          </p:cNvSpPr>
          <p:nvPr/>
        </p:nvSpPr>
        <p:spPr bwMode="auto">
          <a:xfrm>
            <a:off x="2362200" y="609600"/>
            <a:ext cx="4495800" cy="419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A9A9FF"/>
                </a:solidFill>
                <a:effectLst>
                  <a:outerShdw dist="35921" dir="2700000" algn="ctr" rotWithShape="0">
                    <a:srgbClr val="FFCCCC"/>
                  </a:outerShdw>
                </a:effectLst>
                <a:latin typeface="Deutsch Gothic"/>
              </a:rPr>
              <a:t>The</a:t>
            </a:r>
          </a:p>
          <a:p>
            <a:pPr algn="ctr"/>
            <a:r>
              <a:rPr lang="en-US" sz="3600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A9A9FF"/>
                </a:solidFill>
                <a:effectLst>
                  <a:outerShdw dist="35921" dir="2700000" algn="ctr" rotWithShape="0">
                    <a:srgbClr val="FFCCCC"/>
                  </a:outerShdw>
                </a:effectLst>
                <a:latin typeface="Deutsch Gothic"/>
              </a:rPr>
              <a:t>Hundred</a:t>
            </a:r>
          </a:p>
          <a:p>
            <a:pPr algn="ctr"/>
            <a:r>
              <a:rPr lang="en-US" sz="3600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A9A9FF"/>
                </a:solidFill>
                <a:effectLst>
                  <a:outerShdw dist="35921" dir="2700000" algn="ctr" rotWithShape="0">
                    <a:srgbClr val="FFCCCC"/>
                  </a:outerShdw>
                </a:effectLst>
                <a:latin typeface="Deutsch Gothic"/>
              </a:rPr>
              <a:t>Years' War</a:t>
            </a:r>
          </a:p>
          <a:p>
            <a:pPr algn="ctr"/>
            <a:r>
              <a:rPr lang="en-US" sz="3600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A9A9FF"/>
                </a:solidFill>
                <a:effectLst>
                  <a:outerShdw dist="35921" dir="2700000" algn="ctr" rotWithShape="0">
                    <a:srgbClr val="FFCCCC"/>
                  </a:outerShdw>
                </a:effectLst>
                <a:latin typeface="Deutsch Gothic"/>
              </a:rPr>
              <a:t>(1347-1453)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38138"/>
            <a:ext cx="6934200" cy="728662"/>
          </a:xfrm>
        </p:spPr>
        <p:txBody>
          <a:bodyPr/>
          <a:lstStyle/>
          <a:p>
            <a:r>
              <a:rPr lang="en-US" altLang="en-US"/>
              <a:t>British Advantages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6324600" cy="4648200"/>
          </a:xfrm>
        </p:spPr>
        <p:txBody>
          <a:bodyPr/>
          <a:lstStyle/>
          <a:p>
            <a:r>
              <a:rPr lang="en-US" altLang="en-US"/>
              <a:t>Weapons Technologies.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In almost every engagement, the English were outnumbered.</a:t>
            </a:r>
          </a:p>
          <a:p>
            <a:pPr lvl="1"/>
            <a:r>
              <a:rPr lang="en-US" altLang="en-US" u="sng"/>
              <a:t>Britain</a:t>
            </a:r>
            <a:r>
              <a:rPr lang="en-US" altLang="en-US"/>
              <a:t>’s most successful strategies:</a:t>
            </a:r>
          </a:p>
          <a:p>
            <a:pPr lvl="2">
              <a:buSzPct val="85000"/>
              <a:buFont typeface="Griffin" pitchFamily="2" charset="0"/>
              <a:buChar char="/"/>
            </a:pPr>
            <a:r>
              <a:rPr lang="en-US" altLang="en-US"/>
              <a:t>Avoid pitched battles.</a:t>
            </a:r>
          </a:p>
          <a:p>
            <a:pPr lvl="2">
              <a:buSzPct val="85000"/>
              <a:buFont typeface="Griffin" pitchFamily="2" charset="0"/>
              <a:buChar char="/"/>
            </a:pPr>
            <a:r>
              <a:rPr lang="en-US" altLang="en-US"/>
              <a:t>Engage in quick, profitable raids</a:t>
            </a:r>
          </a:p>
          <a:p>
            <a:pPr lvl="3"/>
            <a:r>
              <a:rPr lang="en-US" altLang="en-US"/>
              <a:t>Steal what you can.</a:t>
            </a:r>
          </a:p>
          <a:p>
            <a:pPr lvl="3"/>
            <a:r>
              <a:rPr lang="en-US" altLang="en-US"/>
              <a:t>Destroy everything else.</a:t>
            </a:r>
          </a:p>
          <a:p>
            <a:pPr lvl="3"/>
            <a:r>
              <a:rPr lang="en-US" altLang="en-US"/>
              <a:t>Capture enemy knights to hold for ransom.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206500"/>
            <a:ext cx="38100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 use of the English defensive position was the use of the </a:t>
            </a:r>
            <a:r>
              <a:rPr lang="en-US" altLang="en-US" b="1">
                <a:solidFill>
                  <a:srgbClr val="FF0000"/>
                </a:solidFill>
              </a:rPr>
              <a:t>longbow</a:t>
            </a:r>
            <a:r>
              <a:rPr lang="en-US" altLang="en-US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/>
              <a:t>Its arrows had more penetrating power than a bolt from a </a:t>
            </a:r>
            <a:r>
              <a:rPr lang="en-US" altLang="en-US" b="1">
                <a:solidFill>
                  <a:srgbClr val="5B00E0"/>
                </a:solidFill>
              </a:rPr>
              <a:t>crossbow</a:t>
            </a:r>
            <a:r>
              <a:rPr lang="en-US" altLang="en-US"/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Could pierce an inch of wood or the armor of a knight at 200 yards!</a:t>
            </a:r>
          </a:p>
          <a:p>
            <a:pPr>
              <a:lnSpc>
                <a:spcPct val="90000"/>
              </a:lnSpc>
            </a:pPr>
            <a:r>
              <a:rPr lang="en-US" altLang="en-US"/>
              <a:t>A longbow could be fired more rapidly.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6 arrows per minute.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143000" y="288925"/>
            <a:ext cx="6934200" cy="70167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CC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>
                <a:latin typeface="Art Gothic ExtraBold" pitchFamily="2" charset="0"/>
              </a:rPr>
              <a:t>The </a:t>
            </a:r>
            <a:r>
              <a:rPr lang="en-US" altLang="en-US" sz="4000" u="sng">
                <a:latin typeface="Art Gothic ExtraBold" pitchFamily="2" charset="0"/>
              </a:rPr>
              <a:t>Longbow</a:t>
            </a:r>
            <a:r>
              <a:rPr lang="en-US" altLang="en-US" sz="4000">
                <a:latin typeface="Art Gothic ExtraBold" pitchFamily="2" charset="0"/>
              </a:rPr>
              <a:t> as a Weapon</a:t>
            </a:r>
          </a:p>
        </p:txBody>
      </p:sp>
      <p:pic>
        <p:nvPicPr>
          <p:cNvPr id="55301" name="Picture 5" descr="arc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8" b="9949"/>
          <a:stretch>
            <a:fillRect/>
          </a:stretch>
        </p:blipFill>
        <p:spPr bwMode="auto">
          <a:xfrm>
            <a:off x="1447800" y="1282700"/>
            <a:ext cx="1998663" cy="3581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3" name="Picture 7" descr="Medieval Crossbo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105400"/>
            <a:ext cx="2425700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1371600" y="228600"/>
            <a:ext cx="6553200" cy="119062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CC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>
                <a:latin typeface="Art Gothic ExtraBold" pitchFamily="2" charset="0"/>
              </a:rPr>
              <a:t>The British Longbow:</a:t>
            </a:r>
            <a:br>
              <a:rPr lang="en-US" altLang="en-US" sz="3600">
                <a:latin typeface="Art Gothic ExtraBold" pitchFamily="2" charset="0"/>
              </a:rPr>
            </a:br>
            <a:r>
              <a:rPr lang="en-US" altLang="en-US" sz="3600">
                <a:latin typeface="Art Gothic ExtraBold" pitchFamily="2" charset="0"/>
              </a:rPr>
              <a:t>The Battle of Poitiers, 1356</a:t>
            </a:r>
          </a:p>
        </p:txBody>
      </p:sp>
      <p:pic>
        <p:nvPicPr>
          <p:cNvPr id="102403" name="Picture 3" descr="Battle of Poitiers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715000" cy="49180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1371600" y="365125"/>
            <a:ext cx="6553200" cy="70167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CC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>
                <a:latin typeface="Art Gothic ExtraBold" pitchFamily="2" charset="0"/>
              </a:rPr>
              <a:t>Early English Victories</a:t>
            </a:r>
          </a:p>
        </p:txBody>
      </p:sp>
      <p:pic>
        <p:nvPicPr>
          <p:cNvPr id="106499" name="Picture 3" descr="map16-01p427.2.gif                                             000006F4&#10;Craig for Bob                  B0DFCDE2: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1435100"/>
            <a:ext cx="3644900" cy="4965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1371600" y="152400"/>
            <a:ext cx="6553200" cy="1433513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CC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>
                <a:latin typeface="Art Gothic ExtraBold" pitchFamily="2" charset="0"/>
              </a:rPr>
              <a:t>The Effective Use of the </a:t>
            </a:r>
            <a:r>
              <a:rPr lang="en-US" altLang="en-US" sz="4000" u="sng">
                <a:latin typeface="Art Gothic ExtraBold" pitchFamily="2" charset="0"/>
              </a:rPr>
              <a:t>Cannon</a:t>
            </a:r>
            <a:r>
              <a:rPr lang="en-US" altLang="en-US" sz="4000">
                <a:latin typeface="Art Gothic ExtraBold" pitchFamily="2" charset="0"/>
              </a:rPr>
              <a:t> at Poitiers, </a:t>
            </a:r>
            <a:r>
              <a:rPr lang="en-US" altLang="en-US" sz="4800">
                <a:latin typeface="Art Gothic ExtraBold" pitchFamily="2" charset="0"/>
              </a:rPr>
              <a:t>1</a:t>
            </a:r>
            <a:r>
              <a:rPr lang="en-US" altLang="en-US" sz="4000">
                <a:latin typeface="Art Gothic ExtraBold" pitchFamily="2" charset="0"/>
              </a:rPr>
              <a:t>356</a:t>
            </a:r>
          </a:p>
        </p:txBody>
      </p:sp>
      <p:pic>
        <p:nvPicPr>
          <p:cNvPr id="117763" name="Picture 3" descr="i4_0010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89113"/>
            <a:ext cx="4876800" cy="46878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38138"/>
            <a:ext cx="6934200" cy="728662"/>
          </a:xfrm>
        </p:spPr>
        <p:txBody>
          <a:bodyPr/>
          <a:lstStyle/>
          <a:p>
            <a:r>
              <a:rPr lang="en-US" altLang="en-US"/>
              <a:t>French Confusion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447800"/>
            <a:ext cx="5867400" cy="5105400"/>
          </a:xfrm>
        </p:spPr>
        <p:txBody>
          <a:bodyPr/>
          <a:lstStyle/>
          <a:p>
            <a:r>
              <a:rPr lang="en-US" altLang="en-US" sz="2600"/>
              <a:t>The English captured the French king, </a:t>
            </a:r>
            <a:r>
              <a:rPr lang="en-US" altLang="en-US" sz="2600" b="1">
                <a:solidFill>
                  <a:srgbClr val="5B00E0"/>
                </a:solidFill>
              </a:rPr>
              <a:t>John II</a:t>
            </a:r>
            <a:r>
              <a:rPr lang="en-US" altLang="en-US" sz="2600"/>
              <a:t> [r.1350-1364].</a:t>
            </a:r>
          </a:p>
          <a:p>
            <a:pPr lvl="1"/>
            <a:r>
              <a:rPr lang="en-US" altLang="en-US" sz="2300"/>
              <a:t>France was now ruled by the </a:t>
            </a:r>
            <a:r>
              <a:rPr lang="en-US" altLang="en-US" sz="2300" b="1">
                <a:solidFill>
                  <a:srgbClr val="5B00E0"/>
                </a:solidFill>
              </a:rPr>
              <a:t>Estates General</a:t>
            </a:r>
          </a:p>
          <a:p>
            <a:pPr lvl="2">
              <a:buFont typeface="DaOth" pitchFamily="2" charset="0"/>
              <a:buChar char="E"/>
            </a:pPr>
            <a:r>
              <a:rPr lang="en-US" altLang="en-US" sz="2100"/>
              <a:t>A representative council of townspeople and nobles.</a:t>
            </a:r>
          </a:p>
          <a:p>
            <a:pPr lvl="2">
              <a:buFont typeface="DaOth" pitchFamily="2" charset="0"/>
              <a:buChar char="E"/>
            </a:pPr>
            <a:r>
              <a:rPr lang="en-US" altLang="en-US" sz="2100"/>
              <a:t>Created in 1355.</a:t>
            </a:r>
          </a:p>
          <a:p>
            <a:pPr lvl="2">
              <a:buFont typeface="DaOth" pitchFamily="2" charset="0"/>
              <a:buChar char="E"/>
            </a:pPr>
            <a:r>
              <a:rPr lang="en-US" altLang="en-US" sz="2100" u="sng"/>
              <a:t>Purpose</a:t>
            </a:r>
            <a:r>
              <a:rPr lang="en-US" altLang="en-US" sz="2100"/>
              <a:t> </a:t>
            </a:r>
            <a:r>
              <a:rPr lang="en-US" altLang="en-US" sz="2100">
                <a:sym typeface="Wingdings" panose="05000000000000000000" pitchFamily="2" charset="2"/>
              </a:rPr>
              <a:t> to secure funds for the war.</a:t>
            </a:r>
          </a:p>
          <a:p>
            <a:pPr marL="2173288" lvl="3" indent="-404813"/>
            <a:r>
              <a:rPr lang="en-US" altLang="en-US" sz="2100"/>
              <a:t>In theory, the French king could not levy taxes on his own!!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6934200" cy="728663"/>
          </a:xfrm>
        </p:spPr>
        <p:txBody>
          <a:bodyPr/>
          <a:lstStyle/>
          <a:p>
            <a:r>
              <a:rPr lang="en-US" altLang="en-US" sz="3600"/>
              <a:t>The Jacquerie, </a:t>
            </a:r>
            <a:r>
              <a:rPr lang="en-US" altLang="en-US" sz="4800"/>
              <a:t>1</a:t>
            </a:r>
            <a:r>
              <a:rPr lang="en-US" altLang="en-US" sz="3600"/>
              <a:t>358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990600"/>
            <a:ext cx="6705600" cy="3200400"/>
          </a:xfrm>
        </p:spPr>
        <p:txBody>
          <a:bodyPr/>
          <a:lstStyle/>
          <a:p>
            <a:r>
              <a:rPr lang="en-US" altLang="en-US"/>
              <a:t>In the confusion and unrest following the French disaster at Poitiers, this rural movement began.</a:t>
            </a:r>
          </a:p>
          <a:p>
            <a:r>
              <a:rPr lang="en-US" altLang="en-US"/>
              <a:t>It was a response to the longstanding economic and political grievances in the countryside worsened by warfare.</a:t>
            </a:r>
          </a:p>
          <a:p>
            <a:r>
              <a:rPr lang="en-US" altLang="en-US"/>
              <a:t>The rebels were defeated by aristocratic armies.</a:t>
            </a:r>
          </a:p>
        </p:txBody>
      </p:sp>
      <p:pic>
        <p:nvPicPr>
          <p:cNvPr id="79876" name="Picture 4" descr="Jacquerie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62400"/>
            <a:ext cx="3733800" cy="26590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61938"/>
            <a:ext cx="6934200" cy="728662"/>
          </a:xfrm>
        </p:spPr>
        <p:txBody>
          <a:bodyPr/>
          <a:lstStyle/>
          <a:p>
            <a:r>
              <a:rPr lang="en-US" altLang="en-US"/>
              <a:t>Trouble in England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1219200"/>
            <a:ext cx="4419600" cy="5334000"/>
          </a:xfrm>
        </p:spPr>
        <p:txBody>
          <a:bodyPr/>
          <a:lstStyle/>
          <a:p>
            <a:r>
              <a:rPr lang="en-US" altLang="en-US" sz="2000"/>
              <a:t>Peasant Revolt in 1381 was put down by </a:t>
            </a:r>
            <a:r>
              <a:rPr lang="en-US" altLang="en-US" sz="2000" b="1">
                <a:solidFill>
                  <a:srgbClr val="FF0000"/>
                </a:solidFill>
              </a:rPr>
              <a:t>King Richard II</a:t>
            </a:r>
            <a:br>
              <a:rPr lang="en-US" altLang="en-US" sz="2000"/>
            </a:br>
            <a:r>
              <a:rPr lang="en-US" altLang="en-US" sz="2000"/>
              <a:t>[r. 1377-1399].</a:t>
            </a:r>
          </a:p>
          <a:p>
            <a:r>
              <a:rPr lang="en-US" altLang="en-US" sz="2000"/>
              <a:t>After charges of tyranny, Richard II was forced to abdicate in 1300.</a:t>
            </a:r>
          </a:p>
          <a:p>
            <a:r>
              <a:rPr lang="en-US" altLang="en-US" sz="2000"/>
              <a:t>Parliament elected </a:t>
            </a:r>
            <a:r>
              <a:rPr lang="en-US" altLang="en-US" sz="2000" b="1">
                <a:solidFill>
                  <a:srgbClr val="FF0000"/>
                </a:solidFill>
              </a:rPr>
              <a:t>Henry IV</a:t>
            </a:r>
            <a:r>
              <a:rPr lang="en-US" altLang="en-US" sz="2000"/>
              <a:t> </a:t>
            </a:r>
            <a:br>
              <a:rPr lang="en-US" altLang="en-US" sz="2000"/>
            </a:br>
            <a:r>
              <a:rPr lang="en-US" altLang="en-US" sz="2000"/>
              <a:t>[r. 1399-1413], the first ruler from the </a:t>
            </a:r>
            <a:r>
              <a:rPr lang="en-US" altLang="en-US" sz="2000" b="1">
                <a:solidFill>
                  <a:srgbClr val="FF0000"/>
                </a:solidFill>
              </a:rPr>
              <a:t>House of Lancaster</a:t>
            </a:r>
            <a:r>
              <a:rPr lang="en-US" altLang="en-US" sz="2000"/>
              <a:t>.</a:t>
            </a:r>
          </a:p>
          <a:p>
            <a:pPr lvl="1"/>
            <a:r>
              <a:rPr lang="en-US" altLang="en-US" sz="1900"/>
              <a:t>Henry avoided war taxes.</a:t>
            </a:r>
          </a:p>
          <a:p>
            <a:pPr lvl="1"/>
            <a:r>
              <a:rPr lang="en-US" altLang="en-US" sz="1900"/>
              <a:t>He was careful not to alienate the nobility.</a:t>
            </a:r>
          </a:p>
          <a:p>
            <a:r>
              <a:rPr lang="en-US" altLang="en-US" sz="2000"/>
              <a:t>Therefore, a truce was signed ending French and British hostilities [for the time being, at least].</a:t>
            </a:r>
          </a:p>
        </p:txBody>
      </p:sp>
      <p:pic>
        <p:nvPicPr>
          <p:cNvPr id="81924" name="Picture 4" descr="Richard_II_of_England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219200"/>
            <a:ext cx="1835150" cy="2514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6" name="Picture 6" descr="Henry IV of Eng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87800"/>
            <a:ext cx="19050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98438"/>
            <a:ext cx="6934200" cy="868362"/>
          </a:xfrm>
        </p:spPr>
        <p:txBody>
          <a:bodyPr/>
          <a:lstStyle/>
          <a:p>
            <a:r>
              <a:rPr lang="en-US" altLang="en-US"/>
              <a:t>King Henry V </a:t>
            </a:r>
            <a:r>
              <a:rPr lang="en-US" altLang="en-US" sz="2800"/>
              <a:t>(r. </a:t>
            </a:r>
            <a:r>
              <a:rPr lang="en-US" altLang="en-US" sz="3600"/>
              <a:t>1412</a:t>
            </a:r>
            <a:r>
              <a:rPr lang="en-US" altLang="en-US" sz="3600">
                <a:latin typeface="Comic Sans MS" panose="030F0702030302020204" pitchFamily="66" charset="0"/>
              </a:rPr>
              <a:t>-</a:t>
            </a:r>
            <a:r>
              <a:rPr lang="en-US" altLang="en-US" sz="3600"/>
              <a:t>1422</a:t>
            </a:r>
            <a:r>
              <a:rPr lang="en-US" altLang="en-US" sz="2800"/>
              <a:t>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295400"/>
            <a:ext cx="3352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200" dirty="0"/>
              <a:t>Renewed his family’s claim to the French throne.</a:t>
            </a:r>
          </a:p>
          <a:p>
            <a:pPr>
              <a:lnSpc>
                <a:spcPct val="90000"/>
              </a:lnSpc>
            </a:pPr>
            <a:r>
              <a:rPr lang="en-US" altLang="en-US" sz="2200" dirty="0"/>
              <a:t>At </a:t>
            </a:r>
            <a:r>
              <a:rPr lang="en-US" altLang="en-US" sz="2200" b="1" dirty="0">
                <a:solidFill>
                  <a:srgbClr val="FF0000"/>
                </a:solidFill>
              </a:rPr>
              <a:t>Agincourt </a:t>
            </a:r>
            <a:r>
              <a:rPr lang="en-US" altLang="en-US" sz="2200" dirty="0"/>
              <a:t>in 1415, the English, led by Henry himself, goaded a larger French army into attacking a fortified English position.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With the aid of the </a:t>
            </a:r>
            <a:r>
              <a:rPr lang="en-US" altLang="en-US" sz="2000" b="1" dirty="0">
                <a:solidFill>
                  <a:srgbClr val="6600FF"/>
                </a:solidFill>
              </a:rPr>
              <a:t>D</a:t>
            </a:r>
            <a:r>
              <a:rPr lang="en-US" altLang="en-US" sz="2000" b="1" dirty="0">
                <a:solidFill>
                  <a:srgbClr val="5B00E0"/>
                </a:solidFill>
              </a:rPr>
              <a:t>ukes of Burgundy</a:t>
            </a:r>
            <a:r>
              <a:rPr lang="en-US" altLang="en-US" sz="2000" dirty="0"/>
              <a:t>, Henry gained control over Normandy, Paris, and much of northern France!</a:t>
            </a:r>
          </a:p>
        </p:txBody>
      </p:sp>
      <p:pic>
        <p:nvPicPr>
          <p:cNvPr id="82948" name="Picture 4" descr="Henry V of Engla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371600"/>
            <a:ext cx="3136900" cy="4572000"/>
          </a:xfrm>
          <a:noFill/>
          <a:ln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1371600" y="441325"/>
            <a:ext cx="6553200" cy="70167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CC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>
                <a:solidFill>
                  <a:schemeClr val="tx2"/>
                </a:solidFill>
                <a:latin typeface="Art Gothic ExtraBold" pitchFamily="2" charset="0"/>
              </a:rPr>
              <a:t>A Burgundian Presence</a:t>
            </a:r>
          </a:p>
        </p:txBody>
      </p: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199188" cy="46497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WordArt 2"/>
          <p:cNvSpPr>
            <a:spLocks noChangeArrowheads="1" noChangeShapeType="1" noTextEdit="1"/>
          </p:cNvSpPr>
          <p:nvPr/>
        </p:nvSpPr>
        <p:spPr bwMode="auto">
          <a:xfrm>
            <a:off x="1447800" y="1219200"/>
            <a:ext cx="6248400" cy="381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D9D9FF"/>
                  </a:outerShdw>
                </a:effectLst>
                <a:latin typeface="Deutsch Gothic"/>
              </a:rPr>
              <a:t>Causes</a:t>
            </a:r>
          </a:p>
          <a:p>
            <a:pPr algn="ctr"/>
            <a:r>
              <a:rPr lang="en-US" sz="3600" kern="10">
                <a:ln w="254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D9D9FF"/>
                  </a:outerShdw>
                </a:effectLst>
                <a:latin typeface="Deutsch Gothic"/>
              </a:rPr>
              <a:t>of the</a:t>
            </a:r>
          </a:p>
          <a:p>
            <a:pPr algn="ctr"/>
            <a:r>
              <a:rPr lang="en-US" sz="3600" kern="10">
                <a:ln w="254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D9D9FF"/>
                  </a:outerShdw>
                </a:effectLst>
                <a:latin typeface="Deutsch Gothic"/>
              </a:rPr>
              <a:t>100 Years' War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Treaty of Troyes </a:t>
            </a:r>
            <a:r>
              <a:rPr lang="en-US" altLang="en-US" sz="3600"/>
              <a:t>(1420)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38600" y="1066800"/>
            <a:ext cx="3886200" cy="5562600"/>
          </a:xfrm>
        </p:spPr>
        <p:txBody>
          <a:bodyPr/>
          <a:lstStyle/>
          <a:p>
            <a:r>
              <a:rPr lang="en-US" altLang="en-US" sz="2000"/>
              <a:t>Charles VI’s son [the future Charles VII], was declared illegitimate and disinherited.</a:t>
            </a:r>
          </a:p>
          <a:p>
            <a:r>
              <a:rPr lang="en-US" altLang="en-US" sz="2000"/>
              <a:t>Henry V married Catherine, the daughter of Charles VI.</a:t>
            </a:r>
          </a:p>
          <a:p>
            <a:pPr lvl="1"/>
            <a:r>
              <a:rPr lang="en-US" altLang="en-US" sz="2000"/>
              <a:t>Henry was declared the legitimate heir to the French throne!</a:t>
            </a:r>
          </a:p>
          <a:p>
            <a:r>
              <a:rPr lang="en-US" altLang="en-US" sz="2000"/>
              <a:t>A final English victory seemed assured, but both Charles VI and Henry V died in 1422.</a:t>
            </a:r>
          </a:p>
          <a:p>
            <a:r>
              <a:rPr lang="en-US" altLang="en-US" sz="2000"/>
              <a:t>This left Henry’s infant son, </a:t>
            </a:r>
            <a:r>
              <a:rPr lang="en-US" altLang="en-US" sz="2000" b="1">
                <a:solidFill>
                  <a:srgbClr val="FF0000"/>
                </a:solidFill>
              </a:rPr>
              <a:t>Henry VI</a:t>
            </a:r>
            <a:r>
              <a:rPr lang="en-US" altLang="en-US" sz="2000"/>
              <a:t> [r. 1422-1461], to inherit BOTH thrones.</a:t>
            </a:r>
          </a:p>
        </p:txBody>
      </p:sp>
      <p:pic>
        <p:nvPicPr>
          <p:cNvPr id="83972" name="Picture 4" descr="Henry VI of Engla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524000"/>
            <a:ext cx="2727325" cy="4038600"/>
          </a:xfrm>
          <a:noFill/>
          <a:ln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1371600" y="242888"/>
            <a:ext cx="6553200" cy="70167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CC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>
                <a:latin typeface="Art Gothic ExtraBold" pitchFamily="2" charset="0"/>
              </a:rPr>
              <a:t>Height of English Dominance</a:t>
            </a:r>
          </a:p>
        </p:txBody>
      </p:sp>
      <p:pic>
        <p:nvPicPr>
          <p:cNvPr id="107523" name="Picture 3" descr="map16-01p427.3.gif                                             000006F4&#10;Craig for Bob                  B0DFCDE2: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82700"/>
            <a:ext cx="4114800" cy="5118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French “Reconquest”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57600" y="1066800"/>
            <a:ext cx="44196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 two kings’ deaths ushered in the final stage of the 100 Years’ War [1422-1453].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Even though in 1428 the military and political power seemed firmly in British hands, the French reversed the situation.</a:t>
            </a:r>
          </a:p>
          <a:p>
            <a:pPr>
              <a:lnSpc>
                <a:spcPct val="90000"/>
              </a:lnSpc>
            </a:pPr>
            <a:r>
              <a:rPr lang="en-US" altLang="en-US"/>
              <a:t>In 1429, with the aid of the mysterious </a:t>
            </a:r>
            <a:r>
              <a:rPr lang="en-US" altLang="en-US" b="1">
                <a:solidFill>
                  <a:srgbClr val="5B00E0"/>
                </a:solidFill>
              </a:rPr>
              <a:t>Joan of Arc</a:t>
            </a:r>
            <a:r>
              <a:rPr lang="en-US" altLang="en-US"/>
              <a:t>, the French king, </a:t>
            </a:r>
            <a:r>
              <a:rPr lang="en-US" altLang="en-US" b="1">
                <a:solidFill>
                  <a:srgbClr val="5B00E0"/>
                </a:solidFill>
              </a:rPr>
              <a:t>Charles VII</a:t>
            </a:r>
            <a:r>
              <a:rPr lang="en-US" altLang="en-US"/>
              <a:t>, was able to raise the English siege of </a:t>
            </a:r>
            <a:r>
              <a:rPr lang="en-US" altLang="en-US" b="1">
                <a:solidFill>
                  <a:srgbClr val="5B00E0"/>
                </a:solidFill>
              </a:rPr>
              <a:t>Orleans</a:t>
            </a:r>
            <a:r>
              <a:rPr lang="en-US" altLang="en-US"/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This began the reconquest of the north of France. </a:t>
            </a:r>
          </a:p>
        </p:txBody>
      </p:sp>
      <p:pic>
        <p:nvPicPr>
          <p:cNvPr id="84996" name="Picture 4" descr="chas_vi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143000"/>
            <a:ext cx="2046288" cy="2590800"/>
          </a:xfrm>
          <a:noFill/>
          <a:ln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998" name="Picture 6" descr="Joan of Arc-1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38600"/>
            <a:ext cx="2041525" cy="2514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Joan of Arc (1412</a:t>
            </a:r>
            <a:r>
              <a:rPr lang="en-US" altLang="en-US">
                <a:latin typeface="Comic Sans MS" panose="030F0702030302020204" pitchFamily="66" charset="0"/>
              </a:rPr>
              <a:t>-</a:t>
            </a:r>
            <a:r>
              <a:rPr lang="en-US" altLang="en-US"/>
              <a:t>1432)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295400"/>
            <a:ext cx="4267200" cy="4953000"/>
          </a:xfrm>
        </p:spPr>
        <p:txBody>
          <a:bodyPr/>
          <a:lstStyle/>
          <a:p>
            <a:r>
              <a:rPr lang="en-US" altLang="en-US" sz="2200"/>
              <a:t>The daughter of prosperous peasants from an area of Burgundy that had suffered under the English.</a:t>
            </a:r>
          </a:p>
          <a:p>
            <a:r>
              <a:rPr lang="en-US" altLang="en-US" sz="2200"/>
              <a:t>Like many medieval mystics, she reported regular visions of divine revelation.</a:t>
            </a:r>
          </a:p>
          <a:p>
            <a:pPr lvl="1"/>
            <a:r>
              <a:rPr lang="en-US" altLang="en-US" sz="2000"/>
              <a:t>Her “voices” told her to go to the king and assist him in driving out the English.</a:t>
            </a:r>
          </a:p>
          <a:p>
            <a:r>
              <a:rPr lang="en-US" altLang="en-US" sz="2200"/>
              <a:t>She dressed like a man and was Charles’ most charismatic and feared military leader!</a:t>
            </a:r>
          </a:p>
        </p:txBody>
      </p:sp>
      <p:pic>
        <p:nvPicPr>
          <p:cNvPr id="86022" name="Picture 6" descr="STJ22.gif (43501 bytes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905000"/>
            <a:ext cx="2432050" cy="3124200"/>
          </a:xfrm>
          <a:noFill/>
          <a:ln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371600" y="365125"/>
            <a:ext cx="6553200" cy="70167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CC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>
                <a:solidFill>
                  <a:schemeClr val="tx2"/>
                </a:solidFill>
                <a:latin typeface="Art Gothic ExtraBold" pitchFamily="2" charset="0"/>
              </a:rPr>
              <a:t>Cannons Used at Orleons</a:t>
            </a:r>
          </a:p>
        </p:txBody>
      </p:sp>
      <p:pic>
        <p:nvPicPr>
          <p:cNvPr id="25605" name="Picture 5" descr="Siege of Orleans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5118100" cy="5257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1371600" y="242888"/>
            <a:ext cx="6553200" cy="131127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CC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>
                <a:solidFill>
                  <a:schemeClr val="tx2"/>
                </a:solidFill>
                <a:latin typeface="Art Gothic ExtraBold" pitchFamily="2" charset="0"/>
              </a:rPr>
              <a:t>Joan Announces the Capture of Orleans to the King</a:t>
            </a:r>
          </a:p>
        </p:txBody>
      </p:sp>
      <p:pic>
        <p:nvPicPr>
          <p:cNvPr id="120835" name="Picture 3" descr="Joan announces delivery of Orleans to Charles VII at Tours-May 19 1429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17688"/>
            <a:ext cx="5867400" cy="43545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22238"/>
            <a:ext cx="6934200" cy="792162"/>
          </a:xfrm>
        </p:spPr>
        <p:txBody>
          <a:bodyPr/>
          <a:lstStyle/>
          <a:p>
            <a:r>
              <a:rPr lang="en-US" altLang="en-US" sz="3800"/>
              <a:t>Joan of Arc (1412</a:t>
            </a:r>
            <a:r>
              <a:rPr lang="en-US" altLang="en-US" sz="3800">
                <a:latin typeface="Comic Sans MS" panose="030F0702030302020204" pitchFamily="66" charset="0"/>
              </a:rPr>
              <a:t>-</a:t>
            </a:r>
            <a:r>
              <a:rPr lang="en-US" altLang="en-US" sz="3800"/>
              <a:t>1432)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990600"/>
            <a:ext cx="6858000" cy="586740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altLang="en-US" sz="2200"/>
              <a:t>She brought inspiration and a sense of national identity and self-confidence.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2200"/>
              <a:t>With her aid, the king was crowned at Reims [ending the “disinheritance”].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2200"/>
              <a:t>She was captured during an attack on Paris and fell into English hands.</a:t>
            </a:r>
          </a:p>
          <a:p>
            <a:pPr marL="1036638" lvl="1" indent="-465138">
              <a:lnSpc>
                <a:spcPct val="90000"/>
              </a:lnSpc>
            </a:pPr>
            <a:r>
              <a:rPr lang="en-US" altLang="en-US" sz="2000"/>
              <a:t>Because of her “unnatural dress” and claim to divine guidance, she was condemned and burned as a heretic in 1432.</a:t>
            </a:r>
            <a:br>
              <a:rPr lang="en-US" altLang="en-US" sz="2000"/>
            </a:br>
            <a:br>
              <a:rPr lang="en-US" altLang="en-US" sz="2000"/>
            </a:br>
            <a:br>
              <a:rPr lang="en-US" altLang="en-US" sz="2000"/>
            </a:br>
            <a:br>
              <a:rPr lang="en-US" altLang="en-US" sz="2000"/>
            </a:br>
            <a:br>
              <a:rPr lang="en-US" altLang="en-US" sz="2000"/>
            </a:br>
            <a:br>
              <a:rPr lang="en-US" altLang="en-US" sz="2000"/>
            </a:br>
            <a:br>
              <a:rPr lang="en-US" altLang="en-US" sz="2000"/>
            </a:br>
            <a:br>
              <a:rPr lang="en-US" altLang="en-US" sz="2000"/>
            </a:br>
            <a:endParaRPr lang="en-US" altLang="en-US" sz="2000"/>
          </a:p>
          <a:p>
            <a:pPr marL="1036638" lvl="1" indent="-465138">
              <a:lnSpc>
                <a:spcPct val="90000"/>
              </a:lnSpc>
            </a:pPr>
            <a:r>
              <a:rPr lang="en-US" altLang="en-US" sz="2000"/>
              <a:t>She instantly became a symbol of French resistance.</a:t>
            </a:r>
          </a:p>
        </p:txBody>
      </p:sp>
      <p:pic>
        <p:nvPicPr>
          <p:cNvPr id="115721" name="Picture 9" descr="Joan burned at the stak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3962400"/>
            <a:ext cx="3124200" cy="2041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10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22238"/>
            <a:ext cx="6934200" cy="715962"/>
          </a:xfrm>
        </p:spPr>
        <p:txBody>
          <a:bodyPr/>
          <a:lstStyle/>
          <a:p>
            <a:r>
              <a:rPr lang="en-US" altLang="en-US" sz="3600"/>
              <a:t>Joan as a “Feminist” Symbol Today?</a:t>
            </a:r>
          </a:p>
        </p:txBody>
      </p:sp>
      <p:pic>
        <p:nvPicPr>
          <p:cNvPr id="111620" name="Picture 4" descr="Joan of Arc-Save Marth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914400"/>
            <a:ext cx="3852863" cy="5715000"/>
          </a:xfrm>
          <a:noFill/>
          <a:ln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38138"/>
            <a:ext cx="6934200" cy="728662"/>
          </a:xfrm>
        </p:spPr>
        <p:txBody>
          <a:bodyPr/>
          <a:lstStyle/>
          <a:p>
            <a:r>
              <a:rPr lang="en-US" altLang="en-US" sz="4200"/>
              <a:t>The End of the War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752600"/>
            <a:ext cx="6172200" cy="3657600"/>
          </a:xfrm>
        </p:spPr>
        <p:txBody>
          <a:bodyPr/>
          <a:lstStyle/>
          <a:p>
            <a:pPr marL="457200" indent="-457200"/>
            <a:r>
              <a:rPr lang="en-US" altLang="en-US" dirty="0"/>
              <a:t>Despite Joan’s capture, the French advance continued.</a:t>
            </a:r>
          </a:p>
          <a:p>
            <a:pPr marL="457200" indent="-457200"/>
            <a:r>
              <a:rPr lang="en-US" altLang="en-US" dirty="0"/>
              <a:t>By 1450 the English had lost all their major centers except</a:t>
            </a:r>
            <a:r>
              <a:rPr lang="en-US" altLang="en-US" b="1" dirty="0">
                <a:solidFill>
                  <a:srgbClr val="FF0000"/>
                </a:solidFill>
              </a:rPr>
              <a:t> Calais</a:t>
            </a:r>
            <a:r>
              <a:rPr lang="en-US" altLang="en-US" dirty="0"/>
              <a:t>.</a:t>
            </a:r>
          </a:p>
          <a:p>
            <a:pPr marL="457200" indent="-457200"/>
            <a:r>
              <a:rPr lang="en-US" altLang="en-US" dirty="0"/>
              <a:t>In 1453 the French armies captured an English-held fortress.</a:t>
            </a:r>
          </a:p>
          <a:p>
            <a:pPr marL="1036638" lvl="1" indent="-465138"/>
            <a:r>
              <a:rPr lang="en-US" altLang="en-US" dirty="0"/>
              <a:t>T</a:t>
            </a:r>
            <a:r>
              <a:rPr lang="en-US" altLang="en-US" dirty="0">
                <a:sym typeface="Wingdings" panose="05000000000000000000" pitchFamily="2" charset="2"/>
              </a:rPr>
              <a:t>his was the last battle of the war.</a:t>
            </a:r>
          </a:p>
          <a:p>
            <a:pPr marL="457200" indent="-457200"/>
            <a:r>
              <a:rPr lang="en-US" altLang="en-US" dirty="0"/>
              <a:t>There was not a treaty, only a cessation of hostilities.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371600" y="242888"/>
            <a:ext cx="6553200" cy="70167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CC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>
                <a:solidFill>
                  <a:schemeClr val="tx2"/>
                </a:solidFill>
                <a:latin typeface="Art Gothic ExtraBold" pitchFamily="2" charset="0"/>
              </a:rPr>
              <a:t>France Becomes Unified!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981200" y="2286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447800" y="5105400"/>
            <a:ext cx="276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  <a:latin typeface="Comic Sans MS" panose="030F0702030302020204" pitchFamily="66" charset="0"/>
              </a:rPr>
              <a:t>France in 1337</a:t>
            </a:r>
          </a:p>
        </p:txBody>
      </p:sp>
      <p:pic>
        <p:nvPicPr>
          <p:cNvPr id="8197" name="Picture 5" descr="Hundred Years’ War, 1337-1453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21" b="51393"/>
          <a:stretch>
            <a:fillRect/>
          </a:stretch>
        </p:blipFill>
        <p:spPr bwMode="auto">
          <a:xfrm>
            <a:off x="1371600" y="1143000"/>
            <a:ext cx="2971800" cy="3962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undred Years’ War, 1337-1453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1" t="51329"/>
          <a:stretch>
            <a:fillRect/>
          </a:stretch>
        </p:blipFill>
        <p:spPr bwMode="auto">
          <a:xfrm>
            <a:off x="4773613" y="2362200"/>
            <a:ext cx="3151187" cy="4267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899025" y="1905000"/>
            <a:ext cx="2797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  <a:latin typeface="Comic Sans MS" panose="030F0702030302020204" pitchFamily="66" charset="0"/>
              </a:rPr>
              <a:t>France in 1453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05200" y="1066800"/>
            <a:ext cx="4572000" cy="5410200"/>
          </a:xfrm>
        </p:spPr>
        <p:txBody>
          <a:bodyPr/>
          <a:lstStyle/>
          <a:p>
            <a:pPr marL="344488" indent="-344488"/>
            <a:r>
              <a:rPr lang="en-US" altLang="en-US" sz="2200"/>
              <a:t>The French nobility selected </a:t>
            </a:r>
            <a:r>
              <a:rPr lang="en-US" altLang="en-US" sz="2200" b="1">
                <a:solidFill>
                  <a:srgbClr val="5B00E0"/>
                </a:solidFill>
              </a:rPr>
              <a:t>Philip of Valois</a:t>
            </a:r>
            <a:r>
              <a:rPr lang="en-US" altLang="en-US" sz="2200"/>
              <a:t>, a cousin of the last king through the male line.</a:t>
            </a:r>
            <a:br>
              <a:rPr lang="en-US" altLang="en-US" sz="2200"/>
            </a:br>
            <a:endParaRPr lang="en-US" altLang="en-US" sz="2200"/>
          </a:p>
          <a:p>
            <a:pPr lvl="1"/>
            <a:r>
              <a:rPr lang="en-US" altLang="en-US" sz="2000"/>
              <a:t>He founded a new French dynasty that ruled through the 16c.</a:t>
            </a:r>
          </a:p>
          <a:p>
            <a:pPr lvl="1"/>
            <a:r>
              <a:rPr lang="en-US" altLang="en-US" sz="2000"/>
              <a:t>He was chosen in preference to </a:t>
            </a:r>
            <a:r>
              <a:rPr lang="en-US" altLang="en-US" sz="2000" b="1">
                <a:solidFill>
                  <a:srgbClr val="FF0000"/>
                </a:solidFill>
              </a:rPr>
              <a:t>King Edward III of England</a:t>
            </a:r>
            <a:r>
              <a:rPr lang="en-US" altLang="en-US" sz="2000"/>
              <a:t>, whose mother was the daughter of the late king, Philip IV.</a:t>
            </a:r>
            <a:br>
              <a:rPr lang="en-US" altLang="en-US" sz="2000"/>
            </a:br>
            <a:endParaRPr lang="en-US" altLang="en-US" sz="2000"/>
          </a:p>
          <a:p>
            <a:pPr marL="344488" indent="-344488"/>
            <a:r>
              <a:rPr lang="en-US" altLang="en-US" sz="2200"/>
              <a:t>In 1340, Edward claimed the title “King of France.”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143000" y="152400"/>
            <a:ext cx="6934200" cy="70167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CC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>
                <a:latin typeface="Art Gothic ExtraBold" pitchFamily="2" charset="0"/>
              </a:rPr>
              <a:t>1.  Controversy Over Succession</a:t>
            </a:r>
          </a:p>
        </p:txBody>
      </p:sp>
      <p:pic>
        <p:nvPicPr>
          <p:cNvPr id="70661" name="Picture 5" descr="Philip of Valois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1920875" cy="2743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4" name="Picture 8" descr="Edward III of Eng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62400"/>
            <a:ext cx="191928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98438"/>
            <a:ext cx="6934200" cy="868362"/>
          </a:xfrm>
        </p:spPr>
        <p:txBody>
          <a:bodyPr/>
          <a:lstStyle/>
          <a:p>
            <a:r>
              <a:rPr lang="en-US" altLang="en-US" sz="3600"/>
              <a:t>2.  Fr. Land Belonging to Br. Kings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219200"/>
            <a:ext cx="3352800" cy="5257800"/>
          </a:xfrm>
        </p:spPr>
        <p:txBody>
          <a:bodyPr/>
          <a:lstStyle/>
          <a:p>
            <a:r>
              <a:rPr lang="en-US" altLang="en-US" sz="2200"/>
              <a:t>A longer standing issue was the status of lands within France that belonged to English kings.</a:t>
            </a:r>
            <a:br>
              <a:rPr lang="en-US" altLang="en-US" sz="2200"/>
            </a:br>
            <a:endParaRPr lang="en-US" altLang="en-US" sz="2200"/>
          </a:p>
          <a:p>
            <a:r>
              <a:rPr lang="en-US" altLang="en-US" sz="2200"/>
              <a:t>Edward was actually a vassal of Philip’s, holding sizable French territories as fiefs from the king of France [it went back to the Norman conquest].</a:t>
            </a:r>
          </a:p>
        </p:txBody>
      </p:sp>
      <p:pic>
        <p:nvPicPr>
          <p:cNvPr id="56328" name="Picture 8" descr="map16-01p427.1.gif                                             000006F4&#10;Craig for Bob                  B0DFCDE2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447800"/>
            <a:ext cx="3435350" cy="4648200"/>
          </a:xfr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98438"/>
            <a:ext cx="6934200" cy="868362"/>
          </a:xfrm>
        </p:spPr>
        <p:txBody>
          <a:bodyPr/>
          <a:lstStyle/>
          <a:p>
            <a:r>
              <a:rPr lang="en-US" altLang="en-US"/>
              <a:t>3.  Conflict Over Flanders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0" y="3124200"/>
            <a:ext cx="3124200" cy="3124200"/>
          </a:xfrm>
        </p:spPr>
        <p:txBody>
          <a:bodyPr/>
          <a:lstStyle/>
          <a:p>
            <a:r>
              <a:rPr lang="en-US" altLang="en-US" sz="2200"/>
              <a:t>Wool industry.</a:t>
            </a:r>
            <a:br>
              <a:rPr lang="en-US" altLang="en-US" sz="2200"/>
            </a:br>
            <a:endParaRPr lang="en-US" altLang="en-US" sz="2200"/>
          </a:p>
          <a:p>
            <a:r>
              <a:rPr lang="en-US" altLang="en-US" sz="2200"/>
              <a:t>Flanders wants its independence from French control.</a:t>
            </a:r>
            <a:br>
              <a:rPr lang="en-US" altLang="en-US" sz="2200"/>
            </a:br>
            <a:endParaRPr lang="en-US" altLang="en-US" sz="2200"/>
          </a:p>
          <a:p>
            <a:r>
              <a:rPr lang="en-US" altLang="en-US" sz="2200"/>
              <a:t>Asks England for help.</a:t>
            </a:r>
          </a:p>
        </p:txBody>
      </p:sp>
      <p:pic>
        <p:nvPicPr>
          <p:cNvPr id="125956" name="Picture 4" descr="map16-01p427.1.gif                                             000006F4&#10;Craig for Bob                  B0DFCDE2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447800"/>
            <a:ext cx="3435350" cy="4648200"/>
          </a:xfr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4648200" y="1524000"/>
            <a:ext cx="2895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i="1">
                <a:solidFill>
                  <a:srgbClr val="FF3333"/>
                </a:solidFill>
                <a:latin typeface="Comic Sans MS" panose="030F0702030302020204" pitchFamily="66" charset="0"/>
              </a:rPr>
              <a:t>The ‘dagger’ pointing at the ‘heart’ of England!</a:t>
            </a:r>
          </a:p>
        </p:txBody>
      </p:sp>
      <p:sp>
        <p:nvSpPr>
          <p:cNvPr id="125958" name="Line 6"/>
          <p:cNvSpPr>
            <a:spLocks noChangeShapeType="1"/>
          </p:cNvSpPr>
          <p:nvPr/>
        </p:nvSpPr>
        <p:spPr bwMode="auto">
          <a:xfrm flipH="1">
            <a:off x="3200400" y="1981200"/>
            <a:ext cx="1676400" cy="152400"/>
          </a:xfrm>
          <a:prstGeom prst="line">
            <a:avLst/>
          </a:prstGeom>
          <a:noFill/>
          <a:ln w="19050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4.  A Struggle for National Identity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29200" y="2057400"/>
            <a:ext cx="2895600" cy="3200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France was NOT a united country before the war began.</a:t>
            </a:r>
            <a:br>
              <a:rPr lang="en-US" altLang="en-US"/>
            </a:br>
            <a:endParaRPr lang="en-US" altLang="en-US"/>
          </a:p>
          <a:p>
            <a:pPr>
              <a:lnSpc>
                <a:spcPct val="80000"/>
              </a:lnSpc>
            </a:pPr>
            <a:r>
              <a:rPr lang="en-US" altLang="en-US"/>
              <a:t>The French king only controlled about half of the country.</a:t>
            </a:r>
          </a:p>
        </p:txBody>
      </p:sp>
      <p:pic>
        <p:nvPicPr>
          <p:cNvPr id="98310" name="Picture 6" descr="map-France before the 100 Years W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066800"/>
            <a:ext cx="3049588" cy="556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WordArt 2"/>
          <p:cNvSpPr>
            <a:spLocks noChangeArrowheads="1" noChangeShapeType="1" noTextEdit="1"/>
          </p:cNvSpPr>
          <p:nvPr/>
        </p:nvSpPr>
        <p:spPr bwMode="auto">
          <a:xfrm>
            <a:off x="3200400" y="1447800"/>
            <a:ext cx="2438400" cy="358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D9D9FF"/>
                  </a:outerShdw>
                </a:effectLst>
                <a:latin typeface="Deutsch Gothic"/>
              </a:rPr>
              <a:t>The</a:t>
            </a:r>
          </a:p>
          <a:p>
            <a:pPr algn="ctr"/>
            <a:r>
              <a:rPr lang="en-US" sz="3600" kern="10">
                <a:ln w="254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D9D9FF"/>
                  </a:outerShdw>
                </a:effectLst>
                <a:latin typeface="Deutsch Gothic"/>
              </a:rPr>
              <a:t>War</a:t>
            </a:r>
          </a:p>
          <a:p>
            <a:pPr algn="ctr"/>
            <a:r>
              <a:rPr lang="en-US" sz="3600" kern="10">
                <a:ln w="254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D9D9FF"/>
                  </a:outerShdw>
                </a:effectLst>
                <a:latin typeface="Deutsch Gothic"/>
              </a:rPr>
              <a:t>Itself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38138"/>
            <a:ext cx="6934200" cy="728662"/>
          </a:xfrm>
        </p:spPr>
        <p:txBody>
          <a:bodyPr/>
          <a:lstStyle/>
          <a:p>
            <a:r>
              <a:rPr lang="en-US" altLang="en-US"/>
              <a:t>Military Characteristics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600200"/>
            <a:ext cx="5486400" cy="4495800"/>
          </a:xfrm>
        </p:spPr>
        <p:txBody>
          <a:bodyPr/>
          <a:lstStyle/>
          <a:p>
            <a:r>
              <a:rPr lang="en-US" altLang="en-US"/>
              <a:t>The War was a series of short raids and expeditions punctuated by a few major battles, marked off by truces or ineffective treaties.</a:t>
            </a:r>
            <a:br>
              <a:rPr lang="en-US" altLang="en-US"/>
            </a:br>
            <a:endParaRPr lang="en-US" altLang="en-US"/>
          </a:p>
          <a:p>
            <a:pPr lvl="1"/>
            <a:r>
              <a:rPr lang="en-US" altLang="en-US"/>
              <a:t>The relative strengths of each country dictated the sporadic nature of the struggle.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38138"/>
            <a:ext cx="6934200" cy="728662"/>
          </a:xfrm>
        </p:spPr>
        <p:txBody>
          <a:bodyPr/>
          <a:lstStyle/>
          <a:p>
            <a:r>
              <a:rPr lang="en-US" altLang="en-US"/>
              <a:t>French Advantages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0"/>
            <a:ext cx="5715000" cy="4724400"/>
          </a:xfrm>
        </p:spPr>
        <p:txBody>
          <a:bodyPr/>
          <a:lstStyle/>
          <a:p>
            <a:r>
              <a:rPr lang="en-US" altLang="en-US"/>
              <a:t>Population of about 16,000,000.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Far richer and more populous than England.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At one point, the French fielded an army of over 50,000 </a:t>
            </a:r>
            <a:r>
              <a:rPr lang="en-US" altLang="en-US">
                <a:sym typeface="Wingdings" panose="05000000000000000000" pitchFamily="2" charset="2"/>
              </a:rPr>
              <a:t> at most, Britain mustered only 32,000.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t Gothic ExtraBold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</TotalTime>
  <Words>815</Words>
  <Application>Microsoft Office PowerPoint</Application>
  <PresentationFormat>On-screen Show (4:3)</PresentationFormat>
  <Paragraphs>109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DaOth</vt:lpstr>
      <vt:lpstr>Heraldic</vt:lpstr>
      <vt:lpstr>Wingdings</vt:lpstr>
      <vt:lpstr>Arial</vt:lpstr>
      <vt:lpstr>Griffin</vt:lpstr>
      <vt:lpstr>Comic Sans MS</vt:lpstr>
      <vt:lpstr>Art Gothic ExtraBold</vt:lpstr>
      <vt:lpstr>Heraldry is Rampant</vt:lpstr>
      <vt:lpstr>Deutsch Gothic</vt:lpstr>
      <vt:lpstr>1_Default Design</vt:lpstr>
      <vt:lpstr>PowerPoint Presentation</vt:lpstr>
      <vt:lpstr>PowerPoint Presentation</vt:lpstr>
      <vt:lpstr>PowerPoint Presentation</vt:lpstr>
      <vt:lpstr>2.  Fr. Land Belonging to Br. Kings</vt:lpstr>
      <vt:lpstr>3.  Conflict Over Flanders</vt:lpstr>
      <vt:lpstr>4.  A Struggle for National Identity</vt:lpstr>
      <vt:lpstr>PowerPoint Presentation</vt:lpstr>
      <vt:lpstr>Military Characteristics</vt:lpstr>
      <vt:lpstr>French Advantages</vt:lpstr>
      <vt:lpstr>British Advantages</vt:lpstr>
      <vt:lpstr>PowerPoint Presentation</vt:lpstr>
      <vt:lpstr>PowerPoint Presentation</vt:lpstr>
      <vt:lpstr>PowerPoint Presentation</vt:lpstr>
      <vt:lpstr>PowerPoint Presentation</vt:lpstr>
      <vt:lpstr>French Confusion</vt:lpstr>
      <vt:lpstr>The Jacquerie, 1358</vt:lpstr>
      <vt:lpstr>Trouble in England</vt:lpstr>
      <vt:lpstr>King Henry V (r. 1412-1422)</vt:lpstr>
      <vt:lpstr>PowerPoint Presentation</vt:lpstr>
      <vt:lpstr>Treaty of Troyes (1420)</vt:lpstr>
      <vt:lpstr>PowerPoint Presentation</vt:lpstr>
      <vt:lpstr>The French “Reconquest”</vt:lpstr>
      <vt:lpstr>Joan of Arc (1412-1432)</vt:lpstr>
      <vt:lpstr>PowerPoint Presentation</vt:lpstr>
      <vt:lpstr>PowerPoint Presentation</vt:lpstr>
      <vt:lpstr>Joan of Arc (1412-1432)</vt:lpstr>
      <vt:lpstr>Joan as a “Feminist” Symbol Today?</vt:lpstr>
      <vt:lpstr>The End of the War</vt:lpstr>
      <vt:lpstr>PowerPoint Presentation</vt:lpstr>
    </vt:vector>
  </TitlesOfParts>
  <Company>Horace Greeley 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Hundred Years' War</dc:title>
  <dc:creator>Susan M. Pojer</dc:creator>
  <cp:lastModifiedBy>Braun Christine</cp:lastModifiedBy>
  <cp:revision>40</cp:revision>
  <dcterms:created xsi:type="dcterms:W3CDTF">2005-08-16T05:33:15Z</dcterms:created>
  <dcterms:modified xsi:type="dcterms:W3CDTF">2017-08-23T13:54:16Z</dcterms:modified>
</cp:coreProperties>
</file>